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customXml/itemProps2.xml" ContentType="application/vnd.openxmlformats-officedocument.customXmlPropertie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4"/>
  </p:notesMasterIdLst>
  <p:sldIdLst>
    <p:sldId id="256" r:id="rId2"/>
    <p:sldId id="31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7" r:id="rId33"/>
    <p:sldId id="287" r:id="rId34"/>
    <p:sldId id="288" r:id="rId35"/>
    <p:sldId id="289" r:id="rId36"/>
    <p:sldId id="290" r:id="rId37"/>
    <p:sldId id="292" r:id="rId38"/>
    <p:sldId id="293" r:id="rId39"/>
    <p:sldId id="294" r:id="rId40"/>
    <p:sldId id="295" r:id="rId41"/>
    <p:sldId id="296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61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59B48-1CB8-4588-8C86-6FC74BF2217D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CDDCC-EC9E-4C33-AAF5-896F53FD96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CDDCC-EC9E-4C33-AAF5-896F53FD96E6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CDDCC-EC9E-4C33-AAF5-896F53FD96E6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23A5-722F-47F7-902B-83612972A9D8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B9E9-7F82-485B-9865-E07C79ED4F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23A5-722F-47F7-902B-83612972A9D8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B9E9-7F82-485B-9865-E07C79ED4F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23A5-722F-47F7-902B-83612972A9D8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B9E9-7F82-485B-9865-E07C79ED4F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23A5-722F-47F7-902B-83612972A9D8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B9E9-7F82-485B-9865-E07C79ED4F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23A5-722F-47F7-902B-83612972A9D8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B9E9-7F82-485B-9865-E07C79ED4F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23A5-722F-47F7-902B-83612972A9D8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B9E9-7F82-485B-9865-E07C79ED4F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23A5-722F-47F7-902B-83612972A9D8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B9E9-7F82-485B-9865-E07C79ED4F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23A5-722F-47F7-902B-83612972A9D8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1BB9E9-7F82-485B-9865-E07C79ED4FB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23A5-722F-47F7-902B-83612972A9D8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B9E9-7F82-485B-9865-E07C79ED4F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23A5-722F-47F7-902B-83612972A9D8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E1BB9E9-7F82-485B-9865-E07C79ED4F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82223A5-722F-47F7-902B-83612972A9D8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B9E9-7F82-485B-9865-E07C79ED4F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82223A5-722F-47F7-902B-83612972A9D8}" type="datetimeFigureOut">
              <a:rPr lang="zh-CN" altLang="en-US" smtClean="0"/>
              <a:pPr/>
              <a:t>2012/10/31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E1BB9E9-7F82-485B-9865-E07C79ED4F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GWT</a:t>
            </a:r>
            <a:r>
              <a:rPr lang="zh-CN" altLang="en-US" dirty="0" smtClean="0"/>
              <a:t>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技术室组内交流</a:t>
            </a:r>
            <a:endParaRPr lang="en-US" altLang="zh-CN" dirty="0" smtClean="0"/>
          </a:p>
          <a:p>
            <a:r>
              <a:rPr lang="zh-CN" altLang="en-US" dirty="0" smtClean="0"/>
              <a:t>许艾特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两种模式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556792"/>
            <a:ext cx="7427168" cy="4525963"/>
          </a:xfrm>
        </p:spPr>
        <p:txBody>
          <a:bodyPr/>
          <a:lstStyle/>
          <a:p>
            <a:r>
              <a:rPr lang="en-US" altLang="zh-CN" dirty="0" smtClean="0"/>
              <a:t>Hosted Mode</a:t>
            </a:r>
            <a:r>
              <a:rPr lang="zh-CN" altLang="en-US" dirty="0" smtClean="0"/>
              <a:t>（宿主模式）：未编译前，在</a:t>
            </a:r>
            <a:r>
              <a:rPr lang="en-US" altLang="zh-CN" dirty="0" smtClean="0"/>
              <a:t>GWT</a:t>
            </a:r>
            <a:r>
              <a:rPr lang="zh-CN" altLang="en-US" dirty="0" smtClean="0"/>
              <a:t>提供的</a:t>
            </a:r>
            <a:r>
              <a:rPr lang="en-US" altLang="zh-CN" dirty="0" smtClean="0"/>
              <a:t>Hosted Mode</a:t>
            </a:r>
            <a:r>
              <a:rPr lang="zh-CN" altLang="en-US" dirty="0" smtClean="0"/>
              <a:t>的浏览器中查看。可以用于调试</a:t>
            </a:r>
            <a:r>
              <a:rPr lang="en-US" altLang="zh-CN" dirty="0" smtClean="0"/>
              <a:t>GWT</a:t>
            </a:r>
            <a:r>
              <a:rPr lang="zh-CN" altLang="en-US" dirty="0" smtClean="0"/>
              <a:t>程序，会打出异常位置。</a:t>
            </a:r>
          </a:p>
          <a:p>
            <a:r>
              <a:rPr lang="zh-CN" altLang="en-US" dirty="0" smtClean="0"/>
              <a:t> </a:t>
            </a:r>
            <a:r>
              <a:rPr lang="en-US" altLang="zh-CN" dirty="0" smtClean="0"/>
              <a:t>Web Mode</a:t>
            </a:r>
            <a:r>
              <a:rPr lang="zh-CN" altLang="en-US" dirty="0" smtClean="0"/>
              <a:t>：编译后，在浏览器中查看。</a:t>
            </a:r>
            <a:endParaRPr lang="en-US" altLang="zh-CN" dirty="0" smtClean="0"/>
          </a:p>
          <a:p>
            <a:r>
              <a:rPr lang="en-US" altLang="zh-CN" dirty="0" smtClean="0"/>
              <a:t>GWT 2.0</a:t>
            </a:r>
            <a:r>
              <a:rPr lang="zh-CN" altLang="en-US" dirty="0" smtClean="0"/>
              <a:t>后</a:t>
            </a:r>
            <a:r>
              <a:rPr lang="en-US" altLang="zh-CN" dirty="0" smtClean="0"/>
              <a:t>Hosted Mode </a:t>
            </a:r>
            <a:r>
              <a:rPr lang="zh-CN" altLang="en-US" dirty="0" smtClean="0"/>
              <a:t>改为</a:t>
            </a:r>
            <a:r>
              <a:rPr lang="en-US" altLang="zh-CN" dirty="0" smtClean="0"/>
              <a:t>Development Mode, Web Mode</a:t>
            </a:r>
            <a:r>
              <a:rPr lang="zh-CN" altLang="en-US" dirty="0" smtClean="0"/>
              <a:t>也改为</a:t>
            </a:r>
            <a:r>
              <a:rPr lang="en-US" altLang="zh-CN" dirty="0" smtClean="0"/>
              <a:t>Production Mode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GWT</a:t>
            </a:r>
            <a:r>
              <a:rPr lang="zh-CN" altLang="en-US" dirty="0" smtClean="0"/>
              <a:t>开发环境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JDK 1.5 </a:t>
            </a:r>
            <a:r>
              <a:rPr lang="zh-CN" altLang="en-US" dirty="0" smtClean="0"/>
              <a:t>以上版本</a:t>
            </a:r>
            <a:endParaRPr lang="en-US" altLang="zh-CN" dirty="0" smtClean="0"/>
          </a:p>
          <a:p>
            <a:r>
              <a:rPr lang="en-US" altLang="zh-CN" dirty="0" smtClean="0"/>
              <a:t>Eclipse 3.3 </a:t>
            </a:r>
            <a:r>
              <a:rPr lang="zh-CN" altLang="en-US" dirty="0" smtClean="0"/>
              <a:t>以上版本</a:t>
            </a:r>
            <a:endParaRPr lang="en-US" altLang="zh-CN" dirty="0" smtClean="0"/>
          </a:p>
          <a:p>
            <a:r>
              <a:rPr lang="en-US" altLang="zh-CN" dirty="0" smtClean="0"/>
              <a:t>Google Plugin for Eclipse</a:t>
            </a:r>
          </a:p>
          <a:p>
            <a:r>
              <a:rPr lang="en-US" altLang="zh-CN" dirty="0" smtClean="0"/>
              <a:t>Cypal Studio for GWT</a:t>
            </a:r>
          </a:p>
          <a:p>
            <a:r>
              <a:rPr lang="en-US" altLang="zh-CN" dirty="0" smtClean="0"/>
              <a:t>GWT 2.0</a:t>
            </a:r>
            <a:r>
              <a:rPr lang="zh-CN" altLang="en-US" dirty="0" smtClean="0"/>
              <a:t>以上版本需安装 </a:t>
            </a:r>
            <a:r>
              <a:rPr lang="en-US" altLang="zh-CN" dirty="0" smtClean="0"/>
              <a:t>GWT Developer Plugin For Internet Explorer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GWT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3529" y="1600200"/>
            <a:ext cx="585494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altLang="zh-CN" dirty="0" smtClean="0"/>
              <a:t>GWT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独立的</a:t>
            </a:r>
            <a:r>
              <a:rPr lang="en-US" altLang="zh-CN" dirty="0" smtClean="0"/>
              <a:t>GWT</a:t>
            </a:r>
            <a:r>
              <a:rPr lang="zh-CN" altLang="en-US" dirty="0" smtClean="0"/>
              <a:t>配置单元被称为</a:t>
            </a:r>
            <a:r>
              <a:rPr lang="en-US" altLang="zh-CN" dirty="0" smtClean="0"/>
              <a:t>GWT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en-US" altLang="zh-CN" dirty="0" smtClean="0"/>
              <a:t>GWT</a:t>
            </a:r>
            <a:r>
              <a:rPr lang="zh-CN" altLang="en-US" dirty="0" smtClean="0"/>
              <a:t>模块定义文件包含：</a:t>
            </a:r>
            <a:endParaRPr lang="en-US" altLang="zh-CN" dirty="0" smtClean="0"/>
          </a:p>
          <a:p>
            <a:pPr lvl="2">
              <a:buFont typeface="Wingdings" pitchFamily="2" charset="2"/>
              <a:buChar char="n"/>
            </a:pPr>
            <a:r>
              <a:rPr lang="zh-CN" altLang="en-US" dirty="0" smtClean="0"/>
              <a:t>模块入口点</a:t>
            </a:r>
            <a:endParaRPr lang="en-US" altLang="zh-CN" dirty="0" smtClean="0"/>
          </a:p>
          <a:p>
            <a:pPr lvl="2">
              <a:buFont typeface="Wingdings" pitchFamily="2" charset="2"/>
              <a:buChar char="n"/>
            </a:pPr>
            <a:r>
              <a:rPr lang="zh-CN" altLang="en-US" dirty="0" smtClean="0"/>
              <a:t>模块继承信息</a:t>
            </a:r>
            <a:endParaRPr lang="en-US" altLang="zh-CN" dirty="0" smtClean="0"/>
          </a:p>
          <a:p>
            <a:pPr lvl="2">
              <a:buFont typeface="Wingdings" pitchFamily="2" charset="2"/>
              <a:buChar char="n"/>
            </a:pPr>
            <a:r>
              <a:rPr lang="zh-CN" altLang="en-US" dirty="0" smtClean="0"/>
              <a:t>源代码路径设置</a:t>
            </a:r>
            <a:endParaRPr lang="en-US" altLang="zh-CN" dirty="0" smtClean="0"/>
          </a:p>
          <a:p>
            <a:pPr lvl="2">
              <a:buFont typeface="Wingdings" pitchFamily="2" charset="2"/>
              <a:buChar char="n"/>
            </a:pPr>
            <a:r>
              <a:rPr lang="zh-CN" altLang="en-US" dirty="0" smtClean="0"/>
              <a:t>资源文件路径设置</a:t>
            </a:r>
            <a:endParaRPr lang="en-US" altLang="zh-CN" dirty="0" smtClean="0"/>
          </a:p>
          <a:p>
            <a:pPr lvl="2">
              <a:buFont typeface="Wingdings" pitchFamily="2" charset="2"/>
              <a:buChar char="n"/>
            </a:pPr>
            <a:r>
              <a:rPr lang="zh-CN" altLang="en-US" dirty="0" smtClean="0"/>
              <a:t>延迟绑定规则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GWT</a:t>
            </a:r>
            <a:r>
              <a:rPr lang="zh-CN" altLang="en-US" dirty="0" smtClean="0"/>
              <a:t>模块定义文件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 smtClean="0"/>
              <a:t>&lt;module&gt;</a:t>
            </a:r>
          </a:p>
          <a:p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       &lt;!-- Inherit the core Web Toolkit stuff.                  --&gt;</a:t>
            </a:r>
          </a:p>
          <a:p>
            <a:pPr>
              <a:buNone/>
            </a:pPr>
            <a:r>
              <a:rPr lang="en-US" altLang="zh-CN" dirty="0" smtClean="0"/>
              <a:t>       &lt;inherits name=</a:t>
            </a:r>
            <a:r>
              <a:rPr lang="en-US" altLang="zh-CN" i="1" dirty="0" smtClean="0"/>
              <a:t>'</a:t>
            </a:r>
            <a:r>
              <a:rPr lang="en-US" altLang="zh-CN" i="1" dirty="0" err="1" smtClean="0"/>
              <a:t>com.google.gwt.user.User</a:t>
            </a:r>
            <a:r>
              <a:rPr lang="en-US" altLang="zh-CN" i="1" dirty="0" smtClean="0"/>
              <a:t>'/&gt;</a:t>
            </a:r>
          </a:p>
          <a:p>
            <a:endParaRPr lang="zh-CN" altLang="en-US" dirty="0" smtClean="0"/>
          </a:p>
          <a:p>
            <a:pPr>
              <a:buNone/>
            </a:pPr>
            <a:r>
              <a:rPr lang="en-US" altLang="zh-CN" dirty="0" smtClean="0"/>
              <a:t>       &lt;!-- Specify the app entry point class.                   --&gt;</a:t>
            </a:r>
          </a:p>
          <a:p>
            <a:pPr>
              <a:buNone/>
            </a:pPr>
            <a:r>
              <a:rPr lang="en-US" altLang="zh-CN" dirty="0" smtClean="0"/>
              <a:t>       &lt;entry-point class=</a:t>
            </a:r>
            <a:r>
              <a:rPr lang="en-US" altLang="zh-CN" i="1" dirty="0" smtClean="0"/>
              <a:t>'</a:t>
            </a:r>
            <a:r>
              <a:rPr lang="en-US" altLang="zh-CN" i="1" dirty="0" err="1" smtClean="0"/>
              <a:t>com.tecttest.gwthello.client.HelloGwt</a:t>
            </a:r>
            <a:r>
              <a:rPr lang="en-US" altLang="zh-CN" i="1" dirty="0" smtClean="0"/>
              <a:t>'/&gt;</a:t>
            </a:r>
          </a:p>
          <a:p>
            <a:pPr>
              <a:buNone/>
            </a:pPr>
            <a:r>
              <a:rPr lang="zh-CN" altLang="en-US" dirty="0" smtClean="0"/>
              <a:t>  </a:t>
            </a:r>
          </a:p>
          <a:p>
            <a:pPr>
              <a:buNone/>
            </a:pPr>
            <a:r>
              <a:rPr lang="en-US" altLang="zh-CN" dirty="0" smtClean="0"/>
              <a:t>       &lt;inherits          name=</a:t>
            </a:r>
            <a:r>
              <a:rPr lang="en-US" altLang="zh-CN" i="1" dirty="0" smtClean="0"/>
              <a:t>"</a:t>
            </a:r>
            <a:r>
              <a:rPr lang="en-US" altLang="zh-CN" i="1" dirty="0" err="1" smtClean="0"/>
              <a:t>com.google.gwt.user.theme.standard.Standard</a:t>
            </a:r>
            <a:r>
              <a:rPr lang="en-US" altLang="zh-CN" i="1" dirty="0" smtClean="0"/>
              <a:t>"/&gt;</a:t>
            </a:r>
          </a:p>
          <a:p>
            <a:pPr>
              <a:buNone/>
            </a:pPr>
            <a:r>
              <a:rPr lang="en-US" altLang="zh-CN" dirty="0" smtClean="0"/>
              <a:t>       &lt;!-- &lt;inherits name="</a:t>
            </a:r>
            <a:r>
              <a:rPr lang="en-US" altLang="zh-CN" dirty="0" err="1" smtClean="0"/>
              <a:t>com.google.gwt.user.theme.chrome.Chrome</a:t>
            </a:r>
            <a:r>
              <a:rPr lang="en-US" altLang="zh-CN" dirty="0" smtClean="0"/>
              <a:t>"/&gt; --&gt;</a:t>
            </a:r>
          </a:p>
          <a:p>
            <a:pPr>
              <a:buNone/>
            </a:pPr>
            <a:r>
              <a:rPr lang="en-US" altLang="zh-CN" dirty="0" smtClean="0"/>
              <a:t>       &lt;!-- &lt;inherits  name="</a:t>
            </a:r>
            <a:r>
              <a:rPr lang="en-US" altLang="zh-CN" dirty="0" err="1" smtClean="0"/>
              <a:t>com.google.gwt.user.theme.dark.Dark</a:t>
            </a:r>
            <a:r>
              <a:rPr lang="en-US" altLang="zh-CN" dirty="0" smtClean="0"/>
              <a:t>"/&gt; --&gt;</a:t>
            </a:r>
          </a:p>
          <a:p>
            <a:pPr>
              <a:buNone/>
            </a:pPr>
            <a:r>
              <a:rPr lang="zh-CN" altLang="en-US" dirty="0" smtClean="0"/>
              <a:t>  </a:t>
            </a:r>
          </a:p>
          <a:p>
            <a:pPr>
              <a:buNone/>
            </a:pPr>
            <a:r>
              <a:rPr lang="en-US" altLang="zh-CN" dirty="0" smtClean="0"/>
              <a:t>&lt;/module&gt;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模块入口点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实现</a:t>
            </a:r>
            <a:r>
              <a:rPr lang="en-US" altLang="zh-CN" dirty="0" err="1" smtClean="0"/>
              <a:t>EntryPoint</a:t>
            </a:r>
            <a:r>
              <a:rPr lang="zh-CN" altLang="en-US" dirty="0" smtClean="0"/>
              <a:t>接口的类可以作为</a:t>
            </a:r>
            <a:r>
              <a:rPr lang="en-US" altLang="zh-CN" dirty="0" smtClean="0"/>
              <a:t>GWT</a:t>
            </a:r>
            <a:r>
              <a:rPr lang="zh-CN" altLang="en-US" dirty="0" smtClean="0"/>
              <a:t>入口点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package </a:t>
            </a:r>
            <a:r>
              <a:rPr lang="en-US" altLang="zh-CN" dirty="0" err="1" smtClean="0"/>
              <a:t>com.google.gwt.core.client</a:t>
            </a:r>
            <a:r>
              <a:rPr lang="en-US" altLang="zh-CN" dirty="0" smtClean="0"/>
              <a:t>;</a:t>
            </a:r>
          </a:p>
          <a:p>
            <a:pPr>
              <a:buNone/>
            </a:pPr>
            <a:r>
              <a:rPr lang="en-US" altLang="zh-CN" dirty="0" smtClean="0"/>
              <a:t>     public interface </a:t>
            </a:r>
            <a:r>
              <a:rPr lang="en-US" altLang="zh-CN" dirty="0" err="1" smtClean="0"/>
              <a:t>EntryPoint</a:t>
            </a:r>
            <a:r>
              <a:rPr lang="en-US" altLang="zh-CN" dirty="0" smtClean="0"/>
              <a:t> {</a:t>
            </a:r>
          </a:p>
          <a:p>
            <a:pPr>
              <a:buNone/>
            </a:pPr>
            <a:r>
              <a:rPr lang="en-US" altLang="zh-CN" dirty="0" smtClean="0"/>
              <a:t>	     void </a:t>
            </a:r>
            <a:r>
              <a:rPr lang="en-US" altLang="zh-CN" dirty="0" err="1" smtClean="0"/>
              <a:t>onModuleLoad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r>
              <a:rPr lang="en-US" altLang="zh-CN" dirty="0" smtClean="0"/>
              <a:t>     }</a:t>
            </a:r>
          </a:p>
          <a:p>
            <a:r>
              <a:rPr lang="zh-CN" altLang="en-US" dirty="0" smtClean="0"/>
              <a:t>需要在</a:t>
            </a:r>
            <a:r>
              <a:rPr lang="en-US" altLang="zh-CN" dirty="0" smtClean="0"/>
              <a:t>GWT</a:t>
            </a:r>
            <a:r>
              <a:rPr lang="zh-CN" altLang="en-US" dirty="0" smtClean="0"/>
              <a:t>模块定义文件中注册</a:t>
            </a:r>
            <a:endParaRPr lang="en-US" altLang="zh-CN" dirty="0" smtClean="0"/>
          </a:p>
          <a:p>
            <a:r>
              <a:rPr lang="zh-CN" altLang="en-US" dirty="0" smtClean="0"/>
              <a:t>实现</a:t>
            </a:r>
            <a:r>
              <a:rPr lang="en-US" altLang="zh-CN" dirty="0" err="1" smtClean="0"/>
              <a:t>EntryPoint</a:t>
            </a:r>
            <a:r>
              <a:rPr lang="zh-CN" altLang="en-US" dirty="0" smtClean="0"/>
              <a:t>接口的类，必须有一个无参数的构造函数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556792"/>
            <a:ext cx="7427168" cy="4525963"/>
          </a:xfrm>
        </p:spPr>
        <p:txBody>
          <a:bodyPr/>
          <a:lstStyle/>
          <a:p>
            <a:r>
              <a:rPr lang="zh-CN" altLang="en-US" dirty="0" smtClean="0"/>
              <a:t>继承可以简化和分割功能模块配置信息</a:t>
            </a:r>
            <a:endParaRPr lang="en-US" altLang="zh-CN" dirty="0" smtClean="0"/>
          </a:p>
          <a:p>
            <a:r>
              <a:rPr lang="en-US" altLang="zh-CN" dirty="0" err="1" smtClean="0"/>
              <a:t>HelloGWT</a:t>
            </a:r>
            <a:r>
              <a:rPr lang="zh-CN" altLang="en-US" dirty="0" smtClean="0"/>
              <a:t>继承了两个模块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&lt;inherits name=‘</a:t>
            </a:r>
            <a:r>
              <a:rPr lang="en-US" altLang="zh-CN" dirty="0" err="1" smtClean="0"/>
              <a:t>com.google.gwt.user.User</a:t>
            </a:r>
            <a:r>
              <a:rPr lang="en-US" altLang="zh-CN" dirty="0" smtClean="0"/>
              <a:t>’ /&gt;</a:t>
            </a:r>
          </a:p>
          <a:p>
            <a:pPr>
              <a:buNone/>
            </a:pPr>
            <a:r>
              <a:rPr lang="en-US" altLang="zh-CN" dirty="0" smtClean="0"/>
              <a:t> &lt;inherits name=‘</a:t>
            </a:r>
            <a:r>
              <a:rPr lang="en-US" altLang="zh-CN" dirty="0" err="1" smtClean="0"/>
              <a:t>com.google.gwt.user.theme.standard.Standard</a:t>
            </a:r>
            <a:r>
              <a:rPr lang="en-US" altLang="zh-CN" dirty="0" smtClean="0"/>
              <a:t>’ /&gt;</a:t>
            </a:r>
          </a:p>
          <a:p>
            <a:r>
              <a:rPr lang="zh-CN" altLang="en-US" dirty="0" smtClean="0"/>
              <a:t>继承无用模块会增加编译时间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GWT</a:t>
            </a:r>
            <a:r>
              <a:rPr lang="zh-CN" altLang="en-US" dirty="0" smtClean="0"/>
              <a:t>包含的模块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67544" y="1844824"/>
          <a:ext cx="7467600" cy="3340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3394224"/>
                <a:gridCol w="2489200"/>
              </a:tblGrid>
              <a:tr h="55682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模块名称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55682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com.google.gwt.user.User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GWT</a:t>
                      </a:r>
                      <a:r>
                        <a:rPr lang="zh-CN" altLang="en-US" dirty="0" smtClean="0"/>
                        <a:t>核心功能</a:t>
                      </a:r>
                      <a:endParaRPr lang="zh-CN" altLang="en-US" dirty="0"/>
                    </a:p>
                  </a:txBody>
                  <a:tcPr/>
                </a:tc>
              </a:tr>
              <a:tr h="55682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HTTP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com.google.gwt.http.HTTP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低级</a:t>
                      </a:r>
                      <a:r>
                        <a:rPr lang="en-US" altLang="zh-CN" dirty="0" smtClean="0"/>
                        <a:t>HTTP</a:t>
                      </a:r>
                      <a:r>
                        <a:rPr lang="zh-CN" altLang="en-US" dirty="0" smtClean="0"/>
                        <a:t>通信库</a:t>
                      </a:r>
                      <a:endParaRPr lang="zh-CN" altLang="en-US" dirty="0"/>
                    </a:p>
                  </a:txBody>
                  <a:tcPr/>
                </a:tc>
              </a:tr>
              <a:tr h="55682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com.google.gwt.json.JSON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JSON</a:t>
                      </a:r>
                      <a:r>
                        <a:rPr lang="zh-CN" altLang="en-US" dirty="0" smtClean="0"/>
                        <a:t>读写</a:t>
                      </a:r>
                      <a:endParaRPr lang="zh-CN" altLang="en-US" dirty="0"/>
                    </a:p>
                  </a:txBody>
                  <a:tcPr/>
                </a:tc>
              </a:tr>
              <a:tr h="556828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JUnit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com.google.gwt.junit.JUnit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JUnit</a:t>
                      </a:r>
                      <a:r>
                        <a:rPr lang="zh-CN" altLang="en-US" dirty="0" smtClean="0"/>
                        <a:t>测试框架集成</a:t>
                      </a:r>
                      <a:endParaRPr lang="zh-CN" altLang="en-US" dirty="0"/>
                    </a:p>
                  </a:txBody>
                  <a:tcPr/>
                </a:tc>
              </a:tr>
              <a:tr h="55682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XML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com.google.gwt.xml.XML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XML</a:t>
                      </a:r>
                      <a:r>
                        <a:rPr lang="zh-CN" altLang="en-US" dirty="0" smtClean="0"/>
                        <a:t>读写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源代码路径配置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&lt;source path=“client-path” /&gt;</a:t>
            </a:r>
          </a:p>
          <a:p>
            <a:r>
              <a:rPr lang="en-US" altLang="zh-CN" dirty="0" smtClean="0"/>
              <a:t>&lt;public path=“public-path” /&gt;</a:t>
            </a:r>
          </a:p>
          <a:p>
            <a:r>
              <a:rPr lang="zh-CN" altLang="en-US" dirty="0" smtClean="0"/>
              <a:t>路径人工配置后，默认源代码路径将被取消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资源文件路径配置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可以附加</a:t>
            </a:r>
            <a:r>
              <a:rPr lang="en-US" altLang="zh-CN" dirty="0" smtClean="0"/>
              <a:t>CSS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到</a:t>
            </a:r>
            <a:r>
              <a:rPr lang="en-US" altLang="zh-CN" dirty="0" smtClean="0"/>
              <a:t>GWT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zh-CN" altLang="en-US" dirty="0" smtClean="0"/>
              <a:t>例：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&lt;module&gt;</a:t>
            </a:r>
          </a:p>
          <a:p>
            <a:pPr>
              <a:buNone/>
            </a:pPr>
            <a:r>
              <a:rPr lang="en-US" altLang="zh-CN" dirty="0" smtClean="0"/>
              <a:t>   . . .</a:t>
            </a:r>
          </a:p>
          <a:p>
            <a:pPr>
              <a:buNone/>
            </a:pPr>
            <a:r>
              <a:rPr lang="en-US" altLang="zh-CN" dirty="0" smtClean="0"/>
              <a:t>   &lt;script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=“../inject.js” /&gt;</a:t>
            </a:r>
          </a:p>
          <a:p>
            <a:pPr>
              <a:buNone/>
            </a:pPr>
            <a:r>
              <a:rPr lang="en-US" altLang="zh-CN" dirty="0" smtClean="0"/>
              <a:t>   &lt;</a:t>
            </a:r>
            <a:r>
              <a:rPr lang="en-US" altLang="zh-CN" dirty="0" err="1" smtClean="0"/>
              <a:t>stylesheet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=“../HelloGWT.css” /&gt;</a:t>
            </a:r>
          </a:p>
          <a:p>
            <a:pPr>
              <a:buNone/>
            </a:pPr>
            <a:r>
              <a:rPr lang="en-US" altLang="zh-CN" dirty="0" smtClean="0"/>
              <a:t>  &lt;/module&gt;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Ajax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 Ajax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Asynchronous JavaScript and XML</a:t>
            </a:r>
            <a:r>
              <a:rPr lang="zh-CN" altLang="en-US" dirty="0" smtClean="0"/>
              <a:t>（以及 </a:t>
            </a:r>
            <a:r>
              <a:rPr lang="en-US" altLang="zh-CN" dirty="0" smtClean="0"/>
              <a:t>DHTML </a:t>
            </a:r>
            <a:r>
              <a:rPr lang="zh-CN" altLang="en-US" dirty="0" smtClean="0"/>
              <a:t>等）的缩写，由</a:t>
            </a:r>
            <a:r>
              <a:rPr lang="en-US" altLang="zh-CN" dirty="0" smtClean="0"/>
              <a:t>XHTML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XMLHttpRequest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XML</a:t>
            </a:r>
            <a:r>
              <a:rPr lang="zh-CN" altLang="en-US" dirty="0" smtClean="0"/>
              <a:t>等技术组合而成，是当前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应用开发领域的热门技术，用于创建更加动态和交互性更好的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应用程序，提升用户的浏览体验。</a:t>
            </a:r>
          </a:p>
          <a:p>
            <a:r>
              <a:rPr lang="zh-CN" altLang="en-US" dirty="0" smtClean="0"/>
              <a:t> 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的核心是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对象</a:t>
            </a:r>
            <a:r>
              <a:rPr lang="en-US" altLang="zh-CN" dirty="0" err="1" smtClean="0"/>
              <a:t>XmlHttpRequest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XmlHttpRequest</a:t>
            </a:r>
            <a:r>
              <a:rPr lang="zh-CN" altLang="en-US" dirty="0" smtClean="0"/>
              <a:t>处理所有服务器通信的对象，是一种支持异步请求的技术。</a:t>
            </a:r>
          </a:p>
          <a:p>
            <a:r>
              <a:rPr lang="zh-CN" altLang="en-US" dirty="0" smtClean="0"/>
              <a:t> </a:t>
            </a:r>
            <a:r>
              <a:rPr lang="en-US" altLang="zh-CN" dirty="0" err="1" smtClean="0"/>
              <a:t>XmlHttpRequest</a:t>
            </a:r>
            <a:r>
              <a:rPr lang="zh-CN" altLang="en-US" dirty="0" smtClean="0"/>
              <a:t>可以使用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向服务器提出请求并处理响应，而不阻塞用户。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延迟绑定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GWT</a:t>
            </a:r>
            <a:r>
              <a:rPr lang="zh-CN" altLang="en-US" dirty="0" smtClean="0"/>
              <a:t>使用延迟绑定技术来为不同的浏览器类型加载不同的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r>
              <a:rPr lang="zh-CN" altLang="en-US" dirty="0" smtClean="0"/>
              <a:t>延迟绑定是</a:t>
            </a:r>
            <a:r>
              <a:rPr lang="en-US" altLang="zh-CN" dirty="0" smtClean="0"/>
              <a:t>GWT</a:t>
            </a:r>
            <a:r>
              <a:rPr lang="zh-CN" altLang="en-US" dirty="0" smtClean="0"/>
              <a:t>的重要基础</a:t>
            </a:r>
            <a:endParaRPr lang="en-US" altLang="zh-CN" dirty="0" smtClean="0"/>
          </a:p>
          <a:p>
            <a:r>
              <a:rPr lang="zh-CN" altLang="en-US" dirty="0" smtClean="0"/>
              <a:t>使用延迟绑定的好处：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减少浏览器需要下载的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文件大小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节约开发时间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编译时进行预绑定，没有类似动态绑定或虚函数这样的运行时开销</a:t>
            </a:r>
            <a:endParaRPr lang="en-US" altLang="zh-CN" dirty="0" smtClean="0"/>
          </a:p>
          <a:p>
            <a:r>
              <a:rPr lang="zh-CN" altLang="en-US" dirty="0" smtClean="0"/>
              <a:t>例子见 </a:t>
            </a:r>
            <a:r>
              <a:rPr lang="en-US" altLang="zh-CN" dirty="0" err="1" smtClean="0"/>
              <a:t>com.google.gwt.dom.DOM.gwt.xml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GWT</a:t>
            </a:r>
            <a:r>
              <a:rPr lang="zh-CN" altLang="en-US" dirty="0" smtClean="0"/>
              <a:t>页面元素库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控件是</a:t>
            </a:r>
            <a:r>
              <a:rPr lang="en-US" altLang="zh-CN" dirty="0" smtClean="0"/>
              <a:t>GWT</a:t>
            </a:r>
            <a:r>
              <a:rPr lang="zh-CN" altLang="en-US" dirty="0" smtClean="0"/>
              <a:t>表示层的核心，通过使用</a:t>
            </a:r>
            <a:r>
              <a:rPr lang="en-US" altLang="zh-CN" dirty="0" smtClean="0"/>
              <a:t>GWT</a:t>
            </a:r>
            <a:r>
              <a:rPr lang="zh-CN" altLang="en-US" dirty="0" smtClean="0"/>
              <a:t>提供的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控件可以创建丰富的客户端画面。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GWT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组件类型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Widget</a:t>
            </a:r>
            <a:r>
              <a:rPr lang="zh-CN" altLang="en-US" dirty="0" smtClean="0"/>
              <a:t>：一些用户控件，例如：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TEXTBOX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TEXTAREA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CHECKBOX</a:t>
            </a:r>
            <a:r>
              <a:rPr lang="zh-CN" altLang="en-US" dirty="0" smtClean="0"/>
              <a:t>等（</a:t>
            </a:r>
            <a:r>
              <a:rPr lang="zh-CN" altLang="en-US" dirty="0" smtClean="0">
                <a:solidFill>
                  <a:schemeClr val="accent1"/>
                </a:solidFill>
              </a:rPr>
              <a:t>元素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Panel </a:t>
            </a:r>
            <a:r>
              <a:rPr lang="zh-CN" altLang="en-US" dirty="0" smtClean="0"/>
              <a:t>：放置控件的容器，例如：</a:t>
            </a:r>
            <a:r>
              <a:rPr lang="en-US" altLang="zh-CN" dirty="0" err="1" smtClean="0"/>
              <a:t>MenuBar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TabPanel</a:t>
            </a:r>
            <a:r>
              <a:rPr lang="zh-CN" altLang="en-US" dirty="0" smtClean="0"/>
              <a:t>等（</a:t>
            </a:r>
            <a:r>
              <a:rPr lang="zh-CN" altLang="en-US" dirty="0" smtClean="0">
                <a:solidFill>
                  <a:schemeClr val="accent1"/>
                </a:solidFill>
              </a:rPr>
              <a:t>容器</a:t>
            </a:r>
            <a:r>
              <a:rPr lang="zh-CN" altLang="en-US" dirty="0" smtClean="0"/>
              <a:t>）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Widget</a:t>
            </a:r>
            <a:r>
              <a:rPr lang="zh-CN" altLang="en-US" dirty="0" smtClean="0"/>
              <a:t>例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dirty="0" smtClean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57200" y="1600200"/>
            <a:ext cx="7747606" cy="4518212"/>
            <a:chOff x="0" y="0"/>
            <a:chExt cx="434" cy="224"/>
          </a:xfrm>
        </p:grpSpPr>
        <p:pic>
          <p:nvPicPr>
            <p:cNvPr id="14341" name="Picture 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378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42" name="AutoShape 9"/>
            <p:cNvSpPr>
              <a:spLocks noChangeArrowheads="1"/>
            </p:cNvSpPr>
            <p:nvPr/>
          </p:nvSpPr>
          <p:spPr bwMode="auto">
            <a:xfrm>
              <a:off x="283" y="187"/>
              <a:ext cx="76" cy="26"/>
            </a:xfrm>
            <a:prstGeom prst="wedgeRoundRectCallout">
              <a:avLst>
                <a:gd name="adj1" fmla="val -74074"/>
                <a:gd name="adj2" fmla="val -52083"/>
                <a:gd name="adj3" fmla="val 16667"/>
              </a:avLst>
            </a:prstGeom>
            <a:solidFill>
              <a:schemeClr val="accent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/>
                <a:t>BUTTON</a:t>
              </a:r>
            </a:p>
          </p:txBody>
        </p:sp>
        <p:sp>
          <p:nvSpPr>
            <p:cNvPr id="14343" name="AutoShape 10"/>
            <p:cNvSpPr>
              <a:spLocks noChangeArrowheads="1"/>
            </p:cNvSpPr>
            <p:nvPr/>
          </p:nvSpPr>
          <p:spPr bwMode="auto">
            <a:xfrm>
              <a:off x="342" y="42"/>
              <a:ext cx="74" cy="34"/>
            </a:xfrm>
            <a:prstGeom prst="wedgeRoundRectCallout">
              <a:avLst>
                <a:gd name="adj1" fmla="val -70370"/>
                <a:gd name="adj2" fmla="val -31250"/>
                <a:gd name="adj3" fmla="val 16667"/>
              </a:avLst>
            </a:prstGeom>
            <a:solidFill>
              <a:schemeClr val="accent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/>
                <a:t>TextBox</a:t>
              </a:r>
            </a:p>
          </p:txBody>
        </p:sp>
        <p:sp>
          <p:nvSpPr>
            <p:cNvPr id="14344" name="AutoShape 11"/>
            <p:cNvSpPr>
              <a:spLocks noChangeArrowheads="1"/>
            </p:cNvSpPr>
            <p:nvPr/>
          </p:nvSpPr>
          <p:spPr bwMode="auto">
            <a:xfrm>
              <a:off x="347" y="119"/>
              <a:ext cx="87" cy="31"/>
            </a:xfrm>
            <a:prstGeom prst="wedgeRoundRectCallout">
              <a:avLst>
                <a:gd name="adj1" fmla="val -74074"/>
                <a:gd name="adj2" fmla="val 35417"/>
                <a:gd name="adj3" fmla="val 16667"/>
              </a:avLst>
            </a:prstGeom>
            <a:solidFill>
              <a:schemeClr val="accent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dirty="0" err="1"/>
                <a:t>ComboBox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Panel</a:t>
            </a:r>
            <a:r>
              <a:rPr lang="zh-CN" altLang="en-US" dirty="0" smtClean="0"/>
              <a:t>例</a:t>
            </a:r>
          </a:p>
        </p:txBody>
      </p:sp>
      <p:pic>
        <p:nvPicPr>
          <p:cNvPr id="15363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9600" y="1600200"/>
            <a:ext cx="7848600" cy="46783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Internationalization</a:t>
            </a:r>
            <a:r>
              <a:rPr lang="zh-CN" altLang="en-US" dirty="0" smtClean="0"/>
              <a:t>国际化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传统项目开发中使用属性文件来存放一些可用</a:t>
            </a:r>
            <a:r>
              <a:rPr lang="en-US" altLang="en-US" dirty="0" smtClean="0"/>
              <a:t>Constants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Messages </a:t>
            </a:r>
          </a:p>
          <a:p>
            <a:pPr eaLnBrk="1" hangingPunct="1"/>
            <a:r>
              <a:rPr lang="zh-CN" altLang="en-US" dirty="0" smtClean="0"/>
              <a:t>弊端 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不支持类型，所有的内容都是</a:t>
            </a:r>
            <a:r>
              <a:rPr lang="en-US" altLang="zh-CN" dirty="0" smtClean="0"/>
              <a:t>String </a:t>
            </a:r>
          </a:p>
          <a:p>
            <a:pPr lvl="1"/>
            <a:r>
              <a:rPr lang="zh-CN" altLang="en-US" dirty="0" smtClean="0"/>
              <a:t>不能在编译期发现，未定义的属性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GWT</a:t>
            </a:r>
            <a:r>
              <a:rPr lang="zh-CN" altLang="en-US" dirty="0" smtClean="0"/>
              <a:t>的处理机制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编译期静态的包含：</a:t>
            </a:r>
          </a:p>
          <a:p>
            <a:pPr eaLnBrk="1" hangingPunct="1">
              <a:buFontTx/>
              <a:buNone/>
            </a:pPr>
            <a:r>
              <a:rPr lang="zh-CN" altLang="en-US" dirty="0" smtClean="0"/>
              <a:t>   通过实现</a:t>
            </a:r>
            <a:r>
              <a:rPr lang="en-US" altLang="en-US" dirty="0" smtClean="0"/>
              <a:t>Constants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Messages</a:t>
            </a:r>
            <a:r>
              <a:rPr lang="zh-CN" altLang="en-US" dirty="0" smtClean="0"/>
              <a:t>的接口实现编译期中包含属性设置</a:t>
            </a:r>
          </a:p>
          <a:p>
            <a:pPr eaLnBrk="1" hangingPunct="1"/>
            <a:r>
              <a:rPr lang="zh-CN" altLang="en-US" dirty="0" smtClean="0"/>
              <a:t>运行期动态的包含：</a:t>
            </a:r>
          </a:p>
          <a:p>
            <a:pPr eaLnBrk="1" hangingPunct="1">
              <a:buFontTx/>
              <a:buNone/>
            </a:pPr>
            <a:r>
              <a:rPr lang="zh-CN" altLang="en-US" dirty="0" smtClean="0"/>
              <a:t>   通过使用</a:t>
            </a:r>
            <a:r>
              <a:rPr lang="en-US" altLang="zh-CN" dirty="0" smtClean="0"/>
              <a:t>GWT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Dictionary</a:t>
            </a:r>
            <a:r>
              <a:rPr lang="zh-CN" altLang="en-US" dirty="0" smtClean="0"/>
              <a:t>类来实现</a:t>
            </a:r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操作步骤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第一步，建立一个集成于</a:t>
            </a:r>
            <a:r>
              <a:rPr lang="en-US" altLang="zh-CN" dirty="0" smtClean="0"/>
              <a:t>Constants</a:t>
            </a:r>
            <a:r>
              <a:rPr lang="zh-CN" altLang="en-US" dirty="0" smtClean="0"/>
              <a:t>的接口</a:t>
            </a:r>
          </a:p>
          <a:p>
            <a:pPr eaLnBrk="1" hangingPunct="1"/>
            <a:r>
              <a:rPr lang="zh-CN" altLang="en-US" dirty="0" smtClean="0"/>
              <a:t>第二步 ，根据接口中定义的方法定义一个跟接口同名的属性文件 </a:t>
            </a:r>
          </a:p>
          <a:p>
            <a:pPr eaLnBrk="1" hangingPunct="1"/>
            <a:r>
              <a:rPr lang="zh-CN" altLang="en-US" dirty="0" smtClean="0"/>
              <a:t>第三步 ，获取文件中定义的内容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建立一个集成于</a:t>
            </a:r>
            <a:r>
              <a:rPr lang="en-US" altLang="zh-CN" sz="4000" dirty="0" smtClean="0"/>
              <a:t>Constants</a:t>
            </a:r>
            <a:r>
              <a:rPr lang="zh-CN" altLang="en-US" sz="4000" dirty="0" smtClean="0"/>
              <a:t>的接口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public interface </a:t>
            </a:r>
            <a:r>
              <a:rPr lang="en-US" altLang="zh-CN" dirty="0" err="1" smtClean="0"/>
              <a:t>MySettings</a:t>
            </a:r>
            <a:r>
              <a:rPr lang="en-US" altLang="zh-CN" dirty="0" smtClean="0"/>
              <a:t> extends Constants</a:t>
            </a:r>
          </a:p>
          <a:p>
            <a:pPr eaLnBrk="1" hangingPunct="1"/>
            <a:r>
              <a:rPr lang="en-US" altLang="zh-CN" dirty="0" smtClean="0"/>
              <a:t>{</a:t>
            </a:r>
          </a:p>
          <a:p>
            <a:pPr eaLnBrk="1" hangingPunct="1"/>
            <a:r>
              <a:rPr lang="en-US" altLang="zh-CN" dirty="0" smtClean="0"/>
              <a:t>  String </a:t>
            </a:r>
            <a:r>
              <a:rPr lang="en-US" altLang="zh-CN" dirty="0" err="1" smtClean="0"/>
              <a:t>welcomeMessage</a:t>
            </a:r>
            <a:r>
              <a:rPr lang="en-US" altLang="zh-CN" dirty="0" smtClean="0"/>
              <a:t>();</a:t>
            </a:r>
          </a:p>
          <a:p>
            <a:pPr eaLnBrk="1" hangingPunct="1"/>
            <a:r>
              <a:rPr lang="en-US" altLang="zh-CN" dirty="0" smtClean="0"/>
              <a:t>  String </a:t>
            </a:r>
            <a:r>
              <a:rPr lang="en-US" altLang="zh-CN" dirty="0" err="1" smtClean="0"/>
              <a:t>logoImage</a:t>
            </a:r>
            <a:r>
              <a:rPr lang="en-US" altLang="zh-CN" dirty="0" smtClean="0"/>
              <a:t>();</a:t>
            </a:r>
          </a:p>
          <a:p>
            <a:pPr eaLnBrk="1" hangingPunct="1"/>
            <a:r>
              <a:rPr lang="en-US" altLang="zh-CN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定义与接口同名的属性文件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/>
              <a:t>welcomeMessage</a:t>
            </a:r>
            <a:r>
              <a:rPr lang="en-US" altLang="zh-CN" dirty="0" smtClean="0"/>
              <a:t> = Welcome to the GWT World {0} {1}</a:t>
            </a:r>
          </a:p>
          <a:p>
            <a:pPr eaLnBrk="1" hangingPunct="1"/>
            <a:r>
              <a:rPr lang="en-US" altLang="zh-CN" dirty="0" err="1" smtClean="0"/>
              <a:t>logoImage</a:t>
            </a:r>
            <a:r>
              <a:rPr lang="en-US" altLang="zh-CN" dirty="0" smtClean="0"/>
              <a:t> = /images/logo.jpg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GWT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GWT</a:t>
            </a:r>
            <a:r>
              <a:rPr lang="zh-CN" altLang="zh-CN" dirty="0"/>
              <a:t>是</a:t>
            </a:r>
            <a:r>
              <a:rPr lang="en-US" altLang="zh-CN" dirty="0"/>
              <a:t> Google Web Toolkit</a:t>
            </a:r>
            <a:r>
              <a:rPr lang="zh-CN" altLang="zh-CN" dirty="0"/>
              <a:t>的简称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GWT</a:t>
            </a:r>
            <a:r>
              <a:rPr lang="zh-CN" altLang="zh-CN" dirty="0"/>
              <a:t>是一</a:t>
            </a:r>
            <a:r>
              <a:rPr lang="zh-CN" altLang="zh-CN" dirty="0" smtClean="0"/>
              <a:t>个</a:t>
            </a:r>
            <a:r>
              <a:rPr lang="zh-CN" altLang="en-US" dirty="0" smtClean="0"/>
              <a:t>开源的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软件框架，允许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开发人员用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语言创建和维护复杂的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应用。</a:t>
            </a:r>
            <a:endParaRPr lang="en-US" altLang="zh-CN" dirty="0" smtClean="0"/>
          </a:p>
          <a:p>
            <a:r>
              <a:rPr lang="zh-CN" altLang="en-US" dirty="0" smtClean="0"/>
              <a:t>它</a:t>
            </a:r>
            <a:r>
              <a:rPr lang="zh-CN" altLang="zh-CN" dirty="0" smtClean="0"/>
              <a:t>是</a:t>
            </a:r>
            <a:r>
              <a:rPr lang="zh-CN" altLang="zh-CN" dirty="0"/>
              <a:t>一个开发</a:t>
            </a:r>
            <a:r>
              <a:rPr lang="en-US" altLang="zh-CN" dirty="0"/>
              <a:t>Ajax</a:t>
            </a:r>
            <a:r>
              <a:rPr lang="zh-CN" altLang="zh-CN" dirty="0"/>
              <a:t>应用的框架，它使程序员用</a:t>
            </a:r>
            <a:r>
              <a:rPr lang="en-US" altLang="zh-CN" dirty="0"/>
              <a:t>Java</a:t>
            </a:r>
            <a:r>
              <a:rPr lang="zh-CN" altLang="zh-CN" dirty="0"/>
              <a:t>同时开发客户端和服务器端的代码。</a:t>
            </a:r>
            <a:r>
              <a:rPr lang="en-US" altLang="zh-CN" dirty="0"/>
              <a:t>GWT</a:t>
            </a:r>
            <a:r>
              <a:rPr lang="zh-CN" altLang="zh-CN" dirty="0"/>
              <a:t>的编译器会把用于开发客户端的</a:t>
            </a:r>
            <a:r>
              <a:rPr lang="en-US" altLang="zh-CN" dirty="0"/>
              <a:t>Java</a:t>
            </a:r>
            <a:r>
              <a:rPr lang="zh-CN" altLang="zh-CN" dirty="0"/>
              <a:t>代码转化成</a:t>
            </a:r>
            <a:r>
              <a:rPr lang="en-US" altLang="zh-CN" dirty="0" smtClean="0"/>
              <a:t>JavaScript </a:t>
            </a:r>
            <a:r>
              <a:rPr lang="zh-CN" altLang="zh-CN" dirty="0"/>
              <a:t>和</a:t>
            </a:r>
            <a:r>
              <a:rPr lang="en-US" altLang="zh-CN" dirty="0"/>
              <a:t>html</a:t>
            </a:r>
            <a:r>
              <a:rPr lang="zh-CN" altLang="zh-CN" dirty="0"/>
              <a:t>，而程序员不用关心这一转换</a:t>
            </a:r>
            <a:r>
              <a:rPr lang="zh-CN" altLang="zh-CN" dirty="0" smtClean="0"/>
              <a:t>过程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获取文件中定义的内容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/>
              <a:t>MySettings</a:t>
            </a:r>
            <a:r>
              <a:rPr lang="en-US" altLang="zh-CN" dirty="0" smtClean="0"/>
              <a:t> setting = (</a:t>
            </a:r>
            <a:r>
              <a:rPr lang="en-US" altLang="zh-CN" dirty="0" err="1" smtClean="0"/>
              <a:t>MySettings</a:t>
            </a:r>
            <a:r>
              <a:rPr lang="en-US" altLang="zh-CN" dirty="0" smtClean="0"/>
              <a:t> ) </a:t>
            </a:r>
            <a:r>
              <a:rPr lang="en-US" altLang="zh-CN" dirty="0" err="1" smtClean="0"/>
              <a:t>GWT.create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MySettings</a:t>
            </a:r>
            <a:r>
              <a:rPr lang="en-US" altLang="zh-CN" dirty="0" smtClean="0"/>
              <a:t> .class);</a:t>
            </a:r>
          </a:p>
          <a:p>
            <a:pPr eaLnBrk="1" hangingPunct="1"/>
            <a:r>
              <a:rPr lang="en-US" altLang="zh-CN" dirty="0" smtClean="0"/>
              <a:t>setting. </a:t>
            </a:r>
            <a:r>
              <a:rPr lang="en-US" altLang="zh-CN" dirty="0" err="1" smtClean="0"/>
              <a:t>welcomeMessage</a:t>
            </a:r>
            <a:r>
              <a:rPr lang="en-US" altLang="zh-CN" dirty="0" smtClean="0"/>
              <a:t>();</a:t>
            </a:r>
          </a:p>
          <a:p>
            <a:pPr eaLnBrk="1" hangingPunct="1"/>
            <a:r>
              <a:rPr lang="en-US" altLang="zh-CN" dirty="0" smtClean="0"/>
              <a:t>setting. </a:t>
            </a:r>
            <a:r>
              <a:rPr lang="en-US" altLang="zh-CN" dirty="0" err="1" smtClean="0"/>
              <a:t>logoImage</a:t>
            </a:r>
            <a:r>
              <a:rPr lang="en-US" altLang="zh-CN" dirty="0" smtClean="0"/>
              <a:t>();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>
                <a:solidFill>
                  <a:schemeClr val="accent1"/>
                </a:solidFill>
              </a:rPr>
              <a:t>GWT</a:t>
            </a:r>
            <a:r>
              <a:rPr lang="zh-CN" altLang="en-US" dirty="0" smtClean="0">
                <a:solidFill>
                  <a:schemeClr val="accent1"/>
                </a:solidFill>
              </a:rPr>
              <a:t>编译器结合接口文件和属性文件编译出了一个实现类，通过这个引用去访问实现了的接口方法</a:t>
            </a:r>
          </a:p>
          <a:p>
            <a:pPr eaLnBrk="1" hangingPunct="1">
              <a:buFontTx/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RPC</a:t>
            </a:r>
            <a:r>
              <a:rPr lang="zh-CN" altLang="en-US" dirty="0" smtClean="0"/>
              <a:t>远程过程调用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全名：</a:t>
            </a:r>
            <a:r>
              <a:rPr lang="en-US" altLang="zh-CN" dirty="0" smtClean="0"/>
              <a:t>remote procedure call </a:t>
            </a:r>
          </a:p>
          <a:p>
            <a:pPr eaLnBrk="1" hangingPunct="1"/>
            <a:r>
              <a:rPr lang="en-US" altLang="zh-CN" dirty="0" smtClean="0"/>
              <a:t>GWT</a:t>
            </a:r>
            <a:r>
              <a:rPr lang="zh-CN" altLang="en-US" dirty="0" smtClean="0"/>
              <a:t>的服务端与客户端的交互：</a:t>
            </a:r>
          </a:p>
          <a:p>
            <a:pPr eaLnBrk="1" hangingPunct="1"/>
            <a:r>
              <a:rPr lang="zh-CN" altLang="en-US" dirty="0" smtClean="0"/>
              <a:t>客户机代码与运行在 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服务器上的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进行通信 ，与</a:t>
            </a:r>
            <a:r>
              <a:rPr lang="en-US" altLang="zh-CN" dirty="0" smtClean="0"/>
              <a:t>Java RMI </a:t>
            </a:r>
            <a:r>
              <a:rPr lang="zh-CN" altLang="en-US" dirty="0" smtClean="0"/>
              <a:t>使用的方法类似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这意味着只需要编写服务的服务器端实现和两个接口即可。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RPC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20251"/>
            <a:ext cx="7467600" cy="4485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Service</a:t>
            </a:r>
            <a:r>
              <a:rPr lang="zh-CN" altLang="en-US" dirty="0" smtClean="0"/>
              <a:t>的构成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服务器上负责处理数据的对象在</a:t>
            </a:r>
            <a:r>
              <a:rPr lang="en-US" altLang="zh-CN" smtClean="0"/>
              <a:t>GWT</a:t>
            </a:r>
            <a:r>
              <a:rPr lang="zh-CN" altLang="en-US" smtClean="0"/>
              <a:t>中叫做</a:t>
            </a:r>
            <a:r>
              <a:rPr lang="en-US" altLang="zh-CN" smtClean="0"/>
              <a:t>Service</a:t>
            </a:r>
          </a:p>
          <a:p>
            <a:pPr eaLnBrk="1" hangingPunct="1"/>
            <a:r>
              <a:rPr lang="zh-CN" altLang="en-US" smtClean="0"/>
              <a:t>每个</a:t>
            </a:r>
            <a:r>
              <a:rPr lang="en-US" altLang="zh-CN" smtClean="0"/>
              <a:t>Service</a:t>
            </a:r>
            <a:r>
              <a:rPr lang="zh-CN" altLang="en-US" smtClean="0"/>
              <a:t>有三个类组成：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   服务方法定义接口（</a:t>
            </a:r>
            <a:r>
              <a:rPr lang="en-US" altLang="zh-CN" smtClean="0"/>
              <a:t>Service</a:t>
            </a:r>
            <a:r>
              <a:rPr lang="zh-CN" altLang="en-US" smtClean="0"/>
              <a:t>）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   异步调用接口（</a:t>
            </a:r>
            <a:r>
              <a:rPr lang="en-US" altLang="zh-CN" smtClean="0"/>
              <a:t>ServiceAsync</a:t>
            </a:r>
            <a:r>
              <a:rPr lang="zh-CN" altLang="en-US" smtClean="0"/>
              <a:t>）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   服务器方法实现类</a:t>
            </a:r>
            <a:r>
              <a:rPr lang="en-US" altLang="zh-CN" smtClean="0"/>
              <a:t>ServiceImpl</a:t>
            </a:r>
            <a:r>
              <a:rPr lang="zh-CN" altLang="en-US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远程过程调用例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600" dirty="0" smtClean="0"/>
              <a:t>// </a:t>
            </a:r>
            <a:r>
              <a:rPr lang="zh-CN" altLang="en-US" sz="1600" dirty="0" smtClean="0"/>
              <a:t>服务方法定义接口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/>
              <a:t>public interface </a:t>
            </a:r>
            <a:r>
              <a:rPr lang="en-US" altLang="zh-CN" sz="1600" dirty="0" err="1" smtClean="0"/>
              <a:t>LoginService</a:t>
            </a:r>
            <a:r>
              <a:rPr lang="en-US" altLang="zh-CN" sz="1600" dirty="0" smtClean="0"/>
              <a:t> extends </a:t>
            </a:r>
            <a:r>
              <a:rPr lang="en-US" altLang="zh-CN" sz="1600" dirty="0" err="1" smtClean="0"/>
              <a:t>RemoteService</a:t>
            </a:r>
            <a:r>
              <a:rPr lang="en-US" altLang="zh-CN" sz="1600" dirty="0" smtClean="0"/>
              <a:t> {</a:t>
            </a:r>
            <a:br>
              <a:rPr lang="en-US" altLang="zh-CN" sz="1600" dirty="0" smtClean="0"/>
            </a:br>
            <a:r>
              <a:rPr lang="en-US" altLang="zh-CN" sz="1600" dirty="0" smtClean="0"/>
              <a:t>    public </a:t>
            </a:r>
            <a:r>
              <a:rPr lang="en-US" altLang="zh-CN" sz="1600" dirty="0" err="1" smtClean="0"/>
              <a:t>boolean</a:t>
            </a:r>
            <a:r>
              <a:rPr lang="en-US" altLang="zh-CN" sz="1600" dirty="0" smtClean="0"/>
              <a:t> login(</a:t>
            </a:r>
            <a:r>
              <a:rPr lang="en-US" altLang="zh-CN" sz="1600" dirty="0" err="1" smtClean="0"/>
              <a:t>LoginSO</a:t>
            </a:r>
            <a:r>
              <a:rPr lang="en-US" altLang="zh-CN" sz="1600" dirty="0" smtClean="0"/>
              <a:t> login) throws </a:t>
            </a:r>
            <a:r>
              <a:rPr lang="en-US" altLang="zh-CN" sz="1600" dirty="0" err="1" smtClean="0"/>
              <a:t>ApplicationException</a:t>
            </a:r>
            <a:r>
              <a:rPr lang="en-US" altLang="zh-CN" sz="1600" dirty="0" smtClean="0"/>
              <a:t>;</a:t>
            </a:r>
            <a:br>
              <a:rPr lang="en-US" altLang="zh-CN" sz="1600" dirty="0" smtClean="0"/>
            </a:br>
            <a:r>
              <a:rPr lang="en-US" altLang="zh-CN" sz="1600" dirty="0" smtClean="0"/>
              <a:t>}</a:t>
            </a:r>
            <a:br>
              <a:rPr lang="en-US" altLang="zh-CN" sz="1600" dirty="0" smtClean="0"/>
            </a:br>
            <a:endParaRPr lang="en-US" altLang="zh-CN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/>
              <a:t>// </a:t>
            </a:r>
            <a:r>
              <a:rPr lang="zh-CN" altLang="en-US" sz="1600" dirty="0" smtClean="0"/>
              <a:t>异步调用接口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/>
              <a:t>public interface </a:t>
            </a:r>
            <a:r>
              <a:rPr lang="en-US" altLang="zh-CN" sz="1600" dirty="0" err="1" smtClean="0"/>
              <a:t>LoginServiceAsync</a:t>
            </a:r>
            <a:r>
              <a:rPr lang="en-US" altLang="zh-CN" sz="1600" dirty="0" smtClean="0"/>
              <a:t> {</a:t>
            </a:r>
            <a:br>
              <a:rPr lang="en-US" altLang="zh-CN" sz="1600" dirty="0" smtClean="0"/>
            </a:br>
            <a:r>
              <a:rPr lang="en-US" altLang="zh-CN" sz="1600" dirty="0" smtClean="0"/>
              <a:t>    void login(</a:t>
            </a:r>
            <a:r>
              <a:rPr lang="en-US" altLang="zh-CN" sz="1600" dirty="0" err="1" smtClean="0"/>
              <a:t>LoginSO</a:t>
            </a:r>
            <a:r>
              <a:rPr lang="en-US" altLang="zh-CN" sz="1600" dirty="0" smtClean="0"/>
              <a:t> login, </a:t>
            </a:r>
            <a:r>
              <a:rPr lang="en-US" altLang="zh-CN" sz="1600" dirty="0" err="1" smtClean="0"/>
              <a:t>AsyncCallback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async</a:t>
            </a:r>
            <a:r>
              <a:rPr lang="en-US" altLang="zh-CN" sz="1600" dirty="0" smtClean="0"/>
              <a:t>);</a:t>
            </a:r>
            <a:br>
              <a:rPr lang="en-US" altLang="zh-CN" sz="1600" dirty="0" smtClean="0"/>
            </a:br>
            <a:r>
              <a:rPr lang="en-US" altLang="zh-CN" sz="1600" dirty="0" smtClean="0"/>
              <a:t>}</a:t>
            </a:r>
            <a:br>
              <a:rPr lang="en-US" altLang="zh-CN" sz="1600" dirty="0" smtClean="0"/>
            </a:br>
            <a:endParaRPr lang="en-US" altLang="zh-CN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/>
              <a:t>// </a:t>
            </a:r>
            <a:r>
              <a:rPr lang="zh-CN" altLang="en-US" sz="1600" dirty="0" smtClean="0"/>
              <a:t>服务器方法实现类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600" dirty="0" smtClean="0"/>
              <a:t> </a:t>
            </a:r>
            <a:r>
              <a:rPr lang="en-US" altLang="zh-CN" sz="1600" dirty="0" smtClean="0"/>
              <a:t>public class </a:t>
            </a:r>
            <a:r>
              <a:rPr lang="en-US" altLang="zh-CN" sz="1600" dirty="0" err="1" smtClean="0"/>
              <a:t>LoginServiceImpl</a:t>
            </a:r>
            <a:r>
              <a:rPr lang="en-US" altLang="zh-CN" sz="1600" dirty="0" smtClean="0"/>
              <a:t> extends </a:t>
            </a:r>
            <a:r>
              <a:rPr lang="en-US" altLang="zh-CN" sz="1600" dirty="0" err="1" smtClean="0"/>
              <a:t>RemoteServiceServlet</a:t>
            </a:r>
            <a:r>
              <a:rPr lang="en-US" altLang="zh-CN" sz="1600" dirty="0" smtClean="0"/>
              <a:t> implements </a:t>
            </a:r>
            <a:r>
              <a:rPr lang="en-US" altLang="zh-CN" sz="1600" dirty="0" err="1" smtClean="0"/>
              <a:t>LoginService</a:t>
            </a:r>
            <a:r>
              <a:rPr lang="en-US" altLang="zh-CN" sz="1600" dirty="0" smtClean="0"/>
              <a:t> {</a:t>
            </a:r>
            <a:br>
              <a:rPr lang="en-US" altLang="zh-CN" sz="1600" dirty="0" smtClean="0"/>
            </a:br>
            <a:r>
              <a:rPr lang="en-US" altLang="zh-CN" sz="1600" dirty="0" smtClean="0"/>
              <a:t>    public </a:t>
            </a:r>
            <a:r>
              <a:rPr lang="en-US" altLang="zh-CN" sz="1600" dirty="0" err="1" smtClean="0"/>
              <a:t>boolean</a:t>
            </a:r>
            <a:r>
              <a:rPr lang="en-US" altLang="zh-CN" sz="1600" dirty="0" smtClean="0"/>
              <a:t> login(</a:t>
            </a:r>
            <a:r>
              <a:rPr lang="en-US" altLang="zh-CN" sz="1600" dirty="0" err="1" smtClean="0"/>
              <a:t>LoginSO</a:t>
            </a:r>
            <a:r>
              <a:rPr lang="en-US" altLang="zh-CN" sz="1600" dirty="0" smtClean="0"/>
              <a:t> login) throws </a:t>
            </a:r>
            <a:r>
              <a:rPr lang="en-US" altLang="zh-CN" sz="1600" dirty="0" err="1" smtClean="0"/>
              <a:t>ApplicationException</a:t>
            </a:r>
            <a:r>
              <a:rPr lang="en-US" altLang="zh-CN" sz="1600" dirty="0" smtClean="0"/>
              <a:t> {</a:t>
            </a:r>
            <a:br>
              <a:rPr lang="en-US" altLang="zh-CN" sz="1600" dirty="0" smtClean="0"/>
            </a:br>
            <a:r>
              <a:rPr lang="en-US" altLang="zh-CN" sz="1600" dirty="0" smtClean="0"/>
              <a:t>        ...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/>
              <a:t>        return true;  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600" dirty="0" smtClean="0"/>
              <a:t>    }</a:t>
            </a:r>
            <a:br>
              <a:rPr lang="en-US" altLang="zh-CN" sz="1600" dirty="0" smtClean="0"/>
            </a:br>
            <a:r>
              <a:rPr lang="en-US" altLang="zh-CN" sz="1600" dirty="0" smtClean="0"/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zh-CN" sz="160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1600" dirty="0" smtClean="0">
                <a:solidFill>
                  <a:schemeClr val="accent1"/>
                </a:solidFill>
              </a:rPr>
              <a:t>其中前两个接口在</a:t>
            </a:r>
            <a:r>
              <a:rPr lang="en-US" altLang="zh-CN" sz="1600" dirty="0" smtClean="0">
                <a:solidFill>
                  <a:schemeClr val="accent1"/>
                </a:solidFill>
              </a:rPr>
              <a:t>client</a:t>
            </a:r>
            <a:r>
              <a:rPr lang="zh-CN" altLang="en-US" sz="1600" dirty="0" smtClean="0">
                <a:solidFill>
                  <a:schemeClr val="accent1"/>
                </a:solidFill>
              </a:rPr>
              <a:t>包内部，最后一个实现在</a:t>
            </a:r>
            <a:r>
              <a:rPr lang="en-US" altLang="zh-CN" sz="1600" dirty="0" smtClean="0">
                <a:solidFill>
                  <a:schemeClr val="accent1"/>
                </a:solidFill>
              </a:rPr>
              <a:t>server</a:t>
            </a:r>
            <a:r>
              <a:rPr lang="zh-CN" altLang="en-US" sz="1600" dirty="0" smtClean="0">
                <a:solidFill>
                  <a:schemeClr val="accent1"/>
                </a:solidFill>
              </a:rPr>
              <a:t>包内部。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远程过程调用例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7467600" cy="4896544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dirty="0" err="1" smtClean="0"/>
              <a:t>LoginServiceAsync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ourInstance</a:t>
            </a:r>
            <a:r>
              <a:rPr lang="en-US" altLang="zh-CN" sz="1800" dirty="0" smtClean="0"/>
              <a:t> = (</a:t>
            </a:r>
            <a:r>
              <a:rPr lang="en-US" altLang="zh-CN" sz="1800" dirty="0" err="1" smtClean="0"/>
              <a:t>LoginServiceAsync</a:t>
            </a:r>
            <a:r>
              <a:rPr lang="en-US" altLang="zh-CN" sz="1800" dirty="0" smtClean="0"/>
              <a:t>) </a:t>
            </a:r>
            <a:r>
              <a:rPr lang="en-US" altLang="zh-CN" sz="1800" dirty="0" smtClean="0"/>
              <a:t>              	</a:t>
            </a:r>
            <a:r>
              <a:rPr lang="en-US" altLang="zh-CN" sz="1800" dirty="0" err="1" smtClean="0"/>
              <a:t>GWT.create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LoginService.class</a:t>
            </a:r>
            <a:r>
              <a:rPr lang="en-US" altLang="zh-CN" sz="1800" dirty="0" smtClean="0"/>
              <a:t>); //</a:t>
            </a:r>
            <a:r>
              <a:rPr lang="zh-CN" altLang="en-US" sz="1800" dirty="0" smtClean="0"/>
              <a:t>获得服务器方法的调用接口 </a:t>
            </a:r>
            <a:endParaRPr lang="zh-CN" altLang="en-US" sz="18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dirty="0" err="1" smtClean="0"/>
              <a:t>ourInstance.login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loginSO</a:t>
            </a:r>
            <a:r>
              <a:rPr lang="en-US" altLang="zh-CN" sz="1800" dirty="0" smtClean="0"/>
              <a:t>, new </a:t>
            </a:r>
            <a:r>
              <a:rPr lang="en-US" altLang="zh-CN" sz="1800" dirty="0" err="1" smtClean="0"/>
              <a:t>AsyncCallback</a:t>
            </a:r>
            <a:r>
              <a:rPr lang="en-US" altLang="zh-CN" sz="1800" dirty="0" smtClean="0"/>
              <a:t>() {   //</a:t>
            </a:r>
            <a:r>
              <a:rPr lang="zh-CN" altLang="en-US" sz="1800" dirty="0" smtClean="0"/>
              <a:t>远程调用服务器</a:t>
            </a:r>
            <a:r>
              <a:rPr lang="zh-CN" altLang="en-US" sz="1800" dirty="0" smtClean="0"/>
              <a:t>上</a:t>
            </a:r>
            <a:r>
              <a:rPr lang="en-US" altLang="zh-CN" sz="1800" dirty="0" smtClean="0"/>
              <a:t>				//</a:t>
            </a:r>
            <a:r>
              <a:rPr lang="zh-CN" altLang="en-US" sz="1800" dirty="0" smtClean="0"/>
              <a:t>的方法，注意</a:t>
            </a:r>
            <a:r>
              <a:rPr lang="zh-CN" altLang="en-US" sz="1800" dirty="0" smtClean="0"/>
              <a:t>这里是异步调用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dirty="0" smtClean="0"/>
              <a:t>	</a:t>
            </a:r>
            <a:r>
              <a:rPr lang="zh-CN" altLang="en-US" sz="1800" dirty="0" smtClean="0"/>
              <a:t> </a:t>
            </a:r>
            <a:r>
              <a:rPr lang="en-US" altLang="zh-CN" sz="1800" dirty="0" smtClean="0"/>
              <a:t>public </a:t>
            </a:r>
            <a:r>
              <a:rPr lang="en-US" altLang="zh-CN" sz="1800" dirty="0" smtClean="0"/>
              <a:t>void </a:t>
            </a:r>
            <a:r>
              <a:rPr lang="en-US" altLang="zh-CN" sz="1800" dirty="0" err="1" smtClean="0"/>
              <a:t>onFailure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Throwable</a:t>
            </a:r>
            <a:r>
              <a:rPr lang="en-US" altLang="zh-CN" sz="1800" dirty="0" smtClean="0"/>
              <a:t> caught) {         //</a:t>
            </a:r>
            <a:r>
              <a:rPr lang="zh-CN" altLang="en-US" sz="1800" dirty="0" smtClean="0"/>
              <a:t>调用出错，或者</a:t>
            </a:r>
            <a:r>
              <a:rPr lang="zh-CN" altLang="en-US" sz="1800" dirty="0" smtClean="0"/>
              <a:t>调                  </a:t>
            </a:r>
            <a:r>
              <a:rPr lang="en-US" altLang="zh-CN" sz="1800" dirty="0" smtClean="0"/>
              <a:t>				//</a:t>
            </a:r>
            <a:r>
              <a:rPr lang="zh-CN" altLang="en-US" sz="1800" dirty="0" smtClean="0"/>
              <a:t>用方法抛出</a:t>
            </a:r>
            <a:r>
              <a:rPr lang="zh-CN" altLang="en-US" sz="1800" dirty="0" smtClean="0"/>
              <a:t>异常的时候调用的方法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800" dirty="0" smtClean="0"/>
              <a:t> </a:t>
            </a:r>
            <a:r>
              <a:rPr lang="en-US" altLang="zh-CN" sz="1800" dirty="0" smtClean="0"/>
              <a:t>		if(caught </a:t>
            </a:r>
            <a:r>
              <a:rPr lang="en-US" altLang="zh-CN" sz="1800" dirty="0" err="1" smtClean="0"/>
              <a:t>instanceof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InvocationException</a:t>
            </a:r>
            <a:r>
              <a:rPr lang="en-US" altLang="zh-CN" sz="1800" dirty="0" smtClean="0"/>
              <a:t>) {</a:t>
            </a:r>
            <a:br>
              <a:rPr lang="en-US" altLang="zh-CN" sz="1800" dirty="0" smtClean="0"/>
            </a:br>
            <a:r>
              <a:rPr lang="en-US" altLang="zh-CN" sz="1800" dirty="0" smtClean="0"/>
              <a:t>            // system exception</a:t>
            </a:r>
            <a:br>
              <a:rPr lang="en-US" altLang="zh-CN" sz="1800" dirty="0" smtClean="0"/>
            </a:br>
            <a:r>
              <a:rPr lang="en-US" altLang="zh-CN" sz="1800" dirty="0" smtClean="0"/>
              <a:t>        } else {</a:t>
            </a:r>
            <a:br>
              <a:rPr lang="en-US" altLang="zh-CN" sz="1800" dirty="0" smtClean="0"/>
            </a:br>
            <a:r>
              <a:rPr lang="en-US" altLang="zh-CN" sz="1800" dirty="0" smtClean="0"/>
              <a:t>            </a:t>
            </a:r>
            <a:r>
              <a:rPr lang="en-US" altLang="zh-CN" sz="1800" dirty="0" err="1" smtClean="0"/>
              <a:t>Window.alert</a:t>
            </a:r>
            <a:r>
              <a:rPr lang="en-US" altLang="zh-CN" sz="1800" dirty="0" smtClean="0"/>
              <a:t>(" " </a:t>
            </a:r>
            <a:r>
              <a:rPr lang="en-US" altLang="zh-CN" sz="1800" dirty="0" smtClean="0"/>
              <a:t>+ 		     </a:t>
            </a:r>
            <a:r>
              <a:rPr lang="en-US" altLang="zh-CN" sz="1800" dirty="0" err="1" smtClean="0"/>
              <a:t>GWTShowConstants.Messages.constants.maxQueryCount</a:t>
            </a:r>
            <a:r>
              <a:rPr lang="en-US" altLang="zh-CN" sz="1800" dirty="0" smtClean="0"/>
              <a:t>());</a:t>
            </a:r>
            <a:br>
              <a:rPr lang="en-US" altLang="zh-CN" sz="1800" dirty="0" smtClean="0"/>
            </a:br>
            <a:r>
              <a:rPr lang="en-US" altLang="zh-CN" sz="1800" dirty="0" smtClean="0"/>
              <a:t>            // </a:t>
            </a:r>
            <a:r>
              <a:rPr lang="en-US" altLang="zh-CN" sz="1800" dirty="0" err="1" smtClean="0"/>
              <a:t>aplication</a:t>
            </a:r>
            <a:r>
              <a:rPr lang="en-US" altLang="zh-CN" sz="1800" dirty="0" smtClean="0"/>
              <a:t> exception</a:t>
            </a:r>
            <a:br>
              <a:rPr lang="en-US" altLang="zh-CN" sz="1800" dirty="0" smtClean="0"/>
            </a:br>
            <a:r>
              <a:rPr lang="en-US" altLang="zh-CN" sz="1800" dirty="0" smtClean="0"/>
              <a:t>        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dirty="0" smtClean="0"/>
              <a:t>    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dirty="0" smtClean="0"/>
              <a:t>    public void </a:t>
            </a:r>
            <a:r>
              <a:rPr lang="en-US" altLang="zh-CN" sz="1800" dirty="0" err="1" smtClean="0"/>
              <a:t>onSuccess</a:t>
            </a:r>
            <a:r>
              <a:rPr lang="en-US" altLang="zh-CN" sz="1800" dirty="0" smtClean="0"/>
              <a:t>(Object result) {            //</a:t>
            </a:r>
            <a:r>
              <a:rPr lang="zh-CN" altLang="en-US" sz="1800" dirty="0" smtClean="0"/>
              <a:t>调用成功返回时候调用的方法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800" dirty="0" smtClean="0"/>
              <a:t>        </a:t>
            </a:r>
            <a:r>
              <a:rPr lang="en-US" altLang="zh-CN" sz="1800" dirty="0" err="1" smtClean="0"/>
              <a:t>Window.alert</a:t>
            </a:r>
            <a:r>
              <a:rPr lang="en-US" altLang="zh-CN" sz="1800" dirty="0" smtClean="0"/>
              <a:t>("success");</a:t>
            </a:r>
            <a:br>
              <a:rPr lang="en-US" altLang="zh-CN" sz="1800" dirty="0" smtClean="0"/>
            </a:br>
            <a:r>
              <a:rPr lang="en-US" altLang="zh-CN" sz="1800" dirty="0" smtClean="0"/>
              <a:t>    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dirty="0" smtClean="0"/>
              <a:t>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其他</a:t>
            </a:r>
            <a:r>
              <a:rPr lang="en-US" altLang="zh-CN" dirty="0" smtClean="0"/>
              <a:t>RPC</a:t>
            </a:r>
            <a:r>
              <a:rPr lang="zh-CN" altLang="en-US" dirty="0" smtClean="0"/>
              <a:t>方法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使用</a:t>
            </a:r>
            <a:r>
              <a:rPr lang="en-US" altLang="zh-CN" dirty="0" err="1" smtClean="0"/>
              <a:t>RequestBuilder</a:t>
            </a:r>
            <a:r>
              <a:rPr lang="zh-CN" altLang="en-US" dirty="0" smtClean="0"/>
              <a:t>创建提交到服务器的</a:t>
            </a:r>
            <a:r>
              <a:rPr lang="en-US" altLang="zh-CN" dirty="0" smtClean="0"/>
              <a:t>request</a:t>
            </a:r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参数和返回值序列化类型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GWT </a:t>
            </a:r>
            <a:r>
              <a:rPr lang="zh-CN" altLang="en-US" dirty="0" smtClean="0"/>
              <a:t>中的 </a:t>
            </a:r>
            <a:r>
              <a:rPr lang="en-US" altLang="zh-CN" dirty="0" smtClean="0"/>
              <a:t>RPC </a:t>
            </a:r>
            <a:r>
              <a:rPr lang="zh-CN" altLang="en-US" dirty="0" smtClean="0"/>
              <a:t>调用是在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代码和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代码之间进行的，所以 </a:t>
            </a:r>
            <a:r>
              <a:rPr lang="en-US" altLang="zh-CN" dirty="0" smtClean="0"/>
              <a:t>GWT </a:t>
            </a:r>
            <a:r>
              <a:rPr lang="zh-CN" altLang="en-US" dirty="0" smtClean="0"/>
              <a:t>集成了</a:t>
            </a:r>
            <a:r>
              <a:rPr lang="zh-CN" altLang="en-US" dirty="0" smtClean="0">
                <a:solidFill>
                  <a:schemeClr val="accent1"/>
                </a:solidFill>
              </a:rPr>
              <a:t>对象序列化机制</a:t>
            </a:r>
            <a:r>
              <a:rPr lang="zh-CN" altLang="en-US" dirty="0" smtClean="0"/>
              <a:t>，用它来协调跨语言分界（</a:t>
            </a:r>
            <a:r>
              <a:rPr lang="en-US" altLang="zh-CN" dirty="0" smtClean="0"/>
              <a:t>language divide</a:t>
            </a:r>
            <a:r>
              <a:rPr lang="zh-CN" altLang="en-US" dirty="0" smtClean="0"/>
              <a:t>）的参数和返回值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GWT</a:t>
            </a:r>
            <a:r>
              <a:rPr lang="zh-CN" altLang="en-US" dirty="0" smtClean="0"/>
              <a:t>可序列化类型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 </a:t>
            </a:r>
            <a:r>
              <a:rPr lang="zh-CN" altLang="en-US" sz="2800" dirty="0" smtClean="0"/>
              <a:t>可序列化的类型包括：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 原始类型，例如：</a:t>
            </a:r>
            <a:r>
              <a:rPr lang="en-US" altLang="zh-CN" sz="2800" dirty="0" smtClean="0"/>
              <a:t>char, byte, short,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, long, </a:t>
            </a:r>
            <a:r>
              <a:rPr lang="en-US" altLang="zh-CN" sz="2800" dirty="0" err="1" smtClean="0"/>
              <a:t>boolean</a:t>
            </a:r>
            <a:r>
              <a:rPr lang="en-US" altLang="zh-CN" sz="2800" dirty="0" smtClean="0"/>
              <a:t>, float, double;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 </a:t>
            </a:r>
            <a:r>
              <a:rPr lang="en-US" altLang="zh-CN" sz="2800" dirty="0" smtClean="0"/>
              <a:t>String</a:t>
            </a:r>
            <a:r>
              <a:rPr lang="zh-CN" altLang="en-US" sz="2800" dirty="0" smtClean="0"/>
              <a:t>，</a:t>
            </a:r>
            <a:r>
              <a:rPr lang="en-US" altLang="zh-CN" sz="2800" dirty="0" err="1" smtClean="0"/>
              <a:t>java.util.Date</a:t>
            </a:r>
            <a:r>
              <a:rPr lang="zh-CN" altLang="en-US" sz="2800" dirty="0" smtClean="0"/>
              <a:t>，或者原始类型的包装类型，例如：  </a:t>
            </a:r>
            <a:r>
              <a:rPr lang="en-US" altLang="zh-CN" sz="2800" dirty="0" smtClean="0"/>
              <a:t>Character, Byte, Short, Integer, Long, Boolean, Float, or Double;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 可序列化类型数组（包含（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）和（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）定义的类型）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） 用户定义的可序列化类型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） 该类型至少有一个可序列化的子类型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JSNI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JavaScript Native Interface (JSNI)</a:t>
            </a:r>
          </a:p>
          <a:p>
            <a:r>
              <a:rPr lang="en-US" altLang="zh-CN" dirty="0" smtClean="0"/>
              <a:t>JSNI</a:t>
            </a:r>
            <a:r>
              <a:rPr lang="zh-CN" altLang="en-US" dirty="0" smtClean="0"/>
              <a:t>方法被声明为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方法，并在如下的格式中包含了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代码。他可以支持在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代码中嵌入</a:t>
            </a:r>
            <a:r>
              <a:rPr lang="en-US" altLang="zh-CN" dirty="0" smtClean="0"/>
              <a:t>JavaScript.</a:t>
            </a:r>
          </a:p>
          <a:p>
            <a:r>
              <a:rPr lang="en-US" altLang="zh-CN" dirty="0" smtClean="0"/>
              <a:t> public static native void alert(String 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) /*-</a:t>
            </a:r>
          </a:p>
          <a:p>
            <a:pPr>
              <a:buNone/>
            </a:pPr>
            <a:r>
              <a:rPr lang="en-US" altLang="zh-CN" dirty="0" smtClean="0"/>
              <a:t>	{ $</a:t>
            </a:r>
            <a:r>
              <a:rPr lang="en-US" altLang="zh-CN" dirty="0" err="1" smtClean="0"/>
              <a:t>wnd.alert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); }</a:t>
            </a:r>
          </a:p>
          <a:p>
            <a:pPr>
              <a:buNone/>
            </a:pPr>
            <a:r>
              <a:rPr lang="en-US" altLang="zh-CN" dirty="0" smtClean="0"/>
              <a:t>    -*/;</a:t>
            </a:r>
          </a:p>
          <a:p>
            <a:r>
              <a:rPr lang="zh-CN" altLang="en-US" dirty="0" smtClean="0"/>
              <a:t>方法参数不支持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GWT</a:t>
            </a:r>
            <a:r>
              <a:rPr lang="zh-CN" altLang="en-US" dirty="0" smtClean="0"/>
              <a:t>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 动态，可重用的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组件</a:t>
            </a:r>
          </a:p>
          <a:p>
            <a:r>
              <a:rPr lang="zh-CN" altLang="en-US" dirty="0" smtClean="0"/>
              <a:t> 简单的</a:t>
            </a:r>
            <a:r>
              <a:rPr lang="en-US" altLang="zh-CN" dirty="0" smtClean="0"/>
              <a:t>RPC</a:t>
            </a:r>
            <a:r>
              <a:rPr lang="zh-CN" altLang="en-US" dirty="0" smtClean="0"/>
              <a:t>调用</a:t>
            </a:r>
          </a:p>
          <a:p>
            <a:r>
              <a:rPr lang="zh-CN" altLang="en-US" dirty="0" smtClean="0"/>
              <a:t> 方便的调试功能</a:t>
            </a:r>
          </a:p>
          <a:p>
            <a:r>
              <a:rPr lang="zh-CN" altLang="en-US" dirty="0" smtClean="0"/>
              <a:t> 浏览器兼容性（</a:t>
            </a:r>
            <a:r>
              <a:rPr lang="en-US" altLang="zh-CN" dirty="0" smtClean="0"/>
              <a:t>IE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Opera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Firefox…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 可扩展性（</a:t>
            </a:r>
            <a:r>
              <a:rPr lang="en-US" altLang="zh-CN" dirty="0" smtClean="0"/>
              <a:t>JSNI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的支持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 </a:t>
            </a:r>
            <a:r>
              <a:rPr lang="en-US" altLang="zh-CN" dirty="0" smtClean="0"/>
              <a:t>JSON(JavaScript Object Notation) </a:t>
            </a:r>
            <a:r>
              <a:rPr lang="zh-CN" altLang="en-US" dirty="0" smtClean="0"/>
              <a:t>是一种轻量级的数据交换格式。易于人阅读和编写。同时也易于机器解析和生成。它基于</a:t>
            </a:r>
            <a:r>
              <a:rPr lang="en-US" altLang="zh-CN" dirty="0" smtClean="0"/>
              <a:t>JavaScript Programming Language, Standard ECMA-262 3rd Edition - December 1999</a:t>
            </a:r>
            <a:r>
              <a:rPr lang="zh-CN" altLang="en-US" dirty="0" smtClean="0"/>
              <a:t>的一个子集。</a:t>
            </a:r>
          </a:p>
          <a:p>
            <a:r>
              <a:rPr lang="zh-CN" altLang="en-US" dirty="0" smtClean="0"/>
              <a:t> 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采用完全独立于语言的文本格式，但是也使用了类似于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语言家族的习惯（包括</a:t>
            </a:r>
            <a:r>
              <a:rPr lang="en-US" altLang="zh-CN" dirty="0" smtClean="0"/>
              <a:t>C, C++, C#, Java, JavaScript, Perl, Python</a:t>
            </a:r>
            <a:r>
              <a:rPr lang="zh-CN" altLang="en-US" dirty="0" smtClean="0"/>
              <a:t>等）。这些特性使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成为理想的数据交换语言。</a:t>
            </a:r>
          </a:p>
          <a:p>
            <a:r>
              <a:rPr lang="zh-CN" altLang="en-US" dirty="0" smtClean="0"/>
              <a:t> </a:t>
            </a:r>
            <a:r>
              <a:rPr lang="en-US" altLang="zh-CN" dirty="0" smtClean="0"/>
              <a:t>GWT</a:t>
            </a:r>
            <a:r>
              <a:rPr lang="zh-CN" altLang="en-US" dirty="0" smtClean="0"/>
              <a:t>对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进行了支持。</a:t>
            </a:r>
          </a:p>
          <a:p>
            <a:r>
              <a:rPr lang="zh-CN" altLang="en-US" dirty="0" smtClean="0"/>
              <a:t> 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的功能可以用</a:t>
            </a:r>
            <a:r>
              <a:rPr lang="en-US" altLang="zh-CN" dirty="0" smtClean="0"/>
              <a:t>XMLDOM</a:t>
            </a:r>
            <a:r>
              <a:rPr lang="zh-CN" altLang="en-US" dirty="0" smtClean="0"/>
              <a:t>代替。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JSON</a:t>
            </a:r>
            <a:r>
              <a:rPr lang="zh-CN" altLang="en-US" dirty="0" smtClean="0"/>
              <a:t>格式的例子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3610744" cy="4713387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zh-CN" altLang="en-US" dirty="0" smtClean="0"/>
              <a:t> 使用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：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{comments:[</a:t>
            </a:r>
          </a:p>
          <a:p>
            <a:pPr>
              <a:buNone/>
            </a:pPr>
            <a:r>
              <a:rPr lang="en-US" altLang="zh-CN" dirty="0" smtClean="0"/>
              <a:t>	{</a:t>
            </a:r>
          </a:p>
          <a:p>
            <a:pPr>
              <a:buNone/>
            </a:pPr>
            <a:r>
              <a:rPr lang="en-US" altLang="zh-CN" dirty="0" smtClean="0"/>
              <a:t>	   id:1,</a:t>
            </a:r>
          </a:p>
          <a:p>
            <a:pPr>
              <a:buNone/>
            </a:pPr>
            <a:r>
              <a:rPr lang="en-US" altLang="zh-CN" dirty="0" smtClean="0"/>
              <a:t>	   author:"someone1",</a:t>
            </a:r>
          </a:p>
          <a:p>
            <a:pPr>
              <a:buNone/>
            </a:pPr>
            <a:r>
              <a:rPr lang="en-US" altLang="zh-CN" dirty="0" smtClean="0"/>
              <a:t>	  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:"http://someone1.x2design.net",</a:t>
            </a:r>
          </a:p>
          <a:p>
            <a:pPr>
              <a:buNone/>
            </a:pPr>
            <a:r>
              <a:rPr lang="en-US" altLang="zh-CN" dirty="0" smtClean="0"/>
              <a:t>	   content:"hello"</a:t>
            </a:r>
          </a:p>
          <a:p>
            <a:pPr>
              <a:buNone/>
            </a:pPr>
            <a:r>
              <a:rPr lang="en-US" altLang="zh-CN" dirty="0" smtClean="0"/>
              <a:t>	},</a:t>
            </a:r>
          </a:p>
          <a:p>
            <a:pPr>
              <a:buNone/>
            </a:pPr>
            <a:r>
              <a:rPr lang="en-US" altLang="zh-CN" dirty="0" smtClean="0"/>
              <a:t>	{</a:t>
            </a:r>
          </a:p>
          <a:p>
            <a:pPr>
              <a:buNone/>
            </a:pPr>
            <a:r>
              <a:rPr lang="en-US" altLang="zh-CN" dirty="0" smtClean="0"/>
              <a:t>	   id:2,</a:t>
            </a:r>
          </a:p>
          <a:p>
            <a:pPr>
              <a:buNone/>
            </a:pPr>
            <a:r>
              <a:rPr lang="en-US" altLang="zh-CN" dirty="0" smtClean="0"/>
              <a:t>	   author:"someone2",</a:t>
            </a:r>
          </a:p>
          <a:p>
            <a:pPr>
              <a:buNone/>
            </a:pPr>
            <a:r>
              <a:rPr lang="en-US" altLang="zh-CN" dirty="0" smtClean="0"/>
              <a:t>	  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:"http://someone2.x2design.net",</a:t>
            </a:r>
          </a:p>
          <a:p>
            <a:pPr>
              <a:buNone/>
            </a:pPr>
            <a:r>
              <a:rPr lang="en-US" altLang="zh-CN" dirty="0" smtClean="0"/>
              <a:t>	   content:"hello"</a:t>
            </a:r>
          </a:p>
          <a:p>
            <a:pPr>
              <a:buNone/>
            </a:pPr>
            <a:r>
              <a:rPr lang="en-US" altLang="zh-CN" dirty="0" smtClean="0"/>
              <a:t>	},</a:t>
            </a:r>
          </a:p>
          <a:p>
            <a:pPr>
              <a:buNone/>
            </a:pPr>
            <a:r>
              <a:rPr lang="en-US" altLang="zh-CN" dirty="0" smtClean="0"/>
              <a:t>	{</a:t>
            </a:r>
          </a:p>
          <a:p>
            <a:pPr>
              <a:buNone/>
            </a:pPr>
            <a:r>
              <a:rPr lang="en-US" altLang="zh-CN" dirty="0" smtClean="0"/>
              <a:t> 	   id:3,</a:t>
            </a:r>
          </a:p>
          <a:p>
            <a:pPr>
              <a:buNone/>
            </a:pPr>
            <a:r>
              <a:rPr lang="en-US" altLang="zh-CN" dirty="0" smtClean="0"/>
              <a:t>	   author:"someone3",</a:t>
            </a:r>
          </a:p>
          <a:p>
            <a:pPr>
              <a:buNone/>
            </a:pPr>
            <a:r>
              <a:rPr lang="en-US" altLang="zh-CN" dirty="0" smtClean="0"/>
              <a:t>	  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:"http://someone3.x2design.net",</a:t>
            </a:r>
          </a:p>
          <a:p>
            <a:pPr>
              <a:buNone/>
            </a:pPr>
            <a:r>
              <a:rPr lang="en-US" altLang="zh-CN" dirty="0" smtClean="0"/>
              <a:t>	   content:"hello"</a:t>
            </a:r>
          </a:p>
          <a:p>
            <a:pPr>
              <a:buNone/>
            </a:pPr>
            <a:r>
              <a:rPr lang="en-US" altLang="zh-CN" dirty="0" smtClean="0"/>
              <a:t>	}</a:t>
            </a:r>
          </a:p>
          <a:p>
            <a:pPr>
              <a:buNone/>
            </a:pPr>
            <a:r>
              <a:rPr lang="en-US" altLang="zh-CN" dirty="0" smtClean="0"/>
              <a:t>]};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3968" y="1412776"/>
            <a:ext cx="381642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使用</a:t>
            </a:r>
            <a:r>
              <a:rPr lang="en-US" altLang="zh-CN" sz="1400" dirty="0" smtClean="0"/>
              <a:t>XML</a:t>
            </a:r>
            <a:r>
              <a:rPr lang="zh-CN" altLang="en-US" sz="1400" dirty="0" smtClean="0"/>
              <a:t>表示</a:t>
            </a:r>
          </a:p>
          <a:p>
            <a:r>
              <a:rPr lang="en-US" altLang="zh-CN" sz="1400" dirty="0" smtClean="0"/>
              <a:t>&lt;comments&gt; </a:t>
            </a:r>
          </a:p>
          <a:p>
            <a:r>
              <a:rPr lang="en-US" altLang="zh-CN" sz="1400" dirty="0" smtClean="0"/>
              <a:t>   &lt;comment&gt; </a:t>
            </a:r>
          </a:p>
          <a:p>
            <a:r>
              <a:rPr lang="en-US" altLang="zh-CN" sz="1400" dirty="0" smtClean="0"/>
              <a:t>      &lt;id&gt;1&lt;/id&gt; </a:t>
            </a:r>
          </a:p>
          <a:p>
            <a:r>
              <a:rPr lang="en-US" altLang="zh-CN" sz="1400" dirty="0" smtClean="0"/>
              <a:t>      &lt;author&gt;someone1&lt;/author&gt; </a:t>
            </a:r>
          </a:p>
          <a:p>
            <a:r>
              <a:rPr lang="en-US" altLang="zh-CN" sz="1400" dirty="0" smtClean="0"/>
              <a:t>      &lt;</a:t>
            </a:r>
            <a:r>
              <a:rPr lang="en-US" altLang="zh-CN" sz="1400" dirty="0" err="1" smtClean="0"/>
              <a:t>url</a:t>
            </a:r>
            <a:r>
              <a:rPr lang="en-US" altLang="zh-CN" sz="1400" dirty="0" smtClean="0"/>
              <a:t>&gt;http://someone1.x2design.net&lt;/url&gt; </a:t>
            </a:r>
          </a:p>
          <a:p>
            <a:r>
              <a:rPr lang="en-US" altLang="zh-CN" sz="1400" dirty="0" smtClean="0"/>
              <a:t>      &lt;content&gt;hello&lt;/content&gt; </a:t>
            </a:r>
          </a:p>
          <a:p>
            <a:r>
              <a:rPr lang="en-US" altLang="zh-CN" sz="1400" dirty="0" smtClean="0"/>
              <a:t>   &lt;/comment&gt; </a:t>
            </a:r>
          </a:p>
          <a:p>
            <a:r>
              <a:rPr lang="en-US" altLang="zh-CN" sz="1400" dirty="0" smtClean="0"/>
              <a:t>   &lt;comment&gt; </a:t>
            </a:r>
          </a:p>
          <a:p>
            <a:r>
              <a:rPr lang="en-US" altLang="zh-CN" sz="1400" dirty="0" smtClean="0"/>
              <a:t>      &lt;id&gt;2&lt;/id&gt; </a:t>
            </a:r>
          </a:p>
          <a:p>
            <a:r>
              <a:rPr lang="en-US" altLang="zh-CN" sz="1400" dirty="0" smtClean="0"/>
              <a:t>      &lt;author&gt;someone2&lt;/author&gt; </a:t>
            </a:r>
          </a:p>
          <a:p>
            <a:r>
              <a:rPr lang="en-US" altLang="zh-CN" sz="1400" dirty="0" smtClean="0"/>
              <a:t>      &lt;</a:t>
            </a:r>
            <a:r>
              <a:rPr lang="en-US" altLang="zh-CN" sz="1400" dirty="0" err="1" smtClean="0"/>
              <a:t>url</a:t>
            </a:r>
            <a:r>
              <a:rPr lang="en-US" altLang="zh-CN" sz="1400" dirty="0" smtClean="0"/>
              <a:t>&gt;http://someone2.x2design.net&lt;/url&gt; </a:t>
            </a:r>
          </a:p>
          <a:p>
            <a:r>
              <a:rPr lang="en-US" altLang="zh-CN" sz="1400" dirty="0" smtClean="0"/>
              <a:t>      &lt;content&gt;someone1&lt;/content&gt; </a:t>
            </a:r>
          </a:p>
          <a:p>
            <a:r>
              <a:rPr lang="en-US" altLang="zh-CN" sz="1400" dirty="0" smtClean="0"/>
              <a:t>   &lt;/comment&gt; </a:t>
            </a:r>
          </a:p>
          <a:p>
            <a:r>
              <a:rPr lang="en-US" altLang="zh-CN" sz="1400" dirty="0" smtClean="0"/>
              <a:t>   &lt;comment&gt; </a:t>
            </a:r>
          </a:p>
          <a:p>
            <a:r>
              <a:rPr lang="en-US" altLang="zh-CN" sz="1400" dirty="0" smtClean="0"/>
              <a:t>      &lt;id&gt;3&lt;/id&gt; </a:t>
            </a:r>
          </a:p>
          <a:p>
            <a:r>
              <a:rPr lang="en-US" altLang="zh-CN" sz="1400" dirty="0" smtClean="0"/>
              <a:t>      &lt;author&gt;someone3&lt;/author&gt; </a:t>
            </a:r>
          </a:p>
          <a:p>
            <a:r>
              <a:rPr lang="en-US" altLang="zh-CN" sz="1400" dirty="0" smtClean="0"/>
              <a:t>      &lt;</a:t>
            </a:r>
            <a:r>
              <a:rPr lang="en-US" altLang="zh-CN" sz="1400" dirty="0" err="1" smtClean="0"/>
              <a:t>url</a:t>
            </a:r>
            <a:r>
              <a:rPr lang="en-US" altLang="zh-CN" sz="1400" dirty="0" smtClean="0"/>
              <a:t>&gt;http://someone3.x2design.net&lt;/url&gt; </a:t>
            </a:r>
          </a:p>
          <a:p>
            <a:r>
              <a:rPr lang="en-US" altLang="zh-CN" sz="1400" dirty="0" smtClean="0"/>
              <a:t>      &lt;content&gt;hello&lt;/content&gt; </a:t>
            </a:r>
          </a:p>
          <a:p>
            <a:r>
              <a:rPr lang="en-US" altLang="zh-CN" sz="1400" dirty="0" smtClean="0"/>
              <a:t>   &lt;/comment&gt; </a:t>
            </a:r>
          </a:p>
          <a:p>
            <a:r>
              <a:rPr lang="en-US" altLang="zh-CN" sz="1400" dirty="0" smtClean="0"/>
              <a:t>&lt;/comments&gt;</a:t>
            </a:r>
            <a:endParaRPr lang="zh-CN" altLang="en-US" sz="1400" dirty="0" smtClean="0"/>
          </a:p>
          <a:p>
            <a:endParaRPr lang="zh-CN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Ext GWT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Ext GWT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是一个基于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Google Web Toolkit(GWT)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EXTJS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开发的功能强大的网页开发控件库 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简称为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GXT)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pPr>
              <a:defRPr/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它扩展了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GWT,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EXTJS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的基础上增添有排序功能的表格（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Grid),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并支持分页、过滤，支持有拖拽功能的树，高度可定制的组合下拉框（</a:t>
            </a:r>
            <a:r>
              <a:rPr lang="en-US" altLang="zh-CN" sz="3200" dirty="0" err="1" smtClean="0">
                <a:latin typeface="黑体" pitchFamily="49" charset="-122"/>
                <a:ea typeface="黑体" pitchFamily="49" charset="-122"/>
              </a:rPr>
              <a:t>ComboBox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、目录、对话框、表单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(Form)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以及功能丰富、强大且易用的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API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。假如我们以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GWT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提供了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AJAX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的一套基础框架，而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EXTJS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提供了以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JavaScript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CSS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样式表为基础的非常丰富的表现层接口，那么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EXT-GWT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就是在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GWT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的基础上，将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EXTJS 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JavaScript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的接口映射为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Java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接口，在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Java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的环境下开发和调试表现层，从而大大的提高了开发的速度。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添加对</a:t>
            </a:r>
            <a:r>
              <a:rPr lang="en-US" altLang="zh-CN" dirty="0" smtClean="0"/>
              <a:t>GXT</a:t>
            </a:r>
            <a:r>
              <a:rPr lang="zh-CN" altLang="en-US" dirty="0" smtClean="0"/>
              <a:t>的支持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、把</a:t>
            </a:r>
            <a:r>
              <a:rPr lang="en-US" altLang="zh-CN" dirty="0" smtClean="0"/>
              <a:t>gxt.zip</a:t>
            </a:r>
            <a:r>
              <a:rPr lang="zh-CN" altLang="en-US" dirty="0" smtClean="0"/>
              <a:t>下的</a:t>
            </a:r>
            <a:r>
              <a:rPr lang="en-US" altLang="zh-CN" dirty="0" err="1" smtClean="0"/>
              <a:t>resoureces</a:t>
            </a:r>
            <a:r>
              <a:rPr lang="zh-CN" altLang="en-US" dirty="0" smtClean="0"/>
              <a:t>目录下的子目录全部复制到项目</a:t>
            </a:r>
            <a:r>
              <a:rPr lang="en-US" altLang="zh-CN" dirty="0" smtClean="0"/>
              <a:t>war/</a:t>
            </a:r>
            <a:r>
              <a:rPr lang="en-US" altLang="zh-CN" dirty="0" err="1" smtClean="0"/>
              <a:t>gxt</a:t>
            </a:r>
            <a:r>
              <a:rPr lang="zh-CN" altLang="en-US" dirty="0" smtClean="0"/>
              <a:t>目录中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、将</a:t>
            </a:r>
            <a:r>
              <a:rPr lang="en-US" altLang="zh-CN" dirty="0" smtClean="0"/>
              <a:t>gxt.jar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External JARs</a:t>
            </a:r>
            <a:r>
              <a:rPr lang="zh-CN" altLang="en-US" dirty="0" smtClean="0"/>
              <a:t>添加到</a:t>
            </a:r>
            <a:r>
              <a:rPr lang="en-US" altLang="zh-CN" dirty="0" smtClean="0"/>
              <a:t>Java Build Path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、模块定义文件添加对</a:t>
            </a:r>
            <a:r>
              <a:rPr lang="en-US" altLang="zh-CN" dirty="0" err="1" smtClean="0"/>
              <a:t>com.extjs.gxt</a:t>
            </a:r>
            <a:r>
              <a:rPr lang="en-US" altLang="zh-CN" dirty="0" smtClean="0"/>
              <a:t>.</a:t>
            </a:r>
          </a:p>
          <a:p>
            <a:pPr>
              <a:buNone/>
            </a:pPr>
            <a:r>
              <a:rPr lang="en-US" altLang="zh-CN" dirty="0" smtClean="0"/>
              <a:t>    ui.GXT</a:t>
            </a:r>
            <a:r>
              <a:rPr lang="zh-CN" altLang="en-US" dirty="0" smtClean="0"/>
              <a:t>的继承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、将</a:t>
            </a:r>
            <a:r>
              <a:rPr lang="en-US" altLang="zh-CN" dirty="0" smtClean="0"/>
              <a:t>Ext GWT</a:t>
            </a:r>
            <a:r>
              <a:rPr lang="zh-CN" altLang="en-US" dirty="0" smtClean="0"/>
              <a:t>的样式文件</a:t>
            </a:r>
            <a:r>
              <a:rPr lang="en-US" altLang="zh-CN" dirty="0" smtClean="0"/>
              <a:t>gxt-all.css</a:t>
            </a:r>
            <a:r>
              <a:rPr lang="zh-CN" altLang="en-US" dirty="0" smtClean="0"/>
              <a:t>添加到模块或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界面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GXT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GWT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Window.alert</a:t>
            </a:r>
            <a:r>
              <a:rPr lang="en-US" altLang="zh-CN" dirty="0" smtClean="0"/>
              <a:t>()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GXT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MessageBox.alert</a:t>
            </a:r>
            <a:r>
              <a:rPr lang="en-US" altLang="zh-CN" dirty="0" smtClean="0"/>
              <a:t>()</a:t>
            </a:r>
          </a:p>
          <a:p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4941168"/>
            <a:ext cx="29908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2276872"/>
            <a:ext cx="181927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Window</a:t>
            </a:r>
            <a:r>
              <a:rPr lang="zh-CN" altLang="en-US" dirty="0" smtClean="0"/>
              <a:t>类模仿桌面应用程序中的窗口行为。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708920"/>
            <a:ext cx="47720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窗口布局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539552" y="1628800"/>
          <a:ext cx="7467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5523384"/>
              </a:tblGrid>
              <a:tr h="32330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233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AnchorLayout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控件的尺寸随窗口的变化而变化</a:t>
                      </a:r>
                      <a:endParaRPr lang="zh-CN" altLang="en-US" dirty="0"/>
                    </a:p>
                  </a:txBody>
                  <a:tcPr/>
                </a:tc>
              </a:tr>
              <a:tr h="3233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BorderLayout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按东南西北中五个区域进行布局</a:t>
                      </a:r>
                      <a:endParaRPr lang="zh-CN" altLang="en-US" dirty="0"/>
                    </a:p>
                  </a:txBody>
                  <a:tcPr/>
                </a:tc>
              </a:tr>
              <a:tr h="3233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BoxLayout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以垂直或水平方向进行布局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233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CenterLayout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居中布局</a:t>
                      </a:r>
                      <a:endParaRPr lang="zh-CN" altLang="en-US" dirty="0"/>
                    </a:p>
                  </a:txBody>
                  <a:tcPr/>
                </a:tc>
              </a:tr>
              <a:tr h="565777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ColumnLayout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按列布局，与水平</a:t>
                      </a:r>
                      <a:r>
                        <a:rPr lang="en-US" altLang="zh-CN" dirty="0" smtClean="0"/>
                        <a:t>Box</a:t>
                      </a:r>
                      <a:r>
                        <a:rPr lang="zh-CN" altLang="en-US" dirty="0" smtClean="0"/>
                        <a:t>布局的差别在于列布局需要预先设置列数</a:t>
                      </a:r>
                      <a:endParaRPr lang="zh-CN" altLang="en-US" dirty="0"/>
                    </a:p>
                  </a:txBody>
                  <a:tcPr/>
                </a:tc>
              </a:tr>
              <a:tr h="3233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FitLayout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窗口中只能容纳单一控件，子控件撑满整个窗体</a:t>
                      </a:r>
                      <a:endParaRPr lang="zh-CN" altLang="en-US" dirty="0"/>
                    </a:p>
                  </a:txBody>
                  <a:tcPr/>
                </a:tc>
              </a:tr>
              <a:tr h="3233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FlowLayout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流式布局，同</a:t>
                      </a:r>
                      <a:r>
                        <a:rPr lang="en-US" altLang="zh-CN" dirty="0" smtClean="0"/>
                        <a:t>GWT</a:t>
                      </a:r>
                      <a:endParaRPr lang="zh-CN" altLang="en-US" dirty="0"/>
                    </a:p>
                  </a:txBody>
                  <a:tcPr/>
                </a:tc>
              </a:tr>
              <a:tr h="808253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RowLayout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以垂直或水平方向进行布局，与</a:t>
                      </a:r>
                      <a:r>
                        <a:rPr lang="en-US" altLang="zh-CN" dirty="0" smtClean="0"/>
                        <a:t>Box</a:t>
                      </a:r>
                      <a:r>
                        <a:rPr lang="zh-CN" altLang="en-US" dirty="0" smtClean="0"/>
                        <a:t>的区别在于</a:t>
                      </a:r>
                      <a:r>
                        <a:rPr lang="en-US" altLang="zh-CN" dirty="0" err="1" smtClean="0"/>
                        <a:t>BoxLayout</a:t>
                      </a:r>
                      <a:r>
                        <a:rPr lang="zh-CN" altLang="en-US" dirty="0" smtClean="0"/>
                        <a:t>是由容器计算布局方式，而</a:t>
                      </a:r>
                      <a:r>
                        <a:rPr lang="en-US" altLang="zh-CN" dirty="0" err="1" smtClean="0"/>
                        <a:t>RowLayout</a:t>
                      </a:r>
                      <a:r>
                        <a:rPr lang="zh-CN" altLang="en-US" dirty="0" smtClean="0"/>
                        <a:t>是由子控件定义布局位置</a:t>
                      </a:r>
                      <a:endParaRPr lang="zh-CN" altLang="en-US" dirty="0"/>
                    </a:p>
                  </a:txBody>
                  <a:tcPr/>
                </a:tc>
              </a:tr>
              <a:tr h="3233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TableLayout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使用</a:t>
                      </a:r>
                      <a:r>
                        <a:rPr lang="en-US" altLang="zh-CN" dirty="0" smtClean="0"/>
                        <a:t>HTML</a:t>
                      </a:r>
                      <a:r>
                        <a:rPr lang="zh-CN" altLang="en-US" dirty="0" smtClean="0"/>
                        <a:t>表格方式进行布局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Viewport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Viewport</a:t>
            </a:r>
            <a:r>
              <a:rPr lang="zh-CN" altLang="en-US" dirty="0" smtClean="0"/>
              <a:t>对象会填充整个浏览器窗口，并且监视浏览器尺寸变化的事件，跟随浏览器大小的变化而变化。</a:t>
            </a:r>
            <a:endParaRPr lang="en-US" altLang="zh-CN" dirty="0" smtClean="0"/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Viewport</a:t>
            </a:r>
            <a:r>
              <a:rPr lang="zh-CN" altLang="en-US" dirty="0" smtClean="0"/>
              <a:t>会占满整个浏览器，所有只有最后添加的</a:t>
            </a:r>
            <a:r>
              <a:rPr lang="en-US" altLang="zh-CN" dirty="0" smtClean="0"/>
              <a:t>Viewport</a:t>
            </a:r>
            <a:r>
              <a:rPr lang="zh-CN" altLang="en-US" dirty="0" smtClean="0"/>
              <a:t>才会在浏览器中显示。</a:t>
            </a:r>
            <a:endParaRPr lang="en-US" altLang="zh-CN" dirty="0" smtClean="0"/>
          </a:p>
          <a:p>
            <a:r>
              <a:rPr lang="zh-CN" altLang="en-US" dirty="0" smtClean="0"/>
              <a:t>必须要在</a:t>
            </a:r>
            <a:r>
              <a:rPr lang="en-US" altLang="zh-CN" dirty="0" smtClean="0"/>
              <a:t>Viewport</a:t>
            </a:r>
            <a:r>
              <a:rPr lang="zh-CN" altLang="en-US" dirty="0" smtClean="0"/>
              <a:t>对象初始化完成后才能将</a:t>
            </a:r>
            <a:r>
              <a:rPr lang="en-US" altLang="zh-CN" dirty="0" smtClean="0"/>
              <a:t>Viewport</a:t>
            </a:r>
            <a:r>
              <a:rPr lang="zh-CN" altLang="en-US" dirty="0" smtClean="0"/>
              <a:t>添加到根面板。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Store</a:t>
            </a:r>
            <a:r>
              <a:rPr lang="zh-CN" altLang="en-US" dirty="0" smtClean="0"/>
              <a:t>抽象类是</a:t>
            </a:r>
            <a:r>
              <a:rPr lang="en-US" altLang="zh-CN" dirty="0" smtClean="0"/>
              <a:t>Ext GWT</a:t>
            </a:r>
            <a:r>
              <a:rPr lang="zh-CN" altLang="en-US" dirty="0" smtClean="0"/>
              <a:t>数据管理的核心</a:t>
            </a:r>
            <a:endParaRPr lang="en-US" altLang="zh-CN" dirty="0" smtClean="0"/>
          </a:p>
          <a:p>
            <a:r>
              <a:rPr lang="en-US" altLang="zh-CN" dirty="0" smtClean="0"/>
              <a:t>Store</a:t>
            </a:r>
            <a:r>
              <a:rPr lang="zh-CN" altLang="en-US" dirty="0" smtClean="0"/>
              <a:t>类有两个不同的派生类：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ListStore</a:t>
            </a:r>
            <a:r>
              <a:rPr lang="zh-CN" altLang="en-US" dirty="0" smtClean="0"/>
              <a:t>：存储列表状数据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TreeStore</a:t>
            </a:r>
            <a:r>
              <a:rPr lang="zh-CN" altLang="en-US" dirty="0" smtClean="0"/>
              <a:t>：存储树状数据</a:t>
            </a:r>
            <a:endParaRPr lang="en-US" altLang="zh-CN" dirty="0" smtClean="0"/>
          </a:p>
          <a:p>
            <a:r>
              <a:rPr lang="zh-CN" altLang="en-US" dirty="0" smtClean="0"/>
              <a:t>抽象类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是泛型类，泛型参数为</a:t>
            </a:r>
            <a:r>
              <a:rPr lang="en-US" altLang="zh-CN" dirty="0" err="1" smtClean="0"/>
              <a:t>ModelData</a:t>
            </a:r>
            <a:r>
              <a:rPr lang="zh-CN" altLang="en-US" dirty="0" smtClean="0"/>
              <a:t>接口类或其派生类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数据加载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除了直接给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添加</a:t>
            </a:r>
            <a:r>
              <a:rPr lang="en-US" altLang="zh-CN" dirty="0" err="1" smtClean="0"/>
              <a:t>ModelData</a:t>
            </a:r>
            <a:r>
              <a:rPr lang="zh-CN" altLang="en-US" dirty="0" smtClean="0"/>
              <a:t>数据，还可以通过</a:t>
            </a:r>
            <a:r>
              <a:rPr lang="en-US" altLang="zh-CN" dirty="0" smtClean="0"/>
              <a:t>Loader&lt;D&gt;</a:t>
            </a:r>
            <a:r>
              <a:rPr lang="zh-CN" altLang="en-US" dirty="0" smtClean="0"/>
              <a:t>接口类加载数据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BaseListLoader</a:t>
            </a:r>
            <a:r>
              <a:rPr lang="en-US" altLang="zh-CN" dirty="0" smtClean="0"/>
              <a:t>&lt;D&gt;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GWT</a:t>
            </a:r>
            <a:r>
              <a:rPr lang="zh-CN" altLang="en-US" dirty="0" smtClean="0"/>
              <a:t>四大组成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187624" y="1772816"/>
          <a:ext cx="6552728" cy="3989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76364"/>
                <a:gridCol w="3276364"/>
              </a:tblGrid>
              <a:tr h="199452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99452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547664" y="1988840"/>
            <a:ext cx="2808312" cy="165618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JRE Emulation Library</a:t>
            </a:r>
          </a:p>
          <a:p>
            <a:pPr algn="ctr"/>
            <a:r>
              <a:rPr lang="en-US" altLang="zh-CN" dirty="0" smtClean="0"/>
              <a:t>(java.lang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java.util)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72000" y="1988840"/>
            <a:ext cx="2808312" cy="165618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GWT Web UI </a:t>
            </a:r>
          </a:p>
          <a:p>
            <a:pPr algn="ctr"/>
            <a:r>
              <a:rPr lang="en-US" altLang="zh-CN" dirty="0" smtClean="0"/>
              <a:t>Class Library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2000" y="3861048"/>
            <a:ext cx="2808312" cy="165618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GWT Hosted</a:t>
            </a:r>
          </a:p>
          <a:p>
            <a:pPr algn="ctr"/>
            <a:r>
              <a:rPr lang="en-US" altLang="zh-CN" dirty="0" smtClean="0"/>
              <a:t> Web Browser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47664" y="3861048"/>
            <a:ext cx="2808312" cy="165618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GWT Java-to-JavaScript Complier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Ext GWT</a:t>
            </a:r>
            <a:r>
              <a:rPr lang="zh-CN" altLang="en-US" dirty="0" smtClean="0"/>
              <a:t>提供了功能十分强大的</a:t>
            </a:r>
            <a:r>
              <a:rPr lang="en-US" altLang="zh-CN" dirty="0" smtClean="0"/>
              <a:t>Grid</a:t>
            </a:r>
            <a:r>
              <a:rPr lang="zh-CN" altLang="en-US" dirty="0" smtClean="0"/>
              <a:t>控件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492896"/>
            <a:ext cx="71628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树控件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sz="6700" dirty="0" smtClean="0"/>
              <a:t>最简单的树：</a:t>
            </a:r>
            <a:endParaRPr lang="en-US" altLang="zh-CN" sz="6700" dirty="0" smtClean="0"/>
          </a:p>
          <a:p>
            <a:pPr lvl="1">
              <a:buNone/>
            </a:pPr>
            <a:r>
              <a:rPr lang="en-US" altLang="zh-CN" sz="2900" dirty="0" err="1" smtClean="0"/>
              <a:t>RootPanel</a:t>
            </a:r>
            <a:r>
              <a:rPr lang="en-US" altLang="zh-CN" sz="2900" dirty="0" smtClean="0"/>
              <a:t> </a:t>
            </a:r>
            <a:r>
              <a:rPr lang="en-US" altLang="zh-CN" sz="2900" dirty="0" err="1" smtClean="0"/>
              <a:t>rootPanel</a:t>
            </a:r>
            <a:r>
              <a:rPr lang="en-US" altLang="zh-CN" sz="2900" dirty="0" smtClean="0"/>
              <a:t> = </a:t>
            </a:r>
            <a:r>
              <a:rPr lang="en-US" altLang="zh-CN" sz="2900" dirty="0" err="1" smtClean="0"/>
              <a:t>RootPanel.</a:t>
            </a:r>
            <a:r>
              <a:rPr lang="en-US" altLang="zh-CN" sz="2900" i="1" dirty="0" err="1" smtClean="0"/>
              <a:t>get</a:t>
            </a:r>
            <a:r>
              <a:rPr lang="en-US" altLang="zh-CN" sz="2900" i="1" dirty="0" smtClean="0"/>
              <a:t>();</a:t>
            </a:r>
          </a:p>
          <a:p>
            <a:pPr lvl="1">
              <a:buNone/>
            </a:pPr>
            <a:r>
              <a:rPr lang="en-US" altLang="zh-CN" sz="2900" dirty="0" err="1" smtClean="0"/>
              <a:t>TreeStore</a:t>
            </a:r>
            <a:r>
              <a:rPr lang="en-US" altLang="zh-CN" sz="2900" dirty="0" smtClean="0"/>
              <a:t>&lt;</a:t>
            </a:r>
            <a:r>
              <a:rPr lang="en-US" altLang="zh-CN" sz="2900" dirty="0" err="1" smtClean="0"/>
              <a:t>BaseTreeModel</a:t>
            </a:r>
            <a:r>
              <a:rPr lang="en-US" altLang="zh-CN" sz="2900" dirty="0" smtClean="0"/>
              <a:t>&gt; store = </a:t>
            </a:r>
            <a:r>
              <a:rPr lang="en-US" altLang="zh-CN" sz="2900" b="1" dirty="0" smtClean="0"/>
              <a:t>new </a:t>
            </a:r>
            <a:r>
              <a:rPr lang="en-US" altLang="zh-CN" sz="2900" b="1" dirty="0" err="1" smtClean="0"/>
              <a:t>TreeStore</a:t>
            </a:r>
            <a:r>
              <a:rPr lang="en-US" altLang="zh-CN" sz="2900" b="1" dirty="0" smtClean="0"/>
              <a:t>&lt;</a:t>
            </a:r>
            <a:r>
              <a:rPr lang="en-US" altLang="zh-CN" sz="2900" b="1" dirty="0" err="1" smtClean="0"/>
              <a:t>BaseTreeModel</a:t>
            </a:r>
            <a:r>
              <a:rPr lang="en-US" altLang="zh-CN" sz="2900" b="1" dirty="0" smtClean="0"/>
              <a:t>&gt;();</a:t>
            </a:r>
          </a:p>
          <a:p>
            <a:pPr lvl="1">
              <a:buNone/>
            </a:pPr>
            <a:r>
              <a:rPr lang="en-US" altLang="zh-CN" sz="2900" dirty="0" err="1" smtClean="0"/>
              <a:t>BaseTreeModel</a:t>
            </a:r>
            <a:r>
              <a:rPr lang="en-US" altLang="zh-CN" sz="2900" dirty="0" smtClean="0"/>
              <a:t> root = </a:t>
            </a:r>
            <a:r>
              <a:rPr lang="en-US" altLang="zh-CN" sz="2900" b="1" dirty="0" smtClean="0"/>
              <a:t>new </a:t>
            </a:r>
            <a:r>
              <a:rPr lang="en-US" altLang="zh-CN" sz="2900" b="1" dirty="0" err="1" smtClean="0"/>
              <a:t>BaseTreeModel</a:t>
            </a:r>
            <a:r>
              <a:rPr lang="en-US" altLang="zh-CN" sz="2900" b="1" dirty="0" smtClean="0"/>
              <a:t>();</a:t>
            </a:r>
          </a:p>
          <a:p>
            <a:pPr lvl="1">
              <a:buNone/>
            </a:pPr>
            <a:r>
              <a:rPr lang="en-US" altLang="zh-CN" sz="2900" dirty="0" err="1" smtClean="0"/>
              <a:t>root.set</a:t>
            </a:r>
            <a:r>
              <a:rPr lang="en-US" altLang="zh-CN" sz="2900" dirty="0" smtClean="0"/>
              <a:t>("name", "</a:t>
            </a:r>
            <a:r>
              <a:rPr lang="zh-CN" altLang="en-US" sz="2900" dirty="0" smtClean="0"/>
              <a:t>根节点</a:t>
            </a:r>
            <a:r>
              <a:rPr lang="en-US" altLang="zh-CN" sz="2900" dirty="0" smtClean="0"/>
              <a:t>");</a:t>
            </a:r>
          </a:p>
          <a:p>
            <a:pPr lvl="1"/>
            <a:endParaRPr lang="zh-CN" altLang="en-US" sz="2900" dirty="0" smtClean="0"/>
          </a:p>
          <a:p>
            <a:pPr lvl="1">
              <a:buNone/>
            </a:pPr>
            <a:r>
              <a:rPr lang="en-US" altLang="zh-CN" sz="2900" dirty="0" err="1" smtClean="0"/>
              <a:t>BaseTreeModel</a:t>
            </a:r>
            <a:r>
              <a:rPr lang="en-US" altLang="zh-CN" sz="2900" dirty="0" smtClean="0"/>
              <a:t> leaf = </a:t>
            </a:r>
            <a:r>
              <a:rPr lang="en-US" altLang="zh-CN" sz="2900" b="1" dirty="0" smtClean="0"/>
              <a:t>new </a:t>
            </a:r>
            <a:r>
              <a:rPr lang="en-US" altLang="zh-CN" sz="2900" b="1" dirty="0" err="1" smtClean="0"/>
              <a:t>BaseTreeModel</a:t>
            </a:r>
            <a:r>
              <a:rPr lang="en-US" altLang="zh-CN" sz="2900" b="1" dirty="0" smtClean="0"/>
              <a:t>(root);</a:t>
            </a:r>
          </a:p>
          <a:p>
            <a:pPr lvl="1">
              <a:buNone/>
            </a:pPr>
            <a:r>
              <a:rPr lang="en-US" altLang="zh-CN" sz="2900" dirty="0" err="1" smtClean="0"/>
              <a:t>leaf.set</a:t>
            </a:r>
            <a:r>
              <a:rPr lang="en-US" altLang="zh-CN" sz="2900" dirty="0" smtClean="0"/>
              <a:t>("name", "</a:t>
            </a:r>
            <a:r>
              <a:rPr lang="zh-CN" altLang="en-US" sz="2900" dirty="0" smtClean="0"/>
              <a:t>叶子节点</a:t>
            </a:r>
            <a:r>
              <a:rPr lang="en-US" altLang="zh-CN" sz="2900" dirty="0" smtClean="0"/>
              <a:t>");</a:t>
            </a:r>
          </a:p>
          <a:p>
            <a:pPr lvl="1"/>
            <a:endParaRPr lang="zh-CN" altLang="en-US" sz="2900" dirty="0" smtClean="0"/>
          </a:p>
          <a:p>
            <a:pPr lvl="1">
              <a:buNone/>
            </a:pPr>
            <a:r>
              <a:rPr lang="en-US" altLang="zh-CN" sz="2900" dirty="0" err="1" smtClean="0"/>
              <a:t>store.add</a:t>
            </a:r>
            <a:r>
              <a:rPr lang="en-US" altLang="zh-CN" sz="2900" dirty="0" smtClean="0"/>
              <a:t>(root, </a:t>
            </a:r>
            <a:r>
              <a:rPr lang="en-US" altLang="zh-CN" sz="2900" b="1" dirty="0" smtClean="0"/>
              <a:t>true);</a:t>
            </a:r>
          </a:p>
          <a:p>
            <a:pPr lvl="1"/>
            <a:endParaRPr lang="zh-CN" altLang="en-US" sz="2900" dirty="0" smtClean="0"/>
          </a:p>
          <a:p>
            <a:pPr lvl="1">
              <a:buNone/>
            </a:pPr>
            <a:r>
              <a:rPr lang="en-US" altLang="zh-CN" sz="2900" dirty="0" err="1" smtClean="0"/>
              <a:t>TreePanel</a:t>
            </a:r>
            <a:r>
              <a:rPr lang="en-US" altLang="zh-CN" sz="2900" dirty="0" smtClean="0"/>
              <a:t>&lt;</a:t>
            </a:r>
            <a:r>
              <a:rPr lang="en-US" altLang="zh-CN" sz="2900" dirty="0" err="1" smtClean="0"/>
              <a:t>BaseTreeModel</a:t>
            </a:r>
            <a:r>
              <a:rPr lang="en-US" altLang="zh-CN" sz="2900" dirty="0" smtClean="0"/>
              <a:t>&gt; tree = </a:t>
            </a:r>
            <a:r>
              <a:rPr lang="en-US" altLang="zh-CN" sz="2900" b="1" dirty="0" smtClean="0"/>
              <a:t>new </a:t>
            </a:r>
            <a:r>
              <a:rPr lang="en-US" altLang="zh-CN" sz="2900" b="1" dirty="0" err="1" smtClean="0"/>
              <a:t>TreePanel</a:t>
            </a:r>
            <a:r>
              <a:rPr lang="en-US" altLang="zh-CN" sz="2900" b="1" dirty="0" smtClean="0"/>
              <a:t>&lt;</a:t>
            </a:r>
            <a:r>
              <a:rPr lang="en-US" altLang="zh-CN" sz="2900" b="1" dirty="0" err="1" smtClean="0"/>
              <a:t>BaseTreeModel</a:t>
            </a:r>
            <a:r>
              <a:rPr lang="en-US" altLang="zh-CN" sz="2900" b="1" dirty="0" smtClean="0"/>
              <a:t>&gt;(store);</a:t>
            </a:r>
          </a:p>
          <a:p>
            <a:pPr lvl="1">
              <a:buNone/>
            </a:pPr>
            <a:r>
              <a:rPr lang="en-US" altLang="zh-CN" sz="2900" dirty="0" err="1" smtClean="0"/>
              <a:t>tree.setDisplayProperty</a:t>
            </a:r>
            <a:r>
              <a:rPr lang="en-US" altLang="zh-CN" sz="2900" dirty="0" smtClean="0"/>
              <a:t>("name");</a:t>
            </a:r>
          </a:p>
          <a:p>
            <a:pPr lvl="1"/>
            <a:endParaRPr lang="zh-CN" altLang="en-US" sz="2900" dirty="0" smtClean="0"/>
          </a:p>
          <a:p>
            <a:pPr lvl="1">
              <a:buNone/>
            </a:pPr>
            <a:r>
              <a:rPr lang="en-US" altLang="zh-CN" sz="2900" dirty="0" smtClean="0"/>
              <a:t>Viewport </a:t>
            </a:r>
            <a:r>
              <a:rPr lang="en-US" altLang="zh-CN" sz="2900" dirty="0" err="1" smtClean="0"/>
              <a:t>viewport</a:t>
            </a:r>
            <a:r>
              <a:rPr lang="en-US" altLang="zh-CN" sz="2900" dirty="0" smtClean="0"/>
              <a:t> = </a:t>
            </a:r>
            <a:r>
              <a:rPr lang="en-US" altLang="zh-CN" sz="2900" b="1" dirty="0" smtClean="0"/>
              <a:t>new Viewport();</a:t>
            </a:r>
          </a:p>
          <a:p>
            <a:pPr lvl="1">
              <a:buNone/>
            </a:pPr>
            <a:r>
              <a:rPr lang="en-US" altLang="zh-CN" sz="2900" dirty="0" err="1" smtClean="0"/>
              <a:t>viewport.setLayout</a:t>
            </a:r>
            <a:r>
              <a:rPr lang="en-US" altLang="zh-CN" sz="2900" dirty="0" smtClean="0"/>
              <a:t>(</a:t>
            </a:r>
            <a:r>
              <a:rPr lang="en-US" altLang="zh-CN" sz="2900" b="1" dirty="0" smtClean="0"/>
              <a:t>new </a:t>
            </a:r>
            <a:r>
              <a:rPr lang="en-US" altLang="zh-CN" sz="2900" b="1" dirty="0" err="1" smtClean="0"/>
              <a:t>FitLayout</a:t>
            </a:r>
            <a:r>
              <a:rPr lang="en-US" altLang="zh-CN" sz="2900" b="1" dirty="0" smtClean="0"/>
              <a:t>());</a:t>
            </a:r>
          </a:p>
          <a:p>
            <a:pPr lvl="1">
              <a:buNone/>
            </a:pPr>
            <a:r>
              <a:rPr lang="en-US" altLang="zh-CN" sz="2900" dirty="0" err="1" smtClean="0"/>
              <a:t>viewport.add</a:t>
            </a:r>
            <a:r>
              <a:rPr lang="en-US" altLang="zh-CN" sz="2900" dirty="0" smtClean="0"/>
              <a:t>(tree);</a:t>
            </a:r>
          </a:p>
          <a:p>
            <a:pPr lvl="1">
              <a:buNone/>
            </a:pPr>
            <a:r>
              <a:rPr lang="en-US" altLang="zh-CN" sz="2900" dirty="0" err="1" smtClean="0"/>
              <a:t>rootPanel.add</a:t>
            </a:r>
            <a:r>
              <a:rPr lang="en-US" altLang="zh-CN" sz="2900" dirty="0" smtClean="0"/>
              <a:t>(viewport);</a:t>
            </a:r>
            <a:endParaRPr lang="zh-CN" altLang="en-US" sz="2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75856" y="2924944"/>
            <a:ext cx="22717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谢谢！</a:t>
            </a:r>
            <a:endParaRPr lang="zh-CN" alt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JRE</a:t>
            </a:r>
            <a:r>
              <a:rPr lang="zh-CN" altLang="en-US" dirty="0" smtClean="0"/>
              <a:t>简化库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GWT</a:t>
            </a:r>
            <a:r>
              <a:rPr lang="zh-CN" altLang="en-US" dirty="0" smtClean="0"/>
              <a:t>应用程序里，常用而又能够使用的</a:t>
            </a:r>
            <a:r>
              <a:rPr lang="en-US" altLang="zh-CN" dirty="0" smtClean="0"/>
              <a:t>JRE</a:t>
            </a:r>
            <a:r>
              <a:rPr lang="zh-CN" altLang="en-US" dirty="0" smtClean="0"/>
              <a:t>类如下所示：</a:t>
            </a:r>
          </a:p>
          <a:p>
            <a:r>
              <a:rPr lang="en-US" altLang="zh-CN" dirty="0" smtClean="0"/>
              <a:t>A. Class in java.lang package</a:t>
            </a:r>
          </a:p>
          <a:p>
            <a:r>
              <a:rPr lang="en-US" altLang="zh-CN" dirty="0" smtClean="0"/>
              <a:t>B. Class in java.util package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 in java.lang package</a:t>
            </a:r>
            <a:endParaRPr lang="zh-CN" alt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0402" y="1484784"/>
            <a:ext cx="7579989" cy="4911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 in java.util package</a:t>
            </a:r>
            <a:endParaRPr lang="zh-CN" alt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761599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Java-to-JavaScript Complier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525963"/>
          </a:xfrm>
        </p:spPr>
        <p:txBody>
          <a:bodyPr/>
          <a:lstStyle/>
          <a:p>
            <a:r>
              <a:rPr lang="zh-CN" altLang="en-US" dirty="0" smtClean="0"/>
              <a:t>功能：把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代码转换成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代码</a:t>
            </a:r>
          </a:p>
          <a:p>
            <a:r>
              <a:rPr lang="zh-CN" altLang="en-US" dirty="0" smtClean="0"/>
              <a:t>位置：</a:t>
            </a:r>
            <a:r>
              <a:rPr lang="en-US" altLang="zh-CN" dirty="0" err="1" smtClean="0"/>
              <a:t>com.google.gwt.dev.GWTCompiler</a:t>
            </a:r>
            <a:endParaRPr lang="en-US" altLang="zh-CN" dirty="0" smtClean="0"/>
          </a:p>
          <a:p>
            <a:r>
              <a:rPr lang="zh-CN" altLang="en-US" dirty="0" smtClean="0"/>
              <a:t>注意：</a:t>
            </a:r>
            <a:r>
              <a:rPr lang="en-US" altLang="zh-CN" dirty="0" smtClean="0"/>
              <a:t>a. </a:t>
            </a:r>
            <a:r>
              <a:rPr lang="zh-CN" altLang="en-US" dirty="0" smtClean="0"/>
              <a:t>只能编译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源码，而不能编译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二进制码。</a:t>
            </a:r>
          </a:p>
          <a:p>
            <a:pPr>
              <a:buNone/>
            </a:pPr>
            <a:r>
              <a:rPr lang="zh-CN" altLang="en-US" dirty="0" smtClean="0"/>
              <a:t>              </a:t>
            </a:r>
            <a:r>
              <a:rPr lang="en-US" altLang="zh-CN" dirty="0" smtClean="0"/>
              <a:t>b.</a:t>
            </a:r>
            <a:r>
              <a:rPr lang="zh-CN" altLang="en-US" dirty="0" smtClean="0"/>
              <a:t>不支持部分</a:t>
            </a:r>
            <a:r>
              <a:rPr lang="en-US" altLang="zh-CN" dirty="0" smtClean="0"/>
              <a:t>JDK1.5</a:t>
            </a:r>
            <a:r>
              <a:rPr lang="zh-CN" altLang="en-US" dirty="0" smtClean="0"/>
              <a:t>的特性，例如：</a:t>
            </a:r>
            <a:r>
              <a:rPr lang="en-US" altLang="zh-CN" dirty="0" smtClean="0"/>
              <a:t>generics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enums</a:t>
            </a:r>
            <a:r>
              <a:rPr lang="zh-CN" altLang="en-US" dirty="0" smtClean="0"/>
              <a:t>等（仅仅限与要被编译的代码，服务器端程序不受限制）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71C374CC17DC08438946BE5124FFD43C" ma:contentTypeVersion="0" ma:contentTypeDescription="新建文档。" ma:contentTypeScope="" ma:versionID="e6e81e320dec9c3820396cf217b557d5">
  <xsd:schema xmlns:xsd="http://www.w3.org/2001/XMLSchema" xmlns:p="http://schemas.microsoft.com/office/2006/metadata/properties" targetNamespace="http://schemas.microsoft.com/office/2006/metadata/properties" ma:root="true" ma:fieldsID="b51e50da1bca0add1c6bbfbefcbaaa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 ma:readOnly="true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B5340762-4B5E-415A-9487-2907CD552E29}"/>
</file>

<file path=customXml/itemProps2.xml><?xml version="1.0" encoding="utf-8"?>
<ds:datastoreItem xmlns:ds="http://schemas.openxmlformats.org/officeDocument/2006/customXml" ds:itemID="{20910A6A-5AB6-48D7-BFEF-8C2A68F96EAE}"/>
</file>

<file path=customXml/itemProps3.xml><?xml version="1.0" encoding="utf-8"?>
<ds:datastoreItem xmlns:ds="http://schemas.openxmlformats.org/officeDocument/2006/customXml" ds:itemID="{A5F0DE04-8B20-44B5-8873-9EB78332C487}"/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9407</TotalTime>
  <Words>2137</Words>
  <Application>Microsoft Office PowerPoint</Application>
  <PresentationFormat>全屏显示(4:3)</PresentationFormat>
  <Paragraphs>334</Paragraphs>
  <Slides>52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3" baseType="lpstr">
      <vt:lpstr>技巧</vt:lpstr>
      <vt:lpstr>GWT基础</vt:lpstr>
      <vt:lpstr>什么是Ajax</vt:lpstr>
      <vt:lpstr>GWT概述</vt:lpstr>
      <vt:lpstr>GWT的特点</vt:lpstr>
      <vt:lpstr>GWT四大组成</vt:lpstr>
      <vt:lpstr>JRE简化库</vt:lpstr>
      <vt:lpstr>Class in java.lang package</vt:lpstr>
      <vt:lpstr>Class in java.util package</vt:lpstr>
      <vt:lpstr>Java-to-JavaScript Complier</vt:lpstr>
      <vt:lpstr>两种模式</vt:lpstr>
      <vt:lpstr>GWT开发环境</vt:lpstr>
      <vt:lpstr>Hello GWT</vt:lpstr>
      <vt:lpstr>GWT模块</vt:lpstr>
      <vt:lpstr>GWT模块定义文件</vt:lpstr>
      <vt:lpstr>模块入口点</vt:lpstr>
      <vt:lpstr>模块继承</vt:lpstr>
      <vt:lpstr>GWT包含的模块</vt:lpstr>
      <vt:lpstr>源代码路径配置</vt:lpstr>
      <vt:lpstr>资源文件路径配置</vt:lpstr>
      <vt:lpstr>延迟绑定</vt:lpstr>
      <vt:lpstr>GWT页面元素库</vt:lpstr>
      <vt:lpstr>GWT的web组件类型</vt:lpstr>
      <vt:lpstr>Widget例</vt:lpstr>
      <vt:lpstr>Panel例</vt:lpstr>
      <vt:lpstr>Internationalization国际化</vt:lpstr>
      <vt:lpstr>GWT的处理机制</vt:lpstr>
      <vt:lpstr>操作步骤</vt:lpstr>
      <vt:lpstr>建立一个集成于Constants的接口 </vt:lpstr>
      <vt:lpstr>定义与接口同名的属性文件</vt:lpstr>
      <vt:lpstr>获取文件中定义的内容</vt:lpstr>
      <vt:lpstr>RPC远程过程调用</vt:lpstr>
      <vt:lpstr>RPC</vt:lpstr>
      <vt:lpstr>Service的构成</vt:lpstr>
      <vt:lpstr>远程过程调用例 </vt:lpstr>
      <vt:lpstr>远程过程调用例</vt:lpstr>
      <vt:lpstr>其他RPC方法</vt:lpstr>
      <vt:lpstr>参数和返回值序列化类型 </vt:lpstr>
      <vt:lpstr>GWT可序列化类型 </vt:lpstr>
      <vt:lpstr>JSNI</vt:lpstr>
      <vt:lpstr>JSON的支持</vt:lpstr>
      <vt:lpstr>JSON格式的例子</vt:lpstr>
      <vt:lpstr>Ext GWT</vt:lpstr>
      <vt:lpstr>添加对GXT的支持</vt:lpstr>
      <vt:lpstr>Hello GXT</vt:lpstr>
      <vt:lpstr>Window</vt:lpstr>
      <vt:lpstr>窗口布局</vt:lpstr>
      <vt:lpstr>Viewport</vt:lpstr>
      <vt:lpstr>数据管理</vt:lpstr>
      <vt:lpstr>数据加载</vt:lpstr>
      <vt:lpstr>Grid</vt:lpstr>
      <vt:lpstr>树控件</vt:lpstr>
      <vt:lpstr>幻灯片 52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GWT基础</dc:title>
  <dc:creator>HO274218</dc:creator>
  <cp:lastModifiedBy>HO274218</cp:lastModifiedBy>
  <cp:revision>399</cp:revision>
  <dcterms:created xsi:type="dcterms:W3CDTF">2012-10-19T06:28:46Z</dcterms:created>
  <dcterms:modified xsi:type="dcterms:W3CDTF">2012-11-02T09:38:29Z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0x01010071C374CC17DC08438946BE5124FFD43C</vt:lpwstr>
  </property>
</Properties>
</file>