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8" r:id="rId4"/>
  </p:sldMasterIdLst>
  <p:notesMasterIdLst>
    <p:notesMasterId r:id="rId6"/>
  </p:notesMasterIdLst>
  <p:handoutMasterIdLst>
    <p:handoutMasterId r:id="rId72"/>
  </p:handoutMasterIdLst>
  <p:sldIdLst>
    <p:sldId id="11155" r:id="rId5"/>
    <p:sldId id="280" r:id="rId7"/>
    <p:sldId id="15193" r:id="rId8"/>
    <p:sldId id="15024" r:id="rId9"/>
    <p:sldId id="15099" r:id="rId10"/>
    <p:sldId id="15115" r:id="rId11"/>
    <p:sldId id="15282" r:id="rId12"/>
    <p:sldId id="15116" r:id="rId13"/>
    <p:sldId id="14875" r:id="rId14"/>
    <p:sldId id="15025" r:id="rId15"/>
    <p:sldId id="15035" r:id="rId16"/>
    <p:sldId id="15036" r:id="rId17"/>
    <p:sldId id="15038" r:id="rId18"/>
    <p:sldId id="15285" r:id="rId19"/>
    <p:sldId id="15286" r:id="rId20"/>
    <p:sldId id="15287" r:id="rId21"/>
    <p:sldId id="15288" r:id="rId22"/>
    <p:sldId id="15055" r:id="rId23"/>
    <p:sldId id="15056" r:id="rId24"/>
    <p:sldId id="15289" r:id="rId25"/>
    <p:sldId id="15290" r:id="rId26"/>
    <p:sldId id="15291" r:id="rId27"/>
    <p:sldId id="15292" r:id="rId28"/>
    <p:sldId id="15063" r:id="rId29"/>
    <p:sldId id="15295" r:id="rId30"/>
    <p:sldId id="15296" r:id="rId31"/>
    <p:sldId id="15297" r:id="rId32"/>
    <p:sldId id="15298" r:id="rId33"/>
    <p:sldId id="15299" r:id="rId34"/>
    <p:sldId id="15300" r:id="rId35"/>
    <p:sldId id="15294" r:id="rId36"/>
    <p:sldId id="15302" r:id="rId37"/>
    <p:sldId id="15303" r:id="rId38"/>
    <p:sldId id="15304" r:id="rId39"/>
    <p:sldId id="15305" r:id="rId40"/>
    <p:sldId id="15306" r:id="rId41"/>
    <p:sldId id="15301" r:id="rId42"/>
    <p:sldId id="15064" r:id="rId43"/>
    <p:sldId id="15307" r:id="rId44"/>
    <p:sldId id="15308" r:id="rId45"/>
    <p:sldId id="15309" r:id="rId46"/>
    <p:sldId id="15310" r:id="rId47"/>
    <p:sldId id="15311" r:id="rId48"/>
    <p:sldId id="15312" r:id="rId49"/>
    <p:sldId id="15313" r:id="rId50"/>
    <p:sldId id="15069" r:id="rId51"/>
    <p:sldId id="15314" r:id="rId52"/>
    <p:sldId id="15081" r:id="rId53"/>
    <p:sldId id="15315" r:id="rId54"/>
    <p:sldId id="15316" r:id="rId55"/>
    <p:sldId id="15317" r:id="rId56"/>
    <p:sldId id="15318" r:id="rId57"/>
    <p:sldId id="15319" r:id="rId58"/>
    <p:sldId id="15320" r:id="rId59"/>
    <p:sldId id="15321" r:id="rId60"/>
    <p:sldId id="15085" r:id="rId61"/>
    <p:sldId id="15322" r:id="rId62"/>
    <p:sldId id="15323" r:id="rId63"/>
    <p:sldId id="15324" r:id="rId64"/>
    <p:sldId id="15325" r:id="rId65"/>
    <p:sldId id="15326" r:id="rId66"/>
    <p:sldId id="15327" r:id="rId67"/>
    <p:sldId id="15328" r:id="rId68"/>
    <p:sldId id="15329" r:id="rId69"/>
    <p:sldId id="318" r:id="rId70"/>
    <p:sldId id="11156"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云轩" initials="刘" lastIdx="1" clrIdx="0"/>
  <p:cmAuthor id="2" name="作者" initials="A" lastIdx="0" clrIdx="1"/>
  <p:cmAuthor id="3" name="SakuraYL" initials="Sakura" lastIdx="0" clrIdx="2"/>
  <p:cmAuthor id="4" name="Administrator" initials="A" lastIdx="1" clrIdx="3"/>
  <p:cmAuthor id="5" name="谢紫宜" initials="U" lastIdx="2"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E7B5A"/>
    <a:srgbClr val="CA9162"/>
    <a:srgbClr val="DBA268"/>
    <a:srgbClr val="ADB9CA"/>
    <a:srgbClr val="87987F"/>
    <a:srgbClr val="959785"/>
    <a:srgbClr val="150D0D"/>
    <a:srgbClr val="DE8A6A"/>
    <a:srgbClr val="7C5050"/>
    <a:srgbClr val="879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showGuides="1">
      <p:cViewPr>
        <p:scale>
          <a:sx n="75" d="100"/>
          <a:sy n="75" d="100"/>
        </p:scale>
        <p:origin x="907" y="634"/>
      </p:cViewPr>
      <p:guideLst>
        <p:guide orient="horz" pos="2814"/>
        <p:guide pos="3839"/>
        <p:guide orient="horz" pos="15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6" Type="http://schemas.openxmlformats.org/officeDocument/2006/relationships/commentAuthors" Target="commentAuthors.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B6A1E3-1842-4E7D-AEFA-0B3C452773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B6A1E3-1842-4E7D-AEFA-0B3C452773C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5" name="Footer Placeholder 4"/>
          <p:cNvSpPr>
            <a:spLocks noGrp="1"/>
          </p:cNvSpPr>
          <p:nvPr>
            <p:ph type="ftr" sz="quarter" idx="11"/>
          </p:nvPr>
        </p:nvSpPr>
        <p:spPr>
          <a:xfrm>
            <a:off x="4038600" y="6356351"/>
            <a:ext cx="4114800" cy="365125"/>
          </a:xfr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5" name="Footer Placeholder 4"/>
          <p:cNvSpPr>
            <a:spLocks noGrp="1"/>
          </p:cNvSpPr>
          <p:nvPr>
            <p:ph type="ftr" sz="quarter" idx="11"/>
          </p:nvPr>
        </p:nvSpPr>
        <p:spPr>
          <a:xfrm>
            <a:off x="4038600" y="6356351"/>
            <a:ext cx="4114800" cy="365125"/>
          </a:xfr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242" y="6356048"/>
            <a:ext cx="2845517" cy="365881"/>
          </a:xfrm>
          <a:prstGeom prst="rect">
            <a:avLst/>
          </a:prstGeom>
          <a:noFill/>
          <a:ln w="9525">
            <a:noFill/>
            <a:miter lim="800000"/>
          </a:ln>
        </p:spPr>
        <p:txBody>
          <a:bodyPr vert="horz" wrap="square" lIns="102870" tIns="51435" rIns="102870" bIns="51435" numCol="1" anchor="ctr" anchorCtr="0" compatLnSpc="1"/>
          <a:lstStyle/>
          <a:p>
            <a:pPr marL="0" marR="0" indent="0" defTabSz="1028700" rtl="0" eaLnBrk="0" fontAlgn="base" hangingPunct="0">
              <a:lnSpc>
                <a:spcPct val="100000"/>
              </a:lnSpc>
              <a:spcBef>
                <a:spcPct val="0"/>
              </a:spcBef>
              <a:spcAft>
                <a:spcPct val="0"/>
              </a:spcAft>
              <a:buClrTx/>
              <a:buSzTx/>
              <a:buFont typeface="Arial" panose="020B0604020202020204" pitchFamily="34" charset="0"/>
              <a:defRPr/>
            </a:pPr>
            <a:fld id="{48D63E85-8C46-45F6-87AF-DC9488458B96}" type="datetime1">
              <a:rPr kumimoji="0" lang="zh-CN" altLang="en-US" b="0" i="0" kern="1200" cap="none" spc="0" normalizeH="0" baseline="0" noProof="0">
                <a:latin typeface="Calibri" panose="020F0502020204030204" pitchFamily="34" charset="0"/>
                <a:ea typeface="MS PGothic" panose="020B0600070205080204" pitchFamily="34" charset="-128"/>
                <a:cs typeface="+mn-cs"/>
                <a:sym typeface="Calibri" panose="020F0502020204030204" pitchFamily="34" charset="0"/>
              </a:rPr>
            </a:fld>
            <a:endParaRPr kumimoji="0" lang="zh-CN" altLang="en-US" sz="1800" b="0" i="0" kern="1200" cap="none" spc="0" normalizeH="0" baseline="0" noProof="0">
              <a:latin typeface="Calibri" panose="020F0502020204030204" pitchFamily="34" charset="0"/>
              <a:ea typeface="MS PGothic" panose="020B0600070205080204" pitchFamily="34" charset="-128"/>
              <a:cs typeface="+mn-cs"/>
              <a:sym typeface="Calibri" panose="020F0502020204030204" pitchFamily="34" charset="0"/>
            </a:endParaRPr>
          </a:p>
        </p:txBody>
      </p:sp>
      <p:sp>
        <p:nvSpPr>
          <p:cNvPr id="3" name="页脚占位符 2"/>
          <p:cNvSpPr>
            <a:spLocks noGrp="1"/>
          </p:cNvSpPr>
          <p:nvPr>
            <p:ph type="ftr" sz="quarter" idx="11"/>
          </p:nvPr>
        </p:nvSpPr>
        <p:spPr>
          <a:xfrm>
            <a:off x="4166138" y="6356048"/>
            <a:ext cx="3859725" cy="365881"/>
          </a:xfrm>
          <a:prstGeom prst="rect">
            <a:avLst/>
          </a:prstGeom>
          <a:noFill/>
          <a:ln w="9525">
            <a:noFill/>
            <a:miter lim="800000"/>
          </a:ln>
        </p:spPr>
        <p:txBody>
          <a:bodyPr vert="horz" wrap="square" lIns="102870" tIns="51435" rIns="102870" bIns="51435" numCol="1" anchor="ctr" anchorCtr="0" compatLnSpc="1"/>
          <a:lstStyle/>
          <a:p>
            <a:pPr marL="0" marR="0" indent="0" algn="ctr" defTabSz="1028700" rtl="0" eaLnBrk="0" fontAlgn="base" hangingPunct="0">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Calibri" panose="020F0502020204030204" pitchFamily="34" charset="0"/>
              <a:ea typeface="MS PGothic" panose="020B0600070205080204" pitchFamily="34" charset="-128"/>
              <a:cs typeface="+mn-cs"/>
              <a:sym typeface="Calibri" panose="020F0502020204030204" pitchFamily="34" charset="0"/>
            </a:endParaRPr>
          </a:p>
        </p:txBody>
      </p:sp>
      <p:sp>
        <p:nvSpPr>
          <p:cNvPr id="4" name="灯片编号占位符 3"/>
          <p:cNvSpPr>
            <a:spLocks noGrp="1"/>
          </p:cNvSpPr>
          <p:nvPr>
            <p:ph type="sldNum" sz="quarter" idx="12"/>
          </p:nvPr>
        </p:nvSpPr>
        <p:spPr>
          <a:xfrm>
            <a:off x="8737242" y="6356048"/>
            <a:ext cx="2845517" cy="365881"/>
          </a:xfrm>
          <a:prstGeom prst="rect">
            <a:avLst/>
          </a:prstGeom>
          <a:noFill/>
          <a:ln w="9525">
            <a:noFill/>
            <a:miter lim="800000"/>
          </a:ln>
        </p:spPr>
        <p:txBody>
          <a:bodyPr vert="horz" wrap="square" lIns="102870" tIns="51435" rIns="102870" bIns="51435" numCol="1" anchor="ctr" anchorCtr="0" compatLnSpc="1"/>
          <a:lstStyle/>
          <a:p>
            <a:pPr fontAlgn="base"/>
            <a:fld id="{9A0DB2DC-4C9A-4742-B13C-FB6460FD3503}" type="slidenum">
              <a:rPr lang="zh-CN" altLang="en-US" noProof="1" dirty="0">
                <a:latin typeface="Calibri" panose="020F0502020204030204" pitchFamily="34" charset="0"/>
                <a:ea typeface="MS PGothic" panose="020B0600070205080204" pitchFamily="34" charset="-128"/>
                <a:cs typeface="+mn-cs"/>
                <a:sym typeface="Calibri" panose="020F0502020204030204" pitchFamily="34" charset="0"/>
              </a:rPr>
            </a:fld>
            <a:endParaRPr lang="zh-CN" altLang="en-US" noProof="1">
              <a:latin typeface="Calibri" panose="020F0502020204030204" pitchFamily="34" charset="0"/>
              <a:sym typeface="Calibri" panose="020F0502020204030204" pitchFamily="34"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t="-8000" b="-8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2435" y="284480"/>
            <a:ext cx="10972800" cy="836295"/>
          </a:xfrm>
        </p:spPr>
        <p:txBody>
          <a:bodyPr/>
          <a:lstStyle>
            <a:lvl1pPr>
              <a:defRPr b="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67665" y="1302385"/>
            <a:ext cx="10972800" cy="4824095"/>
          </a:xfrm>
        </p:spPr>
        <p:txBody>
          <a:bodyPr/>
          <a:lstStyle>
            <a:lvl1pPr marL="0" indent="0" eaLnBrk="0" fontAlgn="base" latinLnBrk="0" hangingPunct="0">
              <a:lnSpc>
                <a:spcPct val="150000"/>
              </a:lnSpc>
              <a:spcBef>
                <a:spcPts val="0"/>
              </a:spcBef>
              <a:buNone/>
              <a:defRPr sz="2400">
                <a:latin typeface="楷体" panose="02010609060101010101" charset="-122"/>
                <a:ea typeface="楷体" panose="02010609060101010101" charset="-122"/>
              </a:defRPr>
            </a:lvl1pPr>
            <a:lvl2pPr marL="457200" indent="0">
              <a:buNone/>
              <a:defRPr/>
            </a:lvl2pPr>
          </a:lstStyle>
          <a:p>
            <a:pPr lvl="0"/>
            <a:r>
              <a:rPr lang="zh-CN" altLang="en-US" smtClean="0"/>
              <a:t>单击此处编辑母版文本样式</a:t>
            </a:r>
            <a:endParaRPr lang="zh-CN" altLang="en-US"/>
          </a:p>
        </p:txBody>
      </p:sp>
      <p:sp>
        <p:nvSpPr>
          <p:cNvPr id="4" name="日期占位符 3"/>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a:xfrm>
            <a:off x="6261100" y="6496050"/>
            <a:ext cx="3860800" cy="276860"/>
          </a:xfrm>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1">
          <a:blip r:embed="rId2">
            <a:alphaModFix amt="98000"/>
          </a:blip>
          <a:stretch>
            <a:fillRect l="5000" b="-18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44500" y="795655"/>
            <a:ext cx="8115300" cy="673100"/>
          </a:xfrm>
        </p:spPr>
        <p:txBody>
          <a:bodyPr/>
          <a:lstStyle>
            <a:lvl1pPr>
              <a:lnSpc>
                <a:spcPct val="90000"/>
              </a:lnSpc>
              <a:defRPr sz="2800" b="0">
                <a:latin typeface="宋体" panose="02010600030101010101" pitchFamily="2" charset="-122"/>
                <a:ea typeface="宋体" panose="02010600030101010101" pitchFamily="2" charset="-122"/>
              </a:defRPr>
            </a:lvl1pPr>
          </a:lstStyle>
          <a:p>
            <a:r>
              <a:rPr lang="zh-CN" altLang="en-US" smtClean="0"/>
              <a:t>单击此处编辑母版标题样式</a:t>
            </a:r>
            <a:endParaRPr lang="zh-CN" altLang="en-US"/>
          </a:p>
        </p:txBody>
      </p:sp>
      <p:sp>
        <p:nvSpPr>
          <p:cNvPr id="4" name="内容占位符 3"/>
          <p:cNvSpPr>
            <a:spLocks noGrp="1"/>
          </p:cNvSpPr>
          <p:nvPr>
            <p:ph sz="half" idx="2"/>
          </p:nvPr>
        </p:nvSpPr>
        <p:spPr>
          <a:xfrm>
            <a:off x="568325" y="1681480"/>
            <a:ext cx="8218170" cy="2529205"/>
          </a:xfrm>
        </p:spPr>
        <p:txBody>
          <a:bodyPr/>
          <a:lstStyle>
            <a:lvl1pPr marL="0" indent="0">
              <a:lnSpc>
                <a:spcPct val="150000"/>
              </a:lnSpc>
              <a:buNone/>
              <a:defRPr sz="2400">
                <a:latin typeface="宋体" panose="02010600030101010101" pitchFamily="2" charset="-122"/>
                <a:ea typeface="宋体" panose="02010600030101010101" pitchFamily="2" charset="-122"/>
              </a:defRPr>
            </a:lvl1pPr>
            <a:lvl2pPr marL="457200" indent="0">
              <a:buNone/>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a:p>
        </p:txBody>
      </p:sp>
      <p:sp>
        <p:nvSpPr>
          <p:cNvPr id="6" name="内容占位符 5"/>
          <p:cNvSpPr>
            <a:spLocks noGrp="1"/>
          </p:cNvSpPr>
          <p:nvPr>
            <p:ph sz="quarter" idx="4"/>
          </p:nvPr>
        </p:nvSpPr>
        <p:spPr>
          <a:xfrm>
            <a:off x="444500" y="4563745"/>
            <a:ext cx="8115300" cy="1551305"/>
          </a:xfrm>
        </p:spPr>
        <p:txBody>
          <a:bodyPr/>
          <a:lstStyle>
            <a:lvl1pPr marL="0" indent="0">
              <a:lnSpc>
                <a:spcPct val="150000"/>
              </a:lnSpc>
              <a:buNone/>
              <a:defRPr sz="2400">
                <a:latin typeface="宋体" panose="02010600030101010101" pitchFamily="2" charset="-122"/>
                <a:ea typeface="宋体" panose="02010600030101010101" pitchFamily="2" charset="-122"/>
              </a:defRPr>
            </a:lvl1pPr>
            <a:lvl2pPr marL="457200" indent="0">
              <a:buNone/>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a:p>
        </p:txBody>
      </p:sp>
      <p:sp>
        <p:nvSpPr>
          <p:cNvPr id="7" name="日期占位符 6"/>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Microsoft JhengHei" panose="020B0604030504040204" pitchFamily="34" charset="-12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81750"/>
            <a:ext cx="2844800" cy="47625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仅标题">
    <p:bg>
      <p:bgRef idx="1001">
        <a:schemeClr val="bg1"/>
      </p:bgRef>
    </p:bg>
    <p:spTree>
      <p:nvGrpSpPr>
        <p:cNvPr id="1" name=""/>
        <p:cNvGrpSpPr/>
        <p:nvPr/>
      </p:nvGrpSpPr>
      <p:grpSpPr>
        <a:xfrm>
          <a:off x="0" y="0"/>
          <a:ext cx="0" cy="0"/>
          <a:chOff x="0" y="0"/>
          <a:chExt cx="0" cy="0"/>
        </a:xfrm>
      </p:grpSpPr>
      <p:pic>
        <p:nvPicPr>
          <p:cNvPr id="2" name="图片 1" descr="图片1"/>
          <p:cNvPicPr>
            <a:picLocks noChangeAspect="1"/>
          </p:cNvPicPr>
          <p:nvPr userDrawn="1"/>
        </p:nvPicPr>
        <p:blipFill>
          <a:blip r:embed="rId2"/>
          <a:stretch>
            <a:fillRect/>
          </a:stretch>
        </p:blipFill>
        <p:spPr>
          <a:xfrm>
            <a:off x="9339176" y="220663"/>
            <a:ext cx="2570163" cy="623888"/>
          </a:xfrm>
          <a:prstGeom prst="rect">
            <a:avLst/>
          </a:prstGeom>
          <a:noFill/>
          <a:ln w="9525">
            <a:noFill/>
          </a:ln>
        </p:spPr>
      </p:pic>
      <p:sp>
        <p:nvSpPr>
          <p:cNvPr id="3" name="文本框 41"/>
          <p:cNvSpPr txBox="1"/>
          <p:nvPr userDrawn="1"/>
        </p:nvSpPr>
        <p:spPr>
          <a:xfrm>
            <a:off x="239349" y="6386658"/>
            <a:ext cx="5253567" cy="306705"/>
          </a:xfrm>
          <a:prstGeom prst="rect">
            <a:avLst/>
          </a:prstGeom>
          <a:noFill/>
        </p:spPr>
        <p:txBody>
          <a:bodyPr wrap="square" rtlCol="0">
            <a:spAutoFit/>
          </a:bodyPr>
          <a:lstStyle/>
          <a:p>
            <a:r>
              <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自考邮箱：</a:t>
            </a:r>
            <a:r>
              <a:rPr lang="en-US" altLang="zh-CN"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QXYMYX</a:t>
            </a:r>
            <a:r>
              <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126．</a:t>
            </a:r>
            <a:r>
              <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m</a:t>
            </a:r>
            <a:endParaRPr lang="en-US" altLang="zh-CN"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242" y="6356048"/>
            <a:ext cx="2845517" cy="365881"/>
          </a:xfrm>
          <a:prstGeom prst="rect">
            <a:avLst/>
          </a:prstGeom>
          <a:noFill/>
          <a:ln w="9525">
            <a:noFill/>
            <a:miter lim="800000"/>
          </a:ln>
        </p:spPr>
        <p:txBody>
          <a:bodyPr vert="horz" wrap="square" lIns="102870" tIns="51435" rIns="102870" bIns="51435" numCol="1" anchor="ctr" anchorCtr="0" compatLnSpc="1"/>
          <a:lstStyle/>
          <a:p>
            <a:pPr marL="0" marR="0" indent="0" defTabSz="1028700" rtl="0" eaLnBrk="0" fontAlgn="base" hangingPunct="0">
              <a:lnSpc>
                <a:spcPct val="100000"/>
              </a:lnSpc>
              <a:spcBef>
                <a:spcPct val="0"/>
              </a:spcBef>
              <a:spcAft>
                <a:spcPct val="0"/>
              </a:spcAft>
              <a:buClrTx/>
              <a:buSzTx/>
              <a:buFont typeface="Arial" panose="020B0604020202020204" pitchFamily="34" charset="0"/>
              <a:defRPr/>
            </a:pPr>
            <a:fld id="{48D63E85-8C46-45F6-87AF-DC9488458B96}" type="datetime1">
              <a:rPr kumimoji="0" lang="zh-CN" altLang="en-US" b="0" i="0" kern="1200" cap="none" spc="0" normalizeH="0" baseline="0" noProof="0">
                <a:latin typeface="Calibri" panose="020F0502020204030204" pitchFamily="34" charset="0"/>
                <a:ea typeface="MS PGothic" panose="020B0600070205080204" pitchFamily="34" charset="-128"/>
                <a:cs typeface="+mn-cs"/>
                <a:sym typeface="Calibri" panose="020F0502020204030204" pitchFamily="34" charset="0"/>
              </a:rPr>
            </a:fld>
            <a:endParaRPr kumimoji="0" lang="zh-CN" altLang="en-US" sz="1800" b="0" i="0" kern="1200" cap="none" spc="0" normalizeH="0" baseline="0" noProof="0">
              <a:latin typeface="Calibri" panose="020F0502020204030204" pitchFamily="34" charset="0"/>
              <a:ea typeface="MS PGothic" panose="020B0600070205080204" pitchFamily="34" charset="-128"/>
              <a:cs typeface="+mn-cs"/>
              <a:sym typeface="Calibri" panose="020F0502020204030204" pitchFamily="34" charset="0"/>
            </a:endParaRPr>
          </a:p>
        </p:txBody>
      </p:sp>
      <p:sp>
        <p:nvSpPr>
          <p:cNvPr id="3" name="页脚占位符 2"/>
          <p:cNvSpPr>
            <a:spLocks noGrp="1"/>
          </p:cNvSpPr>
          <p:nvPr>
            <p:ph type="ftr" sz="quarter" idx="11"/>
          </p:nvPr>
        </p:nvSpPr>
        <p:spPr>
          <a:xfrm>
            <a:off x="4166138" y="6356048"/>
            <a:ext cx="3859725" cy="365881"/>
          </a:xfrm>
          <a:prstGeom prst="rect">
            <a:avLst/>
          </a:prstGeom>
          <a:noFill/>
          <a:ln w="9525">
            <a:noFill/>
            <a:miter lim="800000"/>
          </a:ln>
        </p:spPr>
        <p:txBody>
          <a:bodyPr vert="horz" wrap="square" lIns="102870" tIns="51435" rIns="102870" bIns="51435" numCol="1" anchor="ctr" anchorCtr="0" compatLnSpc="1"/>
          <a:lstStyle/>
          <a:p>
            <a:pPr marL="0" marR="0" indent="0" algn="ctr" defTabSz="1028700" rtl="0" eaLnBrk="0" fontAlgn="base" hangingPunct="0">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Calibri" panose="020F0502020204030204" pitchFamily="34" charset="0"/>
              <a:ea typeface="MS PGothic" panose="020B0600070205080204" pitchFamily="34" charset="-128"/>
              <a:cs typeface="+mn-cs"/>
              <a:sym typeface="Calibri" panose="020F0502020204030204" pitchFamily="34" charset="0"/>
            </a:endParaRPr>
          </a:p>
        </p:txBody>
      </p:sp>
      <p:sp>
        <p:nvSpPr>
          <p:cNvPr id="4" name="灯片编号占位符 3"/>
          <p:cNvSpPr>
            <a:spLocks noGrp="1"/>
          </p:cNvSpPr>
          <p:nvPr>
            <p:ph type="sldNum" sz="quarter" idx="12"/>
          </p:nvPr>
        </p:nvSpPr>
        <p:spPr>
          <a:xfrm>
            <a:off x="8737242" y="6356048"/>
            <a:ext cx="2845517" cy="365881"/>
          </a:xfrm>
          <a:prstGeom prst="rect">
            <a:avLst/>
          </a:prstGeom>
          <a:noFill/>
          <a:ln w="9525">
            <a:noFill/>
            <a:miter lim="800000"/>
          </a:ln>
        </p:spPr>
        <p:txBody>
          <a:bodyPr vert="horz" wrap="square" lIns="102870" tIns="51435" rIns="102870" bIns="51435" numCol="1" anchor="ctr" anchorCtr="0" compatLnSpc="1"/>
          <a:lstStyle/>
          <a:p>
            <a:pPr fontAlgn="base"/>
            <a:fld id="{9A0DB2DC-4C9A-4742-B13C-FB6460FD3503}" type="slidenum">
              <a:rPr lang="zh-CN" altLang="en-US" noProof="1" dirty="0">
                <a:latin typeface="Calibri" panose="020F0502020204030204" pitchFamily="34" charset="0"/>
                <a:ea typeface="MS PGothic" panose="020B0600070205080204" pitchFamily="34" charset="-128"/>
                <a:cs typeface="+mn-cs"/>
                <a:sym typeface="Calibri" panose="020F0502020204030204" pitchFamily="34" charset="0"/>
              </a:rPr>
            </a:fld>
            <a:endParaRPr lang="zh-CN" altLang="en-US" noProof="1">
              <a:latin typeface="Calibri" panose="020F0502020204030204" pitchFamily="34" charset="0"/>
              <a:sym typeface="Calibri" panose="020F0502020204030204" pitchFamily="34" charset="0"/>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5" name="Footer Placeholder 4"/>
          <p:cNvSpPr>
            <a:spLocks noGrp="1"/>
          </p:cNvSpPr>
          <p:nvPr>
            <p:ph type="ftr" sz="quarter" idx="11"/>
          </p:nvPr>
        </p:nvSpPr>
        <p:spPr>
          <a:xfrm>
            <a:off x="4038600" y="6356351"/>
            <a:ext cx="4114800" cy="365125"/>
          </a:xfr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6" name="Footer Placeholder 5"/>
          <p:cNvSpPr>
            <a:spLocks noGrp="1"/>
          </p:cNvSpPr>
          <p:nvPr>
            <p:ph type="ftr" sz="quarter" idx="11"/>
          </p:nvPr>
        </p:nvSpPr>
        <p:spPr>
          <a:xfrm>
            <a:off x="4038600" y="6356351"/>
            <a:ext cx="4114800" cy="365125"/>
          </a:xfrm>
        </p:spPr>
        <p:txBody>
          <a:bodyPr/>
          <a:lstStyle/>
          <a:p>
            <a:endParaRPr lang="zh-CN" altLang="en-US"/>
          </a:p>
        </p:txBody>
      </p:sp>
      <p:sp>
        <p:nvSpPr>
          <p:cNvPr id="7" name="Slide Number Placeholder 6"/>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8" name="Footer Placeholder 7"/>
          <p:cNvSpPr>
            <a:spLocks noGrp="1"/>
          </p:cNvSpPr>
          <p:nvPr>
            <p:ph type="ftr" sz="quarter" idx="11"/>
          </p:nvPr>
        </p:nvSpPr>
        <p:spPr>
          <a:xfrm>
            <a:off x="4038600" y="6356351"/>
            <a:ext cx="4114800" cy="365125"/>
          </a:xfrm>
        </p:spPr>
        <p:txBody>
          <a:bodyPr/>
          <a:lstStyle/>
          <a:p>
            <a:endParaRPr lang="zh-CN" altLang="en-US"/>
          </a:p>
        </p:txBody>
      </p:sp>
      <p:sp>
        <p:nvSpPr>
          <p:cNvPr id="9" name="Slide Number Placeholder 8"/>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4" name="Footer Placeholder 3"/>
          <p:cNvSpPr>
            <a:spLocks noGrp="1"/>
          </p:cNvSpPr>
          <p:nvPr>
            <p:ph type="ftr" sz="quarter" idx="11"/>
          </p:nvPr>
        </p:nvSpPr>
        <p:spPr>
          <a:xfrm>
            <a:off x="4038600" y="6356351"/>
            <a:ext cx="4114800" cy="365125"/>
          </a:xfrm>
        </p:spPr>
        <p:txBody>
          <a:bodyPr/>
          <a:lstStyle/>
          <a:p>
            <a:endParaRPr lang="zh-CN" altLang="en-US"/>
          </a:p>
        </p:txBody>
      </p:sp>
      <p:sp>
        <p:nvSpPr>
          <p:cNvPr id="5" name="Slide Number Placeholder 4"/>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3" name="Footer Placeholder 2"/>
          <p:cNvSpPr>
            <a:spLocks noGrp="1"/>
          </p:cNvSpPr>
          <p:nvPr>
            <p:ph type="ftr" sz="quarter" idx="11"/>
          </p:nvPr>
        </p:nvSpPr>
        <p:spPr>
          <a:xfrm>
            <a:off x="4038600" y="6356351"/>
            <a:ext cx="4114800" cy="365125"/>
          </a:xfrm>
        </p:spPr>
        <p:txBody>
          <a:bodyPr/>
          <a:lstStyle/>
          <a:p>
            <a:endParaRPr lang="zh-CN" altLang="en-US"/>
          </a:p>
        </p:txBody>
      </p:sp>
      <p:sp>
        <p:nvSpPr>
          <p:cNvPr id="4" name="Slide Number Placeholder 3"/>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6" name="Footer Placeholder 5"/>
          <p:cNvSpPr>
            <a:spLocks noGrp="1"/>
          </p:cNvSpPr>
          <p:nvPr>
            <p:ph type="ftr" sz="quarter" idx="11"/>
          </p:nvPr>
        </p:nvSpPr>
        <p:spPr>
          <a:xfrm>
            <a:off x="4038600" y="6356351"/>
            <a:ext cx="4114800" cy="365125"/>
          </a:xfrm>
        </p:spPr>
        <p:txBody>
          <a:bodyPr/>
          <a:lstStyle/>
          <a:p>
            <a:endParaRPr lang="zh-CN" altLang="en-US"/>
          </a:p>
        </p:txBody>
      </p:sp>
      <p:sp>
        <p:nvSpPr>
          <p:cNvPr id="7" name="Slide Number Placeholder 6"/>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838200" y="6356351"/>
            <a:ext cx="2743200" cy="365125"/>
          </a:xfrm>
        </p:spPr>
        <p:txBody>
          <a:bodyPr/>
          <a:lstStyle/>
          <a:p>
            <a:fld id="{69E6B9DE-EB28-4280-8651-E63DA2660039}" type="datetimeFigureOut">
              <a:rPr lang="zh-CN" altLang="en-US" smtClean="0"/>
            </a:fld>
            <a:endParaRPr lang="zh-CN" altLang="en-US"/>
          </a:p>
        </p:txBody>
      </p:sp>
      <p:sp>
        <p:nvSpPr>
          <p:cNvPr id="6" name="Footer Placeholder 5"/>
          <p:cNvSpPr>
            <a:spLocks noGrp="1"/>
          </p:cNvSpPr>
          <p:nvPr>
            <p:ph type="ftr" sz="quarter" idx="11"/>
          </p:nvPr>
        </p:nvSpPr>
        <p:spPr>
          <a:xfrm>
            <a:off x="4038600" y="6356351"/>
            <a:ext cx="4114800" cy="365125"/>
          </a:xfrm>
        </p:spPr>
        <p:txBody>
          <a:bodyPr/>
          <a:lstStyle/>
          <a:p>
            <a:endParaRPr lang="zh-CN" altLang="en-US"/>
          </a:p>
        </p:txBody>
      </p:sp>
      <p:sp>
        <p:nvSpPr>
          <p:cNvPr id="7" name="Slide Number Placeholder 6"/>
          <p:cNvSpPr>
            <a:spLocks noGrp="1"/>
          </p:cNvSpPr>
          <p:nvPr>
            <p:ph type="sldNum" sz="quarter" idx="12"/>
          </p:nvPr>
        </p:nvSpPr>
        <p:spPr>
          <a:xfrm>
            <a:off x="8610600" y="6356351"/>
            <a:ext cx="2743200" cy="365125"/>
          </a:xfrm>
        </p:spPr>
        <p:txBody>
          <a:bodyPr/>
          <a:lstStyle/>
          <a:p>
            <a:fld id="{7B48ABF0-A411-46BD-841C-F02A87C3D9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image" Target="../media/image2.png"/><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4.jpeg"/><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8" Type="http://schemas.openxmlformats.org/officeDocument/2006/relationships/theme" Target="../theme/theme3.xml"/><Relationship Id="rId17" Type="http://schemas.openxmlformats.org/officeDocument/2006/relationships/image" Target="../media/image3.png"/><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5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pic>
        <p:nvPicPr>
          <p:cNvPr id="7" name="图片 6"/>
          <p:cNvPicPr>
            <a:picLocks noChangeAspect="1"/>
          </p:cNvPicPr>
          <p:nvPr userDrawn="1"/>
        </p:nvPicPr>
        <p:blipFill rotWithShape="1">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l="37069"/>
          <a:stretch>
            <a:fillRect/>
          </a:stretch>
        </p:blipFill>
        <p:spPr>
          <a:xfrm flipH="1">
            <a:off x="8690187" y="2988733"/>
            <a:ext cx="3515360" cy="3852333"/>
          </a:xfrm>
          <a:prstGeom prst="rect">
            <a:avLst/>
          </a:prstGeom>
        </p:spPr>
      </p:pic>
      <p:pic>
        <p:nvPicPr>
          <p:cNvPr id="25" name="图片 24"/>
          <p:cNvPicPr>
            <a:picLocks noChangeAspect="1"/>
          </p:cNvPicPr>
          <p:nvPr userDrawn="1"/>
        </p:nvPicPr>
        <p:blipFill>
          <a:blip r:embed="rId17">
            <a:extLst>
              <a:ext uri="{28A0092B-C50C-407E-A947-70E740481C1C}">
                <a14:useLocalDpi xmlns:a14="http://schemas.microsoft.com/office/drawing/2010/main" val="0"/>
              </a:ext>
            </a:extLst>
          </a:blip>
          <a:srcRect l="13653" r="9307"/>
          <a:stretch>
            <a:fillRect/>
          </a:stretch>
        </p:blipFill>
        <p:spPr>
          <a:xfrm>
            <a:off x="10587567" y="4703233"/>
            <a:ext cx="1590887" cy="2065020"/>
          </a:xfrm>
          <a:prstGeom prst="rect">
            <a:avLst/>
          </a:prstGeom>
        </p:spPr>
      </p:pic>
      <p:pic>
        <p:nvPicPr>
          <p:cNvPr id="4" name="图片 3" descr="D:\Users\User\Desktop\求学圆梦logo(1)-01-02(1).png求学圆梦logo(1)-01-02(1)"/>
          <p:cNvPicPr>
            <a:picLocks noChangeAspect="1"/>
          </p:cNvPicPr>
          <p:nvPr userDrawn="1"/>
        </p:nvPicPr>
        <p:blipFill>
          <a:blip r:embed="rId18"/>
          <a:srcRect/>
          <a:stretch>
            <a:fillRect/>
          </a:stretch>
        </p:blipFill>
        <p:spPr>
          <a:xfrm>
            <a:off x="9391584" y="231841"/>
            <a:ext cx="2337435" cy="568325"/>
          </a:xfrm>
          <a:prstGeom prst="rect">
            <a:avLst/>
          </a:prstGeom>
        </p:spPr>
      </p:pic>
      <p:sp>
        <p:nvSpPr>
          <p:cNvPr id="5" name="文本框 41"/>
          <p:cNvSpPr txBox="1"/>
          <p:nvPr userDrawn="1"/>
        </p:nvSpPr>
        <p:spPr>
          <a:xfrm>
            <a:off x="182245" y="6381750"/>
            <a:ext cx="3272790" cy="306705"/>
          </a:xfrm>
          <a:prstGeom prst="rect">
            <a:avLst/>
          </a:prstGeom>
          <a:noFill/>
        </p:spPr>
        <p:txBody>
          <a:bodyPr wrap="square" rtlCol="0">
            <a:spAutoFit/>
          </a:bodyPr>
          <a:p>
            <a:r>
              <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求学圆梦邮箱：QXYMYX@126.com</a:t>
            </a:r>
            <a:endPar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t="-8000" b="-8000"/>
          </a:stretch>
        </a:blipFill>
        <a:effectLst/>
      </p:bgPr>
    </p:bg>
    <p:spTree>
      <p:nvGrpSpPr>
        <p:cNvPr id="1" name=""/>
        <p:cNvGrpSpPr/>
        <p:nvPr/>
      </p:nvGrpSpPr>
      <p:grpSpPr/>
      <p:sp>
        <p:nvSpPr>
          <p:cNvPr id="1027" name="Rectangle 3"/>
          <p:cNvSpPr/>
          <p:nvPr userDrawn="1"/>
        </p:nvSpPr>
        <p:spPr>
          <a:xfrm>
            <a:off x="0" y="0"/>
            <a:ext cx="12192000" cy="6858000"/>
          </a:xfrm>
          <a:prstGeom prst="rect">
            <a:avLst/>
          </a:prstGeom>
          <a:solidFill>
            <a:schemeClr val="folHlink">
              <a:alpha val="0"/>
            </a:schemeClr>
          </a:solidFill>
          <a:ln w="9525">
            <a:noFill/>
          </a:ln>
          <a:effectLst>
            <a:softEdge rad="12700"/>
          </a:effectLst>
          <a:scene3d>
            <a:camera prst="orthographicFront"/>
            <a:lightRig rig="threePt" dir="t"/>
          </a:scene3d>
          <a:sp3d/>
        </p:spPr>
        <p:txBody>
          <a:bodyPr wrap="none" anchor="ctr"/>
          <a:p>
            <a:pPr lvl="0" eaLnBrk="1" hangingPunct="1"/>
            <a:endParaRPr lang="zh-CN" altLang="en-US" dirty="0">
              <a:latin typeface="微软雅黑" panose="020B0503020204020204" pitchFamily="34" charset="-122"/>
            </a:endParaRPr>
          </a:p>
        </p:txBody>
      </p:sp>
      <p:sp>
        <p:nvSpPr>
          <p:cNvPr id="1030" name="Rectangle 6"/>
          <p:cNvSpPr>
            <a:spLocks noGrp="1" noChangeArrowheads="1"/>
          </p:cNvSpPr>
          <p:nvPr>
            <p:ph type="ftr" sz="quarter" idx="3"/>
          </p:nvPr>
        </p:nvSpPr>
        <p:spPr bwMode="auto">
          <a:xfrm>
            <a:off x="6261100" y="6505575"/>
            <a:ext cx="3860800" cy="26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宋体" panose="02010600030101010101" pitchFamily="2" charset="-122"/>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3241675" y="6505575"/>
            <a:ext cx="2844800" cy="26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b="0">
                <a:latin typeface="宋体" panose="02010600030101010101" pitchFamily="2" charset="-122"/>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
        <p:nvSpPr>
          <p:cNvPr id="1034" name="Rectangle 10"/>
          <p:cNvSpPr/>
          <p:nvPr>
            <p:ph type="title"/>
          </p:nvPr>
        </p:nvSpPr>
        <p:spPr>
          <a:xfrm>
            <a:off x="609600" y="123508"/>
            <a:ext cx="10972800" cy="1143000"/>
          </a:xfrm>
          <a:prstGeom prst="rect">
            <a:avLst/>
          </a:prstGeom>
          <a:noFill/>
          <a:ln w="9525">
            <a:noFill/>
          </a:ln>
        </p:spPr>
        <p:txBody>
          <a:bodyPr anchor="ctr"/>
          <a:p>
            <a:pPr lvl="0"/>
            <a:r>
              <a:rPr lang="zh-TW" altLang="en-US" dirty="0"/>
              <a:t>单击此处编辑母版标题样式</a:t>
            </a:r>
            <a:endParaRPr lang="zh-TW" altLang="en-US" dirty="0"/>
          </a:p>
        </p:txBody>
      </p:sp>
      <p:sp>
        <p:nvSpPr>
          <p:cNvPr id="1035" name="Rectangle 11"/>
          <p:cNvSpPr/>
          <p:nvPr>
            <p:ph type="body" idx="1"/>
          </p:nvPr>
        </p:nvSpPr>
        <p:spPr>
          <a:xfrm>
            <a:off x="609600" y="1449070"/>
            <a:ext cx="10972800" cy="4525963"/>
          </a:xfrm>
          <a:prstGeom prst="rect">
            <a:avLst/>
          </a:prstGeom>
          <a:noFill/>
          <a:ln w="9525">
            <a:noFill/>
          </a:ln>
        </p:spPr>
        <p:txBody>
          <a:bodyPr/>
          <a:p>
            <a:pPr lvl="0"/>
            <a:r>
              <a:rPr lang="zh-TW" altLang="en-US" dirty="0"/>
              <a:t>单击此处编辑母版文本样式</a:t>
            </a:r>
            <a:endParaRPr lang="zh-TW" altLang="en-US" dirty="0"/>
          </a:p>
          <a:p>
            <a:pPr lvl="1"/>
            <a:r>
              <a:rPr lang="zh-TW" altLang="en-US" dirty="0"/>
              <a:t>第二级</a:t>
            </a:r>
            <a:endParaRPr lang="zh-TW" altLang="en-US" dirty="0"/>
          </a:p>
          <a:p>
            <a:pPr lvl="2"/>
            <a:r>
              <a:rPr lang="zh-TW" altLang="en-US" dirty="0"/>
              <a:t>第三级</a:t>
            </a:r>
            <a:endParaRPr lang="zh-TW" altLang="en-US" dirty="0"/>
          </a:p>
          <a:p>
            <a:pPr lvl="3"/>
            <a:r>
              <a:rPr lang="zh-TW" altLang="en-US" dirty="0"/>
              <a:t>第四级</a:t>
            </a:r>
            <a:endParaRPr lang="zh-TW" altLang="en-US" dirty="0"/>
          </a:p>
          <a:p>
            <a:pPr lvl="4"/>
            <a:r>
              <a:rPr lang="zh-TW" altLang="en-US" dirty="0"/>
              <a:t>第五级</a:t>
            </a:r>
            <a:endParaRPr lang="zh-TW" altLang="en-US" dirty="0"/>
          </a:p>
        </p:txBody>
      </p:sp>
      <p:sp>
        <p:nvSpPr>
          <p:cNvPr id="3" name="文本框 41"/>
          <p:cNvSpPr txBox="1"/>
          <p:nvPr userDrawn="1"/>
        </p:nvSpPr>
        <p:spPr>
          <a:xfrm>
            <a:off x="182245" y="6381750"/>
            <a:ext cx="3272790" cy="306705"/>
          </a:xfrm>
          <a:prstGeom prst="rect">
            <a:avLst/>
          </a:prstGeom>
          <a:noFill/>
        </p:spPr>
        <p:txBody>
          <a:bodyPr wrap="square" rtlCol="0">
            <a:spAutoFit/>
          </a:bodyPr>
          <a:lstStyle/>
          <a:p>
            <a:r>
              <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求学圆梦邮箱：QXYMYX@126.com</a:t>
            </a:r>
            <a:endPar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D:\Users\User\Desktop\求学圆梦logo(1)-01-02(1).png求学圆梦logo(1)-01-02(1)"/>
          <p:cNvPicPr>
            <a:picLocks noChangeAspect="1"/>
          </p:cNvPicPr>
          <p:nvPr userDrawn="1"/>
        </p:nvPicPr>
        <p:blipFill>
          <a:blip r:embed="rId15"/>
          <a:srcRect/>
          <a:stretch>
            <a:fillRect/>
          </a:stretch>
        </p:blipFill>
        <p:spPr>
          <a:xfrm>
            <a:off x="9391584" y="231841"/>
            <a:ext cx="2337435" cy="568325"/>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ransition/>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2pPr>
      <a:lvl3pPr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3pPr>
      <a:lvl4pPr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4pPr>
      <a:lvl5pPr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5pPr>
      <a:lvl6pPr marL="457200"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6pPr>
      <a:lvl7pPr marL="914400"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7pPr>
      <a:lvl8pPr marL="1371600"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8pPr>
      <a:lvl9pPr marL="1828800" algn="l" rtl="0" eaLnBrk="0" fontAlgn="base" hangingPunct="0">
        <a:spcBef>
          <a:spcPct val="0"/>
        </a:spcBef>
        <a:spcAft>
          <a:spcPct val="0"/>
        </a:spcAft>
        <a:defRPr sz="3600" b="1">
          <a:solidFill>
            <a:schemeClr val="tx2"/>
          </a:solidFill>
          <a:latin typeface="Microsoft JhengHei" panose="020B0604030504040204" pitchFamily="34" charset="-120"/>
          <a:ea typeface="Microsoft JhengHei" panose="020B0604030504040204" pitchFamily="34" charset="-120"/>
        </a:defRPr>
      </a:lvl9pPr>
    </p:titleStyle>
    <p:bodyStyle>
      <a:lvl1pPr marL="342900" indent="-342900" algn="l" rtl="0" eaLnBrk="0" fontAlgn="base" hangingPunct="0">
        <a:spcBef>
          <a:spcPct val="20000"/>
        </a:spcBef>
        <a:spcAft>
          <a:spcPct val="0"/>
        </a:spcAft>
        <a:buFont typeface="Microsoft JhengHei" panose="020B0604030504040204" pitchFamily="34" charset="-12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Microsoft JhengHei" panose="020B0604030504040204" pitchFamily="34" charset="-12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Microsoft JhengHei" panose="020B0604030504040204" pitchFamily="34" charset="-12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Microsoft JhengHei" panose="020B0604030504040204" pitchFamily="34" charset="-12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Microsoft JhengHei" panose="020B0604030504040204" pitchFamily="34" charset="-12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Microsoft JhengHei" panose="020B0604030504040204" pitchFamily="34" charset="-12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Microsoft JhengHei" panose="020B0604030504040204" pitchFamily="34" charset="-12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Microsoft JhengHei" panose="020B0604030504040204" pitchFamily="34" charset="-12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Microsoft JhengHei" panose="020B0604030504040204" pitchFamily="34" charset="-12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框 41"/>
          <p:cNvSpPr txBox="1"/>
          <p:nvPr userDrawn="1"/>
        </p:nvSpPr>
        <p:spPr>
          <a:xfrm>
            <a:off x="182245" y="6381750"/>
            <a:ext cx="3272790" cy="306705"/>
          </a:xfrm>
          <a:prstGeom prst="rect">
            <a:avLst/>
          </a:prstGeom>
          <a:noFill/>
        </p:spPr>
        <p:txBody>
          <a:bodyPr wrap="square" rtlCol="0">
            <a:spAutoFit/>
          </a:bodyPr>
          <a:lstStyle/>
          <a:p>
            <a:r>
              <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rPr>
              <a:t>求学圆梦邮箱：QXYMYX@126.com</a:t>
            </a:r>
            <a:endParaRPr lang="zh-CN" altLang="en-US" sz="1400" dirty="0">
              <a:solidFill>
                <a:srgbClr val="F15A2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descr="D:\Users\User\Desktop\求学圆梦logo(1)-01-02(1).png求学圆梦logo(1)-01-02(1)"/>
          <p:cNvPicPr>
            <a:picLocks noChangeAspect="1"/>
          </p:cNvPicPr>
          <p:nvPr userDrawn="1"/>
        </p:nvPicPr>
        <p:blipFill>
          <a:blip r:embed="rId17"/>
          <a:srcRect/>
          <a:stretch>
            <a:fillRect/>
          </a:stretch>
        </p:blipFill>
        <p:spPr>
          <a:xfrm>
            <a:off x="9391584" y="231841"/>
            <a:ext cx="2337435" cy="568325"/>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6.xml"/><Relationship Id="rId7" Type="http://schemas.openxmlformats.org/officeDocument/2006/relationships/image" Target="../media/image11.png"/><Relationship Id="rId6" Type="http://schemas.openxmlformats.org/officeDocument/2006/relationships/tags" Target="../tags/tag68.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6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tags" Target="../tags/tag6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8.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5.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6.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8.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9.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4.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5.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6.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0.xml"/><Relationship Id="rId2" Type="http://schemas.openxmlformats.org/officeDocument/2006/relationships/tags" Target="../tags/tag118.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descr="C:/Users/User/AppData/Local/Temp/kaimatting/20200518195453/output_aiMatting_20200518195455.pngoutput_aiMatting_20200518195455"/>
          <p:cNvPicPr>
            <a:picLocks noChangeAspect="1"/>
          </p:cNvPicPr>
          <p:nvPr>
            <p:custDataLst>
              <p:tags r:id="rId1"/>
            </p:custDataLst>
          </p:nvPr>
        </p:nvPicPr>
        <p:blipFill>
          <a:blip r:embed="rId2"/>
          <a:stretch>
            <a:fillRect/>
          </a:stretch>
        </p:blipFill>
        <p:spPr>
          <a:xfrm rot="300000">
            <a:off x="845820" y="1550670"/>
            <a:ext cx="1813560" cy="1000125"/>
          </a:xfrm>
          <a:prstGeom prst="rect">
            <a:avLst/>
          </a:prstGeom>
        </p:spPr>
      </p:pic>
      <p:pic>
        <p:nvPicPr>
          <p:cNvPr id="7" name="图片 6" descr="6cc561031485bae474ec8c60b4ea4eaa - 副本"/>
          <p:cNvPicPr>
            <a:picLocks noChangeAspect="1"/>
          </p:cNvPicPr>
          <p:nvPr/>
        </p:nvPicPr>
        <p:blipFill>
          <a:blip r:embed="rId3">
            <a:lum bright="30000" contrast="-30000"/>
          </a:blip>
          <a:stretch>
            <a:fillRect/>
          </a:stretch>
        </p:blipFill>
        <p:spPr>
          <a:xfrm rot="300000">
            <a:off x="484505" y="2597785"/>
            <a:ext cx="4212590" cy="4204970"/>
          </a:xfrm>
          <a:prstGeom prst="rect">
            <a:avLst/>
          </a:prstGeom>
        </p:spPr>
      </p:pic>
      <p:pic>
        <p:nvPicPr>
          <p:cNvPr id="8" name="图片 7" descr="未标题-1"/>
          <p:cNvPicPr>
            <a:picLocks noChangeAspect="1"/>
          </p:cNvPicPr>
          <p:nvPr/>
        </p:nvPicPr>
        <p:blipFill>
          <a:blip r:embed="rId4"/>
          <a:stretch>
            <a:fillRect/>
          </a:stretch>
        </p:blipFill>
        <p:spPr>
          <a:xfrm>
            <a:off x="5643880" y="2422525"/>
            <a:ext cx="6059170" cy="4073525"/>
          </a:xfrm>
          <a:prstGeom prst="rect">
            <a:avLst/>
          </a:prstGeom>
        </p:spPr>
      </p:pic>
      <p:pic>
        <p:nvPicPr>
          <p:cNvPr id="3" name="图片 2" descr="C:\Users\Administrator\Desktop\图片1.png图片1"/>
          <p:cNvPicPr>
            <a:picLocks noChangeAspect="1"/>
          </p:cNvPicPr>
          <p:nvPr/>
        </p:nvPicPr>
        <p:blipFill>
          <a:blip r:embed="rId5"/>
          <a:srcRect/>
          <a:stretch>
            <a:fillRect/>
          </a:stretch>
        </p:blipFill>
        <p:spPr>
          <a:xfrm>
            <a:off x="5883910" y="4059873"/>
            <a:ext cx="5578475" cy="2254885"/>
          </a:xfrm>
          <a:prstGeom prst="rect">
            <a:avLst/>
          </a:prstGeom>
        </p:spPr>
      </p:pic>
      <p:sp>
        <p:nvSpPr>
          <p:cNvPr id="2" name="Flying impression graphic design thank you for buying this template"/>
          <p:cNvSpPr txBox="1"/>
          <p:nvPr>
            <p:custDataLst>
              <p:tags r:id="rId6"/>
            </p:custDataLst>
          </p:nvPr>
        </p:nvSpPr>
        <p:spPr>
          <a:xfrm>
            <a:off x="2214591" y="2184436"/>
            <a:ext cx="8063230" cy="2334260"/>
          </a:xfrm>
          <a:prstGeom prst="rect">
            <a:avLst/>
          </a:prstGeom>
          <a:noFill/>
        </p:spPr>
        <p:txBody>
          <a:bodyPr wrap="square" rtlCol="0">
            <a:spAutoFit/>
          </a:bodyPr>
          <a:p>
            <a:pPr>
              <a:lnSpc>
                <a:spcPct val="90000"/>
              </a:lnSpc>
            </a:pPr>
            <a:r>
              <a:rPr lang="zh-CN" altLang="en-US" sz="5065" b="1" dirty="0">
                <a:solidFill>
                  <a:prstClr val="black">
                    <a:lumMod val="75000"/>
                    <a:lumOff val="25000"/>
                  </a:prstClr>
                </a:solidFill>
                <a:latin typeface="微软雅黑" panose="020B0503020204020204" pitchFamily="34" charset="-122"/>
                <a:ea typeface="微软雅黑" panose="020B0503020204020204" pitchFamily="34" charset="-122"/>
              </a:rPr>
              <a:t>自学考试课程</a:t>
            </a:r>
            <a:r>
              <a:rPr lang="en-US" altLang="zh-CN" sz="9600" b="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6600" b="1" dirty="0">
                <a:solidFill>
                  <a:prstClr val="black">
                    <a:lumMod val="75000"/>
                    <a:lumOff val="25000"/>
                  </a:prstClr>
                </a:solidFill>
                <a:latin typeface="微软雅黑" panose="020B0503020204020204" pitchFamily="34" charset="-122"/>
                <a:ea typeface="微软雅黑" panose="020B0503020204020204" pitchFamily="34" charset="-122"/>
              </a:rPr>
              <a:t>冲刺</a:t>
            </a:r>
            <a:r>
              <a:rPr lang="zh-CN" altLang="en-US" sz="6600" b="1" dirty="0">
                <a:solidFill>
                  <a:prstClr val="black">
                    <a:lumMod val="75000"/>
                    <a:lumOff val="25000"/>
                  </a:prstClr>
                </a:solidFill>
                <a:latin typeface="微软雅黑" panose="020B0503020204020204" pitchFamily="34" charset="-122"/>
                <a:ea typeface="微软雅黑" panose="020B0503020204020204" pitchFamily="34" charset="-122"/>
              </a:rPr>
              <a:t>阶段</a:t>
            </a:r>
            <a:endParaRPr lang="zh-CN" altLang="en-US" sz="6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54965" y="314325"/>
            <a:ext cx="4621530" cy="645160"/>
          </a:xfrm>
          <a:prstGeom prst="rect">
            <a:avLst/>
          </a:prstGeom>
          <a:noFill/>
        </p:spPr>
        <p:txBody>
          <a:bodyPr wrap="square" rtlCol="0">
            <a:spAutoFit/>
          </a:bodyPr>
          <a:p>
            <a:pPr algn="l"/>
            <a:r>
              <a:rPr lang="zh-CN" altLang="en-US" sz="3600" b="1">
                <a:blipFill>
                  <a:blip r:embed="rId7"/>
                  <a:stretch>
                    <a:fillRect/>
                  </a:stretch>
                </a:blipFill>
                <a:effectLst/>
                <a:latin typeface="华文隶书" panose="02010800040101010101" charset="-122"/>
                <a:ea typeface="华文隶书" panose="02010800040101010101" charset="-122"/>
                <a:sym typeface="+mn-ea"/>
              </a:rPr>
              <a:t>我</a:t>
            </a:r>
            <a:r>
              <a:rPr lang="zh-CN" altLang="en-US" sz="2800" b="1">
                <a:blipFill>
                  <a:blip r:embed="rId7"/>
                  <a:stretch>
                    <a:fillRect/>
                  </a:stretch>
                </a:blipFill>
                <a:effectLst/>
                <a:latin typeface="华文隶书" panose="02010800040101010101" charset="-122"/>
                <a:ea typeface="华文隶书" panose="02010800040101010101" charset="-122"/>
                <a:sym typeface="+mn-ea"/>
              </a:rPr>
              <a:t>们都是</a:t>
            </a:r>
            <a:r>
              <a:rPr lang="zh-CN" altLang="en-US" sz="3600" b="1">
                <a:blipFill>
                  <a:blip r:embed="rId7"/>
                  <a:stretch>
                    <a:fillRect/>
                  </a:stretch>
                </a:blipFill>
                <a:effectLst/>
                <a:latin typeface="华文隶书" panose="02010800040101010101" charset="-122"/>
                <a:ea typeface="华文隶书" panose="02010800040101010101" charset="-122"/>
                <a:sym typeface="+mn-ea"/>
              </a:rPr>
              <a:t>追梦人</a:t>
            </a:r>
            <a:endParaRPr lang="zh-CN" altLang="en-US" sz="3600" b="1">
              <a:blipFill>
                <a:blip r:embed="rId7"/>
                <a:stretch>
                  <a:fillRect/>
                </a:stretch>
              </a:blipFill>
              <a:effectLst/>
              <a:latin typeface="华文隶书" panose="02010800040101010101" charset="-122"/>
              <a:ea typeface="华文隶书" panose="02010800040101010101" charset="-122"/>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415290" y="1090930"/>
            <a:ext cx="8802370" cy="829945"/>
          </a:xfrm>
          <a:prstGeom prst="rect">
            <a:avLst/>
          </a:prstGeom>
          <a:noFill/>
          <a:ln w="9525">
            <a:noFill/>
          </a:ln>
        </p:spPr>
        <p:txBody>
          <a:bodyPr wrap="square" anchor="t">
            <a:spAutoFit/>
          </a:bodyPr>
          <a:lstStyle/>
          <a:p>
            <a:pPr>
              <a:lnSpc>
                <a:spcPct val="200000"/>
              </a:lnSpc>
            </a:pPr>
            <a:r>
              <a:rPr lang="en-US" sz="2400" dirty="0">
                <a:latin typeface="宋体" panose="02010600030101010101" pitchFamily="2" charset="-122"/>
                <a:ea typeface="宋体" panose="02010600030101010101" pitchFamily="2" charset="-122"/>
              </a:rPr>
              <a:t>1.</a:t>
            </a:r>
            <a:r>
              <a:rPr sz="2400" dirty="0">
                <a:latin typeface="宋体" panose="02010600030101010101" pitchFamily="2" charset="-122"/>
                <a:ea typeface="宋体" panose="02010600030101010101" pitchFamily="2" charset="-122"/>
              </a:rPr>
              <a:t>简述规范经济学的判断尺度</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第一章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34645" y="1920875"/>
            <a:ext cx="8802370" cy="3784600"/>
          </a:xfrm>
          <a:prstGeom prst="rect">
            <a:avLst/>
          </a:prstGeom>
          <a:noFill/>
          <a:ln w="9525">
            <a:noFill/>
          </a:ln>
        </p:spPr>
        <p:txBody>
          <a:bodyPr wrap="square" anchor="t">
            <a:spAutoFit/>
          </a:bodyPr>
          <a:p>
            <a:pPr>
              <a:lnSpc>
                <a:spcPct val="200000"/>
              </a:lnSpc>
            </a:pPr>
            <a:r>
              <a:rPr sz="2400" dirty="0">
                <a:latin typeface="宋体" panose="02010600030101010101" pitchFamily="2" charset="-122"/>
                <a:ea typeface="宋体" panose="02010600030101010101" pitchFamily="2" charset="-122"/>
              </a:rPr>
              <a:t>（1）市场交易行为涉及的所有</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各方均受益</a:t>
            </a:r>
            <a:r>
              <a:rPr sz="2400" dirty="0">
                <a:latin typeface="宋体" panose="02010600030101010101" pitchFamily="2" charset="-122"/>
                <a:ea typeface="宋体" panose="02010600030101010101" pitchFamily="2" charset="-122"/>
              </a:rPr>
              <a:t>，即没有人在此交易行为中遭受损失；</a:t>
            </a:r>
            <a:endParaRPr sz="2400" dirty="0">
              <a:latin typeface="宋体" panose="02010600030101010101" pitchFamily="2" charset="-122"/>
              <a:ea typeface="宋体" panose="02010600030101010101" pitchFamily="2" charset="-122"/>
            </a:endParaRPr>
          </a:p>
          <a:p>
            <a:pPr>
              <a:lnSpc>
                <a:spcPct val="200000"/>
              </a:lnSpc>
            </a:pPr>
            <a:r>
              <a:rPr sz="2400" dirty="0">
                <a:latin typeface="宋体" panose="02010600030101010101" pitchFamily="2" charset="-122"/>
                <a:ea typeface="宋体" panose="02010600030101010101" pitchFamily="2" charset="-122"/>
              </a:rPr>
              <a:t>（2）在市场交易行为中，有</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一些人获</a:t>
            </a:r>
            <a:r>
              <a:rPr sz="2400" dirty="0">
                <a:latin typeface="宋体" panose="02010600030101010101" pitchFamily="2" charset="-122"/>
                <a:ea typeface="宋体" panose="02010600030101010101" pitchFamily="2" charset="-122"/>
              </a:rPr>
              <a:t>得收</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益</a:t>
            </a:r>
            <a:r>
              <a:rPr sz="2400" dirty="0">
                <a:latin typeface="宋体" panose="02010600030101010101" pitchFamily="2" charset="-122"/>
                <a:ea typeface="宋体" panose="02010600030101010101" pitchFamily="2" charset="-122"/>
              </a:rPr>
              <a:t>，而</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无人</a:t>
            </a:r>
            <a:r>
              <a:rPr sz="2400" dirty="0">
                <a:latin typeface="宋体" panose="02010600030101010101" pitchFamily="2" charset="-122"/>
                <a:ea typeface="宋体" panose="02010600030101010101" pitchFamily="2" charset="-122"/>
              </a:rPr>
              <a:t>遭受</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损失</a:t>
            </a:r>
            <a:r>
              <a:rPr sz="2400" dirty="0">
                <a:latin typeface="宋体" panose="02010600030101010101" pitchFamily="2" charset="-122"/>
                <a:ea typeface="宋体" panose="02010600030101010101" pitchFamily="2" charset="-122"/>
              </a:rPr>
              <a:t>；</a:t>
            </a:r>
            <a:endParaRPr sz="2400" dirty="0">
              <a:latin typeface="宋体" panose="02010600030101010101" pitchFamily="2" charset="-122"/>
              <a:ea typeface="宋体" panose="02010600030101010101" pitchFamily="2" charset="-122"/>
            </a:endParaRPr>
          </a:p>
          <a:p>
            <a:pPr>
              <a:lnSpc>
                <a:spcPct val="200000"/>
              </a:lnSpc>
            </a:pPr>
            <a:r>
              <a:rPr sz="2400" dirty="0">
                <a:latin typeface="宋体" panose="02010600030101010101" pitchFamily="2" charset="-122"/>
                <a:ea typeface="宋体" panose="02010600030101010101" pitchFamily="2" charset="-122"/>
              </a:rPr>
              <a:t>（3）有受益者也有损失者，不过受益者</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受益</a:t>
            </a:r>
            <a:r>
              <a:rPr sz="2400" dirty="0">
                <a:latin typeface="宋体" panose="02010600030101010101" pitchFamily="2" charset="-122"/>
                <a:ea typeface="宋体" panose="02010600030101010101" pitchFamily="2" charset="-122"/>
              </a:rPr>
              <a:t>的程度或数量</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超过</a:t>
            </a:r>
            <a:r>
              <a:rPr sz="2400" dirty="0">
                <a:latin typeface="宋体" panose="02010600030101010101" pitchFamily="2" charset="-122"/>
                <a:ea typeface="宋体" panose="02010600030101010101" pitchFamily="2" charset="-122"/>
              </a:rPr>
              <a:t>损失者</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损失</a:t>
            </a:r>
            <a:r>
              <a:rPr sz="2400" dirty="0">
                <a:latin typeface="宋体" panose="02010600030101010101" pitchFamily="2" charset="-122"/>
                <a:ea typeface="宋体" panose="02010600030101010101" pitchFamily="2" charset="-122"/>
              </a:rPr>
              <a:t>的程度和数量。</a:t>
            </a:r>
            <a:endParaRPr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劳动力供给</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第二章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523240" y="915035"/>
            <a:ext cx="7278370" cy="3044190"/>
          </a:xfrm>
          <a:prstGeom prst="rect">
            <a:avLst/>
          </a:prstGeom>
          <a:noFill/>
          <a:ln w="9525">
            <a:noFill/>
          </a:ln>
        </p:spPr>
        <p:txBody>
          <a:bodyPr wrap="square" anchor="t">
            <a:spAutoFit/>
          </a:bodyPr>
          <a:lstStyle/>
          <a:p>
            <a:pPr>
              <a:lnSpc>
                <a:spcPct val="160000"/>
              </a:lnSpc>
            </a:pPr>
            <a:r>
              <a:rPr lang="en-US" sz="2400" dirty="0">
                <a:solidFill>
                  <a:schemeClr val="tx1"/>
                </a:solidFill>
                <a:latin typeface="宋体" panose="02010600030101010101" pitchFamily="2" charset="-122"/>
                <a:ea typeface="宋体" panose="02010600030101010101" pitchFamily="2" charset="-122"/>
              </a:rPr>
              <a:t>1.</a:t>
            </a:r>
            <a:r>
              <a:rPr sz="2400" dirty="0">
                <a:solidFill>
                  <a:schemeClr val="tx1"/>
                </a:solidFill>
                <a:latin typeface="宋体" panose="02010600030101010101" pitchFamily="2" charset="-122"/>
                <a:ea typeface="宋体" panose="02010600030101010101" pitchFamily="2" charset="-122"/>
              </a:rPr>
              <a:t>简述无差异曲线特征</a:t>
            </a:r>
            <a:r>
              <a:rPr lang="zh-CN" sz="2400" dirty="0">
                <a:solidFill>
                  <a:schemeClr val="tx1"/>
                </a:solidFill>
                <a:latin typeface="宋体" panose="02010600030101010101" pitchFamily="2" charset="-122"/>
                <a:ea typeface="宋体" panose="02010600030101010101" pitchFamily="2" charset="-122"/>
              </a:rPr>
              <a:t>（简答）</a:t>
            </a:r>
            <a:endParaRPr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2.简述劳动供给曲线变化的原因</a:t>
            </a:r>
            <a:r>
              <a:rPr lang="zh-CN" altLang="en-US" sz="2400" dirty="0">
                <a:solidFill>
                  <a:schemeClr val="tx1"/>
                </a:solidFill>
                <a:latin typeface="宋体" panose="02010600030101010101" pitchFamily="2" charset="-122"/>
                <a:ea typeface="宋体" panose="02010600030101010101" pitchFamily="2" charset="-122"/>
              </a:rPr>
              <a:t>（简答）</a:t>
            </a:r>
            <a:endParaRPr lang="en-US" altLang="zh-CN"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3.简述家庭劳动供给的生命周期理论</a:t>
            </a:r>
            <a:r>
              <a:rPr lang="zh-CN" altLang="en-US" sz="2400" dirty="0">
                <a:solidFill>
                  <a:schemeClr val="tx1"/>
                </a:solidFill>
                <a:latin typeface="宋体" panose="02010600030101010101" pitchFamily="2" charset="-122"/>
                <a:ea typeface="宋体" panose="02010600030101010101" pitchFamily="2" charset="-122"/>
              </a:rPr>
              <a:t>（简答）</a:t>
            </a:r>
            <a:endParaRPr lang="en-US" altLang="zh-CN"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4.</a:t>
            </a:r>
            <a:r>
              <a:rPr sz="2400" dirty="0">
                <a:solidFill>
                  <a:schemeClr val="tx1"/>
                </a:solidFill>
                <a:latin typeface="宋体" panose="02010600030101010101" pitchFamily="2" charset="-122"/>
                <a:ea typeface="宋体" panose="02010600030101010101" pitchFamily="2" charset="-122"/>
              </a:rPr>
              <a:t>简述二孩政策对劳动供给的影响</a:t>
            </a:r>
            <a:r>
              <a:rPr lang="zh-CN" sz="2400" dirty="0">
                <a:solidFill>
                  <a:schemeClr val="tx1"/>
                </a:solidFill>
                <a:latin typeface="宋体" panose="02010600030101010101" pitchFamily="2" charset="-122"/>
                <a:ea typeface="宋体" panose="02010600030101010101" pitchFamily="2" charset="-122"/>
              </a:rPr>
              <a:t>（简答）</a:t>
            </a:r>
            <a:endParaRPr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5.</a:t>
            </a:r>
            <a:r>
              <a:rPr lang="en-US" sz="2400" b="1" dirty="0">
                <a:solidFill>
                  <a:srgbClr val="C00000"/>
                </a:solidFill>
                <a:latin typeface="宋体" panose="02010600030101010101" pitchFamily="2" charset="-122"/>
                <a:ea typeface="宋体" panose="02010600030101010101" pitchFamily="2" charset="-122"/>
              </a:rPr>
              <a:t>试述劳动供给的影响因素</a:t>
            </a:r>
            <a:r>
              <a:rPr lang="zh-CN" altLang="en-US" sz="2400" b="1" dirty="0">
                <a:solidFill>
                  <a:srgbClr val="C00000"/>
                </a:solidFill>
                <a:latin typeface="宋体" panose="02010600030101010101" pitchFamily="2" charset="-122"/>
                <a:ea typeface="宋体" panose="02010600030101010101" pitchFamily="2" charset="-122"/>
              </a:rPr>
              <a:t>（论述）</a:t>
            </a:r>
            <a:endParaRPr lang="en-US" sz="2400" dirty="0">
              <a:solidFill>
                <a:schemeClr val="tx1"/>
              </a:solidFill>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第二章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476885" y="1058545"/>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简述无差异曲线特征</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第二章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476885" y="1756410"/>
            <a:ext cx="7985125" cy="4076700"/>
          </a:xfrm>
          <a:prstGeom prst="rect">
            <a:avLst/>
          </a:prstGeom>
          <a:noFill/>
          <a:ln w="9525">
            <a:noFill/>
          </a:ln>
        </p:spPr>
        <p:txBody>
          <a:bodyPr wrap="square" anchor="t">
            <a:spAutoFit/>
          </a:bodyPr>
          <a:p>
            <a:pPr>
              <a:lnSpc>
                <a:spcPct val="180000"/>
              </a:lnSpc>
            </a:pPr>
            <a:r>
              <a:rPr lang="zh-CN" altLang="en-US" sz="2400" dirty="0">
                <a:latin typeface="宋体" panose="02010600030101010101" pitchFamily="2" charset="-122"/>
                <a:ea typeface="宋体" panose="02010600030101010101" pitchFamily="2" charset="-122"/>
              </a:rPr>
              <a:t>（1）无差异曲线具有</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负的斜率</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nSpc>
                <a:spcPct val="180000"/>
              </a:lnSpc>
            </a:pPr>
            <a:r>
              <a:rPr lang="zh-CN" altLang="en-US" sz="2400" dirty="0">
                <a:latin typeface="宋体" panose="02010600030101010101" pitchFamily="2" charset="-122"/>
                <a:ea typeface="宋体" panose="02010600030101010101" pitchFamily="2" charset="-122"/>
              </a:rPr>
              <a:t>（2）无差异曲线</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凸向原点</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nSpc>
                <a:spcPct val="180000"/>
              </a:lnSpc>
            </a:pPr>
            <a:r>
              <a:rPr lang="zh-CN" altLang="en-US" sz="2400" dirty="0">
                <a:latin typeface="宋体" panose="02010600030101010101" pitchFamily="2" charset="-122"/>
                <a:ea typeface="宋体" panose="02010600030101010101" pitchFamily="2" charset="-122"/>
              </a:rPr>
              <a:t>（3）存在一个无差异曲线组合图，在该组合图中有</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无数条</a:t>
            </a:r>
            <a:r>
              <a:rPr lang="zh-CN" altLang="en-US" sz="2400" dirty="0">
                <a:latin typeface="宋体" panose="02010600030101010101" pitchFamily="2" charset="-122"/>
                <a:ea typeface="宋体" panose="02010600030101010101" pitchFamily="2" charset="-122"/>
              </a:rPr>
              <a:t>无差异曲线；</a:t>
            </a:r>
            <a:endParaRPr lang="zh-CN" altLang="en-US" sz="2400" dirty="0">
              <a:latin typeface="宋体" panose="02010600030101010101" pitchFamily="2" charset="-122"/>
              <a:ea typeface="宋体" panose="02010600030101010101" pitchFamily="2" charset="-122"/>
            </a:endParaRPr>
          </a:p>
          <a:p>
            <a:pPr>
              <a:lnSpc>
                <a:spcPct val="180000"/>
              </a:lnSpc>
            </a:pPr>
            <a:r>
              <a:rPr lang="zh-CN" altLang="en-US" sz="2400" dirty="0">
                <a:latin typeface="宋体" panose="02010600030101010101" pitchFamily="2" charset="-122"/>
                <a:ea typeface="宋体" panose="02010600030101010101" pitchFamily="2" charset="-122"/>
              </a:rPr>
              <a:t>（4）任意两条无差异曲线之间</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不会相交</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nSpc>
                <a:spcPct val="180000"/>
              </a:lnSpc>
            </a:pPr>
            <a:r>
              <a:rPr lang="zh-CN" altLang="en-US" sz="2400" dirty="0">
                <a:latin typeface="宋体" panose="02010600030101010101" pitchFamily="2" charset="-122"/>
                <a:ea typeface="宋体" panose="02010600030101010101" pitchFamily="2" charset="-122"/>
              </a:rPr>
              <a:t>（5）针对不同的消费者来说，无差异曲线具有</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不同</a:t>
            </a:r>
            <a:r>
              <a:rPr lang="zh-CN" altLang="en-US" sz="2400" dirty="0">
                <a:latin typeface="宋体" panose="02010600030101010101" pitchFamily="2" charset="-122"/>
                <a:ea typeface="宋体" panose="02010600030101010101" pitchFamily="2" charset="-122"/>
              </a:rPr>
              <a:t>的</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形状</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476885" y="1058545"/>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简述劳动供给曲线变化的原因</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第二章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476885" y="1756410"/>
            <a:ext cx="7985125" cy="2084070"/>
          </a:xfrm>
          <a:prstGeom prst="rect">
            <a:avLst/>
          </a:prstGeom>
          <a:noFill/>
          <a:ln w="9525">
            <a:noFill/>
          </a:ln>
        </p:spPr>
        <p:txBody>
          <a:bodyPr wrap="square" anchor="t">
            <a:spAutoFit/>
          </a:bodyPr>
          <a:p>
            <a:pPr>
              <a:lnSpc>
                <a:spcPct val="18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非劳动收入</a:t>
            </a:r>
            <a:r>
              <a:rPr sz="2400">
                <a:latin typeface="宋体" panose="02010600030101010101" pitchFamily="2" charset="-122"/>
                <a:ea typeface="宋体" panose="02010600030101010101" pitchFamily="2" charset="-122"/>
              </a:rPr>
              <a:t>即财富；</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社会习俗</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人口</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简述家庭劳动供给的生命周期理论</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第二章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9288780" cy="4741545"/>
          </a:xfrm>
          <a:prstGeom prst="rect">
            <a:avLst/>
          </a:prstGeom>
          <a:noFill/>
          <a:ln w="9525">
            <a:noFill/>
          </a:ln>
        </p:spPr>
        <p:txBody>
          <a:bodyPr wrap="square" anchor="t">
            <a:spAutoFit/>
          </a:bodyPr>
          <a:p>
            <a:pPr>
              <a:lnSpc>
                <a:spcPct val="180000"/>
              </a:lnSpc>
            </a:pPr>
            <a:r>
              <a:rPr sz="2400">
                <a:latin typeface="宋体" panose="02010600030101010101" pitchFamily="2" charset="-122"/>
                <a:ea typeface="宋体" panose="02010600030101010101" pitchFamily="2" charset="-122"/>
              </a:rPr>
              <a:t>（1）假定工资增加的</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收入效应超过替代效应</a:t>
            </a:r>
            <a:r>
              <a:rPr sz="2400">
                <a:latin typeface="宋体" panose="02010600030101010101" pitchFamily="2" charset="-122"/>
                <a:ea typeface="宋体" panose="02010600030101010101" pitchFamily="2" charset="-122"/>
              </a:rPr>
              <a:t>，生命周期模型预言增加一单位闲暇的最优时间是一个人市场工作年限结束的时候，因为那时的机会成本是最低的；</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（2）人力资本投资的</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最优</a:t>
            </a:r>
            <a:r>
              <a:rPr sz="2400">
                <a:latin typeface="宋体" panose="02010600030101010101" pitchFamily="2" charset="-122"/>
                <a:ea typeface="宋体" panose="02010600030101010101" pitchFamily="2" charset="-122"/>
              </a:rPr>
              <a:t>时间是在一个人生命周期的</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早期</a:t>
            </a:r>
            <a:r>
              <a:rPr sz="2400">
                <a:latin typeface="宋体" panose="02010600030101010101" pitchFamily="2" charset="-122"/>
                <a:ea typeface="宋体" panose="02010600030101010101" pitchFamily="2" charset="-122"/>
              </a:rPr>
              <a:t>，因为：</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①年轻时将时间资源用来</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投资教育</a:t>
            </a:r>
            <a:r>
              <a:rPr sz="2400">
                <a:latin typeface="宋体" panose="02010600030101010101" pitchFamily="2" charset="-122"/>
                <a:ea typeface="宋体" panose="02010600030101010101" pitchFamily="2" charset="-122"/>
              </a:rPr>
              <a:t>的机会</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成本</a:t>
            </a:r>
            <a:r>
              <a:rPr sz="2400">
                <a:latin typeface="宋体" panose="02010600030101010101" pitchFamily="2" charset="-122"/>
                <a:ea typeface="宋体" panose="02010600030101010101" pitchFamily="2" charset="-122"/>
              </a:rPr>
              <a:t>是</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最低</a:t>
            </a:r>
            <a:r>
              <a:rPr sz="2400">
                <a:latin typeface="宋体" panose="02010600030101010101" pitchFamily="2" charset="-122"/>
                <a:ea typeface="宋体" panose="02010600030101010101" pitchFamily="2" charset="-122"/>
              </a:rPr>
              <a:t>的；</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②在一个人的生命周期中，其</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投资</a:t>
            </a:r>
            <a:r>
              <a:rPr sz="2400">
                <a:latin typeface="宋体" panose="02010600030101010101" pitchFamily="2" charset="-122"/>
                <a:ea typeface="宋体" panose="02010600030101010101" pitchFamily="2" charset="-122"/>
              </a:rPr>
              <a:t>于教育的时间</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越早</a:t>
            </a:r>
            <a:r>
              <a:rPr sz="2400">
                <a:latin typeface="宋体" panose="02010600030101010101" pitchFamily="2" charset="-122"/>
                <a:ea typeface="宋体" panose="02010600030101010101" pitchFamily="2" charset="-122"/>
              </a:rPr>
              <a:t>，则教育投资的</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收益</a:t>
            </a:r>
            <a:r>
              <a:rPr sz="2400">
                <a:latin typeface="宋体" panose="02010600030101010101" pitchFamily="2" charset="-122"/>
                <a:ea typeface="宋体" panose="02010600030101010101" pitchFamily="2" charset="-122"/>
              </a:rPr>
              <a:t>就</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越大</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简述二孩政策对劳动供给的影响</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第二章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9925685" cy="4815840"/>
          </a:xfrm>
          <a:prstGeom prst="rect">
            <a:avLst/>
          </a:prstGeom>
          <a:noFill/>
          <a:ln w="9525">
            <a:noFill/>
          </a:ln>
        </p:spPr>
        <p:txBody>
          <a:bodyPr wrap="square" anchor="t">
            <a:spAutoFit/>
          </a:bodyPr>
          <a:p>
            <a:pPr>
              <a:lnSpc>
                <a:spcPct val="16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短期</a:t>
            </a:r>
            <a:r>
              <a:rPr sz="2400">
                <a:latin typeface="宋体" panose="02010600030101010101" pitchFamily="2" charset="-122"/>
                <a:ea typeface="宋体" panose="02010600030101010101" pitchFamily="2" charset="-122"/>
              </a:rPr>
              <a:t>影响：</a:t>
            </a:r>
            <a:endParaRPr sz="2400">
              <a:latin typeface="宋体" panose="02010600030101010101" pitchFamily="2" charset="-122"/>
              <a:ea typeface="宋体" panose="02010600030101010101" pitchFamily="2" charset="-122"/>
            </a:endParaRPr>
          </a:p>
          <a:p>
            <a:pPr>
              <a:lnSpc>
                <a:spcPct val="160000"/>
              </a:lnSpc>
            </a:pPr>
            <a:r>
              <a:rPr sz="2400">
                <a:latin typeface="宋体" panose="02010600030101010101" pitchFamily="2" charset="-122"/>
                <a:ea typeface="宋体" panose="02010600030101010101" pitchFamily="2" charset="-122"/>
              </a:rPr>
              <a:t>二孩政策对育龄妇女的劳动参与影响表现在两个方面：</a:t>
            </a:r>
            <a:endParaRPr sz="2400">
              <a:latin typeface="宋体" panose="02010600030101010101" pitchFamily="2" charset="-122"/>
              <a:ea typeface="宋体" panose="02010600030101010101" pitchFamily="2" charset="-122"/>
            </a:endParaRPr>
          </a:p>
          <a:p>
            <a:pPr>
              <a:lnSpc>
                <a:spcPct val="160000"/>
              </a:lnSpc>
            </a:pPr>
            <a:r>
              <a:rPr sz="2400">
                <a:latin typeface="宋体" panose="02010600030101010101" pitchFamily="2" charset="-122"/>
                <a:ea typeface="宋体" panose="02010600030101010101" pitchFamily="2" charset="-122"/>
              </a:rPr>
              <a:t>①受到</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家庭结构</a:t>
            </a:r>
            <a:r>
              <a:rPr sz="2400">
                <a:latin typeface="宋体" panose="02010600030101010101" pitchFamily="2" charset="-122"/>
                <a:ea typeface="宋体" panose="02010600030101010101" pitchFamily="2" charset="-122"/>
              </a:rPr>
              <a:t>，即是否有家庭成员能够帮忙照顾子女的影响；</a:t>
            </a:r>
            <a:endParaRPr sz="2400">
              <a:latin typeface="宋体" panose="02010600030101010101" pitchFamily="2" charset="-122"/>
              <a:ea typeface="宋体" panose="02010600030101010101" pitchFamily="2" charset="-122"/>
            </a:endParaRPr>
          </a:p>
          <a:p>
            <a:pPr>
              <a:lnSpc>
                <a:spcPct val="160000"/>
              </a:lnSpc>
            </a:pPr>
            <a:r>
              <a:rPr sz="2400">
                <a:latin typeface="宋体" panose="02010600030101010101" pitchFamily="2" charset="-122"/>
                <a:ea typeface="宋体" panose="02010600030101010101" pitchFamily="2" charset="-122"/>
              </a:rPr>
              <a:t>②与丈夫在家庭生产中是</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互补</a:t>
            </a:r>
            <a:r>
              <a:rPr sz="2400">
                <a:latin typeface="宋体" panose="02010600030101010101" pitchFamily="2" charset="-122"/>
                <a:ea typeface="宋体" panose="02010600030101010101" pitchFamily="2" charset="-122"/>
              </a:rPr>
              <a:t>还是</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替代</a:t>
            </a:r>
            <a:r>
              <a:rPr sz="2400">
                <a:latin typeface="宋体" panose="02010600030101010101" pitchFamily="2" charset="-122"/>
                <a:ea typeface="宋体" panose="02010600030101010101" pitchFamily="2" charset="-122"/>
              </a:rPr>
              <a:t>关系有关。</a:t>
            </a:r>
            <a:endParaRPr sz="2400">
              <a:latin typeface="宋体" panose="02010600030101010101" pitchFamily="2" charset="-122"/>
              <a:ea typeface="宋体" panose="02010600030101010101" pitchFamily="2" charset="-122"/>
            </a:endParaRPr>
          </a:p>
          <a:p>
            <a:pPr>
              <a:lnSpc>
                <a:spcPct val="160000"/>
              </a:lnSpc>
            </a:pPr>
            <a:r>
              <a:rPr sz="2400">
                <a:latin typeface="宋体" panose="02010600030101010101" pitchFamily="2" charset="-122"/>
                <a:ea typeface="宋体" panose="02010600030101010101" pitchFamily="2" charset="-122"/>
              </a:rPr>
              <a:t>故二孩政策对整体劳动力市场劳动供给的短期影响存在不确定性。</a:t>
            </a:r>
            <a:endParaRPr sz="2400">
              <a:latin typeface="宋体" panose="02010600030101010101" pitchFamily="2" charset="-122"/>
              <a:ea typeface="宋体" panose="02010600030101010101" pitchFamily="2" charset="-122"/>
            </a:endParaRPr>
          </a:p>
          <a:p>
            <a:pPr>
              <a:lnSpc>
                <a:spcPct val="16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长期</a:t>
            </a:r>
            <a:r>
              <a:rPr sz="2400">
                <a:latin typeface="宋体" panose="02010600030101010101" pitchFamily="2" charset="-122"/>
                <a:ea typeface="宋体" panose="02010600030101010101" pitchFamily="2" charset="-122"/>
              </a:rPr>
              <a:t>影响：</a:t>
            </a:r>
            <a:endParaRPr sz="2400">
              <a:latin typeface="宋体" panose="02010600030101010101" pitchFamily="2" charset="-122"/>
              <a:ea typeface="宋体" panose="02010600030101010101" pitchFamily="2" charset="-122"/>
            </a:endParaRPr>
          </a:p>
          <a:p>
            <a:pPr>
              <a:lnSpc>
                <a:spcPct val="160000"/>
              </a:lnSpc>
            </a:pPr>
            <a:r>
              <a:rPr sz="2400">
                <a:latin typeface="宋体" panose="02010600030101010101" pitchFamily="2" charset="-122"/>
                <a:ea typeface="宋体" panose="02010600030101010101" pitchFamily="2" charset="-122"/>
              </a:rPr>
              <a:t>政策调整会</a:t>
            </a:r>
            <a:r>
              <a:rPr sz="2400" b="1">
                <a:solidFill>
                  <a:srgbClr val="C00000"/>
                </a:solidFill>
                <a:latin typeface="宋体" panose="02010600030101010101" pitchFamily="2" charset="-122"/>
                <a:ea typeface="宋体" panose="02010600030101010101" pitchFamily="2" charset="-122"/>
                <a:cs typeface="宋体" panose="02010600030101010101" pitchFamily="2" charset="-122"/>
              </a:rPr>
              <a:t>提高人口峰值</a:t>
            </a:r>
            <a:r>
              <a:rPr sz="2400">
                <a:latin typeface="宋体" panose="02010600030101010101" pitchFamily="2" charset="-122"/>
                <a:ea typeface="宋体" panose="02010600030101010101" pitchFamily="2" charset="-122"/>
              </a:rPr>
              <a:t>，并延缓劳动力供给的衰减速度，但对人口和劳动年龄人口的显著影响具有滞后性，人口的增长可能不如预期。</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试述劳动供给的影响因素</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第二章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10547350" cy="4523105"/>
          </a:xfrm>
          <a:prstGeom prst="rect">
            <a:avLst/>
          </a:prstGeom>
          <a:noFill/>
          <a:ln w="9525">
            <a:noFill/>
          </a:ln>
        </p:spPr>
        <p:txBody>
          <a:bodyPr wrap="square" anchor="t">
            <a:spAutoFit/>
          </a:bodyPr>
          <a:p>
            <a:pPr>
              <a:lnSpc>
                <a:spcPct val="160000"/>
              </a:lnSpc>
            </a:pPr>
            <a:r>
              <a:rPr sz="2000">
                <a:latin typeface="宋体" panose="02010600030101010101" pitchFamily="2" charset="-122"/>
                <a:ea typeface="宋体" panose="02010600030101010101" pitchFamily="2" charset="-122"/>
              </a:rPr>
              <a:t>（1）</a:t>
            </a:r>
            <a:r>
              <a:rPr sz="2000" b="1">
                <a:solidFill>
                  <a:srgbClr val="C00000"/>
                </a:solidFill>
                <a:latin typeface="宋体" panose="02010600030101010101" pitchFamily="2" charset="-122"/>
                <a:ea typeface="宋体" panose="02010600030101010101" pitchFamily="2" charset="-122"/>
              </a:rPr>
              <a:t>人口政策</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①人口政策会影响</a:t>
            </a:r>
            <a:r>
              <a:rPr sz="2000" b="1">
                <a:solidFill>
                  <a:srgbClr val="C00000"/>
                </a:solidFill>
                <a:latin typeface="宋体" panose="02010600030101010101" pitchFamily="2" charset="-122"/>
                <a:ea typeface="宋体" panose="02010600030101010101" pitchFamily="2" charset="-122"/>
              </a:rPr>
              <a:t>人口规模</a:t>
            </a:r>
            <a:r>
              <a:rPr sz="2000">
                <a:latin typeface="宋体" panose="02010600030101010101" pitchFamily="2" charset="-122"/>
                <a:ea typeface="宋体" panose="02010600030101010101" pitchFamily="2" charset="-122"/>
              </a:rPr>
              <a:t>，进而影响劳动供给；</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②人口政策会通过影响人口的</a:t>
            </a:r>
            <a:r>
              <a:rPr sz="2000" b="1">
                <a:solidFill>
                  <a:srgbClr val="C00000"/>
                </a:solidFill>
                <a:latin typeface="宋体" panose="02010600030101010101" pitchFamily="2" charset="-122"/>
                <a:ea typeface="宋体" panose="02010600030101010101" pitchFamily="2" charset="-122"/>
              </a:rPr>
              <a:t>自然结构</a:t>
            </a:r>
            <a:r>
              <a:rPr sz="2000">
                <a:latin typeface="宋体" panose="02010600030101010101" pitchFamily="2" charset="-122"/>
                <a:ea typeface="宋体" panose="02010600030101010101" pitchFamily="2" charset="-122"/>
              </a:rPr>
              <a:t>来影响劳动供给。人口自然结构对劳动供给的影响主要包括三个方面的内容：a.人口</a:t>
            </a:r>
            <a:r>
              <a:rPr sz="2000" b="1">
                <a:solidFill>
                  <a:srgbClr val="C00000"/>
                </a:solidFill>
                <a:latin typeface="宋体" panose="02010600030101010101" pitchFamily="2" charset="-122"/>
                <a:ea typeface="宋体" panose="02010600030101010101" pitchFamily="2" charset="-122"/>
              </a:rPr>
              <a:t>性别</a:t>
            </a:r>
            <a:r>
              <a:rPr sz="2000">
                <a:latin typeface="宋体" panose="02010600030101010101" pitchFamily="2" charset="-122"/>
                <a:ea typeface="宋体" panose="02010600030101010101" pitchFamily="2" charset="-122"/>
              </a:rPr>
              <a:t>比例；b.人口的</a:t>
            </a:r>
            <a:r>
              <a:rPr sz="2000" b="1">
                <a:solidFill>
                  <a:srgbClr val="C00000"/>
                </a:solidFill>
                <a:latin typeface="宋体" panose="02010600030101010101" pitchFamily="2" charset="-122"/>
                <a:ea typeface="宋体" panose="02010600030101010101" pitchFamily="2" charset="-122"/>
              </a:rPr>
              <a:t>年龄</a:t>
            </a:r>
            <a:r>
              <a:rPr sz="2000">
                <a:latin typeface="宋体" panose="02010600030101010101" pitchFamily="2" charset="-122"/>
                <a:ea typeface="宋体" panose="02010600030101010101" pitchFamily="2" charset="-122"/>
              </a:rPr>
              <a:t>结构；c.人口中的</a:t>
            </a:r>
            <a:r>
              <a:rPr sz="2000" b="1">
                <a:solidFill>
                  <a:srgbClr val="C00000"/>
                </a:solidFill>
                <a:latin typeface="宋体" panose="02010600030101010101" pitchFamily="2" charset="-122"/>
                <a:ea typeface="宋体" panose="02010600030101010101" pitchFamily="2" charset="-122"/>
              </a:rPr>
              <a:t>民族</a:t>
            </a:r>
            <a:r>
              <a:rPr sz="2000">
                <a:latin typeface="宋体" panose="02010600030101010101" pitchFamily="2" charset="-122"/>
                <a:ea typeface="宋体" panose="02010600030101010101" pitchFamily="2" charset="-122"/>
              </a:rPr>
              <a:t>构成。</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（2）</a:t>
            </a:r>
            <a:r>
              <a:rPr sz="2000" b="1">
                <a:solidFill>
                  <a:srgbClr val="C00000"/>
                </a:solidFill>
                <a:latin typeface="宋体" panose="02010600030101010101" pitchFamily="2" charset="-122"/>
                <a:ea typeface="宋体" panose="02010600030101010101" pitchFamily="2" charset="-122"/>
              </a:rPr>
              <a:t>教育</a:t>
            </a:r>
            <a:r>
              <a:rPr sz="2000">
                <a:latin typeface="宋体" panose="02010600030101010101" pitchFamily="2" charset="-122"/>
                <a:ea typeface="宋体" panose="02010600030101010101" pitchFamily="2" charset="-122"/>
              </a:rPr>
              <a:t>因素：教育</a:t>
            </a:r>
            <a:r>
              <a:rPr sz="2000" b="1">
                <a:solidFill>
                  <a:srgbClr val="C00000"/>
                </a:solidFill>
                <a:latin typeface="宋体" panose="02010600030101010101" pitchFamily="2" charset="-122"/>
                <a:ea typeface="宋体" panose="02010600030101010101" pitchFamily="2" charset="-122"/>
              </a:rPr>
              <a:t>时间</a:t>
            </a:r>
            <a:r>
              <a:rPr sz="2000">
                <a:latin typeface="宋体" panose="02010600030101010101" pitchFamily="2" charset="-122"/>
                <a:ea typeface="宋体" panose="02010600030101010101" pitchFamily="2" charset="-122"/>
              </a:rPr>
              <a:t>的</a:t>
            </a:r>
            <a:r>
              <a:rPr sz="2000" b="1">
                <a:solidFill>
                  <a:srgbClr val="C00000"/>
                </a:solidFill>
                <a:latin typeface="宋体" panose="02010600030101010101" pitchFamily="2" charset="-122"/>
                <a:ea typeface="宋体" panose="02010600030101010101" pitchFamily="2" charset="-122"/>
              </a:rPr>
              <a:t>长短</a:t>
            </a:r>
            <a:r>
              <a:rPr sz="2000">
                <a:latin typeface="宋体" panose="02010600030101010101" pitchFamily="2" charset="-122"/>
                <a:ea typeface="宋体" panose="02010600030101010101" pitchFamily="2" charset="-122"/>
              </a:rPr>
              <a:t>会影响年轻人进入劳动力市场的时间，影响年轻人的劳动力参与率，进而对整体的劳动供给产生影响。</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（3）</a:t>
            </a:r>
            <a:r>
              <a:rPr sz="2000" b="1">
                <a:solidFill>
                  <a:srgbClr val="C00000"/>
                </a:solidFill>
                <a:latin typeface="宋体" panose="02010600030101010101" pitchFamily="2" charset="-122"/>
                <a:ea typeface="宋体" panose="02010600030101010101" pitchFamily="2" charset="-122"/>
              </a:rPr>
              <a:t>退休</a:t>
            </a:r>
            <a:r>
              <a:rPr sz="2000">
                <a:latin typeface="宋体" panose="02010600030101010101" pitchFamily="2" charset="-122"/>
                <a:ea typeface="宋体" panose="02010600030101010101" pitchFamily="2" charset="-122"/>
              </a:rPr>
              <a:t>政策：退休政策的变化会直接影响老年人的劳动供给，进而对未来总劳动供给产生重要影响。</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（4）</a:t>
            </a:r>
            <a:r>
              <a:rPr sz="2000" b="1">
                <a:solidFill>
                  <a:srgbClr val="C00000"/>
                </a:solidFill>
                <a:latin typeface="宋体" panose="02010600030101010101" pitchFamily="2" charset="-122"/>
                <a:ea typeface="宋体" panose="02010600030101010101" pitchFamily="2" charset="-122"/>
              </a:rPr>
              <a:t>其他</a:t>
            </a:r>
            <a:r>
              <a:rPr sz="2000">
                <a:latin typeface="宋体" panose="02010600030101010101" pitchFamily="2" charset="-122"/>
                <a:ea typeface="宋体" panose="02010600030101010101" pitchFamily="2" charset="-122"/>
              </a:rPr>
              <a:t>因素的影响：①劳动者个人的</a:t>
            </a:r>
            <a:r>
              <a:rPr sz="2000" b="1">
                <a:solidFill>
                  <a:srgbClr val="C00000"/>
                </a:solidFill>
                <a:latin typeface="宋体" panose="02010600030101010101" pitchFamily="2" charset="-122"/>
                <a:ea typeface="宋体" panose="02010600030101010101" pitchFamily="2" charset="-122"/>
              </a:rPr>
              <a:t>身体条件</a:t>
            </a:r>
            <a:r>
              <a:rPr sz="2000">
                <a:latin typeface="宋体" panose="02010600030101010101" pitchFamily="2" charset="-122"/>
                <a:ea typeface="宋体" panose="02010600030101010101" pitchFamily="2" charset="-122"/>
              </a:rPr>
              <a:t>；②一国的</a:t>
            </a:r>
            <a:r>
              <a:rPr sz="2000" b="1">
                <a:solidFill>
                  <a:srgbClr val="C00000"/>
                </a:solidFill>
                <a:latin typeface="宋体" panose="02010600030101010101" pitchFamily="2" charset="-122"/>
                <a:ea typeface="宋体" panose="02010600030101010101" pitchFamily="2" charset="-122"/>
              </a:rPr>
              <a:t>休假制度</a:t>
            </a:r>
            <a:r>
              <a:rPr sz="2000">
                <a:latin typeface="宋体" panose="02010600030101010101" pitchFamily="2" charset="-122"/>
                <a:ea typeface="宋体" panose="02010600030101010101" pitchFamily="2" charset="-122"/>
              </a:rPr>
              <a:t>、</a:t>
            </a:r>
            <a:r>
              <a:rPr sz="2000" b="1">
                <a:solidFill>
                  <a:srgbClr val="C00000"/>
                </a:solidFill>
                <a:latin typeface="宋体" panose="02010600030101010101" pitchFamily="2" charset="-122"/>
                <a:ea typeface="宋体" panose="02010600030101010101" pitchFamily="2" charset="-122"/>
              </a:rPr>
              <a:t>社会保险制度</a:t>
            </a:r>
            <a:r>
              <a:rPr sz="2000">
                <a:latin typeface="宋体" panose="02010600030101010101" pitchFamily="2" charset="-122"/>
                <a:ea typeface="宋体" panose="02010600030101010101" pitchFamily="2" charset="-122"/>
              </a:rPr>
              <a:t>等。</a:t>
            </a:r>
            <a:endParaRPr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劳动需求分析</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第三章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523240" y="915035"/>
            <a:ext cx="8143240" cy="2453640"/>
          </a:xfrm>
          <a:prstGeom prst="rect">
            <a:avLst/>
          </a:prstGeom>
          <a:noFill/>
          <a:ln w="9525">
            <a:noFill/>
          </a:ln>
        </p:spPr>
        <p:txBody>
          <a:bodyPr wrap="square" anchor="t">
            <a:spAutoFit/>
          </a:bodyPr>
          <a:lstStyle/>
          <a:p>
            <a:pPr>
              <a:lnSpc>
                <a:spcPct val="160000"/>
              </a:lnSpc>
            </a:pPr>
            <a:r>
              <a:rPr lang="en-US" sz="2400" dirty="0">
                <a:solidFill>
                  <a:schemeClr val="tx1"/>
                </a:solidFill>
                <a:latin typeface="宋体" panose="02010600030101010101" pitchFamily="2" charset="-122"/>
                <a:ea typeface="宋体" panose="02010600030101010101" pitchFamily="2" charset="-122"/>
              </a:rPr>
              <a:t>1.</a:t>
            </a:r>
            <a:r>
              <a:rPr lang="zh-CN" altLang="en-US" sz="2400" b="1" dirty="0">
                <a:solidFill>
                  <a:srgbClr val="C00000"/>
                </a:solidFill>
                <a:latin typeface="宋体" panose="02010600030101010101" pitchFamily="2" charset="-122"/>
                <a:ea typeface="宋体" panose="02010600030101010101" pitchFamily="2" charset="-122"/>
              </a:rPr>
              <a:t>简述政府通过法律形式确立的制度结构（简答）</a:t>
            </a:r>
            <a:endParaRPr lang="zh-CN" altLang="en-US" sz="2400" b="1" dirty="0">
              <a:solidFill>
                <a:srgbClr val="C00000"/>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2.</a:t>
            </a:r>
            <a:r>
              <a:rPr lang="zh-CN" altLang="en-US" sz="2400" b="1" dirty="0">
                <a:solidFill>
                  <a:srgbClr val="C00000"/>
                </a:solidFill>
                <a:latin typeface="宋体" panose="02010600030101010101" pitchFamily="2" charset="-122"/>
                <a:ea typeface="宋体" panose="02010600030101010101" pitchFamily="2" charset="-122"/>
              </a:rPr>
              <a:t>简述制约劳动需求的制度因素（简答）</a:t>
            </a:r>
            <a:endParaRPr lang="zh-CN" altLang="en-US" sz="2400" b="1" dirty="0">
              <a:solidFill>
                <a:srgbClr val="C00000"/>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3.简述等产量曲线的特征</a:t>
            </a:r>
            <a:r>
              <a:rPr lang="zh-CN" altLang="en-US" sz="2400" dirty="0">
                <a:solidFill>
                  <a:schemeClr val="tx1"/>
                </a:solidFill>
                <a:latin typeface="宋体" panose="02010600030101010101" pitchFamily="2" charset="-122"/>
                <a:ea typeface="宋体" panose="02010600030101010101" pitchFamily="2" charset="-122"/>
              </a:rPr>
              <a:t>（简答）</a:t>
            </a:r>
            <a:endParaRPr lang="zh-CN" altLang="en-US"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4.</a:t>
            </a:r>
            <a:r>
              <a:rPr lang="zh-CN" altLang="en-US" sz="2400" b="1" dirty="0">
                <a:solidFill>
                  <a:srgbClr val="C00000"/>
                </a:solidFill>
                <a:latin typeface="宋体" panose="02010600030101010101" pitchFamily="2" charset="-122"/>
                <a:ea typeface="宋体" panose="02010600030101010101" pitchFamily="2" charset="-122"/>
              </a:rPr>
              <a:t>试述就业法律保护对劳动力市场的影响</a:t>
            </a:r>
            <a:r>
              <a:rPr lang="zh-CN" altLang="en-US" sz="2400" b="1" dirty="0">
                <a:solidFill>
                  <a:srgbClr val="C00000"/>
                </a:solidFill>
                <a:latin typeface="宋体" panose="02010600030101010101" pitchFamily="2" charset="-122"/>
                <a:ea typeface="宋体" panose="02010600030101010101" pitchFamily="2" charset="-122"/>
                <a:sym typeface="+mn-ea"/>
              </a:rPr>
              <a:t>（论述）</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第三章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l="19225" r="21301"/>
          <a:stretch>
            <a:fillRect/>
          </a:stretch>
        </p:blipFill>
        <p:spPr>
          <a:xfrm flipH="1">
            <a:off x="-143510" y="-209225"/>
            <a:ext cx="2360168" cy="2232212"/>
          </a:xfrm>
          <a:prstGeom prst="rect">
            <a:avLst/>
          </a:prstGeom>
        </p:spPr>
      </p:pic>
      <p:sp>
        <p:nvSpPr>
          <p:cNvPr id="10" name="椭圆 9"/>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170816" y="1628119"/>
            <a:ext cx="5927837" cy="1461770"/>
          </a:xfrm>
          <a:prstGeom prst="rect">
            <a:avLst/>
          </a:prstGeom>
          <a:noFill/>
        </p:spPr>
        <p:txBody>
          <a:bodyPr wrap="square" rtlCol="0">
            <a:spAutoFit/>
          </a:bodyPr>
          <a:p>
            <a:pPr algn="ctr">
              <a:lnSpc>
                <a:spcPct val="110000"/>
              </a:lnSpc>
            </a:pPr>
            <a:r>
              <a:rPr lang="zh-CN" altLang="en-US" sz="4050" b="1">
                <a:solidFill>
                  <a:srgbClr val="BE7B5A"/>
                </a:solidFill>
                <a:latin typeface="华文楷体" panose="02010600040101010101" charset="-122"/>
                <a:ea typeface="华文楷体" panose="02010600040101010101" charset="-122"/>
                <a:cs typeface="华文楷体" panose="02010600040101010101" charset="-122"/>
              </a:rPr>
              <a:t>00</a:t>
            </a:r>
            <a:r>
              <a:rPr lang="en-US" altLang="zh-CN" sz="4050" b="1">
                <a:solidFill>
                  <a:srgbClr val="BE7B5A"/>
                </a:solidFill>
                <a:latin typeface="华文楷体" panose="02010600040101010101" charset="-122"/>
                <a:ea typeface="华文楷体" panose="02010600040101010101" charset="-122"/>
                <a:cs typeface="华文楷体" panose="02010600040101010101" charset="-122"/>
              </a:rPr>
              <a:t>164</a:t>
            </a:r>
            <a:endParaRPr lang="zh-CN" altLang="en-US" sz="4050" b="1">
              <a:solidFill>
                <a:srgbClr val="BE7B5A"/>
              </a:solidFill>
              <a:latin typeface="华文楷体" panose="02010600040101010101" charset="-122"/>
              <a:ea typeface="华文楷体" panose="02010600040101010101" charset="-122"/>
              <a:cs typeface="华文楷体" panose="02010600040101010101" charset="-122"/>
            </a:endParaRPr>
          </a:p>
          <a:p>
            <a:pPr algn="ctr">
              <a:lnSpc>
                <a:spcPct val="110000"/>
              </a:lnSpc>
            </a:pPr>
            <a:r>
              <a:rPr lang="zh-CN" altLang="en-US" sz="4050" b="1">
                <a:solidFill>
                  <a:srgbClr val="BE7B5A"/>
                </a:solidFill>
                <a:latin typeface="华文楷体" panose="02010600040101010101" charset="-122"/>
                <a:ea typeface="华文楷体" panose="02010600040101010101" charset="-122"/>
                <a:cs typeface="华文楷体" panose="02010600040101010101" charset="-122"/>
              </a:rPr>
              <a:t>劳动经济学（江苏）</a:t>
            </a:r>
            <a:endParaRPr lang="zh-CN" altLang="en-US" sz="4050" b="1">
              <a:solidFill>
                <a:srgbClr val="BE7B5A"/>
              </a:solidFill>
              <a:latin typeface="华文楷体" panose="02010600040101010101" charset="-122"/>
              <a:ea typeface="华文楷体" panose="02010600040101010101" charset="-122"/>
              <a:cs typeface="华文楷体" panose="02010600040101010101" charset="-122"/>
            </a:endParaRPr>
          </a:p>
        </p:txBody>
      </p:sp>
      <p:sp>
        <p:nvSpPr>
          <p:cNvPr id="13" name="文本框 12"/>
          <p:cNvSpPr txBox="1"/>
          <p:nvPr/>
        </p:nvSpPr>
        <p:spPr>
          <a:xfrm>
            <a:off x="3064771" y="3883004"/>
            <a:ext cx="5927837" cy="583565"/>
          </a:xfrm>
          <a:prstGeom prst="rect">
            <a:avLst/>
          </a:prstGeom>
          <a:noFill/>
        </p:spPr>
        <p:txBody>
          <a:bodyPr wrap="square" rtlCol="0">
            <a:spAutoFit/>
          </a:bodyPr>
          <a:p>
            <a:pPr algn="ctr"/>
            <a:r>
              <a:rPr lang="zh-CN" altLang="en-US" sz="3200" b="1">
                <a:solidFill>
                  <a:srgbClr val="BE7B5A"/>
                </a:solidFill>
                <a:latin typeface="楷体" panose="02010609060101010101" charset="-122"/>
                <a:ea typeface="楷体" panose="02010609060101010101" charset="-122"/>
                <a:cs typeface="华文楷体" panose="02010600040101010101" charset="-122"/>
              </a:rPr>
              <a:t>主讲老师：陈健新</a:t>
            </a:r>
            <a:endParaRPr lang="zh-CN" altLang="en-US" sz="3200" b="1">
              <a:solidFill>
                <a:srgbClr val="BE7B5A"/>
              </a:solidFill>
              <a:latin typeface="楷体" panose="02010609060101010101" charset="-122"/>
              <a:ea typeface="楷体" panose="02010609060101010101" charset="-122"/>
              <a:cs typeface="华文楷体" panose="02010600040101010101" charset="-122"/>
            </a:endParaRPr>
          </a:p>
        </p:txBody>
      </p:sp>
      <p:sp>
        <p:nvSpPr>
          <p:cNvPr id="14" name="文本框 13"/>
          <p:cNvSpPr txBox="1"/>
          <p:nvPr userDrawn="1"/>
        </p:nvSpPr>
        <p:spPr>
          <a:xfrm>
            <a:off x="1726537" y="170970"/>
            <a:ext cx="2824480" cy="583565"/>
          </a:xfrm>
          <a:prstGeom prst="rect">
            <a:avLst/>
          </a:prstGeom>
          <a:solidFill>
            <a:schemeClr val="accent2"/>
          </a:solidFill>
          <a:ln>
            <a:solidFill>
              <a:schemeClr val="accent1"/>
            </a:solidFill>
          </a:ln>
        </p:spPr>
        <p:txBody>
          <a:bodyPr wrap="none" rtlCol="0">
            <a:spAutoFit/>
          </a:bodyPr>
          <a:p>
            <a:pPr>
              <a:lnSpc>
                <a:spcPct val="100000"/>
              </a:lnSpc>
            </a:pPr>
            <a:r>
              <a:rPr lang="zh-CN" altLang="en-US" sz="3200">
                <a:latin typeface="楷体" panose="02010609060101010101" charset="-122"/>
                <a:ea typeface="楷体" panose="02010609060101010101" charset="-122"/>
                <a:cs typeface="楷体" panose="02010609060101010101" charset="-122"/>
              </a:rPr>
              <a:t>人力资源 专科</a:t>
            </a:r>
            <a:endParaRPr lang="zh-CN" altLang="en-US" sz="3200">
              <a:latin typeface="楷体" panose="02010609060101010101" charset="-122"/>
              <a:ea typeface="楷体" panose="02010609060101010101" charset="-122"/>
              <a:cs typeface="楷体" panose="02010609060101010101" charset="-122"/>
            </a:endParaRPr>
          </a:p>
        </p:txBody>
      </p:sp>
      <p:sp>
        <p:nvSpPr>
          <p:cNvPr id="15" name="文本框 14"/>
          <p:cNvSpPr txBox="1"/>
          <p:nvPr/>
        </p:nvSpPr>
        <p:spPr>
          <a:xfrm>
            <a:off x="4323080" y="3116580"/>
            <a:ext cx="3527425" cy="583565"/>
          </a:xfrm>
          <a:prstGeom prst="rect">
            <a:avLst/>
          </a:prstGeom>
          <a:noFill/>
        </p:spPr>
        <p:txBody>
          <a:bodyPr wrap="square" rtlCol="0">
            <a:spAutoFit/>
          </a:bodyPr>
          <a:p>
            <a:pPr algn="ctr"/>
            <a:r>
              <a:rPr lang="zh-CN" altLang="en-US" sz="3200" b="1" dirty="0">
                <a:solidFill>
                  <a:srgbClr val="F15A29"/>
                </a:solidFill>
                <a:latin typeface="微软雅黑" panose="020B0503020204020204" pitchFamily="34" charset="-122"/>
                <a:ea typeface="微软雅黑" panose="020B0503020204020204" pitchFamily="34" charset="-122"/>
                <a:cs typeface="Arial" panose="020B0604020202020204" pitchFamily="34" charset="0"/>
              </a:rPr>
              <a:t>魔法专项</a:t>
            </a:r>
            <a:endParaRPr lang="zh-CN" altLang="en-US" sz="3200" b="1" dirty="0">
              <a:solidFill>
                <a:srgbClr val="F15A29"/>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简述政府通过法律形式确立的制度结构</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第三章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10547350" cy="2748280"/>
          </a:xfrm>
          <a:prstGeom prst="rect">
            <a:avLst/>
          </a:prstGeom>
          <a:noFill/>
          <a:ln w="9525">
            <a:noFill/>
          </a:ln>
        </p:spPr>
        <p:txBody>
          <a:bodyPr wrap="square" anchor="t">
            <a:spAutoFit/>
          </a:bodyPr>
          <a:p>
            <a:pPr>
              <a:lnSpc>
                <a:spcPct val="180000"/>
              </a:lnSpc>
            </a:pPr>
            <a:r>
              <a:rPr sz="2400">
                <a:latin typeface="宋体" panose="02010600030101010101" pitchFamily="2" charset="-122"/>
                <a:ea typeface="宋体" panose="02010600030101010101" pitchFamily="2" charset="-122"/>
              </a:rPr>
              <a:t>（1）最低</a:t>
            </a:r>
            <a:r>
              <a:rPr lang="zh-CN" altLang="en-US" sz="2400" b="1" dirty="0">
                <a:solidFill>
                  <a:srgbClr val="C00000"/>
                </a:solidFill>
                <a:latin typeface="宋体" panose="02010600030101010101" pitchFamily="2" charset="-122"/>
                <a:ea typeface="宋体" panose="02010600030101010101" pitchFamily="2" charset="-122"/>
              </a:rPr>
              <a:t>劳动标准</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（2）最低</a:t>
            </a:r>
            <a:r>
              <a:rPr lang="zh-CN" altLang="en-US" sz="2400" b="1" dirty="0">
                <a:solidFill>
                  <a:srgbClr val="C00000"/>
                </a:solidFill>
                <a:latin typeface="宋体" panose="02010600030101010101" pitchFamily="2" charset="-122"/>
                <a:ea typeface="宋体" panose="02010600030101010101" pitchFamily="2" charset="-122"/>
              </a:rPr>
              <a:t>生活保障</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（3）对</a:t>
            </a:r>
            <a:r>
              <a:rPr lang="zh-CN" altLang="en-US" sz="2400" b="1" dirty="0">
                <a:solidFill>
                  <a:srgbClr val="C00000"/>
                </a:solidFill>
                <a:latin typeface="宋体" panose="02010600030101010101" pitchFamily="2" charset="-122"/>
                <a:ea typeface="宋体" panose="02010600030101010101" pitchFamily="2" charset="-122"/>
              </a:rPr>
              <a:t>工会</a:t>
            </a:r>
            <a:r>
              <a:rPr sz="2400">
                <a:latin typeface="宋体" panose="02010600030101010101" pitchFamily="2" charset="-122"/>
                <a:ea typeface="宋体" panose="02010600030101010101" pitchFamily="2" charset="-122"/>
              </a:rPr>
              <a:t>组织和</a:t>
            </a:r>
            <a:r>
              <a:rPr lang="zh-CN" altLang="en-US" sz="2400" b="1" dirty="0">
                <a:solidFill>
                  <a:srgbClr val="C00000"/>
                </a:solidFill>
                <a:latin typeface="宋体" panose="02010600030101010101" pitchFamily="2" charset="-122"/>
                <a:ea typeface="宋体" panose="02010600030101010101" pitchFamily="2" charset="-122"/>
              </a:rPr>
              <a:t>雇主</a:t>
            </a:r>
            <a:r>
              <a:rPr sz="2400">
                <a:latin typeface="宋体" panose="02010600030101010101" pitchFamily="2" charset="-122"/>
                <a:ea typeface="宋体" panose="02010600030101010101" pitchFamily="2" charset="-122"/>
              </a:rPr>
              <a:t>权利在法律上的</a:t>
            </a:r>
            <a:r>
              <a:rPr lang="zh-CN" altLang="en-US" sz="2400" b="1" dirty="0">
                <a:solidFill>
                  <a:srgbClr val="C00000"/>
                </a:solidFill>
                <a:latin typeface="宋体" panose="02010600030101010101" pitchFamily="2" charset="-122"/>
                <a:ea typeface="宋体" panose="02010600030101010101" pitchFamily="2" charset="-122"/>
              </a:rPr>
              <a:t>确认</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（4）对市场</a:t>
            </a:r>
            <a:r>
              <a:rPr lang="zh-CN" altLang="en-US" sz="2400" b="1" dirty="0">
                <a:solidFill>
                  <a:srgbClr val="C00000"/>
                </a:solidFill>
                <a:latin typeface="宋体" panose="02010600030101010101" pitchFamily="2" charset="-122"/>
                <a:ea typeface="宋体" panose="02010600030101010101" pitchFamily="2" charset="-122"/>
              </a:rPr>
              <a:t>垄断</a:t>
            </a:r>
            <a:r>
              <a:rPr sz="2400">
                <a:latin typeface="宋体" panose="02010600030101010101" pitchFamily="2" charset="-122"/>
                <a:ea typeface="宋体" panose="02010600030101010101" pitchFamily="2" charset="-122"/>
              </a:rPr>
              <a:t>和市场</a:t>
            </a:r>
            <a:r>
              <a:rPr lang="zh-CN" altLang="en-US" sz="2400" b="1" dirty="0">
                <a:solidFill>
                  <a:srgbClr val="C00000"/>
                </a:solidFill>
                <a:latin typeface="宋体" panose="02010600030101010101" pitchFamily="2" charset="-122"/>
                <a:ea typeface="宋体" panose="02010600030101010101" pitchFamily="2" charset="-122"/>
              </a:rPr>
              <a:t>歧视</a:t>
            </a:r>
            <a:r>
              <a:rPr sz="2400">
                <a:latin typeface="宋体" panose="02010600030101010101" pitchFamily="2" charset="-122"/>
                <a:ea typeface="宋体" panose="02010600030101010101" pitchFamily="2" charset="-122"/>
              </a:rPr>
              <a:t>的限制或利用。</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简述制约劳动需求的制度因素</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第三章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9317990" cy="3046095"/>
          </a:xfrm>
          <a:prstGeom prst="rect">
            <a:avLst/>
          </a:prstGeom>
          <a:noFill/>
          <a:ln w="9525">
            <a:noFill/>
          </a:ln>
        </p:spPr>
        <p:txBody>
          <a:bodyPr wrap="square" anchor="t">
            <a:spAutoFit/>
          </a:bodyPr>
          <a:p>
            <a:pPr>
              <a:lnSpc>
                <a:spcPct val="200000"/>
              </a:lnSpc>
            </a:pPr>
            <a:r>
              <a:rPr sz="2400">
                <a:latin typeface="宋体" panose="02010600030101010101" pitchFamily="2" charset="-122"/>
                <a:ea typeface="宋体" panose="02010600030101010101" pitchFamily="2" charset="-122"/>
              </a:rPr>
              <a:t>（1）</a:t>
            </a:r>
            <a:r>
              <a:rPr lang="zh-CN" altLang="en-US" sz="2400" b="1" dirty="0">
                <a:solidFill>
                  <a:srgbClr val="C00000"/>
                </a:solidFill>
                <a:latin typeface="宋体" panose="02010600030101010101" pitchFamily="2" charset="-122"/>
                <a:ea typeface="宋体" panose="02010600030101010101" pitchFamily="2" charset="-122"/>
              </a:rPr>
              <a:t>正式</a:t>
            </a:r>
            <a:r>
              <a:rPr sz="2400">
                <a:latin typeface="宋体" panose="02010600030101010101" pitchFamily="2" charset="-122"/>
                <a:ea typeface="宋体" panose="02010600030101010101" pitchFamily="2" charset="-122"/>
              </a:rPr>
              <a:t>制度：一定的经济体制及其相应的</a:t>
            </a:r>
            <a:r>
              <a:rPr lang="zh-CN" altLang="en-US" sz="2400" b="1" dirty="0">
                <a:solidFill>
                  <a:srgbClr val="C00000"/>
                </a:solidFill>
                <a:latin typeface="宋体" panose="02010600030101010101" pitchFamily="2" charset="-122"/>
                <a:ea typeface="宋体" panose="02010600030101010101" pitchFamily="2" charset="-122"/>
              </a:rPr>
              <a:t>就业</a:t>
            </a:r>
            <a:r>
              <a:rPr sz="2400">
                <a:latin typeface="宋体" panose="02010600030101010101" pitchFamily="2" charset="-122"/>
                <a:ea typeface="宋体" panose="02010600030101010101" pitchFamily="2" charset="-122"/>
              </a:rPr>
              <a:t>制度、</a:t>
            </a:r>
            <a:r>
              <a:rPr lang="zh-CN" altLang="en-US" sz="2400" b="1" dirty="0">
                <a:solidFill>
                  <a:srgbClr val="C00000"/>
                </a:solidFill>
                <a:latin typeface="宋体" panose="02010600030101010101" pitchFamily="2" charset="-122"/>
                <a:ea typeface="宋体" panose="02010600030101010101" pitchFamily="2" charset="-122"/>
              </a:rPr>
              <a:t>用人</a:t>
            </a:r>
            <a:r>
              <a:rPr sz="2400">
                <a:latin typeface="宋体" panose="02010600030101010101" pitchFamily="2" charset="-122"/>
                <a:ea typeface="宋体" panose="02010600030101010101" pitchFamily="2" charset="-122"/>
              </a:rPr>
              <a:t>制度、</a:t>
            </a:r>
            <a:r>
              <a:rPr lang="zh-CN" altLang="en-US" sz="2400" b="1" dirty="0">
                <a:solidFill>
                  <a:srgbClr val="C00000"/>
                </a:solidFill>
                <a:latin typeface="宋体" panose="02010600030101010101" pitchFamily="2" charset="-122"/>
                <a:ea typeface="宋体" panose="02010600030101010101" pitchFamily="2" charset="-122"/>
              </a:rPr>
              <a:t>工资</a:t>
            </a:r>
            <a:r>
              <a:rPr sz="2400">
                <a:latin typeface="宋体" panose="02010600030101010101" pitchFamily="2" charset="-122"/>
                <a:ea typeface="宋体" panose="02010600030101010101" pitchFamily="2" charset="-122"/>
              </a:rPr>
              <a:t>制度、</a:t>
            </a:r>
            <a:r>
              <a:rPr lang="zh-CN" altLang="en-US" sz="2400" b="1" dirty="0">
                <a:solidFill>
                  <a:srgbClr val="C00000"/>
                </a:solidFill>
                <a:latin typeface="宋体" panose="02010600030101010101" pitchFamily="2" charset="-122"/>
                <a:ea typeface="宋体" panose="02010600030101010101" pitchFamily="2" charset="-122"/>
              </a:rPr>
              <a:t>福利</a:t>
            </a:r>
            <a:r>
              <a:rPr sz="2400">
                <a:latin typeface="宋体" panose="02010600030101010101" pitchFamily="2" charset="-122"/>
                <a:ea typeface="宋体" panose="02010600030101010101" pitchFamily="2" charset="-122"/>
              </a:rPr>
              <a:t>制度等各项制度安排；</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（2）</a:t>
            </a:r>
            <a:r>
              <a:rPr lang="zh-CN" altLang="en-US" sz="2400" b="1" dirty="0">
                <a:solidFill>
                  <a:srgbClr val="C00000"/>
                </a:solidFill>
                <a:latin typeface="宋体" panose="02010600030101010101" pitchFamily="2" charset="-122"/>
                <a:ea typeface="宋体" panose="02010600030101010101" pitchFamily="2" charset="-122"/>
              </a:rPr>
              <a:t>非正式</a:t>
            </a:r>
            <a:r>
              <a:rPr sz="2400">
                <a:latin typeface="宋体" panose="02010600030101010101" pitchFamily="2" charset="-122"/>
                <a:ea typeface="宋体" panose="02010600030101010101" pitchFamily="2" charset="-122"/>
              </a:rPr>
              <a:t>制度：对人们的意识和行为有潜在规范作用的社会</a:t>
            </a:r>
            <a:r>
              <a:rPr lang="zh-CN" altLang="en-US" sz="2400" b="1" dirty="0">
                <a:solidFill>
                  <a:srgbClr val="C00000"/>
                </a:solidFill>
                <a:latin typeface="宋体" panose="02010600030101010101" pitchFamily="2" charset="-122"/>
                <a:ea typeface="宋体" panose="02010600030101010101" pitchFamily="2" charset="-122"/>
              </a:rPr>
              <a:t>意识</a:t>
            </a:r>
            <a:r>
              <a:rPr sz="2400">
                <a:latin typeface="宋体" panose="02010600030101010101" pitchFamily="2" charset="-122"/>
                <a:ea typeface="宋体" panose="02010600030101010101" pitchFamily="2" charset="-122"/>
              </a:rPr>
              <a:t>形态、</a:t>
            </a:r>
            <a:r>
              <a:rPr lang="zh-CN" altLang="en-US" sz="2400" b="1" dirty="0">
                <a:solidFill>
                  <a:srgbClr val="C00000"/>
                </a:solidFill>
                <a:latin typeface="宋体" panose="02010600030101010101" pitchFamily="2" charset="-122"/>
                <a:ea typeface="宋体" panose="02010600030101010101" pitchFamily="2" charset="-122"/>
              </a:rPr>
              <a:t>伦理道德</a:t>
            </a:r>
            <a:r>
              <a:rPr sz="2400">
                <a:latin typeface="宋体" panose="02010600030101010101" pitchFamily="2" charset="-122"/>
                <a:ea typeface="宋体" panose="02010600030101010101" pitchFamily="2" charset="-122"/>
              </a:rPr>
              <a:t>、</a:t>
            </a:r>
            <a:r>
              <a:rPr lang="zh-CN" altLang="en-US" sz="2400" b="1" dirty="0">
                <a:solidFill>
                  <a:srgbClr val="C00000"/>
                </a:solidFill>
                <a:latin typeface="宋体" panose="02010600030101010101" pitchFamily="2" charset="-122"/>
                <a:ea typeface="宋体" panose="02010600030101010101" pitchFamily="2" charset="-122"/>
              </a:rPr>
              <a:t>习惯</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简述等产量曲线的特征</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第三章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9317990" cy="3046095"/>
          </a:xfrm>
          <a:prstGeom prst="rect">
            <a:avLst/>
          </a:prstGeom>
          <a:noFill/>
          <a:ln w="9525">
            <a:noFill/>
          </a:ln>
        </p:spPr>
        <p:txBody>
          <a:bodyPr wrap="square" anchor="t">
            <a:spAutoFit/>
          </a:bodyPr>
          <a:p>
            <a:pPr>
              <a:lnSpc>
                <a:spcPct val="200000"/>
              </a:lnSpc>
            </a:pPr>
            <a:r>
              <a:rPr sz="2400">
                <a:latin typeface="宋体" panose="02010600030101010101" pitchFamily="2" charset="-122"/>
                <a:ea typeface="宋体" panose="02010600030101010101" pitchFamily="2" charset="-122"/>
              </a:rPr>
              <a:t>（1）等产量曲线的</a:t>
            </a:r>
            <a:r>
              <a:rPr lang="zh-CN" altLang="en-US" sz="2400" b="1" dirty="0">
                <a:solidFill>
                  <a:srgbClr val="C00000"/>
                </a:solidFill>
                <a:latin typeface="宋体" panose="02010600030101010101" pitchFamily="2" charset="-122"/>
                <a:ea typeface="宋体" panose="02010600030101010101" pitchFamily="2" charset="-122"/>
              </a:rPr>
              <a:t>斜率为负</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（2）</a:t>
            </a:r>
            <a:r>
              <a:rPr lang="zh-CN" altLang="en-US" sz="2400" b="1" dirty="0">
                <a:solidFill>
                  <a:srgbClr val="C00000"/>
                </a:solidFill>
                <a:latin typeface="宋体" panose="02010600030101010101" pitchFamily="2" charset="-122"/>
                <a:ea typeface="宋体" panose="02010600030101010101" pitchFamily="2" charset="-122"/>
              </a:rPr>
              <a:t>位置</a:t>
            </a:r>
            <a:r>
              <a:rPr sz="2400">
                <a:latin typeface="宋体" panose="02010600030101010101" pitchFamily="2" charset="-122"/>
                <a:ea typeface="宋体" panose="02010600030101010101" pitchFamily="2" charset="-122"/>
              </a:rPr>
              <a:t>较</a:t>
            </a:r>
            <a:r>
              <a:rPr lang="zh-CN" altLang="en-US" sz="2400" b="1" dirty="0">
                <a:solidFill>
                  <a:srgbClr val="C00000"/>
                </a:solidFill>
                <a:latin typeface="宋体" panose="02010600030101010101" pitchFamily="2" charset="-122"/>
                <a:ea typeface="宋体" panose="02010600030101010101" pitchFamily="2" charset="-122"/>
              </a:rPr>
              <a:t>高</a:t>
            </a:r>
            <a:r>
              <a:rPr sz="2400">
                <a:latin typeface="宋体" panose="02010600030101010101" pitchFamily="2" charset="-122"/>
                <a:ea typeface="宋体" panose="02010600030101010101" pitchFamily="2" charset="-122"/>
              </a:rPr>
              <a:t>的等产量曲线具有较</a:t>
            </a:r>
            <a:r>
              <a:rPr lang="zh-CN" altLang="en-US" sz="2400" b="1" dirty="0">
                <a:solidFill>
                  <a:srgbClr val="C00000"/>
                </a:solidFill>
                <a:latin typeface="宋体" panose="02010600030101010101" pitchFamily="2" charset="-122"/>
                <a:ea typeface="宋体" panose="02010600030101010101" pitchFamily="2" charset="-122"/>
              </a:rPr>
              <a:t>高</a:t>
            </a:r>
            <a:r>
              <a:rPr sz="2400">
                <a:latin typeface="宋体" panose="02010600030101010101" pitchFamily="2" charset="-122"/>
                <a:ea typeface="宋体" panose="02010600030101010101" pitchFamily="2" charset="-122"/>
              </a:rPr>
              <a:t>的</a:t>
            </a:r>
            <a:r>
              <a:rPr lang="zh-CN" altLang="en-US" sz="2400" b="1" dirty="0">
                <a:solidFill>
                  <a:srgbClr val="C00000"/>
                </a:solidFill>
                <a:latin typeface="宋体" panose="02010600030101010101" pitchFamily="2" charset="-122"/>
                <a:ea typeface="宋体" panose="02010600030101010101" pitchFamily="2" charset="-122"/>
              </a:rPr>
              <a:t>产量</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（3）等产量曲线是</a:t>
            </a:r>
            <a:r>
              <a:rPr lang="zh-CN" altLang="en-US" sz="2400" b="1" dirty="0">
                <a:solidFill>
                  <a:srgbClr val="C00000"/>
                </a:solidFill>
                <a:latin typeface="宋体" panose="02010600030101010101" pitchFamily="2" charset="-122"/>
                <a:ea typeface="宋体" panose="02010600030101010101" pitchFamily="2" charset="-122"/>
              </a:rPr>
              <a:t>连续</a:t>
            </a:r>
            <a:r>
              <a:rPr sz="2400">
                <a:latin typeface="宋体" panose="02010600030101010101" pitchFamily="2" charset="-122"/>
                <a:ea typeface="宋体" panose="02010600030101010101" pitchFamily="2" charset="-122"/>
              </a:rPr>
              <a:t>的；</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（4）等产量曲线没有常数斜率，在</a:t>
            </a:r>
            <a:r>
              <a:rPr lang="zh-CN" altLang="en-US" sz="2400" b="1" dirty="0">
                <a:solidFill>
                  <a:srgbClr val="C00000"/>
                </a:solidFill>
                <a:latin typeface="宋体" panose="02010600030101010101" pitchFamily="2" charset="-122"/>
                <a:ea typeface="宋体" panose="02010600030101010101" pitchFamily="2" charset="-122"/>
              </a:rPr>
              <a:t>左边</a:t>
            </a:r>
            <a:r>
              <a:rPr sz="2400">
                <a:latin typeface="宋体" panose="02010600030101010101" pitchFamily="2" charset="-122"/>
                <a:ea typeface="宋体" panose="02010600030101010101" pitchFamily="2" charset="-122"/>
              </a:rPr>
              <a:t>较</a:t>
            </a:r>
            <a:r>
              <a:rPr lang="zh-CN" altLang="en-US" sz="2400" b="1" dirty="0">
                <a:solidFill>
                  <a:srgbClr val="C00000"/>
                </a:solidFill>
                <a:latin typeface="宋体" panose="02010600030101010101" pitchFamily="2" charset="-122"/>
                <a:ea typeface="宋体" panose="02010600030101010101" pitchFamily="2" charset="-122"/>
              </a:rPr>
              <a:t>陡直</a:t>
            </a:r>
            <a:r>
              <a:rPr sz="2400">
                <a:latin typeface="宋体" panose="02010600030101010101" pitchFamily="2" charset="-122"/>
                <a:ea typeface="宋体" panose="02010600030101010101" pitchFamily="2" charset="-122"/>
              </a:rPr>
              <a:t>，而在</a:t>
            </a:r>
            <a:r>
              <a:rPr lang="zh-CN" altLang="en-US" sz="2400" b="1" dirty="0">
                <a:solidFill>
                  <a:srgbClr val="C00000"/>
                </a:solidFill>
                <a:latin typeface="宋体" panose="02010600030101010101" pitchFamily="2" charset="-122"/>
                <a:ea typeface="宋体" panose="02010600030101010101" pitchFamily="2" charset="-122"/>
              </a:rPr>
              <a:t>右边</a:t>
            </a:r>
            <a:r>
              <a:rPr sz="2400">
                <a:latin typeface="宋体" panose="02010600030101010101" pitchFamily="2" charset="-122"/>
                <a:ea typeface="宋体" panose="02010600030101010101" pitchFamily="2" charset="-122"/>
              </a:rPr>
              <a:t>较</a:t>
            </a:r>
            <a:r>
              <a:rPr lang="zh-CN" altLang="en-US" sz="2400" b="1" dirty="0">
                <a:solidFill>
                  <a:srgbClr val="C00000"/>
                </a:solidFill>
                <a:latin typeface="宋体" panose="02010600030101010101" pitchFamily="2" charset="-122"/>
                <a:ea typeface="宋体" panose="02010600030101010101" pitchFamily="2" charset="-122"/>
              </a:rPr>
              <a:t>平坦</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930" y="68707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试述就业法律保护对劳动力市场的影响</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第三章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46685" y="1226820"/>
            <a:ext cx="11197590" cy="5077460"/>
          </a:xfrm>
          <a:prstGeom prst="rect">
            <a:avLst/>
          </a:prstGeom>
          <a:noFill/>
          <a:ln w="9525">
            <a:noFill/>
          </a:ln>
        </p:spPr>
        <p:txBody>
          <a:bodyPr wrap="square" anchor="t">
            <a:spAutoFit/>
          </a:bodyPr>
          <a:p>
            <a:pPr>
              <a:lnSpc>
                <a:spcPct val="180000"/>
              </a:lnSpc>
            </a:pPr>
            <a:r>
              <a:rPr sz="2000">
                <a:latin typeface="宋体" panose="02010600030101010101" pitchFamily="2" charset="-122"/>
                <a:ea typeface="宋体" panose="02010600030101010101" pitchFamily="2" charset="-122"/>
              </a:rPr>
              <a:t>（1）从</a:t>
            </a:r>
            <a:r>
              <a:rPr sz="2000" b="1">
                <a:solidFill>
                  <a:srgbClr val="C00000"/>
                </a:solidFill>
                <a:latin typeface="宋体" panose="02010600030101010101" pitchFamily="2" charset="-122"/>
                <a:ea typeface="宋体" panose="02010600030101010101" pitchFamily="2" charset="-122"/>
              </a:rPr>
              <a:t>积极</a:t>
            </a:r>
            <a:r>
              <a:rPr sz="2000">
                <a:latin typeface="宋体" panose="02010600030101010101" pitchFamily="2" charset="-122"/>
                <a:ea typeface="宋体" panose="02010600030101010101" pitchFamily="2" charset="-122"/>
              </a:rPr>
              <a:t>效应角度看：</a:t>
            </a:r>
            <a:r>
              <a:rPr sz="2000" b="1">
                <a:solidFill>
                  <a:srgbClr val="C00000"/>
                </a:solidFill>
                <a:latin typeface="宋体" panose="02010600030101010101" pitchFamily="2" charset="-122"/>
                <a:ea typeface="宋体" panose="02010600030101010101" pitchFamily="2" charset="-122"/>
              </a:rPr>
              <a:t>纠正市场失灵</a:t>
            </a:r>
            <a:r>
              <a:rPr sz="2000">
                <a:latin typeface="宋体" panose="02010600030101010101" pitchFamily="2" charset="-122"/>
                <a:ea typeface="宋体" panose="02010600030101010101" pitchFamily="2" charset="-122"/>
              </a:rPr>
              <a:t>和</a:t>
            </a:r>
            <a:r>
              <a:rPr sz="2000" b="1">
                <a:solidFill>
                  <a:srgbClr val="C00000"/>
                </a:solidFill>
                <a:latin typeface="宋体" panose="02010600030101010101" pitchFamily="2" charset="-122"/>
                <a:ea typeface="宋体" panose="02010600030101010101" pitchFamily="2" charset="-122"/>
              </a:rPr>
              <a:t>不公正</a:t>
            </a:r>
            <a:r>
              <a:rPr sz="2000">
                <a:latin typeface="宋体" panose="02010600030101010101" pitchFamily="2" charset="-122"/>
                <a:ea typeface="宋体" panose="02010600030101010101" pitchFamily="2" charset="-122"/>
              </a:rPr>
              <a:t>。具体包括：</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①限制不公平的劳动市场权利；</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②促进企业专用人力资本投资；</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③增强员工满意度和劳资合作；</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④提供保险机制和改进社会福利。</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（2）从</a:t>
            </a:r>
            <a:r>
              <a:rPr sz="2000" b="1">
                <a:solidFill>
                  <a:srgbClr val="C00000"/>
                </a:solidFill>
                <a:latin typeface="宋体" panose="02010600030101010101" pitchFamily="2" charset="-122"/>
                <a:ea typeface="宋体" panose="02010600030101010101" pitchFamily="2" charset="-122"/>
              </a:rPr>
              <a:t>消极</a:t>
            </a:r>
            <a:r>
              <a:rPr sz="2000">
                <a:latin typeface="宋体" panose="02010600030101010101" pitchFamily="2" charset="-122"/>
                <a:ea typeface="宋体" panose="02010600030101010101" pitchFamily="2" charset="-122"/>
              </a:rPr>
              <a:t>效应方面看：</a:t>
            </a:r>
            <a:r>
              <a:rPr sz="2000" b="1">
                <a:solidFill>
                  <a:srgbClr val="C00000"/>
                </a:solidFill>
                <a:latin typeface="宋体" panose="02010600030101010101" pitchFamily="2" charset="-122"/>
                <a:ea typeface="宋体" panose="02010600030101010101" pitchFamily="2" charset="-122"/>
              </a:rPr>
              <a:t>增加</a:t>
            </a:r>
            <a:r>
              <a:rPr sz="2000">
                <a:latin typeface="宋体" panose="02010600030101010101" pitchFamily="2" charset="-122"/>
                <a:ea typeface="宋体" panose="02010600030101010101" pitchFamily="2" charset="-122"/>
              </a:rPr>
              <a:t>了企业的</a:t>
            </a:r>
            <a:r>
              <a:rPr sz="2000" b="1">
                <a:solidFill>
                  <a:srgbClr val="C00000"/>
                </a:solidFill>
                <a:latin typeface="宋体" panose="02010600030101010101" pitchFamily="2" charset="-122"/>
                <a:ea typeface="宋体" panose="02010600030101010101" pitchFamily="2" charset="-122"/>
              </a:rPr>
              <a:t>劳动力调整成本</a:t>
            </a:r>
            <a:r>
              <a:rPr sz="2000">
                <a:latin typeface="宋体" panose="02010600030101010101" pitchFamily="2" charset="-122"/>
                <a:ea typeface="宋体" panose="02010600030101010101" pitchFamily="2" charset="-122"/>
              </a:rPr>
              <a:t>，限制了劳动力市场的灵活性。具体包括：</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①劳动力调整成本会减缓企业的劳动力调整速度，导致劳动力市场的僵化；</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②就业保护法律也可能对生产率产生影响；</a:t>
            </a:r>
            <a:endParaRPr sz="2000">
              <a:latin typeface="宋体" panose="02010600030101010101" pitchFamily="2" charset="-122"/>
              <a:ea typeface="宋体" panose="02010600030101010101" pitchFamily="2" charset="-122"/>
            </a:endParaRPr>
          </a:p>
          <a:p>
            <a:pPr>
              <a:lnSpc>
                <a:spcPct val="180000"/>
              </a:lnSpc>
            </a:pPr>
            <a:r>
              <a:rPr sz="2000">
                <a:latin typeface="宋体" panose="02010600030101010101" pitchFamily="2" charset="-122"/>
                <a:ea typeface="宋体" panose="02010600030101010101" pitchFamily="2" charset="-122"/>
              </a:rPr>
              <a:t>③就业法律保护对长期失业产生影响。</a:t>
            </a:r>
            <a:endParaRPr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人力资本投资</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第四章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523240" y="915035"/>
            <a:ext cx="8143240" cy="3044190"/>
          </a:xfrm>
          <a:prstGeom prst="rect">
            <a:avLst/>
          </a:prstGeom>
          <a:noFill/>
          <a:ln w="9525">
            <a:noFill/>
          </a:ln>
        </p:spPr>
        <p:txBody>
          <a:bodyPr wrap="square" anchor="t">
            <a:spAutoFit/>
          </a:bodyPr>
          <a:lstStyle/>
          <a:p>
            <a:pPr>
              <a:lnSpc>
                <a:spcPct val="160000"/>
              </a:lnSpc>
            </a:pPr>
            <a:r>
              <a:rPr lang="en-US" sz="2400" dirty="0">
                <a:solidFill>
                  <a:schemeClr val="tx1"/>
                </a:solidFill>
                <a:latin typeface="宋体" panose="02010600030101010101" pitchFamily="2" charset="-122"/>
                <a:ea typeface="宋体" panose="02010600030101010101" pitchFamily="2" charset="-122"/>
              </a:rPr>
              <a:t>1.</a:t>
            </a:r>
            <a:r>
              <a:rPr lang="zh-CN" altLang="en-US" sz="2400" b="1" dirty="0">
                <a:solidFill>
                  <a:srgbClr val="C00000"/>
                </a:solidFill>
                <a:latin typeface="宋体" panose="02010600030101010101" pitchFamily="2" charset="-122"/>
                <a:ea typeface="宋体" panose="02010600030101010101" pitchFamily="2" charset="-122"/>
              </a:rPr>
              <a:t>简述人力资本特征</a:t>
            </a:r>
            <a:r>
              <a:rPr lang="zh-CN" altLang="en-US" sz="2400" b="1" dirty="0">
                <a:solidFill>
                  <a:srgbClr val="C00000"/>
                </a:solidFill>
                <a:latin typeface="宋体" panose="02010600030101010101" pitchFamily="2" charset="-122"/>
                <a:ea typeface="宋体" panose="02010600030101010101" pitchFamily="2" charset="-122"/>
              </a:rPr>
              <a:t>（简答）</a:t>
            </a:r>
            <a:endParaRPr lang="zh-CN" altLang="en-US" sz="2400" b="1" dirty="0">
              <a:solidFill>
                <a:srgbClr val="C00000"/>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2.</a:t>
            </a:r>
            <a:r>
              <a:rPr lang="zh-CN" altLang="en-US" sz="2400" b="1" dirty="0">
                <a:solidFill>
                  <a:srgbClr val="C00000"/>
                </a:solidFill>
                <a:latin typeface="宋体" panose="02010600030101010101" pitchFamily="2" charset="-122"/>
                <a:ea typeface="宋体" panose="02010600030101010101" pitchFamily="2" charset="-122"/>
              </a:rPr>
              <a:t>简述人力资本投资的内容</a:t>
            </a:r>
            <a:r>
              <a:rPr lang="zh-CN" altLang="en-US" sz="2400" b="1" dirty="0">
                <a:solidFill>
                  <a:srgbClr val="C00000"/>
                </a:solidFill>
                <a:latin typeface="宋体" panose="02010600030101010101" pitchFamily="2" charset="-122"/>
                <a:ea typeface="宋体" panose="02010600030101010101" pitchFamily="2" charset="-122"/>
              </a:rPr>
              <a:t>（简答）</a:t>
            </a:r>
            <a:endParaRPr lang="zh-CN" altLang="en-US" sz="2400" b="1" dirty="0">
              <a:solidFill>
                <a:srgbClr val="C00000"/>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3.简述教育投资的成本与收益</a:t>
            </a:r>
            <a:r>
              <a:rPr lang="zh-CN" altLang="en-US" sz="2400" dirty="0">
                <a:solidFill>
                  <a:schemeClr val="tx1"/>
                </a:solidFill>
                <a:latin typeface="宋体" panose="02010600030101010101" pitchFamily="2" charset="-122"/>
                <a:ea typeface="宋体" panose="02010600030101010101" pitchFamily="2" charset="-122"/>
              </a:rPr>
              <a:t>（简答）</a:t>
            </a:r>
            <a:endParaRPr lang="zh-CN" altLang="en-US"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4.简述新人力资本概念的特征</a:t>
            </a:r>
            <a:r>
              <a:rPr lang="zh-CN" altLang="en-US" sz="2400" dirty="0">
                <a:latin typeface="宋体" panose="02010600030101010101" pitchFamily="2" charset="-122"/>
                <a:ea typeface="宋体" panose="02010600030101010101" pitchFamily="2" charset="-122"/>
                <a:sym typeface="+mn-ea"/>
              </a:rPr>
              <a:t>（简答）</a:t>
            </a:r>
            <a:endParaRPr lang="zh-CN" altLang="en-US" sz="2400" dirty="0">
              <a:latin typeface="宋体" panose="02010600030101010101" pitchFamily="2" charset="-122"/>
              <a:ea typeface="宋体" panose="02010600030101010101" pitchFamily="2" charset="-122"/>
              <a:sym typeface="+mn-ea"/>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5.</a:t>
            </a:r>
            <a:r>
              <a:rPr lang="en-US" altLang="zh-CN" sz="2400" dirty="0">
                <a:latin typeface="宋体" panose="02010600030101010101" pitchFamily="2" charset="-122"/>
                <a:ea typeface="宋体" panose="02010600030101010101" pitchFamily="2" charset="-122"/>
                <a:sym typeface="+mn-ea"/>
              </a:rPr>
              <a:t>简述中国教育投资存在的问题</a:t>
            </a:r>
            <a:r>
              <a:rPr lang="zh-CN" altLang="en-US" sz="2400" dirty="0">
                <a:latin typeface="宋体" panose="02010600030101010101" pitchFamily="2" charset="-122"/>
                <a:ea typeface="宋体" panose="02010600030101010101" pitchFamily="2" charset="-122"/>
                <a:sym typeface="+mn-ea"/>
              </a:rPr>
              <a:t>（简答）</a:t>
            </a:r>
            <a:endParaRPr lang="en-US" altLang="zh-CN" sz="2400" dirty="0">
              <a:latin typeface="宋体" panose="02010600030101010101" pitchFamily="2" charset="-122"/>
              <a:ea typeface="宋体" panose="02010600030101010101" pitchFamily="2" charset="-122"/>
              <a:sym typeface="+mn-ea"/>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第四章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简述人力资本特征</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第四章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9317990" cy="3784600"/>
          </a:xfrm>
          <a:prstGeom prst="rect">
            <a:avLst/>
          </a:prstGeom>
          <a:noFill/>
          <a:ln w="9525">
            <a:noFill/>
          </a:ln>
        </p:spPr>
        <p:txBody>
          <a:bodyPr wrap="square" anchor="t">
            <a:spAutoFit/>
          </a:bodyPr>
          <a:p>
            <a:pPr>
              <a:lnSpc>
                <a:spcPct val="200000"/>
              </a:lnSpc>
            </a:pPr>
            <a:r>
              <a:rPr sz="2400">
                <a:latin typeface="宋体" panose="02010600030101010101" pitchFamily="2" charset="-122"/>
                <a:ea typeface="宋体" panose="02010600030101010101" pitchFamily="2" charset="-122"/>
              </a:rPr>
              <a:t>（1）是一种</a:t>
            </a:r>
            <a:r>
              <a:rPr sz="2400" b="1">
                <a:solidFill>
                  <a:srgbClr val="C00000"/>
                </a:solidFill>
                <a:latin typeface="宋体" panose="02010600030101010101" pitchFamily="2" charset="-122"/>
                <a:ea typeface="宋体" panose="02010600030101010101" pitchFamily="2" charset="-122"/>
              </a:rPr>
              <a:t>无形</a:t>
            </a:r>
            <a:r>
              <a:rPr sz="2400">
                <a:latin typeface="宋体" panose="02010600030101010101" pitchFamily="2" charset="-122"/>
                <a:ea typeface="宋体" panose="02010600030101010101" pitchFamily="2" charset="-122"/>
              </a:rPr>
              <a:t>资本；</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（2）具有</a:t>
            </a:r>
            <a:r>
              <a:rPr sz="2400" b="1">
                <a:solidFill>
                  <a:srgbClr val="C00000"/>
                </a:solidFill>
                <a:latin typeface="宋体" panose="02010600030101010101" pitchFamily="2" charset="-122"/>
                <a:ea typeface="宋体" panose="02010600030101010101" pitchFamily="2" charset="-122"/>
              </a:rPr>
              <a:t>时效</a:t>
            </a:r>
            <a:r>
              <a:rPr sz="2400">
                <a:latin typeface="宋体" panose="02010600030101010101" pitchFamily="2" charset="-122"/>
                <a:ea typeface="宋体" panose="02010600030101010101" pitchFamily="2" charset="-122"/>
              </a:rPr>
              <a:t>性；</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（3）具有</a:t>
            </a:r>
            <a:r>
              <a:rPr sz="2400" b="1">
                <a:solidFill>
                  <a:srgbClr val="C00000"/>
                </a:solidFill>
                <a:latin typeface="宋体" panose="02010600030101010101" pitchFamily="2" charset="-122"/>
                <a:ea typeface="宋体" panose="02010600030101010101" pitchFamily="2" charset="-122"/>
              </a:rPr>
              <a:t>收益递增</a:t>
            </a:r>
            <a:r>
              <a:rPr sz="2400">
                <a:latin typeface="宋体" panose="02010600030101010101" pitchFamily="2" charset="-122"/>
                <a:ea typeface="宋体" panose="02010600030101010101" pitchFamily="2" charset="-122"/>
              </a:rPr>
              <a:t>性；</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（4）具有</a:t>
            </a:r>
            <a:r>
              <a:rPr sz="2400" b="1">
                <a:solidFill>
                  <a:srgbClr val="C00000"/>
                </a:solidFill>
                <a:latin typeface="宋体" panose="02010600030101010101" pitchFamily="2" charset="-122"/>
                <a:ea typeface="宋体" panose="02010600030101010101" pitchFamily="2" charset="-122"/>
              </a:rPr>
              <a:t>累积</a:t>
            </a:r>
            <a:r>
              <a:rPr sz="2400">
                <a:latin typeface="宋体" panose="02010600030101010101" pitchFamily="2" charset="-122"/>
                <a:ea typeface="宋体" panose="02010600030101010101" pitchFamily="2" charset="-122"/>
              </a:rPr>
              <a:t>性；</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（5）具有无限的</a:t>
            </a:r>
            <a:r>
              <a:rPr sz="2400" b="1">
                <a:solidFill>
                  <a:srgbClr val="C00000"/>
                </a:solidFill>
                <a:latin typeface="宋体" panose="02010600030101010101" pitchFamily="2" charset="-122"/>
                <a:ea typeface="宋体" panose="02010600030101010101" pitchFamily="2" charset="-122"/>
              </a:rPr>
              <a:t>潜在创造</a:t>
            </a:r>
            <a:r>
              <a:rPr sz="2400">
                <a:latin typeface="宋体" panose="02010600030101010101" pitchFamily="2" charset="-122"/>
                <a:ea typeface="宋体" panose="02010600030101010101" pitchFamily="2" charset="-122"/>
              </a:rPr>
              <a:t>性。</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8686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简述人力资本投资的内容</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第四章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566545"/>
            <a:ext cx="9317990" cy="4523105"/>
          </a:xfrm>
          <a:prstGeom prst="rect">
            <a:avLst/>
          </a:prstGeom>
          <a:noFill/>
          <a:ln w="9525">
            <a:noFill/>
          </a:ln>
        </p:spPr>
        <p:txBody>
          <a:bodyPr wrap="square" anchor="t">
            <a:spAutoFit/>
          </a:bodyPr>
          <a:p>
            <a:pPr>
              <a:lnSpc>
                <a:spcPct val="200000"/>
              </a:lnSpc>
            </a:pPr>
            <a:r>
              <a:rPr sz="2400">
                <a:latin typeface="宋体" panose="02010600030101010101" pitchFamily="2" charset="-122"/>
                <a:ea typeface="宋体" panose="02010600030101010101" pitchFamily="2" charset="-122"/>
              </a:rPr>
              <a:t>（1）各级正规</a:t>
            </a:r>
            <a:r>
              <a:rPr sz="2400" b="1">
                <a:solidFill>
                  <a:srgbClr val="C00000"/>
                </a:solidFill>
                <a:latin typeface="宋体" panose="02010600030101010101" pitchFamily="2" charset="-122"/>
                <a:ea typeface="宋体" panose="02010600030101010101" pitchFamily="2" charset="-122"/>
              </a:rPr>
              <a:t>教育</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（2）在职</a:t>
            </a:r>
            <a:r>
              <a:rPr sz="2400" b="1">
                <a:solidFill>
                  <a:srgbClr val="C00000"/>
                </a:solidFill>
                <a:latin typeface="宋体" panose="02010600030101010101" pitchFamily="2" charset="-122"/>
                <a:ea typeface="宋体" panose="02010600030101010101" pitchFamily="2" charset="-122"/>
              </a:rPr>
              <a:t>培训</a:t>
            </a:r>
            <a:r>
              <a:rPr sz="2400">
                <a:latin typeface="宋体" panose="02010600030101010101" pitchFamily="2" charset="-122"/>
                <a:ea typeface="宋体" panose="02010600030101010101" pitchFamily="2" charset="-122"/>
              </a:rPr>
              <a:t>活动；</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健康</a:t>
            </a:r>
            <a:r>
              <a:rPr sz="2400">
                <a:latin typeface="宋体" panose="02010600030101010101" pitchFamily="2" charset="-122"/>
                <a:ea typeface="宋体" panose="02010600030101010101" pitchFamily="2" charset="-122"/>
              </a:rPr>
              <a:t>水平的提高；</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（4）对</a:t>
            </a:r>
            <a:r>
              <a:rPr sz="2400" b="1">
                <a:solidFill>
                  <a:srgbClr val="C00000"/>
                </a:solidFill>
                <a:latin typeface="宋体" panose="02010600030101010101" pitchFamily="2" charset="-122"/>
                <a:ea typeface="宋体" panose="02010600030101010101" pitchFamily="2" charset="-122"/>
              </a:rPr>
              <a:t>孩子</a:t>
            </a:r>
            <a:r>
              <a:rPr sz="2400">
                <a:latin typeface="宋体" panose="02010600030101010101" pitchFamily="2" charset="-122"/>
                <a:ea typeface="宋体" panose="02010600030101010101" pitchFamily="2" charset="-122"/>
              </a:rPr>
              <a:t>的培养；</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（5）寻</a:t>
            </a:r>
            <a:r>
              <a:rPr sz="2400" b="1">
                <a:solidFill>
                  <a:srgbClr val="C00000"/>
                </a:solidFill>
                <a:latin typeface="宋体" panose="02010600030101010101" pitchFamily="2" charset="-122"/>
                <a:ea typeface="宋体" panose="02010600030101010101" pitchFamily="2" charset="-122"/>
              </a:rPr>
              <a:t>找工作</a:t>
            </a:r>
            <a:r>
              <a:rPr sz="2400">
                <a:latin typeface="宋体" panose="02010600030101010101" pitchFamily="2" charset="-122"/>
                <a:ea typeface="宋体" panose="02010600030101010101" pitchFamily="2" charset="-122"/>
              </a:rPr>
              <a:t>的活动；</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（6）劳动力</a:t>
            </a:r>
            <a:r>
              <a:rPr sz="2400" b="1">
                <a:solidFill>
                  <a:srgbClr val="C00000"/>
                </a:solidFill>
                <a:latin typeface="宋体" panose="02010600030101010101" pitchFamily="2" charset="-122"/>
                <a:ea typeface="宋体" panose="02010600030101010101" pitchFamily="2" charset="-122"/>
              </a:rPr>
              <a:t>迁移</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简述教育投资的成本与收益</a:t>
            </a:r>
            <a:endParaRPr lang="zh-CN" altLang="en-US"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第四章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303655"/>
            <a:ext cx="10499725" cy="5077460"/>
          </a:xfrm>
          <a:prstGeom prst="rect">
            <a:avLst/>
          </a:prstGeom>
          <a:noFill/>
          <a:ln w="9525">
            <a:noFill/>
          </a:ln>
        </p:spPr>
        <p:txBody>
          <a:bodyPr wrap="square" anchor="t">
            <a:spAutoFit/>
          </a:bodyPr>
          <a:p>
            <a:pPr>
              <a:lnSpc>
                <a:spcPct val="150000"/>
              </a:lnSpc>
            </a:pPr>
            <a:r>
              <a:rPr sz="2400">
                <a:latin typeface="宋体" panose="02010600030101010101" pitchFamily="2" charset="-122"/>
                <a:ea typeface="宋体" panose="02010600030101010101" pitchFamily="2" charset="-122"/>
              </a:rPr>
              <a:t>（1）成本：</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①上大学的总成本包括</a:t>
            </a:r>
            <a:r>
              <a:rPr sz="2400" b="1">
                <a:solidFill>
                  <a:srgbClr val="C00000"/>
                </a:solidFill>
                <a:latin typeface="宋体" panose="02010600030101010101" pitchFamily="2" charset="-122"/>
                <a:ea typeface="宋体" panose="02010600030101010101" pitchFamily="2" charset="-122"/>
              </a:rPr>
              <a:t>货币</a:t>
            </a:r>
            <a:r>
              <a:rPr sz="2400">
                <a:latin typeface="宋体" panose="02010600030101010101" pitchFamily="2" charset="-122"/>
                <a:ea typeface="宋体" panose="02010600030101010101" pitchFamily="2" charset="-122"/>
              </a:rPr>
              <a:t>成本与</a:t>
            </a:r>
            <a:r>
              <a:rPr sz="2400" b="1">
                <a:solidFill>
                  <a:srgbClr val="C00000"/>
                </a:solidFill>
                <a:latin typeface="宋体" panose="02010600030101010101" pitchFamily="2" charset="-122"/>
                <a:ea typeface="宋体" panose="02010600030101010101" pitchFamily="2" charset="-122"/>
              </a:rPr>
              <a:t>非货币</a:t>
            </a:r>
            <a:r>
              <a:rPr sz="2400">
                <a:latin typeface="宋体" panose="02010600030101010101" pitchFamily="2" charset="-122"/>
                <a:ea typeface="宋体" panose="02010600030101010101" pitchFamily="2" charset="-122"/>
              </a:rPr>
              <a:t>成本；</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②货币成本包括</a:t>
            </a:r>
            <a:r>
              <a:rPr sz="2400" b="1">
                <a:solidFill>
                  <a:srgbClr val="C00000"/>
                </a:solidFill>
                <a:latin typeface="宋体" panose="02010600030101010101" pitchFamily="2" charset="-122"/>
                <a:ea typeface="宋体" panose="02010600030101010101" pitchFamily="2" charset="-122"/>
              </a:rPr>
              <a:t>直接</a:t>
            </a:r>
            <a:r>
              <a:rPr sz="2400">
                <a:latin typeface="宋体" panose="02010600030101010101" pitchFamily="2" charset="-122"/>
                <a:ea typeface="宋体" panose="02010600030101010101" pitchFamily="2" charset="-122"/>
              </a:rPr>
              <a:t>成本和</a:t>
            </a:r>
            <a:r>
              <a:rPr sz="2400" b="1">
                <a:solidFill>
                  <a:srgbClr val="C00000"/>
                </a:solidFill>
                <a:latin typeface="宋体" panose="02010600030101010101" pitchFamily="2" charset="-122"/>
                <a:ea typeface="宋体" panose="02010600030101010101" pitchFamily="2" charset="-122"/>
              </a:rPr>
              <a:t>间接</a:t>
            </a:r>
            <a:r>
              <a:rPr sz="2400">
                <a:latin typeface="宋体" panose="02010600030101010101" pitchFamily="2" charset="-122"/>
                <a:ea typeface="宋体" panose="02010600030101010101" pitchFamily="2" charset="-122"/>
              </a:rPr>
              <a:t>成本或者</a:t>
            </a:r>
            <a:r>
              <a:rPr sz="2400" b="1">
                <a:solidFill>
                  <a:srgbClr val="C00000"/>
                </a:solidFill>
                <a:latin typeface="宋体" panose="02010600030101010101" pitchFamily="2" charset="-122"/>
                <a:ea typeface="宋体" panose="02010600030101010101" pitchFamily="2" charset="-122"/>
              </a:rPr>
              <a:t>机会</a:t>
            </a:r>
            <a:r>
              <a:rPr sz="2400">
                <a:latin typeface="宋体" panose="02010600030101010101" pitchFamily="2" charset="-122"/>
                <a:ea typeface="宋体" panose="02010600030101010101" pitchFamily="2" charset="-122"/>
              </a:rPr>
              <a:t>成本；</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③非货币成本是指上大学所承受的</a:t>
            </a:r>
            <a:r>
              <a:rPr sz="2400" b="1">
                <a:solidFill>
                  <a:srgbClr val="C00000"/>
                </a:solidFill>
                <a:latin typeface="宋体" panose="02010600030101010101" pitchFamily="2" charset="-122"/>
                <a:ea typeface="宋体" panose="02010600030101010101" pitchFamily="2" charset="-122"/>
              </a:rPr>
              <a:t>心理</a:t>
            </a:r>
            <a:r>
              <a:rPr sz="2400">
                <a:latin typeface="宋体" panose="02010600030101010101" pitchFamily="2" charset="-122"/>
                <a:ea typeface="宋体" panose="02010600030101010101" pitchFamily="2" charset="-122"/>
              </a:rPr>
              <a:t>成本。</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（2）收益：</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①上大学的总收益包括</a:t>
            </a:r>
            <a:r>
              <a:rPr sz="2400" b="1">
                <a:solidFill>
                  <a:srgbClr val="C00000"/>
                </a:solidFill>
                <a:latin typeface="宋体" panose="02010600030101010101" pitchFamily="2" charset="-122"/>
                <a:ea typeface="宋体" panose="02010600030101010101" pitchFamily="2" charset="-122"/>
              </a:rPr>
              <a:t>经济</a:t>
            </a:r>
            <a:r>
              <a:rPr sz="2400">
                <a:latin typeface="宋体" panose="02010600030101010101" pitchFamily="2" charset="-122"/>
                <a:ea typeface="宋体" panose="02010600030101010101" pitchFamily="2" charset="-122"/>
              </a:rPr>
              <a:t>收益和</a:t>
            </a:r>
            <a:r>
              <a:rPr sz="2400" b="1">
                <a:solidFill>
                  <a:srgbClr val="C00000"/>
                </a:solidFill>
                <a:latin typeface="宋体" panose="02010600030101010101" pitchFamily="2" charset="-122"/>
                <a:ea typeface="宋体" panose="02010600030101010101" pitchFamily="2" charset="-122"/>
              </a:rPr>
              <a:t>非经济</a:t>
            </a:r>
            <a:r>
              <a:rPr sz="2400">
                <a:latin typeface="宋体" panose="02010600030101010101" pitchFamily="2" charset="-122"/>
                <a:ea typeface="宋体" panose="02010600030101010101" pitchFamily="2" charset="-122"/>
              </a:rPr>
              <a:t>收益；</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②经济收益就是指从终生收入来看，上大学的人</a:t>
            </a:r>
            <a:r>
              <a:rPr sz="2400" b="1">
                <a:solidFill>
                  <a:srgbClr val="C00000"/>
                </a:solidFill>
                <a:latin typeface="宋体" panose="02010600030101010101" pitchFamily="2" charset="-122"/>
                <a:ea typeface="宋体" panose="02010600030101010101" pitchFamily="2" charset="-122"/>
              </a:rPr>
              <a:t>收入总量</a:t>
            </a:r>
            <a:r>
              <a:rPr sz="2400">
                <a:latin typeface="宋体" panose="02010600030101010101" pitchFamily="2" charset="-122"/>
                <a:ea typeface="宋体" panose="02010600030101010101" pitchFamily="2" charset="-122"/>
              </a:rPr>
              <a:t>高于没上大学的人；</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③非经济收益包括由于上大学而得到的</a:t>
            </a:r>
            <a:r>
              <a:rPr sz="2400" b="1">
                <a:solidFill>
                  <a:srgbClr val="C00000"/>
                </a:solidFill>
                <a:latin typeface="宋体" panose="02010600030101010101" pitchFamily="2" charset="-122"/>
                <a:ea typeface="宋体" panose="02010600030101010101" pitchFamily="2" charset="-122"/>
              </a:rPr>
              <a:t>社会地位</a:t>
            </a:r>
            <a:r>
              <a:rPr sz="2400">
                <a:latin typeface="宋体" panose="02010600030101010101" pitchFamily="2" charset="-122"/>
                <a:ea typeface="宋体" panose="02010600030101010101" pitchFamily="2" charset="-122"/>
              </a:rPr>
              <a:t>的提高、知识面的扩展所带来的</a:t>
            </a:r>
            <a:r>
              <a:rPr sz="2400" b="1">
                <a:solidFill>
                  <a:srgbClr val="C00000"/>
                </a:solidFill>
                <a:latin typeface="宋体" panose="02010600030101010101" pitchFamily="2" charset="-122"/>
                <a:ea typeface="宋体" panose="02010600030101010101" pitchFamily="2" charset="-122"/>
              </a:rPr>
              <a:t>生活兴趣</a:t>
            </a:r>
            <a:r>
              <a:rPr sz="2400">
                <a:latin typeface="宋体" panose="02010600030101010101" pitchFamily="2" charset="-122"/>
                <a:ea typeface="宋体" panose="02010600030101010101" pitchFamily="2" charset="-122"/>
              </a:rPr>
              <a:t>的广泛等。</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722630"/>
            <a:ext cx="7985125" cy="755650"/>
          </a:xfrm>
          <a:prstGeom prst="rect">
            <a:avLst/>
          </a:prstGeom>
          <a:noFill/>
          <a:ln w="9525">
            <a:noFill/>
          </a:ln>
        </p:spPr>
        <p:txBody>
          <a:bodyPr wrap="square" anchor="t">
            <a:spAutoFit/>
          </a:bodyPr>
          <a:lstStyle/>
          <a:p>
            <a:pPr>
              <a:lnSpc>
                <a:spcPct val="180000"/>
              </a:lnSpc>
            </a:pPr>
            <a:r>
              <a:rPr sz="2400" dirty="0">
                <a:latin typeface="宋体" panose="02010600030101010101" pitchFamily="2" charset="-122"/>
                <a:ea typeface="宋体" panose="02010600030101010101" pitchFamily="2" charset="-122"/>
              </a:rPr>
              <a:t>4</a:t>
            </a:r>
            <a:r>
              <a:rPr lang="en-US" sz="2400" dirty="0">
                <a:latin typeface="宋体" panose="02010600030101010101" pitchFamily="2" charset="-122"/>
                <a:ea typeface="宋体" panose="02010600030101010101" pitchFamily="2" charset="-122"/>
              </a:rPr>
              <a:t>.</a:t>
            </a:r>
            <a:r>
              <a:rPr sz="2400" dirty="0">
                <a:latin typeface="宋体" panose="02010600030101010101" pitchFamily="2" charset="-122"/>
                <a:ea typeface="宋体" panose="02010600030101010101" pitchFamily="2" charset="-122"/>
              </a:rPr>
              <a:t>简述新人力资本概念的特征</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第四章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389255" y="1303655"/>
            <a:ext cx="10499725" cy="3192145"/>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rPr>
              <a:t>能力</a:t>
            </a:r>
            <a:r>
              <a:rPr sz="2400">
                <a:latin typeface="宋体" panose="02010600030101010101" pitchFamily="2" charset="-122"/>
                <a:ea typeface="宋体" panose="02010600030101010101" pitchFamily="2" charset="-122"/>
              </a:rPr>
              <a:t>是人力资本概念的</a:t>
            </a:r>
            <a:r>
              <a:rPr sz="2400" b="1">
                <a:solidFill>
                  <a:srgbClr val="C00000"/>
                </a:solidFill>
                <a:latin typeface="宋体" panose="02010600030101010101" pitchFamily="2" charset="-122"/>
                <a:ea typeface="宋体" panose="02010600030101010101" pitchFamily="2" charset="-122"/>
              </a:rPr>
              <a:t>核心</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（2）从</a:t>
            </a:r>
            <a:r>
              <a:rPr sz="2400" b="1">
                <a:solidFill>
                  <a:srgbClr val="C00000"/>
                </a:solidFill>
                <a:latin typeface="宋体" panose="02010600030101010101" pitchFamily="2" charset="-122"/>
                <a:ea typeface="宋体" panose="02010600030101010101" pitchFamily="2" charset="-122"/>
              </a:rPr>
              <a:t>单维</a:t>
            </a:r>
            <a:r>
              <a:rPr sz="2400">
                <a:latin typeface="宋体" panose="02010600030101010101" pitchFamily="2" charset="-122"/>
                <a:ea typeface="宋体" panose="02010600030101010101" pitchFamily="2" charset="-122"/>
              </a:rPr>
              <a:t>能力到</a:t>
            </a:r>
            <a:r>
              <a:rPr sz="2400" b="1">
                <a:solidFill>
                  <a:srgbClr val="C00000"/>
                </a:solidFill>
                <a:latin typeface="宋体" panose="02010600030101010101" pitchFamily="2" charset="-122"/>
                <a:ea typeface="宋体" panose="02010600030101010101" pitchFamily="2" charset="-122"/>
              </a:rPr>
              <a:t>多维</a:t>
            </a:r>
            <a:r>
              <a:rPr sz="2400">
                <a:latin typeface="宋体" panose="02010600030101010101" pitchFamily="2" charset="-122"/>
                <a:ea typeface="宋体" panose="02010600030101010101" pitchFamily="2" charset="-122"/>
              </a:rPr>
              <a:t>能力；</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（3）能力形成的</a:t>
            </a:r>
            <a:r>
              <a:rPr sz="2400" b="1">
                <a:solidFill>
                  <a:srgbClr val="C00000"/>
                </a:solidFill>
                <a:latin typeface="宋体" panose="02010600030101010101" pitchFamily="2" charset="-122"/>
                <a:ea typeface="宋体" panose="02010600030101010101" pitchFamily="2" charset="-122"/>
              </a:rPr>
              <a:t>单一</a:t>
            </a:r>
            <a:r>
              <a:rPr sz="2400">
                <a:latin typeface="宋体" panose="02010600030101010101" pitchFamily="2" charset="-122"/>
                <a:ea typeface="宋体" panose="02010600030101010101" pitchFamily="2" charset="-122"/>
              </a:rPr>
              <a:t>时期到</a:t>
            </a:r>
            <a:r>
              <a:rPr sz="2400" b="1">
                <a:solidFill>
                  <a:srgbClr val="C00000"/>
                </a:solidFill>
                <a:latin typeface="宋体" panose="02010600030101010101" pitchFamily="2" charset="-122"/>
                <a:ea typeface="宋体" panose="02010600030101010101" pitchFamily="2" charset="-122"/>
              </a:rPr>
              <a:t>多</a:t>
            </a:r>
            <a:r>
              <a:rPr sz="2400">
                <a:latin typeface="宋体" panose="02010600030101010101" pitchFamily="2" charset="-122"/>
                <a:ea typeface="宋体" panose="02010600030101010101" pitchFamily="2" charset="-122"/>
              </a:rPr>
              <a:t>时期；</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（4）</a:t>
            </a:r>
            <a:r>
              <a:rPr sz="2400" b="1">
                <a:solidFill>
                  <a:srgbClr val="C00000"/>
                </a:solidFill>
                <a:latin typeface="宋体" panose="02010600030101010101" pitchFamily="2" charset="-122"/>
                <a:ea typeface="宋体" panose="02010600030101010101" pitchFamily="2" charset="-122"/>
              </a:rPr>
              <a:t>环境</a:t>
            </a:r>
            <a:r>
              <a:rPr sz="2400">
                <a:latin typeface="宋体" panose="02010600030101010101" pitchFamily="2" charset="-122"/>
                <a:ea typeface="宋体" panose="02010600030101010101" pitchFamily="2" charset="-122"/>
              </a:rPr>
              <a:t>与</a:t>
            </a:r>
            <a:r>
              <a:rPr sz="2400" b="1">
                <a:solidFill>
                  <a:srgbClr val="C00000"/>
                </a:solidFill>
                <a:latin typeface="宋体" panose="02010600030101010101" pitchFamily="2" charset="-122"/>
                <a:ea typeface="宋体" panose="02010600030101010101" pitchFamily="2" charset="-122"/>
              </a:rPr>
              <a:t>基因交互</a:t>
            </a:r>
            <a:r>
              <a:rPr sz="2400">
                <a:latin typeface="宋体" panose="02010600030101010101" pitchFamily="2" charset="-122"/>
                <a:ea typeface="宋体" panose="02010600030101010101" pitchFamily="2" charset="-122"/>
              </a:rPr>
              <a:t>作用的证据。</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3345815" y="200660"/>
            <a:ext cx="4876800" cy="6456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8925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5.</a:t>
            </a:r>
            <a:r>
              <a:rPr sz="2400" dirty="0">
                <a:latin typeface="宋体" panose="02010600030101010101" pitchFamily="2" charset="-122"/>
                <a:ea typeface="宋体" panose="02010600030101010101" pitchFamily="2" charset="-122"/>
              </a:rPr>
              <a:t>简述中国教育投资存在的问题</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第四章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478280"/>
            <a:ext cx="11015345" cy="3192145"/>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rPr>
              <a:t>总量</a:t>
            </a:r>
            <a:r>
              <a:rPr sz="2400">
                <a:latin typeface="宋体" panose="02010600030101010101" pitchFamily="2" charset="-122"/>
                <a:ea typeface="宋体" panose="02010600030101010101" pitchFamily="2" charset="-122"/>
              </a:rPr>
              <a:t>问题：我国劳动力整体受教育年限偏低和国家层面人力资本投资不足；</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rPr>
              <a:t>质量</a:t>
            </a:r>
            <a:r>
              <a:rPr sz="2400">
                <a:latin typeface="宋体" panose="02010600030101010101" pitchFamily="2" charset="-122"/>
                <a:ea typeface="宋体" panose="02010600030101010101" pitchFamily="2" charset="-122"/>
              </a:rPr>
              <a:t>问题：教育投资效率偏低，学生就业能力不足，无法满足社会需求；</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结构</a:t>
            </a:r>
            <a:r>
              <a:rPr sz="2400">
                <a:latin typeface="宋体" panose="02010600030101010101" pitchFamily="2" charset="-122"/>
                <a:ea typeface="宋体" panose="02010600030101010101" pitchFamily="2" charset="-122"/>
              </a:rPr>
              <a:t>问题：我国的人力资本还存在着城乡、区域结构不均衡和职业技术教育发展滞后的问题。</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劳动力流动</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第五章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523240" y="915035"/>
            <a:ext cx="8143240" cy="2453640"/>
          </a:xfrm>
          <a:prstGeom prst="rect">
            <a:avLst/>
          </a:prstGeom>
          <a:noFill/>
          <a:ln w="9525">
            <a:noFill/>
          </a:ln>
        </p:spPr>
        <p:txBody>
          <a:bodyPr wrap="square" anchor="t">
            <a:spAutoFit/>
          </a:bodyPr>
          <a:lstStyle/>
          <a:p>
            <a:pPr>
              <a:lnSpc>
                <a:spcPct val="160000"/>
              </a:lnSpc>
            </a:pPr>
            <a:r>
              <a:rPr lang="en-US" sz="2400" dirty="0">
                <a:solidFill>
                  <a:schemeClr val="tx1"/>
                </a:solidFill>
                <a:latin typeface="宋体" panose="02010600030101010101" pitchFamily="2" charset="-122"/>
                <a:ea typeface="宋体" panose="02010600030101010101" pitchFamily="2" charset="-122"/>
              </a:rPr>
              <a:t>1.简述个体工作流动模型</a:t>
            </a:r>
            <a:r>
              <a:rPr lang="zh-CN" altLang="en-US" sz="2400" dirty="0">
                <a:latin typeface="宋体" panose="02010600030101010101" pitchFamily="2" charset="-122"/>
                <a:ea typeface="宋体" panose="02010600030101010101" pitchFamily="2" charset="-122"/>
                <a:sym typeface="+mn-ea"/>
              </a:rPr>
              <a:t>（简答）</a:t>
            </a:r>
            <a:endParaRPr lang="en-US"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2.简述劳动力流动的决定因素</a:t>
            </a:r>
            <a:r>
              <a:rPr lang="zh-CN" altLang="en-US" sz="2400" dirty="0">
                <a:latin typeface="宋体" panose="02010600030101010101" pitchFamily="2" charset="-122"/>
                <a:ea typeface="宋体" panose="02010600030101010101" pitchFamily="2" charset="-122"/>
                <a:sym typeface="+mn-ea"/>
              </a:rPr>
              <a:t>（简答）</a:t>
            </a:r>
            <a:endParaRPr lang="zh-CN" altLang="en-US" sz="2400" b="1" dirty="0">
              <a:solidFill>
                <a:srgbClr val="C00000"/>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3.试述迁移对经济活动的影响</a:t>
            </a:r>
            <a:r>
              <a:rPr lang="zh-CN" altLang="en-US" sz="2400" dirty="0">
                <a:solidFill>
                  <a:schemeClr val="tx1"/>
                </a:solidFill>
                <a:latin typeface="宋体" panose="02010600030101010101" pitchFamily="2" charset="-122"/>
                <a:ea typeface="宋体" panose="02010600030101010101" pitchFamily="2" charset="-122"/>
              </a:rPr>
              <a:t>（论述）</a:t>
            </a:r>
            <a:endParaRPr lang="zh-CN" altLang="en-US"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4.试述改善我国劳动力流动的措施</a:t>
            </a:r>
            <a:r>
              <a:rPr lang="zh-CN" altLang="en-US" sz="2400" dirty="0">
                <a:latin typeface="宋体" panose="02010600030101010101" pitchFamily="2" charset="-122"/>
                <a:ea typeface="宋体" panose="02010600030101010101" pitchFamily="2" charset="-122"/>
                <a:sym typeface="+mn-ea"/>
              </a:rPr>
              <a:t>（论述）</a:t>
            </a:r>
            <a:endParaRPr lang="en-US" altLang="zh-CN" sz="2400" dirty="0">
              <a:latin typeface="宋体" panose="02010600030101010101" pitchFamily="2" charset="-122"/>
              <a:ea typeface="宋体" panose="02010600030101010101" pitchFamily="2" charset="-122"/>
              <a:sym typeface="+mn-ea"/>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第五章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419735" y="8242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sz="2400" dirty="0">
                <a:latin typeface="宋体" panose="02010600030101010101" pitchFamily="2" charset="-122"/>
                <a:ea typeface="宋体" panose="02010600030101010101" pitchFamily="2" charset="-122"/>
              </a:rPr>
              <a:t>简述个体工作流动模型</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第五章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478280"/>
            <a:ext cx="11015345" cy="3967480"/>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（1）劳动力流动的</a:t>
            </a:r>
            <a:r>
              <a:rPr sz="2400" b="1">
                <a:solidFill>
                  <a:srgbClr val="C00000"/>
                </a:solidFill>
                <a:latin typeface="宋体" panose="02010600030101010101" pitchFamily="2" charset="-122"/>
                <a:ea typeface="宋体" panose="02010600030101010101" pitchFamily="2" charset="-122"/>
              </a:rPr>
              <a:t>收益</a:t>
            </a:r>
            <a:r>
              <a:rPr sz="2400">
                <a:latin typeface="宋体" panose="02010600030101010101" pitchFamily="2" charset="-122"/>
                <a:ea typeface="宋体" panose="02010600030101010101" pitchFamily="2" charset="-122"/>
              </a:rPr>
              <a:t>：是指流动行为产生之后，新的工作给劳动者带来的各方面效用的增长，主要包括更丰富的</a:t>
            </a:r>
            <a:r>
              <a:rPr sz="2400" b="1">
                <a:solidFill>
                  <a:srgbClr val="C00000"/>
                </a:solidFill>
                <a:latin typeface="宋体" panose="02010600030101010101" pitchFamily="2" charset="-122"/>
                <a:ea typeface="宋体" panose="02010600030101010101" pitchFamily="2" charset="-122"/>
              </a:rPr>
              <a:t>收入</a:t>
            </a:r>
            <a:r>
              <a:rPr sz="2400">
                <a:latin typeface="宋体" panose="02010600030101010101" pitchFamily="2" charset="-122"/>
                <a:ea typeface="宋体" panose="02010600030101010101" pitchFamily="2" charset="-122"/>
              </a:rPr>
              <a:t>、更优质的</a:t>
            </a:r>
            <a:r>
              <a:rPr sz="2400" b="1">
                <a:solidFill>
                  <a:srgbClr val="C00000"/>
                </a:solidFill>
                <a:latin typeface="宋体" panose="02010600030101010101" pitchFamily="2" charset="-122"/>
                <a:ea typeface="宋体" panose="02010600030101010101" pitchFamily="2" charset="-122"/>
              </a:rPr>
              <a:t>福利</a:t>
            </a:r>
            <a:r>
              <a:rPr sz="2400">
                <a:latin typeface="宋体" panose="02010600030101010101" pitchFamily="2" charset="-122"/>
                <a:ea typeface="宋体" panose="02010600030101010101" pitchFamily="2" charset="-122"/>
              </a:rPr>
              <a:t>、更满意的</a:t>
            </a:r>
            <a:r>
              <a:rPr sz="2400" b="1">
                <a:solidFill>
                  <a:srgbClr val="C00000"/>
                </a:solidFill>
                <a:latin typeface="宋体" panose="02010600030101010101" pitchFamily="2" charset="-122"/>
                <a:ea typeface="宋体" panose="02010600030101010101" pitchFamily="2" charset="-122"/>
              </a:rPr>
              <a:t>工作条件</a:t>
            </a:r>
            <a:r>
              <a:rPr sz="2400">
                <a:latin typeface="宋体" panose="02010600030101010101" pitchFamily="2" charset="-122"/>
                <a:ea typeface="宋体" panose="02010600030101010101" pitchFamily="2" charset="-122"/>
              </a:rPr>
              <a:t>、更高的</a:t>
            </a:r>
            <a:r>
              <a:rPr sz="2400" b="1">
                <a:solidFill>
                  <a:srgbClr val="C00000"/>
                </a:solidFill>
                <a:latin typeface="宋体" panose="02010600030101010101" pitchFamily="2" charset="-122"/>
                <a:ea typeface="宋体" panose="02010600030101010101" pitchFamily="2" charset="-122"/>
              </a:rPr>
              <a:t>职业声望</a:t>
            </a:r>
            <a:r>
              <a:rPr sz="2400">
                <a:latin typeface="宋体" panose="02010600030101010101" pitchFamily="2" charset="-122"/>
                <a:ea typeface="宋体" panose="02010600030101010101" pitchFamily="2" charset="-122"/>
              </a:rPr>
              <a:t>和更有前景的</a:t>
            </a:r>
            <a:r>
              <a:rPr sz="2400" b="1">
                <a:solidFill>
                  <a:srgbClr val="C00000"/>
                </a:solidFill>
                <a:latin typeface="宋体" panose="02010600030101010101" pitchFamily="2" charset="-122"/>
                <a:ea typeface="宋体" panose="02010600030101010101" pitchFamily="2" charset="-122"/>
              </a:rPr>
              <a:t>发展机会</a:t>
            </a:r>
            <a:r>
              <a:rPr sz="2400">
                <a:latin typeface="宋体" panose="02010600030101010101" pitchFamily="2" charset="-122"/>
                <a:ea typeface="宋体" panose="02010600030101010101" pitchFamily="2" charset="-122"/>
              </a:rPr>
              <a:t>等。</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（2）劳动力流动的成本：是指在流动行为的过程中和流动行为产生之后，给劳动者带来各方面的损失，包括</a:t>
            </a:r>
            <a:r>
              <a:rPr sz="2400" b="1">
                <a:solidFill>
                  <a:srgbClr val="C00000"/>
                </a:solidFill>
                <a:latin typeface="宋体" panose="02010600030101010101" pitchFamily="2" charset="-122"/>
                <a:ea typeface="宋体" panose="02010600030101010101" pitchFamily="2" charset="-122"/>
              </a:rPr>
              <a:t>直接</a:t>
            </a:r>
            <a:r>
              <a:rPr sz="2400">
                <a:latin typeface="宋体" panose="02010600030101010101" pitchFamily="2" charset="-122"/>
                <a:ea typeface="宋体" panose="02010600030101010101" pitchFamily="2" charset="-122"/>
              </a:rPr>
              <a:t>成本和</a:t>
            </a:r>
            <a:r>
              <a:rPr sz="2400" b="1">
                <a:solidFill>
                  <a:srgbClr val="C00000"/>
                </a:solidFill>
                <a:latin typeface="宋体" panose="02010600030101010101" pitchFamily="2" charset="-122"/>
                <a:ea typeface="宋体" panose="02010600030101010101" pitchFamily="2" charset="-122"/>
              </a:rPr>
              <a:t>间接</a:t>
            </a:r>
            <a:r>
              <a:rPr sz="2400">
                <a:latin typeface="宋体" panose="02010600030101010101" pitchFamily="2" charset="-122"/>
                <a:ea typeface="宋体" panose="02010600030101010101" pitchFamily="2" charset="-122"/>
              </a:rPr>
              <a:t>成本。</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419735" y="8242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2.</a:t>
            </a:r>
            <a:r>
              <a:rPr sz="2400" dirty="0">
                <a:latin typeface="宋体" panose="02010600030101010101" pitchFamily="2" charset="-122"/>
                <a:ea typeface="宋体" panose="02010600030101010101" pitchFamily="2" charset="-122"/>
              </a:rPr>
              <a:t>简述劳动力流动的决定因素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第五章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478280"/>
            <a:ext cx="11015345" cy="4741545"/>
          </a:xfrm>
          <a:prstGeom prst="rect">
            <a:avLst/>
          </a:prstGeom>
          <a:noFill/>
          <a:ln w="9525">
            <a:noFill/>
          </a:ln>
        </p:spPr>
        <p:txBody>
          <a:bodyPr wrap="square" anchor="t">
            <a:spAutoFit/>
          </a:bodyPr>
          <a:p>
            <a:pPr>
              <a:lnSpc>
                <a:spcPct val="180000"/>
              </a:lnSpc>
            </a:pPr>
            <a:r>
              <a:rPr sz="2400">
                <a:latin typeface="宋体" panose="02010600030101010101" pitchFamily="2" charset="-122"/>
                <a:ea typeface="宋体" panose="02010600030101010101" pitchFamily="2" charset="-122"/>
              </a:rPr>
              <a:t>（1）迁出地和迁入地间的</a:t>
            </a:r>
            <a:r>
              <a:rPr sz="2400" b="1">
                <a:solidFill>
                  <a:srgbClr val="C00000"/>
                </a:solidFill>
                <a:latin typeface="宋体" panose="02010600030101010101" pitchFamily="2" charset="-122"/>
                <a:ea typeface="宋体" panose="02010600030101010101" pitchFamily="2" charset="-122"/>
              </a:rPr>
              <a:t>距离</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（2）迁出地和迁入地的</a:t>
            </a:r>
            <a:r>
              <a:rPr sz="2400" b="1">
                <a:solidFill>
                  <a:srgbClr val="C00000"/>
                </a:solidFill>
                <a:latin typeface="宋体" panose="02010600030101010101" pitchFamily="2" charset="-122"/>
                <a:ea typeface="宋体" panose="02010600030101010101" pitchFamily="2" charset="-122"/>
              </a:rPr>
              <a:t>经济发展水平</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失业率</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（4）</a:t>
            </a:r>
            <a:r>
              <a:rPr sz="2400" b="1">
                <a:solidFill>
                  <a:srgbClr val="C00000"/>
                </a:solidFill>
                <a:latin typeface="宋体" panose="02010600030101010101" pitchFamily="2" charset="-122"/>
                <a:ea typeface="宋体" panose="02010600030101010101" pitchFamily="2" charset="-122"/>
              </a:rPr>
              <a:t>家庭</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（5）</a:t>
            </a:r>
            <a:r>
              <a:rPr sz="2400" b="1">
                <a:solidFill>
                  <a:srgbClr val="C00000"/>
                </a:solidFill>
                <a:latin typeface="宋体" panose="02010600030101010101" pitchFamily="2" charset="-122"/>
                <a:ea typeface="宋体" panose="02010600030101010101" pitchFamily="2" charset="-122"/>
              </a:rPr>
              <a:t>年龄</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（6）</a:t>
            </a:r>
            <a:r>
              <a:rPr sz="2400" b="1">
                <a:solidFill>
                  <a:srgbClr val="C00000"/>
                </a:solidFill>
                <a:latin typeface="宋体" panose="02010600030101010101" pitchFamily="2" charset="-122"/>
                <a:ea typeface="宋体" panose="02010600030101010101" pitchFamily="2" charset="-122"/>
              </a:rPr>
              <a:t>教育</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（7）</a:t>
            </a:r>
            <a:r>
              <a:rPr sz="2400" b="1">
                <a:solidFill>
                  <a:srgbClr val="C00000"/>
                </a:solidFill>
                <a:latin typeface="宋体" panose="02010600030101010101" pitchFamily="2" charset="-122"/>
                <a:ea typeface="宋体" panose="02010600030101010101" pitchFamily="2" charset="-122"/>
              </a:rPr>
              <a:t>职业</a:t>
            </a:r>
            <a:r>
              <a:rPr sz="2400">
                <a:latin typeface="宋体" panose="02010600030101010101" pitchFamily="2" charset="-122"/>
                <a:ea typeface="宋体" panose="02010600030101010101" pitchFamily="2" charset="-122"/>
              </a:rPr>
              <a:t>与</a:t>
            </a:r>
            <a:r>
              <a:rPr sz="2400" b="1">
                <a:solidFill>
                  <a:srgbClr val="C00000"/>
                </a:solidFill>
                <a:latin typeface="宋体" panose="02010600030101010101" pitchFamily="2" charset="-122"/>
                <a:ea typeface="宋体" panose="02010600030101010101" pitchFamily="2" charset="-122"/>
              </a:rPr>
              <a:t>技术</a:t>
            </a:r>
            <a:r>
              <a:rPr sz="2400">
                <a:latin typeface="宋体" panose="02010600030101010101" pitchFamily="2" charset="-122"/>
                <a:ea typeface="宋体" panose="02010600030101010101" pitchFamily="2" charset="-122"/>
              </a:rPr>
              <a:t>等级。</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156845" y="6781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3.</a:t>
            </a:r>
            <a:r>
              <a:rPr sz="2400" dirty="0">
                <a:latin typeface="宋体" panose="02010600030101010101" pitchFamily="2" charset="-122"/>
                <a:ea typeface="宋体" panose="02010600030101010101" pitchFamily="2" charset="-122"/>
              </a:rPr>
              <a:t>试述迁移对经济活动的影响</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第五章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07315" y="1229995"/>
            <a:ext cx="11015345" cy="5169535"/>
          </a:xfrm>
          <a:prstGeom prst="rect">
            <a:avLst/>
          </a:prstGeom>
          <a:noFill/>
          <a:ln w="9525">
            <a:noFill/>
          </a:ln>
        </p:spPr>
        <p:txBody>
          <a:bodyPr wrap="square" anchor="t">
            <a:spAutoFit/>
          </a:bodyPr>
          <a:p>
            <a:pPr>
              <a:lnSpc>
                <a:spcPct val="150000"/>
              </a:lnSpc>
            </a:pPr>
            <a:r>
              <a:rPr sz="2000">
                <a:latin typeface="宋体" panose="02010600030101010101" pitchFamily="2" charset="-122"/>
                <a:ea typeface="宋体" panose="02010600030101010101" pitchFamily="2" charset="-122"/>
              </a:rPr>
              <a:t>（1）对</a:t>
            </a:r>
            <a:r>
              <a:rPr sz="2000" b="1">
                <a:solidFill>
                  <a:srgbClr val="C00000"/>
                </a:solidFill>
                <a:latin typeface="宋体" panose="02010600030101010101" pitchFamily="2" charset="-122"/>
                <a:ea typeface="宋体" panose="02010600030101010101" pitchFamily="2" charset="-122"/>
              </a:rPr>
              <a:t>农业</a:t>
            </a:r>
            <a:r>
              <a:rPr sz="2000">
                <a:latin typeface="宋体" panose="02010600030101010101" pitchFamily="2" charset="-122"/>
                <a:ea typeface="宋体" panose="02010600030101010101" pitchFamily="2" charset="-122"/>
              </a:rPr>
              <a:t>生产的影响：</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①</a:t>
            </a:r>
            <a:r>
              <a:rPr sz="2000" b="1">
                <a:solidFill>
                  <a:srgbClr val="C00000"/>
                </a:solidFill>
                <a:latin typeface="宋体" panose="02010600030101010101" pitchFamily="2" charset="-122"/>
                <a:ea typeface="宋体" panose="02010600030101010101" pitchFamily="2" charset="-122"/>
              </a:rPr>
              <a:t>正效应</a:t>
            </a:r>
            <a:r>
              <a:rPr sz="2000">
                <a:latin typeface="宋体" panose="02010600030101010101" pitchFamily="2" charset="-122"/>
                <a:ea typeface="宋体" panose="02010600030101010101" pitchFamily="2" charset="-122"/>
              </a:rPr>
              <a:t>：汇款可以</a:t>
            </a:r>
            <a:r>
              <a:rPr sz="2000" b="1">
                <a:solidFill>
                  <a:srgbClr val="C00000"/>
                </a:solidFill>
                <a:latin typeface="宋体" panose="02010600030101010101" pitchFamily="2" charset="-122"/>
                <a:ea typeface="宋体" panose="02010600030101010101" pitchFamily="2" charset="-122"/>
              </a:rPr>
              <a:t>放松</a:t>
            </a:r>
            <a:r>
              <a:rPr sz="2000">
                <a:latin typeface="宋体" panose="02010600030101010101" pitchFamily="2" charset="-122"/>
                <a:ea typeface="宋体" panose="02010600030101010101" pitchFamily="2" charset="-122"/>
              </a:rPr>
              <a:t>农户的</a:t>
            </a:r>
            <a:r>
              <a:rPr sz="2000" b="1">
                <a:solidFill>
                  <a:srgbClr val="C00000"/>
                </a:solidFill>
                <a:latin typeface="宋体" panose="02010600030101010101" pitchFamily="2" charset="-122"/>
                <a:ea typeface="宋体" panose="02010600030101010101" pitchFamily="2" charset="-122"/>
              </a:rPr>
              <a:t>信贷</a:t>
            </a:r>
            <a:r>
              <a:rPr sz="2000">
                <a:latin typeface="宋体" panose="02010600030101010101" pitchFamily="2" charset="-122"/>
                <a:ea typeface="宋体" panose="02010600030101010101" pitchFamily="2" charset="-122"/>
              </a:rPr>
              <a:t>、</a:t>
            </a:r>
            <a:r>
              <a:rPr sz="2000" b="1">
                <a:solidFill>
                  <a:srgbClr val="C00000"/>
                </a:solidFill>
                <a:latin typeface="宋体" panose="02010600030101010101" pitchFamily="2" charset="-122"/>
                <a:ea typeface="宋体" panose="02010600030101010101" pitchFamily="2" charset="-122"/>
              </a:rPr>
              <a:t>保险</a:t>
            </a:r>
            <a:r>
              <a:rPr sz="2000">
                <a:latin typeface="宋体" panose="02010600030101010101" pitchFamily="2" charset="-122"/>
                <a:ea typeface="宋体" panose="02010600030101010101" pitchFamily="2" charset="-122"/>
              </a:rPr>
              <a:t>等</a:t>
            </a:r>
            <a:r>
              <a:rPr sz="2000" b="1">
                <a:solidFill>
                  <a:srgbClr val="C00000"/>
                </a:solidFill>
                <a:latin typeface="宋体" panose="02010600030101010101" pitchFamily="2" charset="-122"/>
                <a:ea typeface="宋体" panose="02010600030101010101" pitchFamily="2" charset="-122"/>
              </a:rPr>
              <a:t>约束</a:t>
            </a:r>
            <a:r>
              <a:rPr sz="2000">
                <a:latin typeface="宋体" panose="02010600030101010101" pitchFamily="2" charset="-122"/>
                <a:ea typeface="宋体" panose="02010600030101010101" pitchFamily="2" charset="-122"/>
              </a:rPr>
              <a:t>，用来支持生产经营资金投入以及新生产技术投资等，同时稳定的汇款收入也可以为家庭提供收入保险；</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②</a:t>
            </a:r>
            <a:r>
              <a:rPr sz="2000" b="1">
                <a:solidFill>
                  <a:srgbClr val="C00000"/>
                </a:solidFill>
                <a:latin typeface="宋体" panose="02010600030101010101" pitchFamily="2" charset="-122"/>
                <a:ea typeface="宋体" panose="02010600030101010101" pitchFamily="2" charset="-122"/>
              </a:rPr>
              <a:t>负效应</a:t>
            </a:r>
            <a:r>
              <a:rPr sz="2000">
                <a:latin typeface="宋体" panose="02010600030101010101" pitchFamily="2" charset="-122"/>
                <a:ea typeface="宋体" panose="02010600030101010101" pitchFamily="2" charset="-122"/>
              </a:rPr>
              <a:t>：汇款同时会</a:t>
            </a:r>
            <a:r>
              <a:rPr sz="2000" b="1">
                <a:solidFill>
                  <a:srgbClr val="C00000"/>
                </a:solidFill>
                <a:latin typeface="宋体" panose="02010600030101010101" pitchFamily="2" charset="-122"/>
                <a:ea typeface="宋体" panose="02010600030101010101" pitchFamily="2" charset="-122"/>
              </a:rPr>
              <a:t>拉紧</a:t>
            </a:r>
            <a:r>
              <a:rPr sz="2000">
                <a:latin typeface="宋体" panose="02010600030101010101" pitchFamily="2" charset="-122"/>
                <a:ea typeface="宋体" panose="02010600030101010101" pitchFamily="2" charset="-122"/>
              </a:rPr>
              <a:t>家庭面临的</a:t>
            </a:r>
            <a:r>
              <a:rPr sz="2000" b="1">
                <a:solidFill>
                  <a:srgbClr val="C00000"/>
                </a:solidFill>
                <a:latin typeface="宋体" panose="02010600030101010101" pitchFamily="2" charset="-122"/>
                <a:ea typeface="宋体" panose="02010600030101010101" pitchFamily="2" charset="-122"/>
              </a:rPr>
              <a:t>劳动力约束</a:t>
            </a:r>
            <a:r>
              <a:rPr sz="2000">
                <a:latin typeface="宋体" panose="02010600030101010101" pitchFamily="2" charset="-122"/>
                <a:ea typeface="宋体" panose="02010600030101010101" pitchFamily="2" charset="-122"/>
              </a:rPr>
              <a:t>，如果家庭不存在剩余劳动力或者剩余劳动力很少，那么成员外出必然会导致家庭劳动力短缺；</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③迁移对农户家庭生产经营活动的净效应要取决于以上两个效应的冲减程度。</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（2）对</a:t>
            </a:r>
            <a:r>
              <a:rPr sz="2000" b="1">
                <a:solidFill>
                  <a:srgbClr val="C00000"/>
                </a:solidFill>
                <a:latin typeface="宋体" panose="02010600030101010101" pitchFamily="2" charset="-122"/>
                <a:ea typeface="宋体" panose="02010600030101010101" pitchFamily="2" charset="-122"/>
              </a:rPr>
              <a:t>家庭</a:t>
            </a:r>
            <a:r>
              <a:rPr sz="2000">
                <a:latin typeface="宋体" panose="02010600030101010101" pitchFamily="2" charset="-122"/>
                <a:ea typeface="宋体" panose="02010600030101010101" pitchFamily="2" charset="-122"/>
              </a:rPr>
              <a:t>投资和消费的影响：</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相对于投资来说，迁移对农户家庭消费有</a:t>
            </a:r>
            <a:r>
              <a:rPr sz="2000" b="1">
                <a:solidFill>
                  <a:srgbClr val="C00000"/>
                </a:solidFill>
                <a:latin typeface="宋体" panose="02010600030101010101" pitchFamily="2" charset="-122"/>
                <a:ea typeface="宋体" panose="02010600030101010101" pitchFamily="2" charset="-122"/>
              </a:rPr>
              <a:t>更大的推动作用</a:t>
            </a:r>
            <a:r>
              <a:rPr sz="2000">
                <a:latin typeface="宋体" panose="02010600030101010101" pitchFamily="2" charset="-122"/>
                <a:ea typeface="宋体" panose="02010600030101010101" pitchFamily="2" charset="-122"/>
              </a:rPr>
              <a:t>，因为：</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①很大比例的汇款被用在“</a:t>
            </a:r>
            <a:r>
              <a:rPr sz="2000" b="1">
                <a:solidFill>
                  <a:srgbClr val="C00000"/>
                </a:solidFill>
                <a:latin typeface="宋体" panose="02010600030101010101" pitchFamily="2" charset="-122"/>
                <a:ea typeface="宋体" panose="02010600030101010101" pitchFamily="2" charset="-122"/>
              </a:rPr>
              <a:t>身份取向</a:t>
            </a:r>
            <a:r>
              <a:rPr sz="2000">
                <a:latin typeface="宋体" panose="02010600030101010101" pitchFamily="2" charset="-122"/>
                <a:ea typeface="宋体" panose="02010600030101010101" pitchFamily="2" charset="-122"/>
              </a:rPr>
              <a:t>”的消费上；</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②很小一部分汇款会转变为</a:t>
            </a:r>
            <a:r>
              <a:rPr sz="2000" b="1">
                <a:solidFill>
                  <a:srgbClr val="C00000"/>
                </a:solidFill>
                <a:latin typeface="宋体" panose="02010600030101010101" pitchFamily="2" charset="-122"/>
                <a:ea typeface="宋体" panose="02010600030101010101" pitchFamily="2" charset="-122"/>
              </a:rPr>
              <a:t>储蓄</a:t>
            </a:r>
            <a:r>
              <a:rPr sz="2000">
                <a:latin typeface="宋体" panose="02010600030101010101" pitchFamily="2" charset="-122"/>
                <a:ea typeface="宋体" panose="02010600030101010101" pitchFamily="2" charset="-122"/>
              </a:rPr>
              <a:t>或</a:t>
            </a:r>
            <a:r>
              <a:rPr sz="2000" b="1">
                <a:solidFill>
                  <a:srgbClr val="C00000"/>
                </a:solidFill>
                <a:latin typeface="宋体" panose="02010600030101010101" pitchFamily="2" charset="-122"/>
                <a:ea typeface="宋体" panose="02010600030101010101" pitchFamily="2" charset="-122"/>
              </a:rPr>
              <a:t>投资</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③汇款主要的投资方式--住房建设、土地和珠宝等，对整个经济来讲都不是必要的生产性行为。</a:t>
            </a:r>
            <a:endParaRPr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156845" y="67818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4.</a:t>
            </a:r>
            <a:r>
              <a:rPr sz="2400" dirty="0">
                <a:latin typeface="宋体" panose="02010600030101010101" pitchFamily="2" charset="-122"/>
                <a:ea typeface="宋体" panose="02010600030101010101" pitchFamily="2" charset="-122"/>
              </a:rPr>
              <a:t>试述改善我国劳动力流动的措施</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第五章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07315" y="1229995"/>
            <a:ext cx="11015345" cy="5169535"/>
          </a:xfrm>
          <a:prstGeom prst="rect">
            <a:avLst/>
          </a:prstGeom>
          <a:noFill/>
          <a:ln w="9525">
            <a:noFill/>
          </a:ln>
        </p:spPr>
        <p:txBody>
          <a:bodyPr wrap="square" anchor="t">
            <a:spAutoFit/>
          </a:bodyPr>
          <a:p>
            <a:pPr>
              <a:lnSpc>
                <a:spcPct val="150000"/>
              </a:lnSpc>
            </a:pPr>
            <a:r>
              <a:rPr sz="2000">
                <a:latin typeface="宋体" panose="02010600030101010101" pitchFamily="2" charset="-122"/>
                <a:ea typeface="宋体" panose="02010600030101010101" pitchFamily="2" charset="-122"/>
              </a:rPr>
              <a:t>（1）应保障劳动力有序、有度、有效地流动，降低流动成本，措施包括：</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①将劳动流动作为一种</a:t>
            </a:r>
            <a:r>
              <a:rPr sz="2000" b="1">
                <a:solidFill>
                  <a:srgbClr val="C00000"/>
                </a:solidFill>
                <a:latin typeface="宋体" panose="02010600030101010101" pitchFamily="2" charset="-122"/>
                <a:ea typeface="宋体" panose="02010600030101010101" pitchFamily="2" charset="-122"/>
              </a:rPr>
              <a:t>投资行为</a:t>
            </a:r>
            <a:r>
              <a:rPr sz="2000">
                <a:latin typeface="宋体" panose="02010600030101010101" pitchFamily="2" charset="-122"/>
                <a:ea typeface="宋体" panose="02010600030101010101" pitchFamily="2" charset="-122"/>
              </a:rPr>
              <a:t>看待；</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②强化劳动者的</a:t>
            </a:r>
            <a:r>
              <a:rPr sz="2000" b="1">
                <a:solidFill>
                  <a:srgbClr val="C00000"/>
                </a:solidFill>
                <a:latin typeface="宋体" panose="02010600030101010101" pitchFamily="2" charset="-122"/>
                <a:ea typeface="宋体" panose="02010600030101010101" pitchFamily="2" charset="-122"/>
              </a:rPr>
              <a:t>流动激励</a:t>
            </a:r>
            <a:r>
              <a:rPr sz="2000">
                <a:latin typeface="宋体" panose="02010600030101010101" pitchFamily="2" charset="-122"/>
                <a:ea typeface="宋体" panose="02010600030101010101" pitchFamily="2" charset="-122"/>
              </a:rPr>
              <a:t>，通过财政援助劳动者的流动；</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③健全社会</a:t>
            </a:r>
            <a:r>
              <a:rPr sz="2000" b="1">
                <a:solidFill>
                  <a:srgbClr val="C00000"/>
                </a:solidFill>
                <a:latin typeface="宋体" panose="02010600030101010101" pitchFamily="2" charset="-122"/>
                <a:ea typeface="宋体" panose="02010600030101010101" pitchFamily="2" charset="-122"/>
              </a:rPr>
              <a:t>保障制度</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④完善</a:t>
            </a:r>
            <a:r>
              <a:rPr sz="2000" b="1">
                <a:solidFill>
                  <a:srgbClr val="C00000"/>
                </a:solidFill>
                <a:latin typeface="宋体" panose="02010600030101010101" pitchFamily="2" charset="-122"/>
                <a:ea typeface="宋体" panose="02010600030101010101" pitchFamily="2" charset="-122"/>
              </a:rPr>
              <a:t>法律法规</a:t>
            </a:r>
            <a:r>
              <a:rPr sz="2000">
                <a:latin typeface="宋体" panose="02010600030101010101" pitchFamily="2" charset="-122"/>
                <a:ea typeface="宋体" panose="02010600030101010101" pitchFamily="2" charset="-122"/>
              </a:rPr>
              <a:t>制度。</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（2）必须在户籍制度和城市化管理方面作出改革，具体措施包括：</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①加快</a:t>
            </a:r>
            <a:r>
              <a:rPr sz="2000" b="1">
                <a:solidFill>
                  <a:srgbClr val="C00000"/>
                </a:solidFill>
                <a:latin typeface="宋体" panose="02010600030101010101" pitchFamily="2" charset="-122"/>
                <a:ea typeface="宋体" panose="02010600030101010101" pitchFamily="2" charset="-122"/>
              </a:rPr>
              <a:t>户籍管理制度</a:t>
            </a:r>
            <a:r>
              <a:rPr sz="2000">
                <a:latin typeface="宋体" panose="02010600030101010101" pitchFamily="2" charset="-122"/>
                <a:ea typeface="宋体" panose="02010600030101010101" pitchFamily="2" charset="-122"/>
              </a:rPr>
              <a:t>的改革；</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②加快</a:t>
            </a:r>
            <a:r>
              <a:rPr sz="2000" b="1">
                <a:solidFill>
                  <a:srgbClr val="C00000"/>
                </a:solidFill>
                <a:latin typeface="宋体" panose="02010600030101010101" pitchFamily="2" charset="-122"/>
                <a:ea typeface="宋体" panose="02010600030101010101" pitchFamily="2" charset="-122"/>
              </a:rPr>
              <a:t>城市化</a:t>
            </a:r>
            <a:r>
              <a:rPr sz="2000">
                <a:latin typeface="宋体" panose="02010600030101010101" pitchFamily="2" charset="-122"/>
                <a:ea typeface="宋体" panose="02010600030101010101" pitchFamily="2" charset="-122"/>
              </a:rPr>
              <a:t>进程；</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③加强</a:t>
            </a:r>
            <a:r>
              <a:rPr sz="2000" b="1">
                <a:solidFill>
                  <a:srgbClr val="C00000"/>
                </a:solidFill>
                <a:latin typeface="宋体" panose="02010600030101010101" pitchFamily="2" charset="-122"/>
                <a:ea typeface="宋体" panose="02010600030101010101" pitchFamily="2" charset="-122"/>
              </a:rPr>
              <a:t>城市管理</a:t>
            </a:r>
            <a:r>
              <a:rPr sz="2000">
                <a:latin typeface="宋体" panose="02010600030101010101" pitchFamily="2" charset="-122"/>
                <a:ea typeface="宋体" panose="02010600030101010101" pitchFamily="2" charset="-122"/>
              </a:rPr>
              <a:t>和社区建设；</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④城市剩余劳动力</a:t>
            </a:r>
            <a:r>
              <a:rPr sz="2000" b="1">
                <a:solidFill>
                  <a:srgbClr val="C00000"/>
                </a:solidFill>
                <a:latin typeface="宋体" panose="02010600030101010101" pitchFamily="2" charset="-122"/>
                <a:ea typeface="宋体" panose="02010600030101010101" pitchFamily="2" charset="-122"/>
              </a:rPr>
              <a:t>转变就业观念</a:t>
            </a:r>
            <a:r>
              <a:rPr sz="2000">
                <a:latin typeface="宋体" panose="02010600030101010101" pitchFamily="2" charset="-122"/>
                <a:ea typeface="宋体" panose="02010600030101010101" pitchFamily="2" charset="-122"/>
              </a:rPr>
              <a:t>，与外地农村进城劳动力进行平等竞争；</a:t>
            </a:r>
            <a:endParaRPr sz="2000">
              <a:latin typeface="宋体" panose="02010600030101010101" pitchFamily="2" charset="-122"/>
              <a:ea typeface="宋体" panose="02010600030101010101" pitchFamily="2" charset="-122"/>
            </a:endParaRPr>
          </a:p>
          <a:p>
            <a:pPr>
              <a:lnSpc>
                <a:spcPct val="150000"/>
              </a:lnSpc>
            </a:pPr>
            <a:r>
              <a:rPr sz="2000">
                <a:latin typeface="宋体" panose="02010600030101010101" pitchFamily="2" charset="-122"/>
                <a:ea typeface="宋体" panose="02010600030101010101" pitchFamily="2" charset="-122"/>
              </a:rPr>
              <a:t>⑤农村剩余劳动力人口的流出是在农村实施适度规模经营的契机。</a:t>
            </a:r>
            <a:endParaRPr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工资理论</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第六章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523240" y="915035"/>
            <a:ext cx="7233285" cy="4225290"/>
          </a:xfrm>
          <a:prstGeom prst="rect">
            <a:avLst/>
          </a:prstGeom>
          <a:noFill/>
          <a:ln w="9525">
            <a:noFill/>
          </a:ln>
        </p:spPr>
        <p:txBody>
          <a:bodyPr wrap="square" anchor="t">
            <a:spAutoFit/>
          </a:bodyPr>
          <a:lstStyle/>
          <a:p>
            <a:pPr>
              <a:lnSpc>
                <a:spcPct val="160000"/>
              </a:lnSpc>
            </a:pPr>
            <a:r>
              <a:rPr lang="en-US" sz="2400" dirty="0">
                <a:solidFill>
                  <a:schemeClr val="tx1"/>
                </a:solidFill>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rPr>
              <a:t>简述计时工资制的适用范围（简答）</a:t>
            </a:r>
            <a:endParaRPr lang="en-US" sz="2400" dirty="0">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2.简述计件工资制的适用范围</a:t>
            </a:r>
            <a:r>
              <a:rPr lang="en-US" altLang="zh-CN" sz="2400" dirty="0">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3.简述计时工资制的优缺点</a:t>
            </a:r>
            <a:r>
              <a:rPr lang="en-US" altLang="zh-CN" sz="2400" dirty="0">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4.简述计件工资制的优缺点</a:t>
            </a:r>
            <a:r>
              <a:rPr lang="en-US" altLang="zh-CN" sz="2400" dirty="0">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5.简述性别工资差距的原因</a:t>
            </a:r>
            <a:r>
              <a:rPr lang="en-US" altLang="zh-CN" sz="2400" dirty="0">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6.</a:t>
            </a:r>
            <a:r>
              <a:rPr sz="2400" b="1">
                <a:solidFill>
                  <a:srgbClr val="C00000"/>
                </a:solidFill>
                <a:latin typeface="宋体" panose="02010600030101010101" pitchFamily="2" charset="-122"/>
                <a:ea typeface="宋体" panose="02010600030101010101" pitchFamily="2" charset="-122"/>
              </a:rPr>
              <a:t>简述我国工资收入户籍差异的原因</a:t>
            </a:r>
            <a:r>
              <a:rPr sz="2400" b="1">
                <a:solidFill>
                  <a:srgbClr val="C00000"/>
                </a:solidFill>
                <a:latin typeface="宋体" panose="02010600030101010101" pitchFamily="2" charset="-122"/>
                <a:ea typeface="宋体" panose="02010600030101010101" pitchFamily="2" charset="-122"/>
                <a:sym typeface="+mn-ea"/>
              </a:rPr>
              <a:t>（简答）</a:t>
            </a:r>
            <a:endParaRPr sz="2400" b="1">
              <a:solidFill>
                <a:srgbClr val="C00000"/>
              </a:solidFill>
              <a:latin typeface="宋体" panose="02010600030101010101" pitchFamily="2" charset="-122"/>
              <a:ea typeface="宋体" panose="02010600030101010101" pitchFamily="2" charset="-122"/>
              <a:sym typeface="+mn-ea"/>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7.试述影响工资确定的因素</a:t>
            </a:r>
            <a:r>
              <a:rPr lang="en-US" altLang="zh-CN" sz="2400" dirty="0">
                <a:latin typeface="宋体" panose="02010600030101010101" pitchFamily="2" charset="-122"/>
                <a:ea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sym typeface="+mn-ea"/>
              </a:rPr>
              <a:t>论述</a:t>
            </a:r>
            <a:r>
              <a:rPr lang="en-US" altLang="zh-CN" sz="2400" dirty="0">
                <a:latin typeface="宋体" panose="02010600030101010101" pitchFamily="2" charset="-122"/>
                <a:ea typeface="宋体" panose="02010600030101010101" pitchFamily="2" charset="-122"/>
                <a:sym typeface="+mn-ea"/>
              </a:rPr>
              <a:t>）</a:t>
            </a:r>
            <a:endParaRPr lang="en-US" altLang="zh-CN" sz="2400" dirty="0">
              <a:solidFill>
                <a:schemeClr val="tx1"/>
              </a:solidFill>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419735" y="8242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sz="2400" dirty="0">
                <a:latin typeface="宋体" panose="02010600030101010101" pitchFamily="2" charset="-122"/>
                <a:ea typeface="宋体" panose="02010600030101010101" pitchFamily="2" charset="-122"/>
              </a:rPr>
              <a:t>简述计时工资制的适用范围</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478280"/>
            <a:ext cx="11015345" cy="2416810"/>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（1）产品</a:t>
            </a:r>
            <a:r>
              <a:rPr lang="en-US" altLang="zh-CN" sz="2400" b="1" dirty="0">
                <a:solidFill>
                  <a:srgbClr val="C00000"/>
                </a:solidFill>
                <a:latin typeface="宋体" panose="02010600030101010101" pitchFamily="2" charset="-122"/>
                <a:ea typeface="宋体" panose="02010600030101010101" pitchFamily="2" charset="-122"/>
              </a:rPr>
              <a:t>质量重于</a:t>
            </a:r>
            <a:r>
              <a:rPr sz="2400">
                <a:latin typeface="宋体" panose="02010600030101010101" pitchFamily="2" charset="-122"/>
                <a:ea typeface="宋体" panose="02010600030101010101" pitchFamily="2" charset="-122"/>
              </a:rPr>
              <a:t>产品</a:t>
            </a:r>
            <a:r>
              <a:rPr lang="en-US" altLang="zh-CN" sz="2400" b="1" dirty="0">
                <a:solidFill>
                  <a:srgbClr val="C00000"/>
                </a:solidFill>
                <a:latin typeface="宋体" panose="02010600030101010101" pitchFamily="2" charset="-122"/>
                <a:ea typeface="宋体" panose="02010600030101010101" pitchFamily="2" charset="-122"/>
              </a:rPr>
              <a:t>数量</a:t>
            </a:r>
            <a:r>
              <a:rPr sz="2400">
                <a:latin typeface="宋体" panose="02010600030101010101" pitchFamily="2" charset="-122"/>
                <a:ea typeface="宋体" panose="02010600030101010101" pitchFamily="2" charset="-122"/>
              </a:rPr>
              <a:t>的工作；</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（2）工作</a:t>
            </a:r>
            <a:r>
              <a:rPr lang="en-US" altLang="zh-CN" sz="2400" b="1" dirty="0">
                <a:solidFill>
                  <a:srgbClr val="C00000"/>
                </a:solidFill>
                <a:latin typeface="宋体" panose="02010600030101010101" pitchFamily="2" charset="-122"/>
                <a:ea typeface="宋体" panose="02010600030101010101" pitchFamily="2" charset="-122"/>
              </a:rPr>
              <a:t>不便</a:t>
            </a:r>
            <a:r>
              <a:rPr sz="2400">
                <a:latin typeface="宋体" panose="02010600030101010101" pitchFamily="2" charset="-122"/>
                <a:ea typeface="宋体" panose="02010600030101010101" pitchFamily="2" charset="-122"/>
              </a:rPr>
              <a:t>以</a:t>
            </a:r>
            <a:r>
              <a:rPr lang="en-US" altLang="zh-CN" sz="2400" b="1" dirty="0">
                <a:solidFill>
                  <a:srgbClr val="C00000"/>
                </a:solidFill>
                <a:latin typeface="宋体" panose="02010600030101010101" pitchFamily="2" charset="-122"/>
                <a:ea typeface="宋体" panose="02010600030101010101" pitchFamily="2" charset="-122"/>
              </a:rPr>
              <a:t>件数计算</a:t>
            </a:r>
            <a:r>
              <a:rPr sz="2400">
                <a:latin typeface="宋体" panose="02010600030101010101" pitchFamily="2" charset="-122"/>
                <a:ea typeface="宋体" panose="02010600030101010101" pitchFamily="2" charset="-122"/>
              </a:rPr>
              <a:t>的工作；</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（3）生产</a:t>
            </a:r>
            <a:r>
              <a:rPr lang="en-US" altLang="zh-CN" sz="2400" b="1" dirty="0">
                <a:solidFill>
                  <a:srgbClr val="C00000"/>
                </a:solidFill>
                <a:latin typeface="宋体" panose="02010600030101010101" pitchFamily="2" charset="-122"/>
                <a:ea typeface="宋体" panose="02010600030101010101" pitchFamily="2" charset="-122"/>
              </a:rPr>
              <a:t>规模较小</a:t>
            </a:r>
            <a:r>
              <a:rPr sz="2400">
                <a:latin typeface="宋体" panose="02010600030101010101" pitchFamily="2" charset="-122"/>
                <a:ea typeface="宋体" panose="02010600030101010101" pitchFamily="2" charset="-122"/>
              </a:rPr>
              <a:t>，上级对下级可进行</a:t>
            </a:r>
            <a:r>
              <a:rPr lang="en-US" altLang="zh-CN" sz="2400" b="1" dirty="0">
                <a:solidFill>
                  <a:srgbClr val="C00000"/>
                </a:solidFill>
                <a:latin typeface="宋体" panose="02010600030101010101" pitchFamily="2" charset="-122"/>
                <a:ea typeface="宋体" panose="02010600030101010101" pitchFamily="2" charset="-122"/>
              </a:rPr>
              <a:t>严密监督</a:t>
            </a:r>
            <a:r>
              <a:rPr sz="2400">
                <a:latin typeface="宋体" panose="02010600030101010101" pitchFamily="2" charset="-122"/>
                <a:ea typeface="宋体" panose="02010600030101010101" pitchFamily="2" charset="-122"/>
              </a:rPr>
              <a:t>的情况。</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p:nvPr/>
        </p:nvSpPr>
        <p:spPr>
          <a:xfrm>
            <a:off x="337503" y="285115"/>
            <a:ext cx="5694680" cy="460375"/>
          </a:xfrm>
          <a:prstGeom prst="rect">
            <a:avLst/>
          </a:prstGeom>
          <a:solidFill>
            <a:srgbClr val="FFC13A"/>
          </a:solidFill>
        </p:spPr>
        <p:style>
          <a:lnRef idx="2">
            <a:schemeClr val="accent2"/>
          </a:lnRef>
          <a:fillRef idx="1">
            <a:schemeClr val="lt1"/>
          </a:fillRef>
          <a:effectRef idx="0">
            <a:schemeClr val="accent2"/>
          </a:effectRef>
          <a:fontRef idx="minor">
            <a:schemeClr val="dk1"/>
          </a:fontRef>
        </p:style>
        <p:txBody>
          <a:bodyPr wrap="none">
            <a:spAutoFit/>
          </a:bodyPr>
          <a:lstStyle/>
          <a:p>
            <a:pPr lvl="0" algn="l">
              <a:lnSpc>
                <a:spcPct val="100000"/>
              </a:lnSpc>
            </a:pPr>
            <a:r>
              <a:rPr lang="zh-CN" altLang="en-US" sz="2400" b="1">
                <a:solidFill>
                  <a:schemeClr val="tx1"/>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b="1">
                <a:solidFill>
                  <a:schemeClr val="tx1"/>
                </a:solidFill>
                <a:latin typeface="微软雅黑" panose="020B0503020204020204" pitchFamily="34" charset="-122"/>
                <a:ea typeface="微软雅黑" panose="020B0503020204020204" pitchFamily="34" charset="-122"/>
                <a:sym typeface="宋体" panose="02010600030101010101" pitchFamily="2" charset="-122"/>
              </a:rPr>
              <a:t>00</a:t>
            </a:r>
            <a:r>
              <a:rPr lang="en-US" sz="2400" b="1">
                <a:solidFill>
                  <a:schemeClr val="tx1"/>
                </a:solidFill>
                <a:latin typeface="微软雅黑" panose="020B0503020204020204" pitchFamily="34" charset="-122"/>
                <a:ea typeface="微软雅黑" panose="020B0503020204020204" pitchFamily="34" charset="-122"/>
                <a:sym typeface="宋体" panose="02010600030101010101" pitchFamily="2" charset="-122"/>
              </a:rPr>
              <a:t>164</a:t>
            </a:r>
            <a:r>
              <a:rPr lang="zh-CN" altLang="en-US" sz="2400" b="1">
                <a:solidFill>
                  <a:schemeClr val="tx1"/>
                </a:solidFill>
                <a:latin typeface="微软雅黑" panose="020B0503020204020204" pitchFamily="34" charset="-122"/>
                <a:ea typeface="微软雅黑" panose="020B0503020204020204" pitchFamily="34" charset="-122"/>
                <a:sym typeface="宋体" panose="02010600030101010101" pitchFamily="2" charset="-122"/>
              </a:rPr>
              <a:t>劳动经济学</a:t>
            </a:r>
            <a:r>
              <a:rPr lang="zh-CN" altLang="en-US" sz="2400" b="1">
                <a:solidFill>
                  <a:schemeClr val="tx1"/>
                </a:solidFill>
                <a:latin typeface="微软雅黑" panose="020B0503020204020204" pitchFamily="34" charset="-122"/>
                <a:ea typeface="微软雅黑" panose="020B0503020204020204" pitchFamily="34" charset="-122"/>
                <a:sym typeface="宋体" panose="02010600030101010101" pitchFamily="2" charset="-122"/>
              </a:rPr>
              <a:t>（江苏）》试卷结构</a:t>
            </a:r>
            <a:endParaRPr lang="zh-CN" altLang="en-US" sz="2400" b="1">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 name="表格 1"/>
          <p:cNvGraphicFramePr/>
          <p:nvPr>
            <p:custDataLst>
              <p:tags r:id="rId1"/>
            </p:custDataLst>
          </p:nvPr>
        </p:nvGraphicFramePr>
        <p:xfrm>
          <a:off x="286385" y="897157"/>
          <a:ext cx="10241280" cy="5373370"/>
        </p:xfrm>
        <a:graphic>
          <a:graphicData uri="http://schemas.openxmlformats.org/drawingml/2006/table">
            <a:tbl>
              <a:tblPr firstRow="1" bandRow="1">
                <a:tableStyleId>{5940675A-B579-460E-94D1-54222C63F5DA}</a:tableStyleId>
              </a:tblPr>
              <a:tblGrid>
                <a:gridCol w="1576070"/>
                <a:gridCol w="2651125"/>
                <a:gridCol w="1576705"/>
                <a:gridCol w="2432685"/>
                <a:gridCol w="2004695"/>
              </a:tblGrid>
              <a:tr h="0">
                <a:tc>
                  <a:txBody>
                    <a:bodyPr/>
                    <a:p>
                      <a:pPr indent="0" algn="ctr">
                        <a:lnSpc>
                          <a:spcPct val="150000"/>
                        </a:lnSpc>
                        <a:spcBef>
                          <a:spcPts val="0"/>
                        </a:spcBef>
                        <a:spcAft>
                          <a:spcPts val="0"/>
                        </a:spcAft>
                        <a:buNone/>
                      </a:pPr>
                      <a:r>
                        <a:rPr lang="en-US" sz="2400" b="1" spc="130">
                          <a:solidFill>
                            <a:srgbClr val="FFFFFF"/>
                          </a:solidFill>
                          <a:latin typeface="宋体" panose="02010600030101010101" pitchFamily="2" charset="-122"/>
                          <a:ea typeface="宋体" panose="02010600030101010101" pitchFamily="2" charset="-122"/>
                        </a:rPr>
                        <a:t>序号</a:t>
                      </a:r>
                      <a:endParaRPr lang="en-US" sz="2400" b="1" spc="130">
                        <a:solidFill>
                          <a:srgbClr val="FFFFFF"/>
                        </a:solidFill>
                        <a:latin typeface="宋体" panose="02010600030101010101" pitchFamily="2" charset="-122"/>
                        <a:ea typeface="宋体" panose="02010600030101010101" pitchFamily="2" charset="-122"/>
                      </a:endParaRPr>
                    </a:p>
                  </a:txBody>
                  <a:tcPr marL="215900" marR="215900" marT="133350" marB="133350" vert="horz" anchor="ctr">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lnSpc>
                          <a:spcPct val="150000"/>
                        </a:lnSpc>
                        <a:spcBef>
                          <a:spcPts val="0"/>
                        </a:spcBef>
                        <a:spcAft>
                          <a:spcPts val="0"/>
                        </a:spcAft>
                        <a:buNone/>
                      </a:pPr>
                      <a:r>
                        <a:rPr lang="en-US" sz="2400" b="1" spc="130">
                          <a:solidFill>
                            <a:srgbClr val="FFFFFF"/>
                          </a:solidFill>
                          <a:latin typeface="宋体" panose="02010600030101010101" pitchFamily="2" charset="-122"/>
                          <a:ea typeface="宋体" panose="02010600030101010101" pitchFamily="2" charset="-122"/>
                        </a:rPr>
                        <a:t>题型</a:t>
                      </a:r>
                      <a:endParaRPr lang="en-US" sz="2400" b="1" spc="130">
                        <a:solidFill>
                          <a:srgbClr val="FFFFFF"/>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lnSpc>
                          <a:spcPct val="150000"/>
                        </a:lnSpc>
                        <a:spcBef>
                          <a:spcPts val="0"/>
                        </a:spcBef>
                        <a:spcAft>
                          <a:spcPts val="0"/>
                        </a:spcAft>
                        <a:buNone/>
                      </a:pPr>
                      <a:r>
                        <a:rPr lang="en-US" sz="2400" b="1" spc="130">
                          <a:solidFill>
                            <a:srgbClr val="FFFFFF"/>
                          </a:solidFill>
                          <a:latin typeface="宋体" panose="02010600030101010101" pitchFamily="2" charset="-122"/>
                          <a:ea typeface="宋体" panose="02010600030101010101" pitchFamily="2" charset="-122"/>
                        </a:rPr>
                        <a:t>题量</a:t>
                      </a:r>
                      <a:endParaRPr lang="en-US" sz="2400" b="1" spc="130">
                        <a:solidFill>
                          <a:srgbClr val="FFFFFF"/>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lnSpc>
                          <a:spcPct val="150000"/>
                        </a:lnSpc>
                        <a:spcBef>
                          <a:spcPts val="0"/>
                        </a:spcBef>
                        <a:spcAft>
                          <a:spcPts val="0"/>
                        </a:spcAft>
                        <a:buNone/>
                      </a:pPr>
                      <a:r>
                        <a:rPr lang="en-US" sz="2400" b="1" spc="130">
                          <a:solidFill>
                            <a:srgbClr val="FFFFFF"/>
                          </a:solidFill>
                          <a:latin typeface="宋体" panose="02010600030101010101" pitchFamily="2" charset="-122"/>
                          <a:ea typeface="宋体" panose="02010600030101010101" pitchFamily="2" charset="-122"/>
                        </a:rPr>
                        <a:t>单题分值</a:t>
                      </a:r>
                      <a:endParaRPr lang="en-US" sz="2400" b="1" spc="130">
                        <a:solidFill>
                          <a:srgbClr val="FFFFFF"/>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lnSpc>
                          <a:spcPct val="150000"/>
                        </a:lnSpc>
                        <a:spcBef>
                          <a:spcPts val="0"/>
                        </a:spcBef>
                        <a:spcAft>
                          <a:spcPts val="0"/>
                        </a:spcAft>
                        <a:buNone/>
                      </a:pPr>
                      <a:r>
                        <a:rPr lang="en-US" sz="2400" b="1" spc="130">
                          <a:solidFill>
                            <a:srgbClr val="FFFFFF"/>
                          </a:solidFill>
                          <a:latin typeface="宋体" panose="02010600030101010101" pitchFamily="2" charset="-122"/>
                          <a:ea typeface="宋体" panose="02010600030101010101" pitchFamily="2" charset="-122"/>
                        </a:rPr>
                        <a:t>总分值</a:t>
                      </a:r>
                      <a:endParaRPr lang="en-US" sz="2400" b="1" spc="130">
                        <a:solidFill>
                          <a:srgbClr val="FFFFFF"/>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0">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一</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单选题</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25</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1</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25</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lnTlToBr>
                      <a:noFill/>
                    </a:lnTlToBr>
                    <a:lnBlToTr>
                      <a:noFill/>
                    </a:lnBlToTr>
                    <a:solidFill>
                      <a:srgbClr val="F2F2F2"/>
                    </a:solidFill>
                  </a:tcPr>
                </a:tc>
              </a:tr>
              <a:tr h="0">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二</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填空题</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10</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1</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10</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0">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三</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名词解释题</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5</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3</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15</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0">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四</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简答题</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5</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6</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30</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0">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五</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论述题</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2</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10</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20</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938530">
                <a:tc gridSpan="2">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合计</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hMerge="1">
                  <a:tcPr>
                    <a:lnR w="3175">
                      <a:solidFill>
                        <a:srgbClr val="144D73"/>
                      </a:solidFill>
                      <a:prstDash val="dot"/>
                    </a:lnR>
                    <a:lnT w="3175">
                      <a:solidFill>
                        <a:srgbClr val="144D73"/>
                      </a:solidFill>
                      <a:prstDash val="dot"/>
                    </a:lnT>
                    <a:lnB w="19050" cap="rnd">
                      <a:solidFill>
                        <a:srgbClr val="144D73"/>
                      </a:solidFill>
                      <a:prstDash val="solid"/>
                    </a:lnB>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47</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indent="0" algn="ctr">
                        <a:lnSpc>
                          <a:spcPct val="150000"/>
                        </a:lnSpc>
                        <a:spcBef>
                          <a:spcPts val="0"/>
                        </a:spcBef>
                        <a:spcAft>
                          <a:spcPts val="0"/>
                        </a:spcAft>
                        <a:buNone/>
                      </a:pPr>
                      <a:r>
                        <a:rPr lang="en-US" sz="2000" b="1" spc="130">
                          <a:solidFill>
                            <a:schemeClr val="tx1"/>
                          </a:solidFill>
                          <a:latin typeface="宋体" panose="02010600030101010101" pitchFamily="2" charset="-122"/>
                          <a:ea typeface="宋体" panose="02010600030101010101" pitchFamily="2" charset="-122"/>
                        </a:rPr>
                        <a:t>100</a:t>
                      </a:r>
                      <a:endParaRPr lang="en-US" sz="2000" b="1" spc="130">
                        <a:solidFill>
                          <a:schemeClr val="tx1"/>
                        </a:solidFill>
                        <a:latin typeface="宋体" panose="02010600030101010101" pitchFamily="2" charset="-122"/>
                        <a:ea typeface="宋体" panose="02010600030101010101" pitchFamily="2" charset="-122"/>
                      </a:endParaRPr>
                    </a:p>
                  </a:txBody>
                  <a:tcPr marL="215900" marR="215900" marT="133350" marB="133350" vert="horz" anchor="ctr">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419735" y="8242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2.</a:t>
            </a:r>
            <a:r>
              <a:rPr sz="2400" dirty="0">
                <a:latin typeface="宋体" panose="02010600030101010101" pitchFamily="2" charset="-122"/>
                <a:ea typeface="宋体" panose="02010600030101010101" pitchFamily="2" charset="-122"/>
              </a:rPr>
              <a:t>简述计件工资制的适用范围</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478280"/>
            <a:ext cx="11015345" cy="2416810"/>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（1）工作性质</a:t>
            </a:r>
            <a:r>
              <a:rPr lang="en-US" altLang="zh-CN" sz="2400" b="1" dirty="0">
                <a:solidFill>
                  <a:srgbClr val="C00000"/>
                </a:solidFill>
                <a:latin typeface="宋体" panose="02010600030101010101" pitchFamily="2" charset="-122"/>
                <a:ea typeface="宋体" panose="02010600030101010101" pitchFamily="2" charset="-122"/>
              </a:rPr>
              <a:t>重复</a:t>
            </a:r>
            <a:r>
              <a:rPr sz="2400">
                <a:latin typeface="宋体" panose="02010600030101010101" pitchFamily="2" charset="-122"/>
                <a:ea typeface="宋体" panose="02010600030101010101" pitchFamily="2" charset="-122"/>
              </a:rPr>
              <a:t>而</a:t>
            </a:r>
            <a:r>
              <a:rPr lang="en-US" altLang="zh-CN" sz="2400" b="1" dirty="0">
                <a:solidFill>
                  <a:srgbClr val="C00000"/>
                </a:solidFill>
                <a:latin typeface="宋体" panose="02010600030101010101" pitchFamily="2" charset="-122"/>
                <a:ea typeface="宋体" panose="02010600030101010101" pitchFamily="2" charset="-122"/>
              </a:rPr>
              <a:t>便于</a:t>
            </a:r>
            <a:r>
              <a:rPr sz="2400">
                <a:latin typeface="宋体" panose="02010600030101010101" pitchFamily="2" charset="-122"/>
                <a:ea typeface="宋体" panose="02010600030101010101" pitchFamily="2" charset="-122"/>
              </a:rPr>
              <a:t>以</a:t>
            </a:r>
            <a:r>
              <a:rPr lang="en-US" altLang="zh-CN" sz="2400" b="1" dirty="0">
                <a:solidFill>
                  <a:srgbClr val="C00000"/>
                </a:solidFill>
                <a:latin typeface="宋体" panose="02010600030101010101" pitchFamily="2" charset="-122"/>
                <a:ea typeface="宋体" panose="02010600030101010101" pitchFamily="2" charset="-122"/>
              </a:rPr>
              <a:t>件数计算</a:t>
            </a:r>
            <a:r>
              <a:rPr sz="2400">
                <a:latin typeface="宋体" panose="02010600030101010101" pitchFamily="2" charset="-122"/>
                <a:ea typeface="宋体" panose="02010600030101010101" pitchFamily="2" charset="-122"/>
              </a:rPr>
              <a:t>的情况；</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（2）工作</a:t>
            </a:r>
            <a:r>
              <a:rPr lang="en-US" altLang="zh-CN" sz="2400" b="1" dirty="0">
                <a:solidFill>
                  <a:srgbClr val="C00000"/>
                </a:solidFill>
                <a:latin typeface="宋体" panose="02010600030101010101" pitchFamily="2" charset="-122"/>
                <a:ea typeface="宋体" panose="02010600030101010101" pitchFamily="2" charset="-122"/>
              </a:rPr>
              <a:t>监督困难</a:t>
            </a:r>
            <a:r>
              <a:rPr sz="2400">
                <a:latin typeface="宋体" panose="02010600030101010101" pitchFamily="2" charset="-122"/>
                <a:ea typeface="宋体" panose="02010600030101010101" pitchFamily="2" charset="-122"/>
              </a:rPr>
              <a:t>不便采用计时工资制者；</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（3）有必要鼓励</a:t>
            </a:r>
            <a:r>
              <a:rPr lang="en-US" altLang="zh-CN" sz="2400" b="1" dirty="0">
                <a:solidFill>
                  <a:srgbClr val="C00000"/>
                </a:solidFill>
                <a:latin typeface="宋体" panose="02010600030101010101" pitchFamily="2" charset="-122"/>
                <a:ea typeface="宋体" panose="02010600030101010101" pitchFamily="2" charset="-122"/>
              </a:rPr>
              <a:t>提高</a:t>
            </a:r>
            <a:r>
              <a:rPr sz="2400">
                <a:latin typeface="宋体" panose="02010600030101010101" pitchFamily="2" charset="-122"/>
                <a:ea typeface="宋体" panose="02010600030101010101" pitchFamily="2" charset="-122"/>
              </a:rPr>
              <a:t>生产</a:t>
            </a:r>
            <a:r>
              <a:rPr lang="en-US" altLang="zh-CN" sz="2400" b="1" dirty="0">
                <a:solidFill>
                  <a:srgbClr val="C00000"/>
                </a:solidFill>
                <a:latin typeface="宋体" panose="02010600030101010101" pitchFamily="2" charset="-122"/>
                <a:ea typeface="宋体" panose="02010600030101010101" pitchFamily="2" charset="-122"/>
              </a:rPr>
              <a:t>速度</a:t>
            </a:r>
            <a:r>
              <a:rPr sz="2400">
                <a:latin typeface="宋体" panose="02010600030101010101" pitchFamily="2" charset="-122"/>
                <a:ea typeface="宋体" panose="02010600030101010101" pitchFamily="2" charset="-122"/>
              </a:rPr>
              <a:t>及</a:t>
            </a:r>
            <a:r>
              <a:rPr lang="en-US" altLang="zh-CN" sz="2400" b="1" dirty="0">
                <a:solidFill>
                  <a:srgbClr val="C00000"/>
                </a:solidFill>
                <a:latin typeface="宋体" panose="02010600030101010101" pitchFamily="2" charset="-122"/>
                <a:ea typeface="宋体" panose="02010600030101010101" pitchFamily="2" charset="-122"/>
              </a:rPr>
              <a:t>数量</a:t>
            </a:r>
            <a:r>
              <a:rPr sz="2400">
                <a:latin typeface="宋体" panose="02010600030101010101" pitchFamily="2" charset="-122"/>
                <a:ea typeface="宋体" panose="02010600030101010101" pitchFamily="2" charset="-122"/>
              </a:rPr>
              <a:t>的情况。</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3.</a:t>
            </a:r>
            <a:r>
              <a:rPr sz="2400" dirty="0">
                <a:latin typeface="宋体" panose="02010600030101010101" pitchFamily="2" charset="-122"/>
                <a:ea typeface="宋体" panose="02010600030101010101" pitchFamily="2" charset="-122"/>
              </a:rPr>
              <a:t>简述计时工资制的优缺点</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356995"/>
            <a:ext cx="11015345" cy="4742815"/>
          </a:xfrm>
          <a:prstGeom prst="rect">
            <a:avLst/>
          </a:prstGeom>
          <a:noFill/>
          <a:ln w="9525">
            <a:noFill/>
          </a:ln>
        </p:spPr>
        <p:txBody>
          <a:bodyPr wrap="square" anchor="t">
            <a:spAutoFit/>
          </a:bodyPr>
          <a:p>
            <a:pPr>
              <a:lnSpc>
                <a:spcPct val="140000"/>
              </a:lnSpc>
            </a:pPr>
            <a:r>
              <a:rPr sz="2400">
                <a:latin typeface="宋体" panose="02010600030101010101" pitchFamily="2" charset="-122"/>
                <a:ea typeface="宋体" panose="02010600030101010101" pitchFamily="2" charset="-122"/>
              </a:rPr>
              <a:t>（1）优点：</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①计时工资</a:t>
            </a:r>
            <a:r>
              <a:rPr lang="en-US" altLang="zh-CN" sz="2400" b="1" dirty="0">
                <a:solidFill>
                  <a:srgbClr val="C00000"/>
                </a:solidFill>
                <a:latin typeface="宋体" panose="02010600030101010101" pitchFamily="2" charset="-122"/>
                <a:ea typeface="宋体" panose="02010600030101010101" pitchFamily="2" charset="-122"/>
              </a:rPr>
              <a:t>数额确定</a:t>
            </a:r>
            <a:r>
              <a:rPr sz="2400">
                <a:latin typeface="宋体" panose="02010600030101010101" pitchFamily="2" charset="-122"/>
                <a:ea typeface="宋体" panose="02010600030101010101" pitchFamily="2" charset="-122"/>
              </a:rPr>
              <a:t>、计算简便；</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②企业</a:t>
            </a:r>
            <a:r>
              <a:rPr lang="en-US" altLang="zh-CN" sz="2400" b="1" dirty="0">
                <a:solidFill>
                  <a:srgbClr val="C00000"/>
                </a:solidFill>
                <a:latin typeface="宋体" panose="02010600030101010101" pitchFamily="2" charset="-122"/>
                <a:ea typeface="宋体" panose="02010600030101010101" pitchFamily="2" charset="-122"/>
              </a:rPr>
              <a:t>易于预算</a:t>
            </a:r>
            <a:r>
              <a:rPr sz="2400">
                <a:latin typeface="宋体" panose="02010600030101010101" pitchFamily="2" charset="-122"/>
                <a:ea typeface="宋体" panose="02010600030101010101" pitchFamily="2" charset="-122"/>
              </a:rPr>
              <a:t>人工成本，员工有稳定的收入；</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③员工可专心</a:t>
            </a:r>
            <a:r>
              <a:rPr lang="en-US" altLang="zh-CN" sz="2400" b="1" dirty="0">
                <a:solidFill>
                  <a:srgbClr val="C00000"/>
                </a:solidFill>
                <a:latin typeface="宋体" panose="02010600030101010101" pitchFamily="2" charset="-122"/>
                <a:ea typeface="宋体" panose="02010600030101010101" pitchFamily="2" charset="-122"/>
              </a:rPr>
              <a:t>提高</a:t>
            </a:r>
            <a:r>
              <a:rPr sz="2400">
                <a:latin typeface="宋体" panose="02010600030101010101" pitchFamily="2" charset="-122"/>
                <a:ea typeface="宋体" panose="02010600030101010101" pitchFamily="2" charset="-122"/>
              </a:rPr>
              <a:t>产品</a:t>
            </a:r>
            <a:r>
              <a:rPr lang="en-US" altLang="zh-CN" sz="2400" b="1" dirty="0">
                <a:solidFill>
                  <a:srgbClr val="C00000"/>
                </a:solidFill>
                <a:latin typeface="宋体" panose="02010600030101010101" pitchFamily="2" charset="-122"/>
                <a:ea typeface="宋体" panose="02010600030101010101" pitchFamily="2" charset="-122"/>
              </a:rPr>
              <a:t>质量</a:t>
            </a:r>
            <a:r>
              <a:rPr sz="2400">
                <a:latin typeface="宋体" panose="02010600030101010101" pitchFamily="2" charset="-122"/>
                <a:ea typeface="宋体" panose="02010600030101010101" pitchFamily="2" charset="-122"/>
              </a:rPr>
              <a:t>，不至于粗制滥造。</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（2）缺点：</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①由于计时制是一种过程管理，需要严密的监督，</a:t>
            </a:r>
            <a:r>
              <a:rPr lang="en-US" altLang="zh-CN" sz="2400" b="1" dirty="0">
                <a:solidFill>
                  <a:srgbClr val="C00000"/>
                </a:solidFill>
                <a:latin typeface="宋体" panose="02010600030101010101" pitchFamily="2" charset="-122"/>
                <a:ea typeface="宋体" panose="02010600030101010101" pitchFamily="2" charset="-122"/>
              </a:rPr>
              <a:t>缺少激励</a:t>
            </a:r>
            <a:r>
              <a:rPr sz="2400">
                <a:latin typeface="宋体" panose="02010600030101010101" pitchFamily="2" charset="-122"/>
                <a:ea typeface="宋体" panose="02010600030101010101" pitchFamily="2" charset="-122"/>
              </a:rPr>
              <a:t>作用的问题；</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②单位产品的人工</a:t>
            </a:r>
            <a:r>
              <a:rPr lang="en-US" altLang="zh-CN" sz="2400" b="1" dirty="0">
                <a:solidFill>
                  <a:srgbClr val="C00000"/>
                </a:solidFill>
                <a:latin typeface="宋体" panose="02010600030101010101" pitchFamily="2" charset="-122"/>
                <a:ea typeface="宋体" panose="02010600030101010101" pitchFamily="2" charset="-122"/>
              </a:rPr>
              <a:t>成本难以确定</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③为保持工作效率，需要</a:t>
            </a:r>
            <a:r>
              <a:rPr lang="en-US" altLang="zh-CN" sz="2400" b="1" dirty="0">
                <a:solidFill>
                  <a:srgbClr val="C00000"/>
                </a:solidFill>
                <a:latin typeface="宋体" panose="02010600030101010101" pitchFamily="2" charset="-122"/>
                <a:ea typeface="宋体" panose="02010600030101010101" pitchFamily="2" charset="-122"/>
              </a:rPr>
              <a:t>多设监督人员</a:t>
            </a:r>
            <a:r>
              <a:rPr sz="2400">
                <a:latin typeface="宋体" panose="02010600030101010101" pitchFamily="2" charset="-122"/>
                <a:ea typeface="宋体" panose="02010600030101010101" pitchFamily="2" charset="-122"/>
              </a:rPr>
              <a:t>，增加支出；</a:t>
            </a:r>
            <a:endParaRPr sz="2400">
              <a:latin typeface="宋体" panose="02010600030101010101" pitchFamily="2" charset="-122"/>
              <a:ea typeface="宋体" panose="02010600030101010101" pitchFamily="2" charset="-122"/>
            </a:endParaRPr>
          </a:p>
          <a:p>
            <a:pPr>
              <a:lnSpc>
                <a:spcPct val="140000"/>
              </a:lnSpc>
            </a:pPr>
            <a:r>
              <a:rPr sz="2400">
                <a:latin typeface="宋体" panose="02010600030101010101" pitchFamily="2" charset="-122"/>
                <a:ea typeface="宋体" panose="02010600030101010101" pitchFamily="2" charset="-122"/>
              </a:rPr>
              <a:t>④贡献大的和贡献小的不同人员，获取同等报酬不大合理等。</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4.</a:t>
            </a:r>
            <a:r>
              <a:rPr sz="2400" dirty="0">
                <a:latin typeface="宋体" panose="02010600030101010101" pitchFamily="2" charset="-122"/>
                <a:ea typeface="宋体" panose="02010600030101010101" pitchFamily="2" charset="-122"/>
              </a:rPr>
              <a:t>简述计件工资制的优缺点</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356995"/>
            <a:ext cx="10576560" cy="4831080"/>
          </a:xfrm>
          <a:prstGeom prst="rect">
            <a:avLst/>
          </a:prstGeom>
          <a:noFill/>
          <a:ln w="9525">
            <a:noFill/>
          </a:ln>
        </p:spPr>
        <p:txBody>
          <a:bodyPr wrap="square" anchor="t">
            <a:spAutoFit/>
          </a:bodyPr>
          <a:p>
            <a:pPr>
              <a:lnSpc>
                <a:spcPct val="140000"/>
              </a:lnSpc>
            </a:pPr>
            <a:r>
              <a:rPr sz="2000">
                <a:latin typeface="宋体" panose="02010600030101010101" pitchFamily="2" charset="-122"/>
                <a:ea typeface="宋体" panose="02010600030101010101" pitchFamily="2" charset="-122"/>
              </a:rPr>
              <a:t>（1）优点：</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①计件工资制是一种</a:t>
            </a:r>
            <a:r>
              <a:rPr lang="en-US" altLang="zh-CN" sz="2000" b="1" dirty="0">
                <a:solidFill>
                  <a:srgbClr val="C00000"/>
                </a:solidFill>
                <a:latin typeface="宋体" panose="02010600030101010101" pitchFamily="2" charset="-122"/>
                <a:ea typeface="宋体" panose="02010600030101010101" pitchFamily="2" charset="-122"/>
              </a:rPr>
              <a:t>结果管理</a:t>
            </a:r>
            <a:r>
              <a:rPr sz="2000">
                <a:latin typeface="宋体" panose="02010600030101010101" pitchFamily="2" charset="-122"/>
                <a:ea typeface="宋体" panose="02010600030101010101" pitchFamily="2" charset="-122"/>
              </a:rPr>
              <a:t>，因此，按照工作实绩计酬，能使员工感觉公平；</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②</a:t>
            </a:r>
            <a:r>
              <a:rPr lang="en-US" altLang="zh-CN" sz="2000" b="1" dirty="0">
                <a:solidFill>
                  <a:srgbClr val="C00000"/>
                </a:solidFill>
                <a:latin typeface="宋体" panose="02010600030101010101" pitchFamily="2" charset="-122"/>
                <a:ea typeface="宋体" panose="02010600030101010101" pitchFamily="2" charset="-122"/>
              </a:rPr>
              <a:t>易于计算</a:t>
            </a:r>
            <a:r>
              <a:rPr sz="2000">
                <a:latin typeface="宋体" panose="02010600030101010101" pitchFamily="2" charset="-122"/>
                <a:ea typeface="宋体" panose="02010600030101010101" pitchFamily="2" charset="-122"/>
              </a:rPr>
              <a:t>单位产品的</a:t>
            </a:r>
            <a:r>
              <a:rPr lang="en-US" altLang="zh-CN" sz="2000" b="1" dirty="0">
                <a:solidFill>
                  <a:srgbClr val="C00000"/>
                </a:solidFill>
                <a:latin typeface="宋体" panose="02010600030101010101" pitchFamily="2" charset="-122"/>
                <a:ea typeface="宋体" panose="02010600030101010101" pitchFamily="2" charset="-122"/>
              </a:rPr>
              <a:t>人工</a:t>
            </a:r>
            <a:r>
              <a:rPr sz="2000">
                <a:latin typeface="宋体" panose="02010600030101010101" pitchFamily="2" charset="-122"/>
                <a:ea typeface="宋体" panose="02010600030101010101" pitchFamily="2" charset="-122"/>
              </a:rPr>
              <a:t>成本；</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③为增加产量多得工资，员工不断改良工作方法，</a:t>
            </a:r>
            <a:r>
              <a:rPr lang="en-US" altLang="zh-CN" sz="2000" b="1" dirty="0">
                <a:solidFill>
                  <a:srgbClr val="C00000"/>
                </a:solidFill>
                <a:latin typeface="宋体" panose="02010600030101010101" pitchFamily="2" charset="-122"/>
                <a:ea typeface="宋体" panose="02010600030101010101" pitchFamily="2" charset="-122"/>
              </a:rPr>
              <a:t>增加</a:t>
            </a:r>
            <a:r>
              <a:rPr sz="2000">
                <a:latin typeface="宋体" panose="02010600030101010101" pitchFamily="2" charset="-122"/>
                <a:ea typeface="宋体" panose="02010600030101010101" pitchFamily="2" charset="-122"/>
              </a:rPr>
              <a:t>工作</a:t>
            </a:r>
            <a:r>
              <a:rPr lang="en-US" altLang="zh-CN" sz="2000" b="1" dirty="0">
                <a:solidFill>
                  <a:srgbClr val="C00000"/>
                </a:solidFill>
                <a:latin typeface="宋体" panose="02010600030101010101" pitchFamily="2" charset="-122"/>
                <a:ea typeface="宋体" panose="02010600030101010101" pitchFamily="2" charset="-122"/>
              </a:rPr>
              <a:t>效率</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④可减少监督人员，由此</a:t>
            </a:r>
            <a:r>
              <a:rPr lang="en-US" altLang="zh-CN" sz="2000" b="1" dirty="0">
                <a:solidFill>
                  <a:srgbClr val="C00000"/>
                </a:solidFill>
                <a:latin typeface="宋体" panose="02010600030101010101" pitchFamily="2" charset="-122"/>
                <a:ea typeface="宋体" panose="02010600030101010101" pitchFamily="2" charset="-122"/>
              </a:rPr>
              <a:t>节省</a:t>
            </a:r>
            <a:r>
              <a:rPr sz="2000">
                <a:latin typeface="宋体" panose="02010600030101010101" pitchFamily="2" charset="-122"/>
                <a:ea typeface="宋体" panose="02010600030101010101" pitchFamily="2" charset="-122"/>
              </a:rPr>
              <a:t>管理</a:t>
            </a:r>
            <a:r>
              <a:rPr lang="en-US" altLang="zh-CN" sz="2000" b="1" dirty="0">
                <a:solidFill>
                  <a:srgbClr val="C00000"/>
                </a:solidFill>
                <a:latin typeface="宋体" panose="02010600030101010101" pitchFamily="2" charset="-122"/>
                <a:ea typeface="宋体" panose="02010600030101010101" pitchFamily="2" charset="-122"/>
              </a:rPr>
              <a:t>成本</a:t>
            </a:r>
            <a:r>
              <a:rPr sz="2000">
                <a:latin typeface="宋体" panose="02010600030101010101" pitchFamily="2" charset="-122"/>
                <a:ea typeface="宋体" panose="02010600030101010101" pitchFamily="2" charset="-122"/>
              </a:rPr>
              <a:t>支出等。</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（2）缺点：</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①员工只求</a:t>
            </a:r>
            <a:r>
              <a:rPr lang="en-US" altLang="zh-CN" sz="2000" b="1" dirty="0">
                <a:solidFill>
                  <a:srgbClr val="C00000"/>
                </a:solidFill>
                <a:latin typeface="宋体" panose="02010600030101010101" pitchFamily="2" charset="-122"/>
                <a:ea typeface="宋体" panose="02010600030101010101" pitchFamily="2" charset="-122"/>
              </a:rPr>
              <a:t>增加</a:t>
            </a:r>
            <a:r>
              <a:rPr sz="2000">
                <a:latin typeface="宋体" panose="02010600030101010101" pitchFamily="2" charset="-122"/>
                <a:ea typeface="宋体" panose="02010600030101010101" pitchFamily="2" charset="-122"/>
              </a:rPr>
              <a:t>工作</a:t>
            </a:r>
            <a:r>
              <a:rPr lang="en-US" altLang="zh-CN" sz="2000" b="1" dirty="0">
                <a:solidFill>
                  <a:srgbClr val="C00000"/>
                </a:solidFill>
                <a:latin typeface="宋体" panose="02010600030101010101" pitchFamily="2" charset="-122"/>
                <a:ea typeface="宋体" panose="02010600030101010101" pitchFamily="2" charset="-122"/>
              </a:rPr>
              <a:t>速度</a:t>
            </a:r>
            <a:r>
              <a:rPr sz="2000">
                <a:latin typeface="宋体" panose="02010600030101010101" pitchFamily="2" charset="-122"/>
                <a:ea typeface="宋体" panose="02010600030101010101" pitchFamily="2" charset="-122"/>
              </a:rPr>
              <a:t>，产品质量维持困难，易致粗劣；</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②个人计件不利于团队精神的培养，也会</a:t>
            </a:r>
            <a:r>
              <a:rPr lang="en-US" altLang="zh-CN" sz="2000" b="1" dirty="0">
                <a:solidFill>
                  <a:srgbClr val="C00000"/>
                </a:solidFill>
                <a:latin typeface="宋体" panose="02010600030101010101" pitchFamily="2" charset="-122"/>
                <a:ea typeface="宋体" panose="02010600030101010101" pitchFamily="2" charset="-122"/>
              </a:rPr>
              <a:t>损害</a:t>
            </a:r>
            <a:r>
              <a:rPr sz="2000">
                <a:latin typeface="宋体" panose="02010600030101010101" pitchFamily="2" charset="-122"/>
                <a:ea typeface="宋体" panose="02010600030101010101" pitchFamily="2" charset="-122"/>
              </a:rPr>
              <a:t>员工对组织的集体</a:t>
            </a:r>
            <a:r>
              <a:rPr lang="en-US" altLang="zh-CN" sz="2000" b="1" dirty="0">
                <a:solidFill>
                  <a:srgbClr val="C00000"/>
                </a:solidFill>
                <a:latin typeface="宋体" panose="02010600030101010101" pitchFamily="2" charset="-122"/>
                <a:ea typeface="宋体" panose="02010600030101010101" pitchFamily="2" charset="-122"/>
              </a:rPr>
              <a:t>忠诚度</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③对</a:t>
            </a:r>
            <a:r>
              <a:rPr lang="en-US" altLang="zh-CN" sz="2000" b="1" dirty="0">
                <a:solidFill>
                  <a:srgbClr val="C00000"/>
                </a:solidFill>
                <a:latin typeface="宋体" panose="02010600030101010101" pitchFamily="2" charset="-122"/>
                <a:ea typeface="宋体" panose="02010600030101010101" pitchFamily="2" charset="-122"/>
              </a:rPr>
              <a:t>机器</a:t>
            </a:r>
            <a:r>
              <a:rPr sz="2000">
                <a:latin typeface="宋体" panose="02010600030101010101" pitchFamily="2" charset="-122"/>
                <a:ea typeface="宋体" panose="02010600030101010101" pitchFamily="2" charset="-122"/>
              </a:rPr>
              <a:t>设备的</a:t>
            </a:r>
            <a:r>
              <a:rPr lang="en-US" altLang="zh-CN" sz="2000" b="1" dirty="0">
                <a:solidFill>
                  <a:srgbClr val="C00000"/>
                </a:solidFill>
                <a:latin typeface="宋体" panose="02010600030101010101" pitchFamily="2" charset="-122"/>
                <a:ea typeface="宋体" panose="02010600030101010101" pitchFamily="2" charset="-122"/>
              </a:rPr>
              <a:t>过度使用</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a:p>
            <a:pPr>
              <a:lnSpc>
                <a:spcPct val="140000"/>
              </a:lnSpc>
            </a:pPr>
            <a:r>
              <a:rPr sz="2000">
                <a:latin typeface="宋体" panose="02010600030101010101" pitchFamily="2" charset="-122"/>
                <a:ea typeface="宋体" panose="02010600030101010101" pitchFamily="2" charset="-122"/>
              </a:rPr>
              <a:t>④个人产出衡量的困难，如就计件单价的修订而言，因管理或技术改进而使生产效率增加时，如依原标准实施计件工资制，企业负担过重，而降低原有标准，常易引起不满。</a:t>
            </a:r>
            <a:endParaRPr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5.</a:t>
            </a:r>
            <a:r>
              <a:rPr sz="2400" dirty="0">
                <a:latin typeface="宋体" panose="02010600030101010101" pitchFamily="2" charset="-122"/>
                <a:ea typeface="宋体" panose="02010600030101010101" pitchFamily="2" charset="-122"/>
              </a:rPr>
              <a:t>简述性别工资差距的原因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356995"/>
            <a:ext cx="11015345" cy="3046095"/>
          </a:xfrm>
          <a:prstGeom prst="rect">
            <a:avLst/>
          </a:prstGeom>
          <a:noFill/>
          <a:ln w="9525">
            <a:noFill/>
          </a:ln>
        </p:spPr>
        <p:txBody>
          <a:bodyPr wrap="square" anchor="t">
            <a:spAutoFit/>
          </a:bodyPr>
          <a:p>
            <a:pPr>
              <a:lnSpc>
                <a:spcPct val="200000"/>
              </a:lnSpc>
            </a:pPr>
            <a:r>
              <a:rPr sz="2400">
                <a:latin typeface="宋体" panose="02010600030101010101" pitchFamily="2" charset="-122"/>
                <a:ea typeface="宋体" panose="02010600030101010101" pitchFamily="2" charset="-122"/>
              </a:rPr>
              <a:t>（1）受</a:t>
            </a:r>
            <a:r>
              <a:rPr lang="en-US" altLang="zh-CN" sz="2400" b="1" dirty="0">
                <a:solidFill>
                  <a:srgbClr val="C00000"/>
                </a:solidFill>
                <a:latin typeface="宋体" panose="02010600030101010101" pitchFamily="2" charset="-122"/>
                <a:ea typeface="宋体" panose="02010600030101010101" pitchFamily="2" charset="-122"/>
              </a:rPr>
              <a:t>教育</a:t>
            </a:r>
            <a:r>
              <a:rPr sz="2400">
                <a:latin typeface="宋体" panose="02010600030101010101" pitchFamily="2" charset="-122"/>
                <a:ea typeface="宋体" panose="02010600030101010101" pitchFamily="2" charset="-122"/>
              </a:rPr>
              <a:t>程度；</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（2）劳动力市场的</a:t>
            </a:r>
            <a:r>
              <a:rPr lang="en-US" altLang="zh-CN" sz="2400" b="1" dirty="0">
                <a:solidFill>
                  <a:srgbClr val="C00000"/>
                </a:solidFill>
                <a:latin typeface="宋体" panose="02010600030101010101" pitchFamily="2" charset="-122"/>
                <a:ea typeface="宋体" panose="02010600030101010101" pitchFamily="2" charset="-122"/>
              </a:rPr>
              <a:t>经验</a:t>
            </a:r>
            <a:r>
              <a:rPr sz="2400">
                <a:latin typeface="宋体" panose="02010600030101010101" pitchFamily="2" charset="-122"/>
                <a:ea typeface="宋体" panose="02010600030101010101" pitchFamily="2" charset="-122"/>
              </a:rPr>
              <a:t>与工作时间；</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（3）</a:t>
            </a:r>
            <a:r>
              <a:rPr lang="en-US" altLang="zh-CN" sz="2400" b="1" dirty="0">
                <a:solidFill>
                  <a:srgbClr val="C00000"/>
                </a:solidFill>
                <a:latin typeface="宋体" panose="02010600030101010101" pitchFamily="2" charset="-122"/>
                <a:ea typeface="宋体" panose="02010600030101010101" pitchFamily="2" charset="-122"/>
              </a:rPr>
              <a:t>职业</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00000"/>
              </a:lnSpc>
            </a:pPr>
            <a:r>
              <a:rPr sz="2400">
                <a:latin typeface="宋体" panose="02010600030101010101" pitchFamily="2" charset="-122"/>
                <a:ea typeface="宋体" panose="02010600030101010101" pitchFamily="2" charset="-122"/>
              </a:rPr>
              <a:t>（4）无法解释的差异。</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6.</a:t>
            </a:r>
            <a:r>
              <a:rPr sz="2400" dirty="0">
                <a:latin typeface="宋体" panose="02010600030101010101" pitchFamily="2" charset="-122"/>
                <a:ea typeface="宋体" panose="02010600030101010101" pitchFamily="2" charset="-122"/>
              </a:rPr>
              <a:t>简述我国工资收入户籍差异的原因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356995"/>
            <a:ext cx="10546080" cy="4761865"/>
          </a:xfrm>
          <a:prstGeom prst="rect">
            <a:avLst/>
          </a:prstGeom>
          <a:noFill/>
          <a:ln w="9525">
            <a:noFill/>
          </a:ln>
        </p:spPr>
        <p:txBody>
          <a:bodyPr wrap="square" anchor="t">
            <a:spAutoFit/>
          </a:bodyPr>
          <a:p>
            <a:pPr>
              <a:lnSpc>
                <a:spcPct val="230000"/>
              </a:lnSpc>
            </a:pPr>
            <a:r>
              <a:rPr sz="2200">
                <a:latin typeface="宋体" panose="02010600030101010101" pitchFamily="2" charset="-122"/>
                <a:ea typeface="宋体" panose="02010600030101010101" pitchFamily="2" charset="-122"/>
              </a:rPr>
              <a:t>（1）由于城乡经济社会发展不平衡，由此形成生产力特征因素的</a:t>
            </a:r>
            <a:r>
              <a:rPr lang="en-US" altLang="zh-CN" sz="2000" b="1" dirty="0">
                <a:solidFill>
                  <a:srgbClr val="C00000"/>
                </a:solidFill>
                <a:latin typeface="宋体" panose="02010600030101010101" pitchFamily="2" charset="-122"/>
                <a:ea typeface="宋体" panose="02010600030101010101" pitchFamily="2" charset="-122"/>
              </a:rPr>
              <a:t>城乡差异</a:t>
            </a:r>
            <a:r>
              <a:rPr sz="2200">
                <a:latin typeface="宋体" panose="02010600030101010101" pitchFamily="2" charset="-122"/>
                <a:ea typeface="宋体" panose="02010600030101010101" pitchFamily="2" charset="-122"/>
              </a:rPr>
              <a:t>；</a:t>
            </a:r>
            <a:endParaRPr sz="2200">
              <a:latin typeface="宋体" panose="02010600030101010101" pitchFamily="2" charset="-122"/>
              <a:ea typeface="宋体" panose="02010600030101010101" pitchFamily="2" charset="-122"/>
            </a:endParaRPr>
          </a:p>
          <a:p>
            <a:pPr>
              <a:lnSpc>
                <a:spcPct val="230000"/>
              </a:lnSpc>
            </a:pPr>
            <a:r>
              <a:rPr sz="2200">
                <a:latin typeface="宋体" panose="02010600030101010101" pitchFamily="2" charset="-122"/>
                <a:ea typeface="宋体" panose="02010600030101010101" pitchFamily="2" charset="-122"/>
              </a:rPr>
              <a:t>（2）</a:t>
            </a:r>
            <a:r>
              <a:rPr lang="en-US" altLang="zh-CN" sz="2000" b="1" dirty="0">
                <a:solidFill>
                  <a:srgbClr val="C00000"/>
                </a:solidFill>
                <a:latin typeface="宋体" panose="02010600030101010101" pitchFamily="2" charset="-122"/>
                <a:ea typeface="宋体" panose="02010600030101010101" pitchFamily="2" charset="-122"/>
              </a:rPr>
              <a:t>职业歧视</a:t>
            </a:r>
            <a:r>
              <a:rPr sz="2200">
                <a:latin typeface="宋体" panose="02010600030101010101" pitchFamily="2" charset="-122"/>
                <a:ea typeface="宋体" panose="02010600030101010101" pitchFamily="2" charset="-122"/>
              </a:rPr>
              <a:t>，由于长期存在的城乡户籍分割、城镇就业体制分割等多重因素的叠加影响，农村户籍劳动力在职业获得、行业和所有制部门选择等方面都受到限制，只能进入本地城镇劳动力不愿从事的工资低、福利少、工作条件差的非正规就业岗位；</a:t>
            </a:r>
            <a:endParaRPr sz="2200">
              <a:latin typeface="宋体" panose="02010600030101010101" pitchFamily="2" charset="-122"/>
              <a:ea typeface="宋体" panose="02010600030101010101" pitchFamily="2" charset="-122"/>
            </a:endParaRPr>
          </a:p>
          <a:p>
            <a:pPr>
              <a:lnSpc>
                <a:spcPct val="230000"/>
              </a:lnSpc>
            </a:pPr>
            <a:r>
              <a:rPr sz="2200">
                <a:latin typeface="宋体" panose="02010600030101010101" pitchFamily="2" charset="-122"/>
                <a:ea typeface="宋体" panose="02010600030101010101" pitchFamily="2" charset="-122"/>
              </a:rPr>
              <a:t>（3）</a:t>
            </a:r>
            <a:r>
              <a:rPr lang="en-US" altLang="zh-CN" sz="2000" b="1" dirty="0">
                <a:solidFill>
                  <a:srgbClr val="C00000"/>
                </a:solidFill>
                <a:latin typeface="宋体" panose="02010600030101010101" pitchFamily="2" charset="-122"/>
                <a:ea typeface="宋体" panose="02010600030101010101" pitchFamily="2" charset="-122"/>
              </a:rPr>
              <a:t>工资歧视</a:t>
            </a:r>
            <a:r>
              <a:rPr sz="2200">
                <a:latin typeface="宋体" panose="02010600030101010101" pitchFamily="2" charset="-122"/>
                <a:ea typeface="宋体" panose="02010600030101010101" pitchFamily="2" charset="-122"/>
              </a:rPr>
              <a:t>，即使控制所有可观察的生产力特征因素，以及职业、行业等因素，依然发现农村户籍劳动力生产力特征的市场价格（如教育回报）依然低于城镇劳动力。</a:t>
            </a:r>
            <a:endParaRPr sz="22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7.</a:t>
            </a:r>
            <a:r>
              <a:rPr sz="2400" dirty="0">
                <a:latin typeface="宋体" panose="02010600030101010101" pitchFamily="2" charset="-122"/>
                <a:ea typeface="宋体" panose="02010600030101010101" pitchFamily="2" charset="-122"/>
              </a:rPr>
              <a:t>试述影响工资确定的因素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第六章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32080" y="1222375"/>
            <a:ext cx="10546080" cy="5046345"/>
          </a:xfrm>
          <a:prstGeom prst="rect">
            <a:avLst/>
          </a:prstGeom>
          <a:noFill/>
          <a:ln w="9525">
            <a:noFill/>
          </a:ln>
        </p:spPr>
        <p:txBody>
          <a:bodyPr wrap="square" anchor="t">
            <a:spAutoFit/>
          </a:bodyPr>
          <a:p>
            <a:pPr>
              <a:lnSpc>
                <a:spcPct val="230000"/>
              </a:lnSpc>
            </a:pPr>
            <a:r>
              <a:rPr sz="2000">
                <a:latin typeface="宋体" panose="02010600030101010101" pitchFamily="2" charset="-122"/>
                <a:ea typeface="宋体" panose="02010600030101010101" pitchFamily="2" charset="-122"/>
              </a:rPr>
              <a:t>（1）</a:t>
            </a:r>
            <a:r>
              <a:rPr lang="en-US" altLang="zh-CN" sz="2000" b="1" dirty="0">
                <a:solidFill>
                  <a:srgbClr val="C00000"/>
                </a:solidFill>
                <a:latin typeface="宋体" panose="02010600030101010101" pitchFamily="2" charset="-122"/>
                <a:ea typeface="宋体" panose="02010600030101010101" pitchFamily="2" charset="-122"/>
              </a:rPr>
              <a:t>内在</a:t>
            </a:r>
            <a:r>
              <a:rPr sz="2000">
                <a:latin typeface="宋体" panose="02010600030101010101" pitchFamily="2" charset="-122"/>
                <a:ea typeface="宋体" panose="02010600030101010101" pitchFamily="2" charset="-122"/>
              </a:rPr>
              <a:t>因素：是指与</a:t>
            </a:r>
            <a:r>
              <a:rPr lang="en-US" altLang="zh-CN" sz="2000" b="1" dirty="0">
                <a:solidFill>
                  <a:srgbClr val="C00000"/>
                </a:solidFill>
                <a:latin typeface="宋体" panose="02010600030101010101" pitchFamily="2" charset="-122"/>
                <a:ea typeface="宋体" panose="02010600030101010101" pitchFamily="2" charset="-122"/>
              </a:rPr>
              <a:t>工作特性</a:t>
            </a:r>
            <a:r>
              <a:rPr sz="2000">
                <a:latin typeface="宋体" panose="02010600030101010101" pitchFamily="2" charset="-122"/>
                <a:ea typeface="宋体" panose="02010600030101010101" pitchFamily="2" charset="-122"/>
              </a:rPr>
              <a:t>及状况有关的因素。</a:t>
            </a:r>
            <a:endParaRPr sz="2000">
              <a:latin typeface="宋体" panose="02010600030101010101" pitchFamily="2" charset="-122"/>
              <a:ea typeface="宋体" panose="02010600030101010101" pitchFamily="2" charset="-122"/>
            </a:endParaRPr>
          </a:p>
          <a:p>
            <a:pPr>
              <a:lnSpc>
                <a:spcPct val="230000"/>
              </a:lnSpc>
            </a:pPr>
            <a:r>
              <a:rPr sz="2000">
                <a:latin typeface="宋体" panose="02010600030101010101" pitchFamily="2" charset="-122"/>
                <a:ea typeface="宋体" panose="02010600030101010101" pitchFamily="2" charset="-122"/>
              </a:rPr>
              <a:t>①员工的劳动和工作努力程度；②职位高低与权力大小；③技术和训练水平；</a:t>
            </a:r>
            <a:endParaRPr sz="2000">
              <a:latin typeface="宋体" panose="02010600030101010101" pitchFamily="2" charset="-122"/>
              <a:ea typeface="宋体" panose="02010600030101010101" pitchFamily="2" charset="-122"/>
            </a:endParaRPr>
          </a:p>
          <a:p>
            <a:pPr>
              <a:lnSpc>
                <a:spcPct val="230000"/>
              </a:lnSpc>
            </a:pPr>
            <a:r>
              <a:rPr sz="2000">
                <a:latin typeface="宋体" panose="02010600030101010101" pitchFamily="2" charset="-122"/>
                <a:ea typeface="宋体" panose="02010600030101010101" pitchFamily="2" charset="-122"/>
              </a:rPr>
              <a:t>④工作的时间性；⑤劳动条件，特别是工作的危险性；⑥附加福利；</a:t>
            </a:r>
            <a:endParaRPr sz="2000">
              <a:latin typeface="宋体" panose="02010600030101010101" pitchFamily="2" charset="-122"/>
              <a:ea typeface="宋体" panose="02010600030101010101" pitchFamily="2" charset="-122"/>
            </a:endParaRPr>
          </a:p>
          <a:p>
            <a:pPr>
              <a:lnSpc>
                <a:spcPct val="230000"/>
              </a:lnSpc>
            </a:pPr>
            <a:r>
              <a:rPr sz="2000">
                <a:latin typeface="宋体" panose="02010600030101010101" pitchFamily="2" charset="-122"/>
                <a:ea typeface="宋体" panose="02010600030101010101" pitchFamily="2" charset="-122"/>
              </a:rPr>
              <a:t>⑦风俗习惯；⑧年龄和工龄。</a:t>
            </a:r>
            <a:endParaRPr sz="2000">
              <a:latin typeface="宋体" panose="02010600030101010101" pitchFamily="2" charset="-122"/>
              <a:ea typeface="宋体" panose="02010600030101010101" pitchFamily="2" charset="-122"/>
            </a:endParaRPr>
          </a:p>
          <a:p>
            <a:pPr>
              <a:lnSpc>
                <a:spcPct val="230000"/>
              </a:lnSpc>
            </a:pPr>
            <a:r>
              <a:rPr sz="2000">
                <a:latin typeface="宋体" panose="02010600030101010101" pitchFamily="2" charset="-122"/>
                <a:ea typeface="宋体" panose="02010600030101010101" pitchFamily="2" charset="-122"/>
              </a:rPr>
              <a:t>（2）</a:t>
            </a:r>
            <a:r>
              <a:rPr lang="en-US" altLang="zh-CN" sz="2000" b="1" dirty="0">
                <a:solidFill>
                  <a:srgbClr val="C00000"/>
                </a:solidFill>
                <a:latin typeface="宋体" panose="02010600030101010101" pitchFamily="2" charset="-122"/>
                <a:ea typeface="宋体" panose="02010600030101010101" pitchFamily="2" charset="-122"/>
              </a:rPr>
              <a:t>外在</a:t>
            </a:r>
            <a:r>
              <a:rPr sz="2000">
                <a:latin typeface="宋体" panose="02010600030101010101" pitchFamily="2" charset="-122"/>
                <a:ea typeface="宋体" panose="02010600030101010101" pitchFamily="2" charset="-122"/>
              </a:rPr>
              <a:t>要素：是指与工作特性及状况无关，但又同时构成对工资本身确定具有重大影响的一种</a:t>
            </a:r>
            <a:r>
              <a:rPr lang="en-US" altLang="zh-CN" sz="2000" b="1" dirty="0">
                <a:solidFill>
                  <a:srgbClr val="C00000"/>
                </a:solidFill>
                <a:latin typeface="宋体" panose="02010600030101010101" pitchFamily="2" charset="-122"/>
                <a:ea typeface="宋体" panose="02010600030101010101" pitchFamily="2" charset="-122"/>
              </a:rPr>
              <a:t>市场经济</a:t>
            </a:r>
            <a:r>
              <a:rPr sz="2000">
                <a:latin typeface="宋体" panose="02010600030101010101" pitchFamily="2" charset="-122"/>
                <a:ea typeface="宋体" panose="02010600030101010101" pitchFamily="2" charset="-122"/>
              </a:rPr>
              <a:t>因素。①生活费用或物价水平；②企业的经济收益状况或企业的负担能力；</a:t>
            </a:r>
            <a:endParaRPr sz="2000">
              <a:latin typeface="宋体" panose="02010600030101010101" pitchFamily="2" charset="-122"/>
              <a:ea typeface="宋体" panose="02010600030101010101" pitchFamily="2" charset="-122"/>
            </a:endParaRPr>
          </a:p>
          <a:p>
            <a:pPr>
              <a:lnSpc>
                <a:spcPct val="230000"/>
              </a:lnSpc>
            </a:pPr>
            <a:r>
              <a:rPr sz="2000">
                <a:latin typeface="宋体" panose="02010600030101010101" pitchFamily="2" charset="-122"/>
                <a:ea typeface="宋体" panose="02010600030101010101" pitchFamily="2" charset="-122"/>
              </a:rPr>
              <a:t>③地区或行业的工资水平；④劳动力市场的供求；⑤劳动力的潜在替代物；⑥产品需求弹性。</a:t>
            </a:r>
            <a:endParaRPr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劳动力市场歧视</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第七章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sz="2400" dirty="0">
                <a:latin typeface="宋体" panose="02010600030101010101" pitchFamily="2" charset="-122"/>
                <a:ea typeface="宋体" panose="02010600030101010101" pitchFamily="2" charset="-122"/>
              </a:rPr>
              <a:t>简述中国反歧视措施</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第七章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356995"/>
            <a:ext cx="11015345" cy="3486785"/>
          </a:xfrm>
          <a:prstGeom prst="rect">
            <a:avLst/>
          </a:prstGeom>
          <a:noFill/>
          <a:ln w="9525">
            <a:noFill/>
          </a:ln>
        </p:spPr>
        <p:txBody>
          <a:bodyPr wrap="square" anchor="t">
            <a:spAutoFit/>
          </a:bodyPr>
          <a:p>
            <a:pPr>
              <a:lnSpc>
                <a:spcPct val="230000"/>
              </a:lnSpc>
            </a:pPr>
            <a:r>
              <a:rPr sz="2400">
                <a:latin typeface="宋体" panose="02010600030101010101" pitchFamily="2" charset="-122"/>
                <a:ea typeface="宋体" panose="02010600030101010101" pitchFamily="2" charset="-122"/>
              </a:rPr>
              <a:t>（1）建立完善</a:t>
            </a:r>
            <a:r>
              <a:rPr sz="2400" b="1">
                <a:solidFill>
                  <a:srgbClr val="C00000"/>
                </a:solidFill>
                <a:latin typeface="宋体" panose="02010600030101010101" pitchFamily="2" charset="-122"/>
                <a:ea typeface="宋体" panose="02010600030101010101" pitchFamily="2" charset="-122"/>
              </a:rPr>
              <a:t>城乡统一</a:t>
            </a:r>
            <a:r>
              <a:rPr sz="2400">
                <a:latin typeface="宋体" panose="02010600030101010101" pitchFamily="2" charset="-122"/>
                <a:ea typeface="宋体" panose="02010600030101010101" pitchFamily="2" charset="-122"/>
              </a:rPr>
              <a:t>的劳动力市场；</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（2）完善反歧视</a:t>
            </a:r>
            <a:r>
              <a:rPr sz="2400" b="1">
                <a:solidFill>
                  <a:srgbClr val="C00000"/>
                </a:solidFill>
                <a:latin typeface="宋体" panose="02010600030101010101" pitchFamily="2" charset="-122"/>
                <a:ea typeface="宋体" panose="02010600030101010101" pitchFamily="2" charset="-122"/>
              </a:rPr>
              <a:t>立法</a:t>
            </a:r>
            <a:r>
              <a:rPr sz="2400">
                <a:latin typeface="宋体" panose="02010600030101010101" pitchFamily="2" charset="-122"/>
                <a:ea typeface="宋体" panose="02010600030101010101" pitchFamily="2" charset="-122"/>
              </a:rPr>
              <a:t>，强化法律规制；</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（3）强化政府责任，加强歧视行为和结果的</a:t>
            </a:r>
            <a:r>
              <a:rPr sz="2400" b="1">
                <a:solidFill>
                  <a:srgbClr val="C00000"/>
                </a:solidFill>
                <a:latin typeface="宋体" panose="02010600030101010101" pitchFamily="2" charset="-122"/>
                <a:ea typeface="宋体" panose="02010600030101010101" pitchFamily="2" charset="-122"/>
              </a:rPr>
              <a:t>司法救济</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（4）倡导先进的社会文化，促进</a:t>
            </a:r>
            <a:r>
              <a:rPr sz="2400" b="1">
                <a:solidFill>
                  <a:srgbClr val="C00000"/>
                </a:solidFill>
                <a:latin typeface="宋体" panose="02010600030101010101" pitchFamily="2" charset="-122"/>
                <a:ea typeface="宋体" panose="02010600030101010101" pitchFamily="2" charset="-122"/>
              </a:rPr>
              <a:t>社会平等意识</a:t>
            </a:r>
            <a:r>
              <a:rPr sz="2400">
                <a:latin typeface="宋体" panose="02010600030101010101" pitchFamily="2" charset="-122"/>
                <a:ea typeface="宋体" panose="02010600030101010101" pitchFamily="2" charset="-122"/>
              </a:rPr>
              <a:t>主流化。</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1861820" y="3169285"/>
            <a:ext cx="8388985" cy="198628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收入分配差异变化的趋势、成因及对策</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第八章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523240" y="915035"/>
            <a:ext cx="8096885" cy="4225290"/>
          </a:xfrm>
          <a:prstGeom prst="rect">
            <a:avLst/>
          </a:prstGeom>
          <a:noFill/>
          <a:ln w="9525">
            <a:noFill/>
          </a:ln>
        </p:spPr>
        <p:txBody>
          <a:bodyPr wrap="square" anchor="t">
            <a:spAutoFit/>
          </a:bodyPr>
          <a:lstStyle/>
          <a:p>
            <a:pPr>
              <a:lnSpc>
                <a:spcPct val="160000"/>
              </a:lnSpc>
            </a:pPr>
            <a:r>
              <a:rPr lang="en-US" sz="2400" dirty="0">
                <a:solidFill>
                  <a:schemeClr val="tx1"/>
                </a:solidFill>
                <a:latin typeface="宋体" panose="02010600030101010101" pitchFamily="2" charset="-122"/>
                <a:ea typeface="宋体" panose="02010600030101010101" pitchFamily="2" charset="-122"/>
              </a:rPr>
              <a:t>1.简述我国城乡居民收入分配差距过大的原因</a:t>
            </a:r>
            <a:r>
              <a:rPr lang="en-US" altLang="zh-CN" sz="2400" dirty="0">
                <a:latin typeface="宋体" panose="02010600030101010101" pitchFamily="2" charset="-122"/>
                <a:ea typeface="宋体" panose="02010600030101010101" pitchFamily="2" charset="-122"/>
                <a:sym typeface="+mn-ea"/>
              </a:rPr>
              <a:t>（简答）</a:t>
            </a:r>
            <a:endParaRPr lang="en-US"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2.简述我国收入差距扩大变动的原因</a:t>
            </a:r>
            <a:r>
              <a:rPr lang="en-US" altLang="zh-CN" sz="2400" dirty="0">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简述美国收入分配差距调节的政策和措施</a:t>
            </a:r>
            <a:r>
              <a:rPr sz="2400" b="1">
                <a:solidFill>
                  <a:srgbClr val="C00000"/>
                </a:solidFill>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4.试述我国收入差距扩大变动的原因</a:t>
            </a:r>
            <a:r>
              <a:rPr lang="en-US" altLang="zh-CN" sz="2400" dirty="0">
                <a:latin typeface="宋体" panose="02010600030101010101" pitchFamily="2" charset="-122"/>
                <a:ea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sym typeface="+mn-ea"/>
              </a:rPr>
              <a:t>论述</a:t>
            </a:r>
            <a:r>
              <a:rPr lang="en-US" altLang="zh-CN" sz="2400" dirty="0">
                <a:latin typeface="宋体" panose="02010600030101010101" pitchFamily="2" charset="-122"/>
                <a:ea typeface="宋体" panose="02010600030101010101" pitchFamily="2" charset="-122"/>
                <a:sym typeface="+mn-ea"/>
              </a:rPr>
              <a:t>）</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5.</a:t>
            </a:r>
            <a:r>
              <a:rPr sz="2400" b="1">
                <a:solidFill>
                  <a:srgbClr val="C00000"/>
                </a:solidFill>
                <a:latin typeface="宋体" panose="02010600030101010101" pitchFamily="2" charset="-122"/>
                <a:ea typeface="宋体" panose="02010600030101010101" pitchFamily="2" charset="-122"/>
              </a:rPr>
              <a:t>试述国内调节收入差距的主要政策</a:t>
            </a:r>
            <a:r>
              <a:rPr sz="2400" b="1">
                <a:solidFill>
                  <a:srgbClr val="C00000"/>
                </a:solidFill>
                <a:latin typeface="宋体" panose="02010600030101010101" pitchFamily="2" charset="-122"/>
                <a:ea typeface="宋体" panose="02010600030101010101" pitchFamily="2" charset="-122"/>
                <a:sym typeface="+mn-ea"/>
              </a:rPr>
              <a:t>（论述）</a:t>
            </a:r>
            <a:endParaRPr sz="2400" b="1">
              <a:solidFill>
                <a:srgbClr val="C00000"/>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6.试述我国收入分配领域的政策的实施效果</a:t>
            </a:r>
            <a:r>
              <a:rPr lang="en-US" altLang="zh-CN" sz="2400" dirty="0">
                <a:latin typeface="宋体" panose="02010600030101010101" pitchFamily="2" charset="-122"/>
                <a:ea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sym typeface="+mn-ea"/>
              </a:rPr>
              <a:t>论述</a:t>
            </a:r>
            <a:r>
              <a:rPr lang="en-US" altLang="zh-CN" sz="2400" dirty="0">
                <a:latin typeface="宋体" panose="02010600030101010101" pitchFamily="2" charset="-122"/>
                <a:ea typeface="宋体" panose="02010600030101010101" pitchFamily="2" charset="-122"/>
                <a:sym typeface="+mn-ea"/>
              </a:rPr>
              <a:t>）</a:t>
            </a:r>
            <a:endParaRPr lang="en-US" altLang="zh-CN" sz="2400" dirty="0">
              <a:solidFill>
                <a:schemeClr val="tx1"/>
              </a:solidFill>
              <a:latin typeface="宋体" panose="02010600030101010101" pitchFamily="2" charset="-122"/>
              <a:ea typeface="宋体" panose="02010600030101010101" pitchFamily="2" charset="-122"/>
            </a:endParaRPr>
          </a:p>
          <a:p>
            <a:pPr>
              <a:lnSpc>
                <a:spcPct val="160000"/>
              </a:lnSpc>
            </a:pPr>
            <a:endParaRPr lang="en-US" altLang="zh-CN" sz="2400" dirty="0">
              <a:solidFill>
                <a:schemeClr val="tx1"/>
              </a:solidFill>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第八章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8439" y="2276528"/>
            <a:ext cx="2049831" cy="2305685"/>
          </a:xfrm>
          <a:prstGeom prst="rect">
            <a:avLst/>
          </a:prstGeom>
          <a:noFill/>
        </p:spPr>
        <p:txBody>
          <a:bodyPr wrap="square" lIns="91438" tIns="45719" rIns="91438" bIns="45719">
            <a:spAutoFit/>
          </a:bodyPr>
          <a:lstStyle/>
          <a:p>
            <a:pPr algn="r" defTabSz="913130">
              <a:lnSpc>
                <a:spcPct val="150000"/>
              </a:lnSpc>
            </a:pPr>
            <a:r>
              <a:rPr lang="en-US" altLang="zh-CN" sz="9600" b="1" dirty="0">
                <a:solidFill>
                  <a:srgbClr val="90B6A5"/>
                </a:solidFill>
                <a:latin typeface="华文行楷" panose="02010800040101010101" charset="-122"/>
                <a:ea typeface="华文行楷" panose="02010800040101010101" charset="-122"/>
                <a:cs typeface="+mn-ea"/>
                <a:sym typeface="+mn-lt"/>
              </a:rPr>
              <a:t>01</a:t>
            </a:r>
            <a:endParaRPr lang="en-US" altLang="zh-CN" sz="9600" b="1" dirty="0">
              <a:solidFill>
                <a:srgbClr val="90B6A5"/>
              </a:solidFill>
              <a:latin typeface="华文行楷" panose="02010800040101010101" charset="-122"/>
              <a:ea typeface="华文行楷" panose="02010800040101010101" charset="-122"/>
              <a:cs typeface="+mn-ea"/>
              <a:sym typeface="+mn-lt"/>
            </a:endParaRPr>
          </a:p>
        </p:txBody>
      </p:sp>
      <p:sp>
        <p:nvSpPr>
          <p:cNvPr id="5" name="矩形 4"/>
          <p:cNvSpPr/>
          <p:nvPr/>
        </p:nvSpPr>
        <p:spPr>
          <a:xfrm>
            <a:off x="3597275" y="3198495"/>
            <a:ext cx="5184775" cy="705485"/>
          </a:xfrm>
          <a:prstGeom prst="rect">
            <a:avLst/>
          </a:prstGeom>
          <a:noFill/>
        </p:spPr>
        <p:txBody>
          <a:bodyPr wrap="square" lIns="91438" tIns="45719" rIns="91438" bIns="45719">
            <a:spAutoFit/>
          </a:bodyPr>
          <a:lstStyle/>
          <a:p>
            <a:pPr defTabSz="913130"/>
            <a:r>
              <a:rPr lang="zh-CN" altLang="en-US" sz="4000" b="1" spc="600" dirty="0">
                <a:solidFill>
                  <a:schemeClr val="tx1"/>
                </a:solidFill>
                <a:latin typeface="微软雅黑" panose="020B0503020204020204" pitchFamily="34" charset="-122"/>
                <a:ea typeface="微软雅黑" panose="020B0503020204020204" pitchFamily="34" charset="-122"/>
                <a:cs typeface="+mn-ea"/>
                <a:sym typeface="+mn-lt"/>
              </a:rPr>
              <a:t>简 答 题</a:t>
            </a:r>
            <a:r>
              <a:rPr lang="en-US" altLang="zh-CN" sz="4000" b="1" spc="600" dirty="0">
                <a:solidFill>
                  <a:schemeClr val="tx1"/>
                </a:solidFill>
                <a:latin typeface="微软雅黑" panose="020B0503020204020204" pitchFamily="34" charset="-122"/>
                <a:ea typeface="微软雅黑" panose="020B0503020204020204" pitchFamily="34" charset="-122"/>
                <a:cs typeface="+mn-ea"/>
                <a:sym typeface="+mn-lt"/>
              </a:rPr>
              <a:t>&amp;</a:t>
            </a:r>
            <a:r>
              <a:rPr lang="zh-CN" altLang="en-US" sz="4000" b="1" spc="600" dirty="0">
                <a:solidFill>
                  <a:schemeClr val="tx1"/>
                </a:solidFill>
                <a:latin typeface="微软雅黑" panose="020B0503020204020204" pitchFamily="34" charset="-122"/>
                <a:ea typeface="微软雅黑" panose="020B0503020204020204" pitchFamily="34" charset="-122"/>
                <a:cs typeface="+mn-ea"/>
                <a:sym typeface="+mn-lt"/>
              </a:rPr>
              <a:t>论 述 题</a:t>
            </a:r>
            <a:endParaRPr lang="zh-CN" altLang="en-US" sz="4000" b="1" spc="6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6" name="Freeform 5"/>
          <p:cNvSpPr/>
          <p:nvPr/>
        </p:nvSpPr>
        <p:spPr bwMode="auto">
          <a:xfrm flipH="1">
            <a:off x="1557073" y="2439524"/>
            <a:ext cx="1253120" cy="1862568"/>
          </a:xfrm>
          <a:custGeom>
            <a:avLst/>
            <a:gdLst>
              <a:gd name="T0" fmla="*/ 0 w 926"/>
              <a:gd name="T1" fmla="*/ 369 h 2009"/>
              <a:gd name="T2" fmla="*/ 0 w 926"/>
              <a:gd name="T3" fmla="*/ 0 h 2009"/>
              <a:gd name="T4" fmla="*/ 926 w 926"/>
              <a:gd name="T5" fmla="*/ 0 h 2009"/>
              <a:gd name="T6" fmla="*/ 926 w 926"/>
              <a:gd name="T7" fmla="*/ 2009 h 2009"/>
              <a:gd name="T8" fmla="*/ 224 w 926"/>
              <a:gd name="T9" fmla="*/ 2009 h 2009"/>
            </a:gdLst>
            <a:ahLst/>
            <a:cxnLst>
              <a:cxn ang="0">
                <a:pos x="T0" y="T1"/>
              </a:cxn>
              <a:cxn ang="0">
                <a:pos x="T2" y="T3"/>
              </a:cxn>
              <a:cxn ang="0">
                <a:pos x="T4" y="T5"/>
              </a:cxn>
              <a:cxn ang="0">
                <a:pos x="T6" y="T7"/>
              </a:cxn>
              <a:cxn ang="0">
                <a:pos x="T8" y="T9"/>
              </a:cxn>
            </a:cxnLst>
            <a:rect l="0" t="0" r="r" b="b"/>
            <a:pathLst>
              <a:path w="926" h="2009">
                <a:moveTo>
                  <a:pt x="0" y="369"/>
                </a:moveTo>
                <a:lnTo>
                  <a:pt x="0" y="0"/>
                </a:lnTo>
                <a:lnTo>
                  <a:pt x="926" y="0"/>
                </a:lnTo>
                <a:lnTo>
                  <a:pt x="926" y="2009"/>
                </a:lnTo>
                <a:lnTo>
                  <a:pt x="224" y="2009"/>
                </a:lnTo>
              </a:path>
            </a:pathLst>
          </a:custGeom>
          <a:noFill/>
          <a:ln w="28575"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lstStyle/>
          <a:p>
            <a:endParaRPr lang="zh-CN" altLang="en-US">
              <a:solidFill>
                <a:schemeClr val="tx1">
                  <a:lumMod val="75000"/>
                  <a:lumOff val="25000"/>
                </a:schemeClr>
              </a:solidFill>
              <a:cs typeface="+mn-ea"/>
              <a:sym typeface="+mn-lt"/>
            </a:endParaRPr>
          </a:p>
        </p:txBody>
      </p:sp>
      <p:sp>
        <p:nvSpPr>
          <p:cNvPr id="12" name="文本框 11"/>
          <p:cNvSpPr txBox="1"/>
          <p:nvPr/>
        </p:nvSpPr>
        <p:spPr>
          <a:xfrm>
            <a:off x="842645" y="436245"/>
            <a:ext cx="7265035" cy="97726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sz="2400" b="1">
                <a:latin typeface="微软雅黑" panose="020B0503020204020204" pitchFamily="34" charset="-122"/>
                <a:ea typeface="微软雅黑" panose="020B0503020204020204" pitchFamily="34" charset="-122"/>
                <a:cs typeface="微软雅黑" panose="020B0503020204020204" pitchFamily="34" charset="-122"/>
                <a:sym typeface="+mn-ea"/>
              </a:rPr>
              <a:t>简答题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本大题共</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小题</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每小题</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0</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pPr>
            <a:r>
              <a:rPr lang="zh-CN" sz="2400" b="1">
                <a:latin typeface="微软雅黑" panose="020B0503020204020204" pitchFamily="34" charset="-122"/>
                <a:ea typeface="微软雅黑" panose="020B0503020204020204" pitchFamily="34" charset="-122"/>
                <a:cs typeface="微软雅黑" panose="020B0503020204020204" pitchFamily="34" charset="-122"/>
                <a:sym typeface="+mn-ea"/>
              </a:rPr>
              <a:t>论述题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本大题共</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小题</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每小题</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10</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0</a:t>
            </a: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a:t>
            </a:r>
            <a:r>
              <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2882265" y="2392045"/>
            <a:ext cx="3793490" cy="460375"/>
          </a:xfrm>
          <a:prstGeom prst="rect">
            <a:avLst/>
          </a:prstGeom>
          <a:noFill/>
        </p:spPr>
        <p:txBody>
          <a:bodyPr wrap="square" rtlCol="0">
            <a:spAutoFit/>
          </a:bodyPr>
          <a:lstStyle/>
          <a:p>
            <a:pPr algn="l"/>
            <a:r>
              <a:rPr lang="zh-CN" altLang="en-US" sz="2400" b="1">
                <a:solidFill>
                  <a:srgbClr val="C00000"/>
                </a:solidFill>
                <a:latin typeface="楷体" panose="02010609060101010101" charset="-122"/>
                <a:ea typeface="楷体" panose="02010609060101010101" charset="-122"/>
                <a:sym typeface="+mn-ea"/>
              </a:rPr>
              <a:t>分点作答，不留空白</a:t>
            </a:r>
            <a:endParaRPr lang="zh-CN" altLang="en-US" sz="2400" b="1">
              <a:solidFill>
                <a:srgbClr val="C00000"/>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sz="2400" dirty="0">
                <a:latin typeface="宋体" panose="02010600030101010101" pitchFamily="2" charset="-122"/>
                <a:ea typeface="宋体" panose="02010600030101010101" pitchFamily="2" charset="-122"/>
              </a:rPr>
              <a:t>简述我国城乡居民收入分配差距过大的原因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第八章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356995"/>
            <a:ext cx="9286875" cy="2637790"/>
          </a:xfrm>
          <a:prstGeom prst="rect">
            <a:avLst/>
          </a:prstGeom>
          <a:noFill/>
          <a:ln w="9525">
            <a:noFill/>
          </a:ln>
        </p:spPr>
        <p:txBody>
          <a:bodyPr wrap="square" anchor="t">
            <a:spAutoFit/>
          </a:bodyPr>
          <a:p>
            <a:pPr>
              <a:lnSpc>
                <a:spcPct val="23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rPr>
              <a:t>历史</a:t>
            </a:r>
            <a:r>
              <a:rPr sz="2400">
                <a:latin typeface="宋体" panose="02010600030101010101" pitchFamily="2" charset="-122"/>
                <a:ea typeface="宋体" panose="02010600030101010101" pitchFamily="2" charset="-122"/>
              </a:rPr>
              <a:t>角度：过去长期实施的不公平</a:t>
            </a:r>
            <a:r>
              <a:rPr sz="2400" b="1">
                <a:solidFill>
                  <a:srgbClr val="C00000"/>
                </a:solidFill>
                <a:latin typeface="宋体" panose="02010600030101010101" pitchFamily="2" charset="-122"/>
                <a:ea typeface="宋体" panose="02010600030101010101" pitchFamily="2" charset="-122"/>
              </a:rPr>
              <a:t>经济发展战略</a:t>
            </a:r>
            <a:r>
              <a:rPr sz="2400">
                <a:latin typeface="宋体" panose="02010600030101010101" pitchFamily="2" charset="-122"/>
                <a:ea typeface="宋体" panose="02010600030101010101" pitchFamily="2" charset="-122"/>
              </a:rPr>
              <a:t>是重要原因；</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rPr>
              <a:t>体制</a:t>
            </a:r>
            <a:r>
              <a:rPr sz="2400">
                <a:latin typeface="宋体" panose="02010600030101010101" pitchFamily="2" charset="-122"/>
                <a:ea typeface="宋体" panose="02010600030101010101" pitchFamily="2" charset="-122"/>
              </a:rPr>
              <a:t>角度：多种不公平的</a:t>
            </a:r>
            <a:r>
              <a:rPr sz="2400" b="1">
                <a:solidFill>
                  <a:srgbClr val="C00000"/>
                </a:solidFill>
                <a:latin typeface="宋体" panose="02010600030101010101" pitchFamily="2" charset="-122"/>
                <a:ea typeface="宋体" panose="02010600030101010101" pitchFamily="2" charset="-122"/>
              </a:rPr>
              <a:t>公共服务政策</a:t>
            </a:r>
            <a:r>
              <a:rPr sz="2400">
                <a:latin typeface="宋体" panose="02010600030101010101" pitchFamily="2" charset="-122"/>
                <a:ea typeface="宋体" panose="02010600030101010101" pitchFamily="2" charset="-122"/>
              </a:rPr>
              <a:t>和</a:t>
            </a:r>
            <a:r>
              <a:rPr sz="2400" b="1">
                <a:solidFill>
                  <a:srgbClr val="C00000"/>
                </a:solidFill>
                <a:latin typeface="宋体" panose="02010600030101010101" pitchFamily="2" charset="-122"/>
                <a:ea typeface="宋体" panose="02010600030101010101" pitchFamily="2" charset="-122"/>
              </a:rPr>
              <a:t>社会管理制度</a:t>
            </a:r>
            <a:r>
              <a:rPr sz="2400">
                <a:latin typeface="宋体" panose="02010600030101010101" pitchFamily="2" charset="-122"/>
                <a:ea typeface="宋体" panose="02010600030101010101" pitchFamily="2" charset="-122"/>
              </a:rPr>
              <a:t>造成了   </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               收入差距的持续。</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2.</a:t>
            </a:r>
            <a:r>
              <a:rPr sz="2400" dirty="0">
                <a:latin typeface="宋体" panose="02010600030101010101" pitchFamily="2" charset="-122"/>
                <a:ea typeface="宋体" panose="02010600030101010101" pitchFamily="2" charset="-122"/>
              </a:rPr>
              <a:t>简述我国收入差距扩大变动的原因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第八章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67970" y="1356995"/>
            <a:ext cx="9286875" cy="4335780"/>
          </a:xfrm>
          <a:prstGeom prst="rect">
            <a:avLst/>
          </a:prstGeom>
          <a:noFill/>
          <a:ln w="9525">
            <a:noFill/>
          </a:ln>
        </p:spPr>
        <p:txBody>
          <a:bodyPr wrap="square" anchor="t">
            <a:spAutoFit/>
          </a:bodyPr>
          <a:p>
            <a:pPr>
              <a:lnSpc>
                <a:spcPct val="23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rPr>
              <a:t>经济</a:t>
            </a:r>
            <a:r>
              <a:rPr sz="2400">
                <a:latin typeface="宋体" panose="02010600030101010101" pitchFamily="2" charset="-122"/>
                <a:ea typeface="宋体" panose="02010600030101010101" pitchFamily="2" charset="-122"/>
              </a:rPr>
              <a:t>增长和发展；</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rPr>
              <a:t>制度</a:t>
            </a:r>
            <a:r>
              <a:rPr sz="2400">
                <a:latin typeface="宋体" panose="02010600030101010101" pitchFamily="2" charset="-122"/>
                <a:ea typeface="宋体" panose="02010600030101010101" pitchFamily="2" charset="-122"/>
              </a:rPr>
              <a:t>或体制性因素；</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政策性</a:t>
            </a:r>
            <a:r>
              <a:rPr sz="2400">
                <a:latin typeface="宋体" panose="02010600030101010101" pitchFamily="2" charset="-122"/>
                <a:ea typeface="宋体" panose="02010600030101010101" pitchFamily="2" charset="-122"/>
              </a:rPr>
              <a:t>因素；</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（4）劳动力</a:t>
            </a:r>
            <a:r>
              <a:rPr sz="2400" b="1">
                <a:solidFill>
                  <a:srgbClr val="C00000"/>
                </a:solidFill>
                <a:latin typeface="宋体" panose="02010600030101010101" pitchFamily="2" charset="-122"/>
                <a:ea typeface="宋体" panose="02010600030101010101" pitchFamily="2" charset="-122"/>
              </a:rPr>
              <a:t>市场</a:t>
            </a:r>
            <a:r>
              <a:rPr sz="2400">
                <a:latin typeface="宋体" panose="02010600030101010101" pitchFamily="2" charset="-122"/>
                <a:ea typeface="宋体" panose="02010600030101010101" pitchFamily="2" charset="-122"/>
              </a:rPr>
              <a:t>因素；</a:t>
            </a:r>
            <a:endParaRPr sz="2400">
              <a:latin typeface="宋体" panose="02010600030101010101" pitchFamily="2" charset="-122"/>
              <a:ea typeface="宋体" panose="02010600030101010101" pitchFamily="2" charset="-122"/>
            </a:endParaRPr>
          </a:p>
          <a:p>
            <a:pPr>
              <a:lnSpc>
                <a:spcPct val="230000"/>
              </a:lnSpc>
            </a:pPr>
            <a:r>
              <a:rPr sz="2400">
                <a:latin typeface="宋体" panose="02010600030101010101" pitchFamily="2" charset="-122"/>
                <a:ea typeface="宋体" panose="02010600030101010101" pitchFamily="2" charset="-122"/>
              </a:rPr>
              <a:t>（5）工资集体</a:t>
            </a:r>
            <a:r>
              <a:rPr sz="2400" b="1">
                <a:solidFill>
                  <a:srgbClr val="C00000"/>
                </a:solidFill>
                <a:latin typeface="宋体" panose="02010600030101010101" pitchFamily="2" charset="-122"/>
                <a:ea typeface="宋体" panose="02010600030101010101" pitchFamily="2" charset="-122"/>
              </a:rPr>
              <a:t>谈判</a:t>
            </a:r>
            <a:r>
              <a:rPr sz="2400">
                <a:latin typeface="宋体" panose="02010600030101010101" pitchFamily="2" charset="-122"/>
                <a:ea typeface="宋体" panose="02010600030101010101" pitchFamily="2" charset="-122"/>
              </a:rPr>
              <a:t>制度因素。</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3.</a:t>
            </a:r>
            <a:r>
              <a:rPr sz="2400" dirty="0">
                <a:latin typeface="宋体" panose="02010600030101010101" pitchFamily="2" charset="-122"/>
                <a:ea typeface="宋体" panose="02010600030101010101" pitchFamily="2" charset="-122"/>
              </a:rPr>
              <a:t>简述美国收入分配差距调节的政策和措施</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第八章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254635" y="1326515"/>
            <a:ext cx="11334750" cy="5077460"/>
          </a:xfrm>
          <a:prstGeom prst="rect">
            <a:avLst/>
          </a:prstGeom>
          <a:noFill/>
          <a:ln w="9525">
            <a:noFill/>
          </a:ln>
        </p:spPr>
        <p:txBody>
          <a:bodyPr wrap="square" anchor="t">
            <a:spAutoFit/>
          </a:bodyPr>
          <a:p>
            <a:pPr>
              <a:lnSpc>
                <a:spcPct val="150000"/>
              </a:lnSpc>
            </a:pPr>
            <a:r>
              <a:rPr sz="2400">
                <a:latin typeface="宋体" panose="02010600030101010101" pitchFamily="2" charset="-122"/>
                <a:ea typeface="宋体" panose="02010600030101010101" pitchFamily="2" charset="-122"/>
              </a:rPr>
              <a:t>（1）调节措施：</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①一方面包括通过</a:t>
            </a:r>
            <a:r>
              <a:rPr sz="2400" b="1">
                <a:solidFill>
                  <a:srgbClr val="C00000"/>
                </a:solidFill>
                <a:latin typeface="宋体" panose="02010600030101010101" pitchFamily="2" charset="-122"/>
                <a:ea typeface="宋体" panose="02010600030101010101" pitchFamily="2" charset="-122"/>
              </a:rPr>
              <a:t>政府立法</a:t>
            </a:r>
            <a:r>
              <a:rPr sz="2400">
                <a:latin typeface="宋体" panose="02010600030101010101" pitchFamily="2" charset="-122"/>
                <a:ea typeface="宋体" panose="02010600030101010101" pitchFamily="2" charset="-122"/>
              </a:rPr>
              <a:t>，间接加以调节；</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②另一方面是通过</a:t>
            </a:r>
            <a:r>
              <a:rPr sz="2400" b="1">
                <a:solidFill>
                  <a:srgbClr val="C00000"/>
                </a:solidFill>
                <a:latin typeface="宋体" panose="02010600030101010101" pitchFamily="2" charset="-122"/>
                <a:ea typeface="宋体" panose="02010600030101010101" pitchFamily="2" charset="-122"/>
              </a:rPr>
              <a:t>税收</a:t>
            </a:r>
            <a:r>
              <a:rPr sz="2400">
                <a:latin typeface="宋体" panose="02010600030101010101" pitchFamily="2" charset="-122"/>
                <a:ea typeface="宋体" panose="02010600030101010101" pitchFamily="2" charset="-122"/>
              </a:rPr>
              <a:t>、加大对低收入者的</a:t>
            </a:r>
            <a:r>
              <a:rPr sz="2400" b="1">
                <a:solidFill>
                  <a:srgbClr val="C00000"/>
                </a:solidFill>
                <a:latin typeface="宋体" panose="02010600030101010101" pitchFamily="2" charset="-122"/>
                <a:ea typeface="宋体" panose="02010600030101010101" pitchFamily="2" charset="-122"/>
              </a:rPr>
              <a:t>转移支付</a:t>
            </a:r>
            <a:r>
              <a:rPr sz="2400">
                <a:latin typeface="宋体" panose="02010600030101010101" pitchFamily="2" charset="-122"/>
                <a:ea typeface="宋体" panose="02010600030101010101" pitchFamily="2" charset="-122"/>
              </a:rPr>
              <a:t>等直接的管理措施实施控制。</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（2）政府对工资的影响，通过以下四种</a:t>
            </a:r>
            <a:r>
              <a:rPr sz="2400" b="1">
                <a:solidFill>
                  <a:srgbClr val="C00000"/>
                </a:solidFill>
                <a:latin typeface="宋体" panose="02010600030101010101" pitchFamily="2" charset="-122"/>
                <a:ea typeface="宋体" panose="02010600030101010101" pitchFamily="2" charset="-122"/>
              </a:rPr>
              <a:t>间接方式</a:t>
            </a:r>
            <a:r>
              <a:rPr sz="2400">
                <a:latin typeface="宋体" panose="02010600030101010101" pitchFamily="2" charset="-122"/>
                <a:ea typeface="宋体" panose="02010600030101010101" pitchFamily="2" charset="-122"/>
              </a:rPr>
              <a:t>达到调控的目的：</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①通过制定联邦法律和许多州的</a:t>
            </a:r>
            <a:r>
              <a:rPr sz="2400" b="1">
                <a:solidFill>
                  <a:srgbClr val="C00000"/>
                </a:solidFill>
                <a:latin typeface="宋体" panose="02010600030101010101" pitchFamily="2" charset="-122"/>
                <a:ea typeface="宋体" panose="02010600030101010101" pitchFamily="2" charset="-122"/>
              </a:rPr>
              <a:t>法律</a:t>
            </a:r>
            <a:r>
              <a:rPr sz="2400">
                <a:latin typeface="宋体" panose="02010600030101010101" pitchFamily="2" charset="-122"/>
                <a:ea typeface="宋体" panose="02010600030101010101" pitchFamily="2" charset="-122"/>
              </a:rPr>
              <a:t>，承认和维护工人工资的</a:t>
            </a:r>
            <a:r>
              <a:rPr sz="2400" b="1">
                <a:solidFill>
                  <a:srgbClr val="C00000"/>
                </a:solidFill>
                <a:latin typeface="宋体" panose="02010600030101010101" pitchFamily="2" charset="-122"/>
                <a:ea typeface="宋体" panose="02010600030101010101" pitchFamily="2" charset="-122"/>
              </a:rPr>
              <a:t>集体交涉</a:t>
            </a:r>
            <a:r>
              <a:rPr sz="2400">
                <a:latin typeface="宋体" panose="02010600030101010101" pitchFamily="2" charset="-122"/>
                <a:ea typeface="宋体" panose="02010600030101010101" pitchFamily="2" charset="-122"/>
              </a:rPr>
              <a:t>权利；</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②美国从20世纪30年代起，联邦政府和州政府相继建立了</a:t>
            </a:r>
            <a:r>
              <a:rPr sz="2400" b="1">
                <a:solidFill>
                  <a:srgbClr val="C00000"/>
                </a:solidFill>
                <a:latin typeface="宋体" panose="02010600030101010101" pitchFamily="2" charset="-122"/>
                <a:ea typeface="宋体" panose="02010600030101010101" pitchFamily="2" charset="-122"/>
              </a:rPr>
              <a:t>最低工资法规</a:t>
            </a:r>
            <a:r>
              <a:rPr sz="2400">
                <a:latin typeface="宋体" panose="02010600030101010101" pitchFamily="2" charset="-122"/>
                <a:ea typeface="宋体" panose="02010600030101010101" pitchFamily="2" charset="-122"/>
              </a:rPr>
              <a:t>，并且定期进行调整；</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③联邦法规规定对超过所谓“正常”工作小时，需付</a:t>
            </a:r>
            <a:r>
              <a:rPr sz="2400" b="1">
                <a:solidFill>
                  <a:srgbClr val="C00000"/>
                </a:solidFill>
                <a:latin typeface="宋体" panose="02010600030101010101" pitchFamily="2" charset="-122"/>
                <a:ea typeface="宋体" panose="02010600030101010101" pitchFamily="2" charset="-122"/>
              </a:rPr>
              <a:t>额外工资</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④在特殊时期，政府采用</a:t>
            </a:r>
            <a:r>
              <a:rPr sz="2400" b="1">
                <a:solidFill>
                  <a:srgbClr val="C00000"/>
                </a:solidFill>
                <a:latin typeface="宋体" panose="02010600030101010101" pitchFamily="2" charset="-122"/>
                <a:ea typeface="宋体" panose="02010600030101010101" pitchFamily="2" charset="-122"/>
              </a:rPr>
              <a:t>工资管制</a:t>
            </a:r>
            <a:r>
              <a:rPr sz="2400">
                <a:latin typeface="宋体" panose="02010600030101010101" pitchFamily="2" charset="-122"/>
                <a:ea typeface="宋体" panose="02010600030101010101" pitchFamily="2" charset="-122"/>
              </a:rPr>
              <a:t>的做法，直接干预工资。</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5877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4.</a:t>
            </a:r>
            <a:r>
              <a:rPr sz="2400" dirty="0">
                <a:latin typeface="宋体" panose="02010600030101010101" pitchFamily="2" charset="-122"/>
                <a:ea typeface="宋体" panose="02010600030101010101" pitchFamily="2" charset="-122"/>
              </a:rPr>
              <a:t>试述我国收入差距扩大变动的原因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第八章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478280"/>
            <a:ext cx="10742930" cy="4523105"/>
          </a:xfrm>
          <a:prstGeom prst="rect">
            <a:avLst/>
          </a:prstGeom>
          <a:noFill/>
          <a:ln w="9525">
            <a:noFill/>
          </a:ln>
        </p:spPr>
        <p:txBody>
          <a:bodyPr wrap="square" anchor="t">
            <a:spAutoFit/>
          </a:bodyPr>
          <a:p>
            <a:pPr>
              <a:lnSpc>
                <a:spcPct val="15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rPr>
              <a:t>经济增长</a:t>
            </a:r>
            <a:r>
              <a:rPr sz="2400">
                <a:latin typeface="宋体" panose="02010600030101010101" pitchFamily="2" charset="-122"/>
                <a:ea typeface="宋体" panose="02010600030101010101" pitchFamily="2" charset="-122"/>
              </a:rPr>
              <a:t>和发展：城乡二元结构影响收入的差距；</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rPr>
              <a:t>制度</a:t>
            </a:r>
            <a:r>
              <a:rPr sz="2400">
                <a:latin typeface="宋体" panose="02010600030101010101" pitchFamily="2" charset="-122"/>
                <a:ea typeface="宋体" panose="02010600030101010101" pitchFamily="2" charset="-122"/>
              </a:rPr>
              <a:t>或</a:t>
            </a:r>
            <a:r>
              <a:rPr sz="2400" b="1">
                <a:solidFill>
                  <a:srgbClr val="C00000"/>
                </a:solidFill>
                <a:latin typeface="宋体" panose="02010600030101010101" pitchFamily="2" charset="-122"/>
                <a:ea typeface="宋体" panose="02010600030101010101" pitchFamily="2" charset="-122"/>
              </a:rPr>
              <a:t>体制</a:t>
            </a:r>
            <a:r>
              <a:rPr sz="2400">
                <a:latin typeface="宋体" panose="02010600030101010101" pitchFamily="2" charset="-122"/>
                <a:ea typeface="宋体" panose="02010600030101010101" pitchFamily="2" charset="-122"/>
              </a:rPr>
              <a:t>性因素：行业性垄断经营、制度外收入、按生产要素分配；</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政策性</a:t>
            </a:r>
            <a:r>
              <a:rPr sz="2400">
                <a:latin typeface="宋体" panose="02010600030101010101" pitchFamily="2" charset="-122"/>
                <a:ea typeface="宋体" panose="02010600030101010101" pitchFamily="2" charset="-122"/>
              </a:rPr>
              <a:t>因素：主要涉及税收、农副产品价格调整、住房改革、灵活的工资体制、事业单位创收等方面的政策的制定与出台；</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（4）</a:t>
            </a:r>
            <a:r>
              <a:rPr sz="2400" b="1">
                <a:solidFill>
                  <a:srgbClr val="C00000"/>
                </a:solidFill>
                <a:latin typeface="宋体" panose="02010600030101010101" pitchFamily="2" charset="-122"/>
                <a:ea typeface="宋体" panose="02010600030101010101" pitchFamily="2" charset="-122"/>
              </a:rPr>
              <a:t>劳动力市场</a:t>
            </a:r>
            <a:r>
              <a:rPr sz="2400">
                <a:latin typeface="宋体" panose="02010600030101010101" pitchFamily="2" charset="-122"/>
                <a:ea typeface="宋体" panose="02010600030101010101" pitchFamily="2" charset="-122"/>
              </a:rPr>
              <a:t>因素：主要涉及劳动力供求状况、劳动力流动以及教育和人力资本投资收益率这三个方面；</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（5）</a:t>
            </a:r>
            <a:r>
              <a:rPr sz="2400" b="1">
                <a:solidFill>
                  <a:srgbClr val="C00000"/>
                </a:solidFill>
                <a:latin typeface="宋体" panose="02010600030101010101" pitchFamily="2" charset="-122"/>
                <a:ea typeface="宋体" panose="02010600030101010101" pitchFamily="2" charset="-122"/>
              </a:rPr>
              <a:t>工资集体谈判</a:t>
            </a:r>
            <a:r>
              <a:rPr sz="2400">
                <a:latin typeface="宋体" panose="02010600030101010101" pitchFamily="2" charset="-122"/>
                <a:ea typeface="宋体" panose="02010600030101010101" pitchFamily="2" charset="-122"/>
              </a:rPr>
              <a:t>制度因素：我国工资集体谈判制度的不完善导致普通劳动者的收入形成过程没有保障。</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5.</a:t>
            </a:r>
            <a:r>
              <a:rPr sz="2400" dirty="0">
                <a:latin typeface="宋体" panose="02010600030101010101" pitchFamily="2" charset="-122"/>
                <a:ea typeface="宋体" panose="02010600030101010101" pitchFamily="2" charset="-122"/>
              </a:rPr>
              <a:t>试述国内调节收入差距的主要政策</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第八章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10742930" cy="5077460"/>
          </a:xfrm>
          <a:prstGeom prst="rect">
            <a:avLst/>
          </a:prstGeom>
          <a:noFill/>
          <a:ln w="9525">
            <a:noFill/>
          </a:ln>
        </p:spPr>
        <p:txBody>
          <a:bodyPr wrap="square" anchor="t">
            <a:spAutoFit/>
          </a:bodyPr>
          <a:p>
            <a:pPr>
              <a:lnSpc>
                <a:spcPct val="150000"/>
              </a:lnSpc>
            </a:pPr>
            <a:r>
              <a:rPr sz="2400">
                <a:latin typeface="宋体" panose="02010600030101010101" pitchFamily="2" charset="-122"/>
                <a:ea typeface="宋体" panose="02010600030101010101" pitchFamily="2" charset="-122"/>
              </a:rPr>
              <a:t>（1）加强对收入</a:t>
            </a:r>
            <a:r>
              <a:rPr sz="2400" b="1">
                <a:solidFill>
                  <a:srgbClr val="C00000"/>
                </a:solidFill>
                <a:latin typeface="宋体" panose="02010600030101010101" pitchFamily="2" charset="-122"/>
                <a:ea typeface="宋体" panose="02010600030101010101" pitchFamily="2" charset="-122"/>
              </a:rPr>
              <a:t>分配与再分配</a:t>
            </a:r>
            <a:r>
              <a:rPr sz="2400">
                <a:latin typeface="宋体" panose="02010600030101010101" pitchFamily="2" charset="-122"/>
                <a:ea typeface="宋体" panose="02010600030101010101" pitchFamily="2" charset="-122"/>
              </a:rPr>
              <a:t>领域政策设计出发点和重点的探讨：</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（2）在收入分配的各个环节</a:t>
            </a:r>
            <a:r>
              <a:rPr sz="2400" b="1">
                <a:solidFill>
                  <a:srgbClr val="C00000"/>
                </a:solidFill>
                <a:latin typeface="宋体" panose="02010600030101010101" pitchFamily="2" charset="-122"/>
                <a:ea typeface="宋体" panose="02010600030101010101" pitchFamily="2" charset="-122"/>
              </a:rPr>
              <a:t>加大反腐败</a:t>
            </a:r>
            <a:r>
              <a:rPr sz="2400">
                <a:latin typeface="宋体" panose="02010600030101010101" pitchFamily="2" charset="-122"/>
                <a:ea typeface="宋体" panose="02010600030101010101" pitchFamily="2" charset="-122"/>
              </a:rPr>
              <a:t>的力度；</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（3）注重城乡经济协调发展，加速推进</a:t>
            </a:r>
            <a:r>
              <a:rPr sz="2400" b="1">
                <a:solidFill>
                  <a:srgbClr val="C00000"/>
                </a:solidFill>
                <a:latin typeface="宋体" panose="02010600030101010101" pitchFamily="2" charset="-122"/>
                <a:ea typeface="宋体" panose="02010600030101010101" pitchFamily="2" charset="-122"/>
              </a:rPr>
              <a:t>城镇化</a:t>
            </a:r>
            <a:r>
              <a:rPr sz="2400">
                <a:latin typeface="宋体" panose="02010600030101010101" pitchFamily="2" charset="-122"/>
                <a:ea typeface="宋体" panose="02010600030101010101" pitchFamily="2" charset="-122"/>
              </a:rPr>
              <a:t>是重点；</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（4）推进</a:t>
            </a:r>
            <a:r>
              <a:rPr sz="2400" b="1">
                <a:solidFill>
                  <a:srgbClr val="C00000"/>
                </a:solidFill>
                <a:latin typeface="宋体" panose="02010600030101010101" pitchFamily="2" charset="-122"/>
                <a:ea typeface="宋体" panose="02010600030101010101" pitchFamily="2" charset="-122"/>
              </a:rPr>
              <a:t>市场化</a:t>
            </a:r>
            <a:r>
              <a:rPr sz="2400">
                <a:latin typeface="宋体" panose="02010600030101010101" pitchFamily="2" charset="-122"/>
                <a:ea typeface="宋体" panose="02010600030101010101" pitchFamily="2" charset="-122"/>
              </a:rPr>
              <a:t>的改革；</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（5）完善和加强我国的</a:t>
            </a:r>
            <a:r>
              <a:rPr sz="2400" b="1">
                <a:solidFill>
                  <a:srgbClr val="C00000"/>
                </a:solidFill>
                <a:latin typeface="宋体" panose="02010600030101010101" pitchFamily="2" charset="-122"/>
                <a:ea typeface="宋体" panose="02010600030101010101" pitchFamily="2" charset="-122"/>
              </a:rPr>
              <a:t>税收</a:t>
            </a:r>
            <a:r>
              <a:rPr sz="2400">
                <a:latin typeface="宋体" panose="02010600030101010101" pitchFamily="2" charset="-122"/>
                <a:ea typeface="宋体" panose="02010600030101010101" pitchFamily="2" charset="-122"/>
              </a:rPr>
              <a:t>政策；</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（6）在</a:t>
            </a:r>
            <a:r>
              <a:rPr sz="2400" b="1">
                <a:solidFill>
                  <a:srgbClr val="C00000"/>
                </a:solidFill>
                <a:latin typeface="宋体" panose="02010600030101010101" pitchFamily="2" charset="-122"/>
                <a:ea typeface="宋体" panose="02010600030101010101" pitchFamily="2" charset="-122"/>
              </a:rPr>
              <a:t>救助</a:t>
            </a:r>
            <a:r>
              <a:rPr sz="2400">
                <a:latin typeface="宋体" panose="02010600030101010101" pitchFamily="2" charset="-122"/>
                <a:ea typeface="宋体" panose="02010600030101010101" pitchFamily="2" charset="-122"/>
              </a:rPr>
              <a:t>社会</a:t>
            </a:r>
            <a:r>
              <a:rPr sz="2400" b="1">
                <a:solidFill>
                  <a:srgbClr val="C00000"/>
                </a:solidFill>
                <a:latin typeface="宋体" panose="02010600030101010101" pitchFamily="2" charset="-122"/>
                <a:ea typeface="宋体" panose="02010600030101010101" pitchFamily="2" charset="-122"/>
              </a:rPr>
              <a:t>贫困层</a:t>
            </a:r>
            <a:r>
              <a:rPr sz="2400">
                <a:latin typeface="宋体" panose="02010600030101010101" pitchFamily="2" charset="-122"/>
                <a:ea typeface="宋体" panose="02010600030101010101" pitchFamily="2" charset="-122"/>
              </a:rPr>
              <a:t>、保障贫困家庭的基本生活方面，提出调整分配政策；</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（7）在总体结构方面，国内开始引入非政府组织的调节主体；</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（8）在各个主体的内部结构上，开始积极发挥各级主体的作用；</a:t>
            </a:r>
            <a:endParaRPr sz="2400">
              <a:latin typeface="宋体" panose="02010600030101010101" pitchFamily="2" charset="-122"/>
              <a:ea typeface="宋体" panose="02010600030101010101" pitchFamily="2" charset="-122"/>
            </a:endParaRPr>
          </a:p>
          <a:p>
            <a:pPr>
              <a:lnSpc>
                <a:spcPct val="150000"/>
              </a:lnSpc>
            </a:pPr>
            <a:r>
              <a:rPr sz="2400">
                <a:latin typeface="宋体" panose="02010600030101010101" pitchFamily="2" charset="-122"/>
                <a:ea typeface="宋体" panose="02010600030101010101" pitchFamily="2" charset="-122"/>
              </a:rPr>
              <a:t>（9）</a:t>
            </a:r>
            <a:r>
              <a:rPr sz="2400" b="1">
                <a:solidFill>
                  <a:srgbClr val="C00000"/>
                </a:solidFill>
                <a:latin typeface="宋体" panose="02010600030101010101" pitchFamily="2" charset="-122"/>
                <a:ea typeface="宋体" panose="02010600030101010101" pitchFamily="2" charset="-122"/>
              </a:rPr>
              <a:t>促进</a:t>
            </a:r>
            <a:r>
              <a:rPr sz="2400">
                <a:latin typeface="宋体" panose="02010600030101010101" pitchFamily="2" charset="-122"/>
                <a:ea typeface="宋体" panose="02010600030101010101" pitchFamily="2" charset="-122"/>
              </a:rPr>
              <a:t>公平竞争、完善劳动力市场。</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6.</a:t>
            </a:r>
            <a:r>
              <a:rPr sz="2400" dirty="0">
                <a:latin typeface="宋体" panose="02010600030101010101" pitchFamily="2" charset="-122"/>
                <a:ea typeface="宋体" panose="02010600030101010101" pitchFamily="2" charset="-122"/>
              </a:rPr>
              <a:t>试述我国收入分配领域的政策的实施效果</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第八章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10742930" cy="5015865"/>
          </a:xfrm>
          <a:prstGeom prst="rect">
            <a:avLst/>
          </a:prstGeom>
          <a:noFill/>
          <a:ln w="9525">
            <a:noFill/>
          </a:ln>
        </p:spPr>
        <p:txBody>
          <a:bodyPr wrap="square" anchor="t">
            <a:spAutoFit/>
          </a:bodyPr>
          <a:p>
            <a:pPr>
              <a:lnSpc>
                <a:spcPct val="160000"/>
              </a:lnSpc>
            </a:pPr>
            <a:r>
              <a:rPr sz="2000">
                <a:latin typeface="宋体" panose="02010600030101010101" pitchFamily="2" charset="-122"/>
                <a:ea typeface="宋体" panose="02010600030101010101" pitchFamily="2" charset="-122"/>
              </a:rPr>
              <a:t>（1）</a:t>
            </a:r>
            <a:r>
              <a:rPr sz="2000" b="1">
                <a:solidFill>
                  <a:srgbClr val="C00000"/>
                </a:solidFill>
                <a:latin typeface="宋体" panose="02010600030101010101" pitchFamily="2" charset="-122"/>
                <a:ea typeface="宋体" panose="02010600030101010101" pitchFamily="2" charset="-122"/>
              </a:rPr>
              <a:t>税收</a:t>
            </a:r>
            <a:r>
              <a:rPr sz="2000">
                <a:latin typeface="宋体" panose="02010600030101010101" pitchFamily="2" charset="-122"/>
                <a:ea typeface="宋体" panose="02010600030101010101" pitchFamily="2" charset="-122"/>
              </a:rPr>
              <a:t>制度：①实施效果：从税收的种类和结构的角度来看：</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a.</a:t>
            </a:r>
            <a:r>
              <a:rPr sz="2000" b="1">
                <a:solidFill>
                  <a:srgbClr val="C00000"/>
                </a:solidFill>
                <a:latin typeface="宋体" panose="02010600030101010101" pitchFamily="2" charset="-122"/>
                <a:ea typeface="宋体" panose="02010600030101010101" pitchFamily="2" charset="-122"/>
              </a:rPr>
              <a:t>直接税</a:t>
            </a:r>
            <a:r>
              <a:rPr sz="2000">
                <a:latin typeface="宋体" panose="02010600030101010101" pitchFamily="2" charset="-122"/>
                <a:ea typeface="宋体" panose="02010600030101010101" pitchFamily="2" charset="-122"/>
              </a:rPr>
              <a:t>：对企业所得征税会降低资本分配份额，对个人所得中的劳动部分征税会</a:t>
            </a:r>
            <a:r>
              <a:rPr sz="2000" b="1">
                <a:solidFill>
                  <a:srgbClr val="C00000"/>
                </a:solidFill>
                <a:latin typeface="宋体" panose="02010600030101010101" pitchFamily="2" charset="-122"/>
                <a:ea typeface="宋体" panose="02010600030101010101" pitchFamily="2" charset="-122"/>
              </a:rPr>
              <a:t>直接降低劳动份额</a:t>
            </a:r>
            <a:r>
              <a:rPr sz="2000">
                <a:latin typeface="宋体" panose="02010600030101010101" pitchFamily="2" charset="-122"/>
                <a:ea typeface="宋体" panose="02010600030101010101" pitchFamily="2" charset="-122"/>
              </a:rPr>
              <a:t>；b.</a:t>
            </a:r>
            <a:r>
              <a:rPr sz="2000" b="1">
                <a:solidFill>
                  <a:srgbClr val="C00000"/>
                </a:solidFill>
                <a:latin typeface="宋体" panose="02010600030101010101" pitchFamily="2" charset="-122"/>
                <a:ea typeface="宋体" panose="02010600030101010101" pitchFamily="2" charset="-122"/>
              </a:rPr>
              <a:t>间接税</a:t>
            </a:r>
            <a:r>
              <a:rPr sz="2000">
                <a:latin typeface="宋体" panose="02010600030101010101" pitchFamily="2" charset="-122"/>
                <a:ea typeface="宋体" panose="02010600030101010101" pitchFamily="2" charset="-122"/>
              </a:rPr>
              <a:t>：增值税会明显降低劳动份额但对资本份额影响不明晰，营业税会降低资本收入份额但不会明显影响劳动份额。</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②对应措施：通过调整税收种类结构来优化收入分配；建立分类与综合相结合的个人所得税制，逐步过渡到</a:t>
            </a:r>
            <a:r>
              <a:rPr sz="2000" b="1">
                <a:solidFill>
                  <a:srgbClr val="C00000"/>
                </a:solidFill>
                <a:latin typeface="宋体" panose="02010600030101010101" pitchFamily="2" charset="-122"/>
                <a:ea typeface="宋体" panose="02010600030101010101" pitchFamily="2" charset="-122"/>
              </a:rPr>
              <a:t>综合所得税制</a:t>
            </a:r>
            <a:r>
              <a:rPr sz="2000">
                <a:latin typeface="宋体" panose="02010600030101010101" pitchFamily="2" charset="-122"/>
                <a:ea typeface="宋体" panose="02010600030101010101" pitchFamily="2" charset="-122"/>
              </a:rPr>
              <a:t>，以更好地发挥“</a:t>
            </a:r>
            <a:r>
              <a:rPr sz="2000" b="1">
                <a:solidFill>
                  <a:srgbClr val="C00000"/>
                </a:solidFill>
                <a:latin typeface="宋体" panose="02010600030101010101" pitchFamily="2" charset="-122"/>
                <a:ea typeface="宋体" panose="02010600030101010101" pitchFamily="2" charset="-122"/>
              </a:rPr>
              <a:t>收入分配稳定器</a:t>
            </a:r>
            <a:r>
              <a:rPr sz="2000">
                <a:latin typeface="宋体" panose="02010600030101010101" pitchFamily="2" charset="-122"/>
                <a:ea typeface="宋体" panose="02010600030101010101" pitchFamily="2" charset="-122"/>
              </a:rPr>
              <a:t>”的作用。</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（2）</a:t>
            </a:r>
            <a:r>
              <a:rPr sz="2000" b="1">
                <a:solidFill>
                  <a:srgbClr val="C00000"/>
                </a:solidFill>
                <a:latin typeface="宋体" panose="02010600030101010101" pitchFamily="2" charset="-122"/>
                <a:ea typeface="宋体" panose="02010600030101010101" pitchFamily="2" charset="-122"/>
              </a:rPr>
              <a:t>最低工资</a:t>
            </a:r>
            <a:r>
              <a:rPr sz="2000">
                <a:latin typeface="宋体" panose="02010600030101010101" pitchFamily="2" charset="-122"/>
                <a:ea typeface="宋体" panose="02010600030101010101" pitchFamily="2" charset="-122"/>
              </a:rPr>
              <a:t>制度：①实施效果：最低工资制度在一定范围内提高有利于</a:t>
            </a:r>
            <a:r>
              <a:rPr sz="2000" b="1">
                <a:solidFill>
                  <a:srgbClr val="C00000"/>
                </a:solidFill>
                <a:latin typeface="宋体" panose="02010600030101010101" pitchFamily="2" charset="-122"/>
                <a:ea typeface="宋体" panose="02010600030101010101" pitchFamily="2" charset="-122"/>
              </a:rPr>
              <a:t>缩小收入分配差距</a:t>
            </a:r>
            <a:r>
              <a:rPr sz="2000">
                <a:latin typeface="宋体" panose="02010600030101010101" pitchFamily="2" charset="-122"/>
                <a:ea typeface="宋体" panose="02010600030101010101" pitchFamily="2" charset="-122"/>
              </a:rPr>
              <a:t>，但超过一定增长幅度会损害低收入人群就业，进而对收入分配产生不利影响；②对应措施：政府在制定最低工资标准时要考虑控制</a:t>
            </a:r>
            <a:r>
              <a:rPr sz="2000" b="1">
                <a:solidFill>
                  <a:srgbClr val="C00000"/>
                </a:solidFill>
                <a:latin typeface="宋体" panose="02010600030101010101" pitchFamily="2" charset="-122"/>
                <a:ea typeface="宋体" panose="02010600030101010101" pitchFamily="2" charset="-122"/>
              </a:rPr>
              <a:t>合适的增幅</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a:p>
            <a:pPr>
              <a:lnSpc>
                <a:spcPct val="160000"/>
              </a:lnSpc>
            </a:pPr>
            <a:r>
              <a:rPr sz="2000">
                <a:latin typeface="宋体" panose="02010600030101010101" pitchFamily="2" charset="-122"/>
                <a:ea typeface="宋体" panose="02010600030101010101" pitchFamily="2" charset="-122"/>
              </a:rPr>
              <a:t>（3）社会保障制度：其对基尼系数影响很小，发挥的收入分配调节</a:t>
            </a:r>
            <a:r>
              <a:rPr sz="2000" b="1">
                <a:solidFill>
                  <a:srgbClr val="C00000"/>
                </a:solidFill>
                <a:latin typeface="宋体" panose="02010600030101010101" pitchFamily="2" charset="-122"/>
                <a:ea typeface="宋体" panose="02010600030101010101" pitchFamily="2" charset="-122"/>
              </a:rPr>
              <a:t>作用有限</a:t>
            </a:r>
            <a:r>
              <a:rPr sz="2000">
                <a:latin typeface="宋体" panose="02010600030101010101" pitchFamily="2" charset="-122"/>
                <a:ea typeface="宋体" panose="02010600030101010101" pitchFamily="2" charset="-122"/>
              </a:rPr>
              <a:t>。</a:t>
            </a:r>
            <a:endParaRPr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失业</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第九章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523240" y="915035"/>
            <a:ext cx="8096885" cy="4815840"/>
          </a:xfrm>
          <a:prstGeom prst="rect">
            <a:avLst/>
          </a:prstGeom>
          <a:noFill/>
          <a:ln w="9525">
            <a:noFill/>
          </a:ln>
        </p:spPr>
        <p:txBody>
          <a:bodyPr wrap="square" anchor="t">
            <a:spAutoFit/>
          </a:bodyPr>
          <a:lstStyle/>
          <a:p>
            <a:pPr>
              <a:lnSpc>
                <a:spcPct val="160000"/>
              </a:lnSpc>
            </a:pPr>
            <a:r>
              <a:rPr lang="en-US" sz="2400" dirty="0">
                <a:solidFill>
                  <a:schemeClr val="tx1"/>
                </a:solidFill>
                <a:latin typeface="宋体" panose="02010600030101010101" pitchFamily="2" charset="-122"/>
                <a:ea typeface="宋体" panose="02010600030101010101" pitchFamily="2" charset="-122"/>
              </a:rPr>
              <a:t>1.简述失业者的三个标准</a:t>
            </a:r>
            <a:r>
              <a:rPr lang="en-US" altLang="zh-CN" sz="2400" dirty="0">
                <a:latin typeface="宋体" panose="02010600030101010101" pitchFamily="2" charset="-122"/>
                <a:ea typeface="宋体" panose="02010600030101010101" pitchFamily="2" charset="-122"/>
                <a:sym typeface="+mn-ea"/>
              </a:rPr>
              <a:t>（简答）</a:t>
            </a:r>
            <a:endParaRPr lang="en-US"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2.简述摩擦性失业的特征</a:t>
            </a:r>
            <a:r>
              <a:rPr lang="en-US" altLang="zh-CN" sz="2400" dirty="0">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简述减少结构性失业的政策</a:t>
            </a:r>
            <a:r>
              <a:rPr sz="2400" b="1">
                <a:solidFill>
                  <a:srgbClr val="C00000"/>
                </a:solidFill>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4.简述工作搜寻模型关于失业的含义</a:t>
            </a:r>
            <a:r>
              <a:rPr lang="en-US" altLang="zh-CN" sz="2400" dirty="0">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简答</a:t>
            </a:r>
            <a:r>
              <a:rPr lang="en-US" altLang="zh-CN" sz="2400" dirty="0">
                <a:latin typeface="宋体" panose="02010600030101010101" pitchFamily="2" charset="-122"/>
                <a:ea typeface="宋体" panose="02010600030101010101" pitchFamily="2" charset="-122"/>
                <a:sym typeface="+mn-ea"/>
              </a:rPr>
              <a:t>）</a:t>
            </a:r>
            <a:endParaRPr lang="en-US" altLang="zh-CN" sz="2400" dirty="0">
              <a:solidFill>
                <a:schemeClr val="tx1"/>
              </a:solidFill>
              <a:latin typeface="宋体" panose="02010600030101010101" pitchFamily="2" charset="-122"/>
              <a:ea typeface="宋体" panose="02010600030101010101" pitchFamily="2" charset="-122"/>
            </a:endParaRPr>
          </a:p>
          <a:p>
            <a:pPr algn="l">
              <a:lnSpc>
                <a:spcPct val="160000"/>
              </a:lnSpc>
              <a:buClrTx/>
              <a:buSzTx/>
              <a:buNone/>
            </a:pPr>
            <a:r>
              <a:rPr lang="en-US" altLang="zh-CN" sz="2400" dirty="0">
                <a:solidFill>
                  <a:schemeClr val="tx1"/>
                </a:solidFill>
                <a:latin typeface="宋体" panose="02010600030101010101" pitchFamily="2" charset="-122"/>
                <a:ea typeface="宋体" panose="02010600030101010101" pitchFamily="2" charset="-122"/>
              </a:rPr>
              <a:t>5.简述工资刚性的原因</a:t>
            </a:r>
            <a:r>
              <a:rPr lang="en-US" altLang="zh-CN" sz="2400" dirty="0">
                <a:latin typeface="宋体" panose="02010600030101010101" pitchFamily="2" charset="-122"/>
                <a:ea typeface="宋体" panose="02010600030101010101" pitchFamily="2" charset="-122"/>
                <a:sym typeface="+mn-ea"/>
              </a:rPr>
              <a:t>（简答）</a:t>
            </a:r>
            <a:endParaRPr lang="en-US" altLang="zh-CN" sz="2400" dirty="0">
              <a:solidFill>
                <a:schemeClr val="tx1"/>
              </a:solidFill>
              <a:latin typeface="宋体" panose="02010600030101010101" pitchFamily="2" charset="-122"/>
              <a:ea typeface="宋体" panose="02010600030101010101" pitchFamily="2" charset="-122"/>
            </a:endParaRPr>
          </a:p>
          <a:p>
            <a:pPr>
              <a:lnSpc>
                <a:spcPct val="160000"/>
              </a:lnSpc>
            </a:pPr>
            <a:r>
              <a:rPr lang="en-US" altLang="zh-CN" sz="2400" dirty="0">
                <a:solidFill>
                  <a:schemeClr val="tx1"/>
                </a:solidFill>
                <a:latin typeface="宋体" panose="02010600030101010101" pitchFamily="2" charset="-122"/>
                <a:ea typeface="宋体" panose="02010600030101010101" pitchFamily="2" charset="-122"/>
              </a:rPr>
              <a:t>6.简述中国目前的失业原因</a:t>
            </a:r>
            <a:r>
              <a:rPr lang="en-US" altLang="zh-CN" sz="2400" dirty="0">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简答</a:t>
            </a:r>
            <a:r>
              <a:rPr lang="en-US" altLang="zh-CN"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a:lnSpc>
                <a:spcPct val="160000"/>
              </a:lnSpc>
            </a:pPr>
            <a:r>
              <a:rPr lang="en-US" altLang="zh-CN" sz="2400" dirty="0">
                <a:latin typeface="宋体" panose="02010600030101010101" pitchFamily="2" charset="-122"/>
                <a:ea typeface="宋体" panose="02010600030101010101" pitchFamily="2" charset="-122"/>
                <a:sym typeface="+mn-ea"/>
              </a:rPr>
              <a:t>7.试述经济转型时期的就业政策分析</a:t>
            </a:r>
            <a:r>
              <a:rPr lang="zh-CN" altLang="en-US" sz="2400" dirty="0">
                <a:latin typeface="宋体" panose="02010600030101010101" pitchFamily="2" charset="-122"/>
                <a:ea typeface="宋体" panose="02010600030101010101" pitchFamily="2" charset="-122"/>
                <a:sym typeface="+mn-ea"/>
              </a:rPr>
              <a:t>（论述）</a:t>
            </a:r>
            <a:endParaRPr lang="en-US" altLang="zh-CN" sz="2400" dirty="0">
              <a:latin typeface="宋体" panose="02010600030101010101" pitchFamily="2" charset="-122"/>
              <a:ea typeface="宋体" panose="02010600030101010101" pitchFamily="2" charset="-122"/>
              <a:sym typeface="+mn-ea"/>
            </a:endParaRPr>
          </a:p>
          <a:p>
            <a:pPr>
              <a:lnSpc>
                <a:spcPct val="160000"/>
              </a:lnSpc>
            </a:pPr>
            <a:endParaRPr lang="en-US" altLang="zh-CN" sz="2400" dirty="0">
              <a:solidFill>
                <a:schemeClr val="tx1"/>
              </a:solidFill>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1.</a:t>
            </a:r>
            <a:r>
              <a:rPr sz="2400" dirty="0">
                <a:latin typeface="宋体" panose="02010600030101010101" pitchFamily="2" charset="-122"/>
                <a:ea typeface="宋体" panose="02010600030101010101" pitchFamily="2" charset="-122"/>
              </a:rPr>
              <a:t>简述失业者的三个标准</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10742930" cy="2416810"/>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（1）他</a:t>
            </a:r>
            <a:r>
              <a:rPr sz="2400" b="1">
                <a:solidFill>
                  <a:srgbClr val="C00000"/>
                </a:solidFill>
                <a:latin typeface="宋体" panose="02010600030101010101" pitchFamily="2" charset="-122"/>
                <a:ea typeface="宋体" panose="02010600030101010101" pitchFamily="2" charset="-122"/>
              </a:rPr>
              <a:t>没有</a:t>
            </a:r>
            <a:r>
              <a:rPr sz="2400">
                <a:latin typeface="宋体" panose="02010600030101010101" pitchFamily="2" charset="-122"/>
                <a:ea typeface="宋体" panose="02010600030101010101" pitchFamily="2" charset="-122"/>
              </a:rPr>
              <a:t>工作；</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（2）如果提供工作，他</a:t>
            </a:r>
            <a:r>
              <a:rPr sz="2400" b="1">
                <a:solidFill>
                  <a:srgbClr val="C00000"/>
                </a:solidFill>
                <a:latin typeface="宋体" panose="02010600030101010101" pitchFamily="2" charset="-122"/>
                <a:ea typeface="宋体" panose="02010600030101010101" pitchFamily="2" charset="-122"/>
              </a:rPr>
              <a:t>愿意</a:t>
            </a:r>
            <a:r>
              <a:rPr sz="2400">
                <a:latin typeface="宋体" panose="02010600030101010101" pitchFamily="2" charset="-122"/>
                <a:ea typeface="宋体" panose="02010600030101010101" pitchFamily="2" charset="-122"/>
              </a:rPr>
              <a:t>并且</a:t>
            </a:r>
            <a:r>
              <a:rPr sz="2400" b="1">
                <a:solidFill>
                  <a:srgbClr val="C00000"/>
                </a:solidFill>
                <a:latin typeface="宋体" panose="02010600030101010101" pitchFamily="2" charset="-122"/>
                <a:ea typeface="宋体" panose="02010600030101010101" pitchFamily="2" charset="-122"/>
              </a:rPr>
              <a:t>有能力</a:t>
            </a:r>
            <a:r>
              <a:rPr sz="2400">
                <a:latin typeface="宋体" panose="02010600030101010101" pitchFamily="2" charset="-122"/>
                <a:ea typeface="宋体" panose="02010600030101010101" pitchFamily="2" charset="-122"/>
              </a:rPr>
              <a:t>工作；</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（3）他在调查周的前四周内</a:t>
            </a:r>
            <a:r>
              <a:rPr sz="2400" b="1">
                <a:solidFill>
                  <a:srgbClr val="C00000"/>
                </a:solidFill>
                <a:latin typeface="宋体" panose="02010600030101010101" pitchFamily="2" charset="-122"/>
                <a:ea typeface="宋体" panose="02010600030101010101" pitchFamily="2" charset="-122"/>
              </a:rPr>
              <a:t>积极寻找</a:t>
            </a:r>
            <a:r>
              <a:rPr sz="2400">
                <a:latin typeface="宋体" panose="02010600030101010101" pitchFamily="2" charset="-122"/>
                <a:ea typeface="宋体" panose="02010600030101010101" pitchFamily="2" charset="-122"/>
              </a:rPr>
              <a:t>过工作。</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2.</a:t>
            </a:r>
            <a:r>
              <a:rPr sz="2400" dirty="0">
                <a:latin typeface="宋体" panose="02010600030101010101" pitchFamily="2" charset="-122"/>
                <a:ea typeface="宋体" panose="02010600030101010101" pitchFamily="2" charset="-122"/>
              </a:rPr>
              <a:t>简述摩擦性失业的特征</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10197465" cy="4742815"/>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（1）它影响了跨越所有人口群体、行业和地区中相对大的数目的人。但是对于每个人而言，摩擦性失业的发生是</a:t>
            </a:r>
            <a:r>
              <a:rPr sz="2400" b="1">
                <a:solidFill>
                  <a:srgbClr val="C00000"/>
                </a:solidFill>
                <a:latin typeface="宋体" panose="02010600030101010101" pitchFamily="2" charset="-122"/>
                <a:ea typeface="宋体" panose="02010600030101010101" pitchFamily="2" charset="-122"/>
              </a:rPr>
              <a:t>不相同</a:t>
            </a:r>
            <a:r>
              <a:rPr sz="2400">
                <a:latin typeface="宋体" panose="02010600030101010101" pitchFamily="2" charset="-122"/>
                <a:ea typeface="宋体" panose="02010600030101010101" pitchFamily="2" charset="-122"/>
              </a:rPr>
              <a:t>的；</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（2）摩擦性失业倾向于一个相对</a:t>
            </a:r>
            <a:r>
              <a:rPr sz="2400" b="1">
                <a:solidFill>
                  <a:srgbClr val="C00000"/>
                </a:solidFill>
                <a:latin typeface="宋体" panose="02010600030101010101" pitchFamily="2" charset="-122"/>
                <a:ea typeface="宋体" panose="02010600030101010101" pitchFamily="2" charset="-122"/>
              </a:rPr>
              <a:t>较短</a:t>
            </a:r>
            <a:r>
              <a:rPr sz="2400">
                <a:latin typeface="宋体" panose="02010600030101010101" pitchFamily="2" charset="-122"/>
                <a:ea typeface="宋体" panose="02010600030101010101" pitchFamily="2" charset="-122"/>
              </a:rPr>
              <a:t>的时期；</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（3）一定量的摩擦性失业是</a:t>
            </a:r>
            <a:r>
              <a:rPr sz="2400" b="1">
                <a:solidFill>
                  <a:srgbClr val="C00000"/>
                </a:solidFill>
                <a:latin typeface="宋体" panose="02010600030101010101" pitchFamily="2" charset="-122"/>
                <a:ea typeface="宋体" panose="02010600030101010101" pitchFamily="2" charset="-122"/>
              </a:rPr>
              <a:t>不可避免</a:t>
            </a:r>
            <a:r>
              <a:rPr sz="2400">
                <a:latin typeface="宋体" panose="02010600030101010101" pitchFamily="2" charset="-122"/>
                <a:ea typeface="宋体" panose="02010600030101010101" pitchFamily="2" charset="-122"/>
              </a:rPr>
              <a:t>的；</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（4）和其他类型的失业相比较，摩擦性失业不仅仅带来经济</a:t>
            </a:r>
            <a:r>
              <a:rPr sz="2400" b="1">
                <a:solidFill>
                  <a:srgbClr val="C00000"/>
                </a:solidFill>
                <a:latin typeface="宋体" panose="02010600030101010101" pitchFamily="2" charset="-122"/>
                <a:ea typeface="宋体" panose="02010600030101010101" pitchFamily="2" charset="-122"/>
              </a:rPr>
              <a:t>成本</a:t>
            </a:r>
            <a:r>
              <a:rPr sz="2400">
                <a:latin typeface="宋体" panose="02010600030101010101" pitchFamily="2" charset="-122"/>
                <a:ea typeface="宋体" panose="02010600030101010101" pitchFamily="2" charset="-122"/>
              </a:rPr>
              <a:t>，还会带来一些明显的经济</a:t>
            </a:r>
            <a:r>
              <a:rPr sz="2400" b="1">
                <a:solidFill>
                  <a:srgbClr val="C00000"/>
                </a:solidFill>
                <a:latin typeface="宋体" panose="02010600030101010101" pitchFamily="2" charset="-122"/>
                <a:ea typeface="宋体" panose="02010600030101010101" pitchFamily="2" charset="-122"/>
              </a:rPr>
              <a:t>利益</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900" y="263525"/>
            <a:ext cx="6926580" cy="460375"/>
          </a:xfrm>
          <a:prstGeom prst="rect">
            <a:avLst/>
          </a:prstGeom>
          <a:solidFill>
            <a:srgbClr val="EAEDEE"/>
          </a:solidFill>
          <a:ln w="9525">
            <a:noFill/>
          </a:ln>
          <a:effectLst/>
        </p:spPr>
        <p:txBody>
          <a:bodyPr wrap="square">
            <a:spAutoFit/>
          </a:bodyPr>
          <a:lstStyle/>
          <a:p>
            <a:pPr indent="0" fontAlgn="auto"/>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答题技巧：</a:t>
            </a:r>
            <a:endPar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32080" y="708025"/>
            <a:ext cx="8916670" cy="5184775"/>
          </a:xfrm>
          <a:prstGeom prst="rect">
            <a:avLst/>
          </a:prstGeom>
          <a:noFill/>
        </p:spPr>
        <p:txBody>
          <a:bodyPr wrap="square" rtlCol="0">
            <a:spAutoFit/>
          </a:bodyPr>
          <a:lstStyle/>
          <a:p>
            <a:pPr algn="l" fontAlgn="auto">
              <a:lnSpc>
                <a:spcPct val="230000"/>
              </a:lnSpc>
            </a:pPr>
            <a:r>
              <a:rPr lang="zh-CN" sz="240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1</a:t>
            </a:r>
            <a:r>
              <a:rPr lang="zh-CN" sz="2400">
                <a:latin typeface="宋体" panose="02010600030101010101" pitchFamily="2" charset="-122"/>
                <a:ea typeface="宋体" panose="02010600030101010101" pitchFamily="2" charset="-122"/>
                <a:cs typeface="宋体" panose="02010600030101010101" pitchFamily="2" charset="-122"/>
                <a:sym typeface="+mn-ea"/>
              </a:rPr>
              <a:t>）</a:t>
            </a:r>
            <a:r>
              <a:rPr sz="2400">
                <a:latin typeface="宋体" panose="02010600030101010101" pitchFamily="2" charset="-122"/>
                <a:ea typeface="宋体" panose="02010600030101010101" pitchFamily="2" charset="-122"/>
                <a:cs typeface="宋体" panose="02010600030101010101" pitchFamily="2" charset="-122"/>
                <a:sym typeface="+mn-ea"/>
              </a:rPr>
              <a:t>先写“答：”，隔行</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分点作答</a:t>
            </a:r>
            <a:endParaRPr sz="2400">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230000"/>
              </a:lnSpc>
            </a:pPr>
            <a:r>
              <a:rPr lang="zh-CN" sz="240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sz="2400">
                <a:latin typeface="宋体" panose="02010600030101010101" pitchFamily="2" charset="-122"/>
                <a:ea typeface="宋体" panose="02010600030101010101" pitchFamily="2" charset="-122"/>
                <a:cs typeface="宋体" panose="02010600030101010101" pitchFamily="2" charset="-122"/>
                <a:sym typeface="+mn-ea"/>
              </a:rPr>
              <a:t>）</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序号化</a:t>
            </a:r>
            <a:r>
              <a:rPr lang="zh-CN" sz="2400">
                <a:latin typeface="宋体" panose="02010600030101010101" pitchFamily="2" charset="-122"/>
                <a:ea typeface="宋体" panose="02010600030101010101" pitchFamily="2" charset="-122"/>
                <a:cs typeface="宋体" panose="02010600030101010101" pitchFamily="2" charset="-122"/>
                <a:sym typeface="+mn-ea"/>
              </a:rPr>
              <a:t>、</a:t>
            </a:r>
            <a:r>
              <a:rPr sz="2400">
                <a:latin typeface="宋体" panose="02010600030101010101" pitchFamily="2" charset="-122"/>
                <a:ea typeface="宋体" panose="02010600030101010101" pitchFamily="2" charset="-122"/>
                <a:cs typeface="宋体" panose="02010600030101010101" pitchFamily="2" charset="-122"/>
                <a:sym typeface="+mn-ea"/>
              </a:rPr>
              <a:t>整洁化；</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不涂改</a:t>
            </a:r>
            <a:r>
              <a:rPr sz="2400">
                <a:latin typeface="宋体" panose="02010600030101010101" pitchFamily="2" charset="-122"/>
                <a:ea typeface="宋体" panose="02010600030101010101" pitchFamily="2" charset="-122"/>
                <a:cs typeface="宋体" panose="02010600030101010101" pitchFamily="2" charset="-122"/>
                <a:sym typeface="+mn-ea"/>
              </a:rPr>
              <a:t>，写错字，轻轻划一条横线即可</a:t>
            </a:r>
            <a:endParaRPr sz="2400">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230000"/>
              </a:lnSpc>
            </a:pPr>
            <a:r>
              <a:rPr lang="zh-CN" sz="240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3</a:t>
            </a:r>
            <a:r>
              <a:rPr lang="zh-CN" sz="2400">
                <a:latin typeface="宋体" panose="02010600030101010101" pitchFamily="2" charset="-122"/>
                <a:ea typeface="宋体" panose="02010600030101010101" pitchFamily="2" charset="-122"/>
                <a:cs typeface="宋体" panose="02010600030101010101" pitchFamily="2" charset="-122"/>
                <a:sym typeface="+mn-ea"/>
              </a:rPr>
              <a:t>）</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简答</a:t>
            </a:r>
            <a:r>
              <a:rPr sz="2400">
                <a:latin typeface="宋体" panose="02010600030101010101" pitchFamily="2" charset="-122"/>
                <a:ea typeface="宋体" panose="02010600030101010101" pitchFamily="2" charset="-122"/>
                <a:cs typeface="宋体" panose="02010600030101010101" pitchFamily="2" charset="-122"/>
                <a:sym typeface="+mn-ea"/>
              </a:rPr>
              <a:t>题只写</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要点</a:t>
            </a:r>
            <a:r>
              <a:rPr sz="2400">
                <a:latin typeface="宋体" panose="02010600030101010101" pitchFamily="2" charset="-122"/>
                <a:ea typeface="宋体" panose="02010600030101010101" pitchFamily="2" charset="-122"/>
                <a:cs typeface="宋体" panose="02010600030101010101" pitchFamily="2" charset="-122"/>
                <a:sym typeface="+mn-ea"/>
              </a:rPr>
              <a:t>，</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论述</a:t>
            </a:r>
            <a:r>
              <a:rPr sz="2400">
                <a:latin typeface="宋体" panose="02010600030101010101" pitchFamily="2" charset="-122"/>
                <a:ea typeface="宋体" panose="02010600030101010101" pitchFamily="2" charset="-122"/>
                <a:cs typeface="宋体" panose="02010600030101010101" pitchFamily="2" charset="-122"/>
                <a:sym typeface="+mn-ea"/>
              </a:rPr>
              <a:t>题需要</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拓展</a:t>
            </a:r>
            <a:r>
              <a:rPr sz="2400">
                <a:latin typeface="宋体" panose="02010600030101010101" pitchFamily="2" charset="-122"/>
                <a:ea typeface="宋体" panose="02010600030101010101" pitchFamily="2" charset="-122"/>
                <a:cs typeface="宋体" panose="02010600030101010101" pitchFamily="2" charset="-122"/>
                <a:sym typeface="+mn-ea"/>
              </a:rPr>
              <a:t>作答</a:t>
            </a:r>
            <a:endParaRPr sz="2400">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230000"/>
              </a:lnSpc>
            </a:pPr>
            <a:r>
              <a:rPr sz="2400">
                <a:latin typeface="宋体" panose="02010600030101010101" pitchFamily="2" charset="-122"/>
                <a:ea typeface="宋体" panose="02010600030101010101" pitchFamily="2" charset="-122"/>
                <a:cs typeface="宋体" panose="02010600030101010101" pitchFamily="2" charset="-122"/>
                <a:sym typeface="+mn-ea"/>
              </a:rPr>
              <a:t>（</a:t>
            </a:r>
            <a:r>
              <a:rPr lang="en-US" sz="2400">
                <a:latin typeface="宋体" panose="02010600030101010101" pitchFamily="2" charset="-122"/>
                <a:ea typeface="宋体" panose="02010600030101010101" pitchFamily="2" charset="-122"/>
                <a:cs typeface="宋体" panose="02010600030101010101" pitchFamily="2" charset="-122"/>
                <a:sym typeface="+mn-ea"/>
              </a:rPr>
              <a:t>4</a:t>
            </a:r>
            <a:r>
              <a:rPr sz="2400">
                <a:latin typeface="宋体" panose="02010600030101010101" pitchFamily="2" charset="-122"/>
                <a:ea typeface="宋体" panose="02010600030101010101" pitchFamily="2" charset="-122"/>
                <a:cs typeface="宋体" panose="02010600030101010101" pitchFamily="2" charset="-122"/>
                <a:sym typeface="+mn-ea"/>
              </a:rPr>
              <a:t>）万能模板：考试中，</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不会的题</a:t>
            </a:r>
            <a:r>
              <a:rPr sz="2400">
                <a:latin typeface="宋体" panose="02010600030101010101" pitchFamily="2" charset="-122"/>
                <a:ea typeface="宋体" panose="02010600030101010101" pitchFamily="2" charset="-122"/>
                <a:cs typeface="宋体" panose="02010600030101010101" pitchFamily="2" charset="-122"/>
                <a:sym typeface="+mn-ea"/>
              </a:rPr>
              <a:t>学会</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套用万能模板</a:t>
            </a:r>
            <a:endParaRPr sz="2400">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230000"/>
              </a:lnSpc>
            </a:pPr>
            <a:r>
              <a:rPr sz="2400">
                <a:latin typeface="宋体" panose="02010600030101010101" pitchFamily="2" charset="-122"/>
                <a:ea typeface="宋体" panose="02010600030101010101" pitchFamily="2" charset="-122"/>
                <a:cs typeface="宋体" panose="02010600030101010101" pitchFamily="2" charset="-122"/>
                <a:sym typeface="+mn-ea"/>
              </a:rPr>
              <a:t>（</a:t>
            </a:r>
            <a:r>
              <a:rPr lang="en-US" sz="2400">
                <a:latin typeface="宋体" panose="02010600030101010101" pitchFamily="2" charset="-122"/>
                <a:ea typeface="宋体" panose="02010600030101010101" pitchFamily="2" charset="-122"/>
                <a:cs typeface="宋体" panose="02010600030101010101" pitchFamily="2" charset="-122"/>
                <a:sym typeface="+mn-ea"/>
              </a:rPr>
              <a:t>5</a:t>
            </a:r>
            <a:r>
              <a:rPr sz="2400">
                <a:latin typeface="宋体" panose="02010600030101010101" pitchFamily="2" charset="-122"/>
                <a:ea typeface="宋体" panose="02010600030101010101" pitchFamily="2" charset="-122"/>
                <a:cs typeface="宋体" panose="02010600030101010101" pitchFamily="2" charset="-122"/>
                <a:sym typeface="+mn-ea"/>
              </a:rPr>
              <a:t>）不可套用模板的题：重点记住关键字，</a:t>
            </a:r>
            <a:r>
              <a:rPr sz="2400">
                <a:latin typeface="宋体" panose="02010600030101010101" pitchFamily="2" charset="-122"/>
                <a:ea typeface="宋体" panose="02010600030101010101" pitchFamily="2" charset="-122"/>
                <a:cs typeface="宋体" panose="02010600030101010101" pitchFamily="2" charset="-122"/>
                <a:sym typeface="+mn-ea"/>
              </a:rPr>
              <a:t>尽可能把能想到的，和题干有关系的</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知识点全部写上</a:t>
            </a:r>
            <a:r>
              <a:rPr sz="2400">
                <a:latin typeface="宋体" panose="02010600030101010101" pitchFamily="2" charset="-122"/>
                <a:ea typeface="宋体" panose="02010600030101010101" pitchFamily="2" charset="-122"/>
                <a:cs typeface="宋体" panose="02010600030101010101" pitchFamily="2" charset="-122"/>
                <a:sym typeface="+mn-ea"/>
              </a:rPr>
              <a:t>，</a:t>
            </a:r>
            <a:r>
              <a:rPr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不要留空白</a:t>
            </a:r>
            <a:endParaRPr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3.</a:t>
            </a:r>
            <a:r>
              <a:rPr sz="2400" dirty="0">
                <a:latin typeface="宋体" panose="02010600030101010101" pitchFamily="2" charset="-122"/>
                <a:ea typeface="宋体" panose="02010600030101010101" pitchFamily="2" charset="-122"/>
              </a:rPr>
              <a:t>简述减少结构性失业的政策</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9576435" cy="3192145"/>
          </a:xfrm>
          <a:prstGeom prst="rect">
            <a:avLst/>
          </a:prstGeom>
          <a:noFill/>
          <a:ln w="9525">
            <a:noFill/>
          </a:ln>
        </p:spPr>
        <p:txBody>
          <a:bodyPr wrap="square" anchor="t">
            <a:spAutoFit/>
          </a:bodyPr>
          <a:p>
            <a:pPr>
              <a:lnSpc>
                <a:spcPct val="210000"/>
              </a:lnSpc>
            </a:pPr>
            <a:r>
              <a:rPr sz="2400">
                <a:latin typeface="宋体" panose="02010600030101010101" pitchFamily="2" charset="-122"/>
                <a:ea typeface="宋体" panose="02010600030101010101" pitchFamily="2" charset="-122"/>
              </a:rPr>
              <a:t>（1）</a:t>
            </a:r>
            <a:r>
              <a:rPr sz="2400" b="1">
                <a:solidFill>
                  <a:srgbClr val="C00000"/>
                </a:solidFill>
                <a:latin typeface="宋体" panose="02010600030101010101" pitchFamily="2" charset="-122"/>
                <a:ea typeface="宋体" panose="02010600030101010101" pitchFamily="2" charset="-122"/>
              </a:rPr>
              <a:t>政府</a:t>
            </a:r>
            <a:r>
              <a:rPr sz="2400">
                <a:latin typeface="宋体" panose="02010600030101010101" pitchFamily="2" charset="-122"/>
                <a:ea typeface="宋体" panose="02010600030101010101" pitchFamily="2" charset="-122"/>
              </a:rPr>
              <a:t>对培训项目的提供或</a:t>
            </a:r>
            <a:r>
              <a:rPr sz="2400" b="1">
                <a:solidFill>
                  <a:srgbClr val="C00000"/>
                </a:solidFill>
                <a:latin typeface="宋体" panose="02010600030101010101" pitchFamily="2" charset="-122"/>
                <a:ea typeface="宋体" panose="02010600030101010101" pitchFamily="2" charset="-122"/>
              </a:rPr>
              <a:t>资助</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（2）通过提供再次</a:t>
            </a:r>
            <a:r>
              <a:rPr sz="2400" b="1">
                <a:solidFill>
                  <a:srgbClr val="C00000"/>
                </a:solidFill>
                <a:latin typeface="宋体" panose="02010600030101010101" pitchFamily="2" charset="-122"/>
                <a:ea typeface="宋体" panose="02010600030101010101" pitchFamily="2" charset="-122"/>
              </a:rPr>
              <a:t>安置津贴</a:t>
            </a:r>
            <a:r>
              <a:rPr sz="2400">
                <a:latin typeface="宋体" panose="02010600030101010101" pitchFamily="2" charset="-122"/>
                <a:ea typeface="宋体" panose="02010600030101010101" pitchFamily="2" charset="-122"/>
              </a:rPr>
              <a:t>鼓励失业者流动，走出经济不景气地区；</a:t>
            </a:r>
            <a:endParaRPr sz="2400">
              <a:latin typeface="宋体" panose="02010600030101010101" pitchFamily="2" charset="-122"/>
              <a:ea typeface="宋体" panose="02010600030101010101" pitchFamily="2" charset="-122"/>
            </a:endParaRPr>
          </a:p>
          <a:p>
            <a:pPr>
              <a:lnSpc>
                <a:spcPct val="210000"/>
              </a:lnSpc>
            </a:pPr>
            <a:r>
              <a:rPr sz="2400">
                <a:latin typeface="宋体" panose="02010600030101010101" pitchFamily="2" charset="-122"/>
                <a:ea typeface="宋体" panose="02010600030101010101" pitchFamily="2" charset="-122"/>
              </a:rPr>
              <a:t>（3）通过提供给长期失业者的</a:t>
            </a:r>
            <a:r>
              <a:rPr sz="2400" b="1">
                <a:solidFill>
                  <a:srgbClr val="C00000"/>
                </a:solidFill>
                <a:latin typeface="宋体" panose="02010600030101010101" pitchFamily="2" charset="-122"/>
                <a:ea typeface="宋体" panose="02010600030101010101" pitchFamily="2" charset="-122"/>
              </a:rPr>
              <a:t>公共服务</a:t>
            </a:r>
            <a:r>
              <a:rPr sz="2400">
                <a:latin typeface="宋体" panose="02010600030101010101" pitchFamily="2" charset="-122"/>
                <a:ea typeface="宋体" panose="02010600030101010101" pitchFamily="2" charset="-122"/>
              </a:rPr>
              <a:t>工作，作为政府这一最后雇主的应对措施。</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4.</a:t>
            </a:r>
            <a:r>
              <a:rPr sz="2400" dirty="0">
                <a:latin typeface="宋体" panose="02010600030101010101" pitchFamily="2" charset="-122"/>
                <a:ea typeface="宋体" panose="02010600030101010101" pitchFamily="2" charset="-122"/>
              </a:rPr>
              <a:t>简述工作搜寻模型关于失业的含义</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11682730" cy="4707890"/>
          </a:xfrm>
          <a:prstGeom prst="rect">
            <a:avLst/>
          </a:prstGeom>
          <a:noFill/>
          <a:ln w="9525">
            <a:noFill/>
          </a:ln>
        </p:spPr>
        <p:txBody>
          <a:bodyPr wrap="square" anchor="t">
            <a:spAutoFit/>
          </a:bodyPr>
          <a:p>
            <a:pPr>
              <a:lnSpc>
                <a:spcPct val="250000"/>
              </a:lnSpc>
            </a:pPr>
            <a:r>
              <a:rPr sz="2400">
                <a:latin typeface="宋体" panose="02010600030101010101" pitchFamily="2" charset="-122"/>
                <a:ea typeface="宋体" panose="02010600030101010101" pitchFamily="2" charset="-122"/>
              </a:rPr>
              <a:t>（1）工作搜寻本质上是一种</a:t>
            </a:r>
            <a:r>
              <a:rPr sz="2400" b="1">
                <a:solidFill>
                  <a:srgbClr val="C00000"/>
                </a:solidFill>
                <a:latin typeface="宋体" panose="02010600030101010101" pitchFamily="2" charset="-122"/>
                <a:ea typeface="宋体" panose="02010600030101010101" pitchFamily="2" charset="-122"/>
              </a:rPr>
              <a:t>人力资源</a:t>
            </a:r>
            <a:r>
              <a:rPr sz="2400">
                <a:latin typeface="宋体" panose="02010600030101010101" pitchFamily="2" charset="-122"/>
                <a:ea typeface="宋体" panose="02010600030101010101" pitchFamily="2" charset="-122"/>
              </a:rPr>
              <a:t>，即工人在劳动力市场上流动以改善他们的状况；</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（2）工作搜寻模型</a:t>
            </a:r>
            <a:r>
              <a:rPr sz="2400" b="1">
                <a:solidFill>
                  <a:srgbClr val="C00000"/>
                </a:solidFill>
                <a:latin typeface="宋体" panose="02010600030101010101" pitchFamily="2" charset="-122"/>
                <a:ea typeface="宋体" panose="02010600030101010101" pitchFamily="2" charset="-122"/>
              </a:rPr>
              <a:t>解释了</a:t>
            </a:r>
            <a:r>
              <a:rPr sz="2400">
                <a:latin typeface="宋体" panose="02010600030101010101" pitchFamily="2" charset="-122"/>
                <a:ea typeface="宋体" panose="02010600030101010101" pitchFamily="2" charset="-122"/>
              </a:rPr>
              <a:t>在劳动力市场中个人</a:t>
            </a:r>
            <a:r>
              <a:rPr sz="2400" b="1">
                <a:solidFill>
                  <a:srgbClr val="C00000"/>
                </a:solidFill>
                <a:latin typeface="宋体" panose="02010600030101010101" pitchFamily="2" charset="-122"/>
                <a:ea typeface="宋体" panose="02010600030101010101" pitchFamily="2" charset="-122"/>
              </a:rPr>
              <a:t>搜寻工作所需时间的不一致性</a:t>
            </a:r>
            <a:r>
              <a:rPr sz="2400">
                <a:latin typeface="宋体" panose="02010600030101010101" pitchFamily="2" charset="-122"/>
                <a:ea typeface="宋体" panose="02010600030101010101" pitchFamily="2" charset="-122"/>
              </a:rPr>
              <a:t>，以及一些劳动力群体的失业率高于另一些群体的原因；</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（3）该模型表明任何</a:t>
            </a:r>
            <a:r>
              <a:rPr sz="2400" b="1">
                <a:solidFill>
                  <a:srgbClr val="C00000"/>
                </a:solidFill>
                <a:latin typeface="宋体" panose="02010600030101010101" pitchFamily="2" charset="-122"/>
                <a:ea typeface="宋体" panose="02010600030101010101" pitchFamily="2" charset="-122"/>
              </a:rPr>
              <a:t>减少失业</a:t>
            </a:r>
            <a:r>
              <a:rPr sz="2400">
                <a:latin typeface="宋体" panose="02010600030101010101" pitchFamily="2" charset="-122"/>
                <a:ea typeface="宋体" panose="02010600030101010101" pitchFamily="2" charset="-122"/>
              </a:rPr>
              <a:t>成本的因素都会</a:t>
            </a:r>
            <a:r>
              <a:rPr sz="2400" b="1">
                <a:solidFill>
                  <a:srgbClr val="C00000"/>
                </a:solidFill>
                <a:latin typeface="宋体" panose="02010600030101010101" pitchFamily="2" charset="-122"/>
                <a:ea typeface="宋体" panose="02010600030101010101" pitchFamily="2" charset="-122"/>
              </a:rPr>
              <a:t>增加</a:t>
            </a:r>
            <a:r>
              <a:rPr sz="2400">
                <a:latin typeface="宋体" panose="02010600030101010101" pitchFamily="2" charset="-122"/>
                <a:ea typeface="宋体" panose="02010600030101010101" pitchFamily="2" charset="-122"/>
              </a:rPr>
              <a:t>工作</a:t>
            </a:r>
            <a:r>
              <a:rPr sz="2400" b="1">
                <a:solidFill>
                  <a:srgbClr val="C00000"/>
                </a:solidFill>
                <a:latin typeface="宋体" panose="02010600030101010101" pitchFamily="2" charset="-122"/>
                <a:ea typeface="宋体" panose="02010600030101010101" pitchFamily="2" charset="-122"/>
              </a:rPr>
              <a:t>搜寻时间</a:t>
            </a:r>
            <a:r>
              <a:rPr sz="2400">
                <a:latin typeface="宋体" panose="02010600030101010101" pitchFamily="2" charset="-122"/>
                <a:ea typeface="宋体" panose="02010600030101010101" pitchFamily="2" charset="-122"/>
              </a:rPr>
              <a:t>和失业期限；</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（4）工作搜寻理论对经济周期中失业的</a:t>
            </a:r>
            <a:r>
              <a:rPr sz="2400" b="1">
                <a:solidFill>
                  <a:srgbClr val="C00000"/>
                </a:solidFill>
                <a:latin typeface="宋体" panose="02010600030101010101" pitchFamily="2" charset="-122"/>
                <a:ea typeface="宋体" panose="02010600030101010101" pitchFamily="2" charset="-122"/>
              </a:rPr>
              <a:t>反周期运动</a:t>
            </a:r>
            <a:r>
              <a:rPr sz="2400">
                <a:latin typeface="宋体" panose="02010600030101010101" pitchFamily="2" charset="-122"/>
                <a:ea typeface="宋体" panose="02010600030101010101" pitchFamily="2" charset="-122"/>
              </a:rPr>
              <a:t>提供了解释。</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5.</a:t>
            </a:r>
            <a:r>
              <a:rPr sz="2400" dirty="0">
                <a:latin typeface="宋体" panose="02010600030101010101" pitchFamily="2" charset="-122"/>
                <a:ea typeface="宋体" panose="02010600030101010101" pitchFamily="2" charset="-122"/>
              </a:rPr>
              <a:t>简述工资刚性的原因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11682730" cy="4707890"/>
          </a:xfrm>
          <a:prstGeom prst="rect">
            <a:avLst/>
          </a:prstGeom>
          <a:noFill/>
          <a:ln w="9525">
            <a:noFill/>
          </a:ln>
        </p:spPr>
        <p:txBody>
          <a:bodyPr wrap="square" anchor="t">
            <a:spAutoFit/>
          </a:bodyPr>
          <a:p>
            <a:pPr>
              <a:lnSpc>
                <a:spcPct val="250000"/>
              </a:lnSpc>
            </a:pPr>
            <a:r>
              <a:rPr sz="2400">
                <a:latin typeface="宋体" panose="02010600030101010101" pitchFamily="2" charset="-122"/>
                <a:ea typeface="宋体" panose="02010600030101010101" pitchFamily="2" charset="-122"/>
              </a:rPr>
              <a:t>（1）工会和</a:t>
            </a:r>
            <a:r>
              <a:rPr sz="2400" b="1">
                <a:solidFill>
                  <a:srgbClr val="C00000"/>
                </a:solidFill>
                <a:latin typeface="宋体" panose="02010600030101010101" pitchFamily="2" charset="-122"/>
                <a:ea typeface="宋体" panose="02010600030101010101" pitchFamily="2" charset="-122"/>
              </a:rPr>
              <a:t>最低工资法</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rPr>
              <a:t>隐含合同</a:t>
            </a:r>
            <a:r>
              <a:rPr sz="2400">
                <a:latin typeface="宋体" panose="02010600030101010101" pitchFamily="2" charset="-122"/>
                <a:ea typeface="宋体" panose="02010600030101010101" pitchFamily="2" charset="-122"/>
              </a:rPr>
              <a:t>理论：企业和工人遵循工资削减政策优于辞退政策；</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（3）政府的</a:t>
            </a:r>
            <a:r>
              <a:rPr sz="2400" b="1">
                <a:solidFill>
                  <a:srgbClr val="C00000"/>
                </a:solidFill>
                <a:latin typeface="宋体" panose="02010600030101010101" pitchFamily="2" charset="-122"/>
                <a:ea typeface="宋体" panose="02010600030101010101" pitchFamily="2" charset="-122"/>
              </a:rPr>
              <a:t>转移项目</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（4）</a:t>
            </a:r>
            <a:r>
              <a:rPr sz="2400" b="1">
                <a:solidFill>
                  <a:srgbClr val="C00000"/>
                </a:solidFill>
                <a:latin typeface="宋体" panose="02010600030101010101" pitchFamily="2" charset="-122"/>
                <a:ea typeface="宋体" panose="02010600030101010101" pitchFamily="2" charset="-122"/>
              </a:rPr>
              <a:t>相对工资</a:t>
            </a:r>
            <a:r>
              <a:rPr sz="2400">
                <a:latin typeface="宋体" panose="02010600030101010101" pitchFamily="2" charset="-122"/>
                <a:ea typeface="宋体" panose="02010600030101010101" pitchFamily="2" charset="-122"/>
              </a:rPr>
              <a:t>比较；</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（5）流动和培训</a:t>
            </a:r>
            <a:r>
              <a:rPr sz="2400" b="1">
                <a:solidFill>
                  <a:srgbClr val="C00000"/>
                </a:solidFill>
                <a:latin typeface="宋体" panose="02010600030101010101" pitchFamily="2" charset="-122"/>
                <a:ea typeface="宋体" panose="02010600030101010101" pitchFamily="2" charset="-122"/>
              </a:rPr>
              <a:t>成本</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6.</a:t>
            </a:r>
            <a:r>
              <a:rPr sz="2400" dirty="0">
                <a:latin typeface="宋体" panose="02010600030101010101" pitchFamily="2" charset="-122"/>
                <a:ea typeface="宋体" panose="02010600030101010101" pitchFamily="2" charset="-122"/>
              </a:rPr>
              <a:t>简述中国目前的失业原因</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9908540" cy="3784600"/>
          </a:xfrm>
          <a:prstGeom prst="rect">
            <a:avLst/>
          </a:prstGeom>
          <a:noFill/>
          <a:ln w="9525">
            <a:noFill/>
          </a:ln>
        </p:spPr>
        <p:txBody>
          <a:bodyPr wrap="square" anchor="t">
            <a:spAutoFit/>
          </a:bodyPr>
          <a:p>
            <a:pPr>
              <a:lnSpc>
                <a:spcPct val="250000"/>
              </a:lnSpc>
            </a:pPr>
            <a:r>
              <a:rPr sz="2400">
                <a:latin typeface="宋体" panose="02010600030101010101" pitchFamily="2" charset="-122"/>
                <a:ea typeface="宋体" panose="02010600030101010101" pitchFamily="2" charset="-122"/>
              </a:rPr>
              <a:t>（1）劳动</a:t>
            </a:r>
            <a:r>
              <a:rPr sz="2400" b="1">
                <a:solidFill>
                  <a:srgbClr val="C00000"/>
                </a:solidFill>
                <a:latin typeface="宋体" panose="02010600030101010101" pitchFamily="2" charset="-122"/>
                <a:ea typeface="宋体" panose="02010600030101010101" pitchFamily="2" charset="-122"/>
              </a:rPr>
              <a:t>供给</a:t>
            </a:r>
            <a:r>
              <a:rPr sz="2400">
                <a:latin typeface="宋体" panose="02010600030101010101" pitchFamily="2" charset="-122"/>
                <a:ea typeface="宋体" panose="02010600030101010101" pitchFamily="2" charset="-122"/>
              </a:rPr>
              <a:t>结构与劳动</a:t>
            </a:r>
            <a:r>
              <a:rPr sz="2400" b="1">
                <a:solidFill>
                  <a:srgbClr val="C00000"/>
                </a:solidFill>
                <a:latin typeface="宋体" panose="02010600030101010101" pitchFamily="2" charset="-122"/>
                <a:ea typeface="宋体" panose="02010600030101010101" pitchFamily="2" charset="-122"/>
              </a:rPr>
              <a:t>需求</a:t>
            </a:r>
            <a:r>
              <a:rPr sz="2400">
                <a:latin typeface="宋体" panose="02010600030101010101" pitchFamily="2" charset="-122"/>
                <a:ea typeface="宋体" panose="02010600030101010101" pitchFamily="2" charset="-122"/>
              </a:rPr>
              <a:t>结构</a:t>
            </a:r>
            <a:r>
              <a:rPr sz="2400" b="1">
                <a:solidFill>
                  <a:srgbClr val="C00000"/>
                </a:solidFill>
                <a:latin typeface="宋体" panose="02010600030101010101" pitchFamily="2" charset="-122"/>
                <a:ea typeface="宋体" panose="02010600030101010101" pitchFamily="2" charset="-122"/>
              </a:rPr>
              <a:t>不吻合</a:t>
            </a:r>
            <a:r>
              <a:rPr sz="2400">
                <a:latin typeface="宋体" panose="02010600030101010101" pitchFamily="2" charset="-122"/>
                <a:ea typeface="宋体" panose="02010600030101010101" pitchFamily="2" charset="-122"/>
              </a:rPr>
              <a:t>，导致大量</a:t>
            </a:r>
            <a:r>
              <a:rPr sz="2400" b="1">
                <a:solidFill>
                  <a:srgbClr val="C00000"/>
                </a:solidFill>
                <a:latin typeface="宋体" panose="02010600030101010101" pitchFamily="2" charset="-122"/>
                <a:ea typeface="宋体" panose="02010600030101010101" pitchFamily="2" charset="-122"/>
              </a:rPr>
              <a:t>结构性</a:t>
            </a:r>
            <a:r>
              <a:rPr sz="2400">
                <a:latin typeface="宋体" panose="02010600030101010101" pitchFamily="2" charset="-122"/>
                <a:ea typeface="宋体" panose="02010600030101010101" pitchFamily="2" charset="-122"/>
              </a:rPr>
              <a:t>失业；</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（2）</a:t>
            </a:r>
            <a:r>
              <a:rPr sz="2400" b="1">
                <a:solidFill>
                  <a:srgbClr val="C00000"/>
                </a:solidFill>
                <a:latin typeface="宋体" panose="02010600030101010101" pitchFamily="2" charset="-122"/>
                <a:ea typeface="宋体" panose="02010600030101010101" pitchFamily="2" charset="-122"/>
              </a:rPr>
              <a:t>经济波动</a:t>
            </a:r>
            <a:r>
              <a:rPr sz="2400">
                <a:latin typeface="宋体" panose="02010600030101010101" pitchFamily="2" charset="-122"/>
                <a:ea typeface="宋体" panose="02010600030101010101" pitchFamily="2" charset="-122"/>
              </a:rPr>
              <a:t>带来一定的</a:t>
            </a:r>
            <a:r>
              <a:rPr sz="2400" b="1">
                <a:solidFill>
                  <a:srgbClr val="C00000"/>
                </a:solidFill>
                <a:latin typeface="宋体" panose="02010600030101010101" pitchFamily="2" charset="-122"/>
                <a:ea typeface="宋体" panose="02010600030101010101" pitchFamily="2" charset="-122"/>
              </a:rPr>
              <a:t>周期性</a:t>
            </a:r>
            <a:r>
              <a:rPr sz="2400">
                <a:latin typeface="宋体" panose="02010600030101010101" pitchFamily="2" charset="-122"/>
                <a:ea typeface="宋体" panose="02010600030101010101" pitchFamily="2" charset="-122"/>
              </a:rPr>
              <a:t>失业；</a:t>
            </a:r>
            <a:endParaRPr sz="2400">
              <a:latin typeface="宋体" panose="02010600030101010101" pitchFamily="2" charset="-122"/>
              <a:ea typeface="宋体" panose="02010600030101010101" pitchFamily="2" charset="-122"/>
            </a:endParaRPr>
          </a:p>
          <a:p>
            <a:pPr>
              <a:lnSpc>
                <a:spcPct val="250000"/>
              </a:lnSpc>
            </a:pPr>
            <a:r>
              <a:rPr sz="2400">
                <a:latin typeface="宋体" panose="02010600030101010101" pitchFamily="2" charset="-122"/>
                <a:ea typeface="宋体" panose="02010600030101010101" pitchFamily="2" charset="-122"/>
              </a:rPr>
              <a:t>（3）</a:t>
            </a:r>
            <a:r>
              <a:rPr sz="2400" b="1">
                <a:solidFill>
                  <a:srgbClr val="C00000"/>
                </a:solidFill>
                <a:latin typeface="宋体" panose="02010600030101010101" pitchFamily="2" charset="-122"/>
                <a:ea typeface="宋体" panose="02010600030101010101" pitchFamily="2" charset="-122"/>
              </a:rPr>
              <a:t>摩擦性</a:t>
            </a:r>
            <a:r>
              <a:rPr sz="2400">
                <a:latin typeface="宋体" panose="02010600030101010101" pitchFamily="2" charset="-122"/>
                <a:ea typeface="宋体" panose="02010600030101010101" pitchFamily="2" charset="-122"/>
              </a:rPr>
              <a:t>失业：过去长期实行“</a:t>
            </a:r>
            <a:r>
              <a:rPr sz="2400" b="1">
                <a:solidFill>
                  <a:srgbClr val="C00000"/>
                </a:solidFill>
                <a:latin typeface="宋体" panose="02010600030101010101" pitchFamily="2" charset="-122"/>
                <a:ea typeface="宋体" panose="02010600030101010101" pitchFamily="2" charset="-122"/>
              </a:rPr>
              <a:t>统包统配</a:t>
            </a:r>
            <a:r>
              <a:rPr sz="2400">
                <a:latin typeface="宋体" panose="02010600030101010101" pitchFamily="2" charset="-122"/>
                <a:ea typeface="宋体" panose="02010600030101010101" pitchFamily="2" charset="-122"/>
              </a:rPr>
              <a:t>”的用人制度，劳动力市场</a:t>
            </a:r>
            <a:r>
              <a:rPr sz="2400" b="1">
                <a:solidFill>
                  <a:srgbClr val="C00000"/>
                </a:solidFill>
                <a:latin typeface="宋体" panose="02010600030101010101" pitchFamily="2" charset="-122"/>
                <a:ea typeface="宋体" panose="02010600030101010101" pitchFamily="2" charset="-122"/>
              </a:rPr>
              <a:t>中介服务体系很不发达</a:t>
            </a:r>
            <a:r>
              <a:rPr sz="2400">
                <a:latin typeface="宋体" panose="02010600030101010101" pitchFamily="2" charset="-122"/>
                <a:ea typeface="宋体" panose="02010600030101010101" pitchFamily="2" charset="-122"/>
              </a:rPr>
              <a:t>。</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328295" y="722630"/>
            <a:ext cx="7985125" cy="755650"/>
          </a:xfrm>
          <a:prstGeom prst="rect">
            <a:avLst/>
          </a:prstGeom>
          <a:noFill/>
          <a:ln w="9525">
            <a:noFill/>
          </a:ln>
        </p:spPr>
        <p:txBody>
          <a:bodyPr wrap="square" anchor="t">
            <a:spAutoFit/>
          </a:bodyPr>
          <a:lstStyle/>
          <a:p>
            <a:pPr>
              <a:lnSpc>
                <a:spcPct val="180000"/>
              </a:lnSpc>
            </a:pPr>
            <a:r>
              <a:rPr lang="en-US" sz="2400" dirty="0">
                <a:latin typeface="宋体" panose="02010600030101010101" pitchFamily="2" charset="-122"/>
                <a:ea typeface="宋体" panose="02010600030101010101" pitchFamily="2" charset="-122"/>
              </a:rPr>
              <a:t>7.</a:t>
            </a:r>
            <a:r>
              <a:rPr sz="2400" dirty="0">
                <a:latin typeface="宋体" panose="02010600030101010101" pitchFamily="2" charset="-122"/>
                <a:ea typeface="宋体" panose="02010600030101010101" pitchFamily="2" charset="-122"/>
              </a:rPr>
              <a:t>试述经济转型时期的就业政策分析</a:t>
            </a:r>
            <a:endParaRPr sz="2400" dirty="0">
              <a:latin typeface="宋体" panose="02010600030101010101" pitchFamily="2" charset="-122"/>
              <a:ea typeface="宋体" panose="02010600030101010101" pitchFamily="2" charset="-122"/>
            </a:endParaRPr>
          </a:p>
        </p:txBody>
      </p:sp>
      <p:grpSp>
        <p:nvGrpSpPr>
          <p:cNvPr id="17" name="组合 16"/>
          <p:cNvGrpSpPr/>
          <p:nvPr userDrawn="1"/>
        </p:nvGrpSpPr>
        <p:grpSpPr>
          <a:xfrm>
            <a:off x="842645" y="243840"/>
            <a:ext cx="1938655" cy="580390"/>
            <a:chOff x="-111" y="741"/>
            <a:chExt cx="3053" cy="914"/>
          </a:xfrm>
        </p:grpSpPr>
        <p:sp>
          <p:nvSpPr>
            <p:cNvPr id="5" name="矩形 4"/>
            <p:cNvSpPr/>
            <p:nvPr userDrawn="1">
              <p:custDataLst>
                <p:tags r:id="rId1"/>
              </p:custDataLst>
            </p:nvPr>
          </p:nvSpPr>
          <p:spPr>
            <a:xfrm>
              <a:off x="0" y="741"/>
              <a:ext cx="2768" cy="914"/>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7" name="文本框 6"/>
            <p:cNvSpPr txBox="1"/>
            <p:nvPr userDrawn="1"/>
          </p:nvSpPr>
          <p:spPr>
            <a:xfrm>
              <a:off x="-111" y="833"/>
              <a:ext cx="3053" cy="82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b="1">
                  <a:solidFill>
                    <a:srgbClr val="150D0D"/>
                  </a:solidFill>
                  <a:latin typeface="宋体" panose="02010600030101010101" pitchFamily="2" charset="-122"/>
                  <a:ea typeface="宋体" panose="02010600030101010101" pitchFamily="2" charset="-122"/>
                </a:rPr>
                <a:t>第九章</a:t>
              </a:r>
              <a:endParaRPr lang="zh-CN" altLang="en-US" sz="2800" b="1">
                <a:solidFill>
                  <a:srgbClr val="150D0D"/>
                </a:solidFill>
                <a:latin typeface="宋体" panose="02010600030101010101" pitchFamily="2" charset="-122"/>
                <a:ea typeface="宋体" panose="02010600030101010101" pitchFamily="2" charset="-122"/>
              </a:endParaRPr>
            </a:p>
          </p:txBody>
        </p:sp>
      </p:grpSp>
      <p:pic>
        <p:nvPicPr>
          <p:cNvPr id="2" name="图片 1" descr="20081158"/>
          <p:cNvPicPr>
            <a:picLocks noChangeAspect="1"/>
          </p:cNvPicPr>
          <p:nvPr userDrawn="1"/>
        </p:nvPicPr>
        <p:blipFill>
          <a:blip r:embed="rId2"/>
          <a:stretch>
            <a:fillRect/>
          </a:stretch>
        </p:blipFill>
        <p:spPr>
          <a:xfrm>
            <a:off x="-1270" y="76835"/>
            <a:ext cx="914400" cy="914400"/>
          </a:xfrm>
          <a:prstGeom prst="rect">
            <a:avLst/>
          </a:prstGeom>
        </p:spPr>
      </p:pic>
      <p:sp>
        <p:nvSpPr>
          <p:cNvPr id="3" name="文本框 2"/>
          <p:cNvSpPr txBox="1"/>
          <p:nvPr/>
        </p:nvSpPr>
        <p:spPr>
          <a:xfrm>
            <a:off x="163830" y="1372235"/>
            <a:ext cx="9908540" cy="4741545"/>
          </a:xfrm>
          <a:prstGeom prst="rect">
            <a:avLst/>
          </a:prstGeom>
          <a:noFill/>
          <a:ln w="9525">
            <a:noFill/>
          </a:ln>
        </p:spPr>
        <p:txBody>
          <a:bodyPr wrap="square" anchor="t">
            <a:spAutoFit/>
          </a:bodyPr>
          <a:p>
            <a:pPr>
              <a:lnSpc>
                <a:spcPct val="180000"/>
              </a:lnSpc>
            </a:pPr>
            <a:r>
              <a:rPr sz="2400">
                <a:latin typeface="宋体" panose="02010600030101010101" pitchFamily="2" charset="-122"/>
                <a:ea typeface="宋体" panose="02010600030101010101" pitchFamily="2" charset="-122"/>
              </a:rPr>
              <a:t>（1）实行</a:t>
            </a:r>
            <a:r>
              <a:rPr sz="2400" b="1">
                <a:solidFill>
                  <a:srgbClr val="C00000"/>
                </a:solidFill>
                <a:latin typeface="宋体" panose="02010600030101010101" pitchFamily="2" charset="-122"/>
                <a:ea typeface="宋体" panose="02010600030101010101" pitchFamily="2" charset="-122"/>
              </a:rPr>
              <a:t>积极</a:t>
            </a:r>
            <a:r>
              <a:rPr sz="2400">
                <a:latin typeface="宋体" panose="02010600030101010101" pitchFamily="2" charset="-122"/>
                <a:ea typeface="宋体" panose="02010600030101010101" pitchFamily="2" charset="-122"/>
              </a:rPr>
              <a:t>的</a:t>
            </a:r>
            <a:r>
              <a:rPr sz="2400" b="1">
                <a:solidFill>
                  <a:srgbClr val="C00000"/>
                </a:solidFill>
                <a:latin typeface="宋体" panose="02010600030101010101" pitchFamily="2" charset="-122"/>
                <a:ea typeface="宋体" panose="02010600030101010101" pitchFamily="2" charset="-122"/>
              </a:rPr>
              <a:t>财政政策</a:t>
            </a:r>
            <a:r>
              <a:rPr sz="2400">
                <a:latin typeface="宋体" panose="02010600030101010101" pitchFamily="2" charset="-122"/>
                <a:ea typeface="宋体" panose="02010600030101010101" pitchFamily="2" charset="-122"/>
              </a:rPr>
              <a:t>，通过扩大国民经济总量来</a:t>
            </a:r>
            <a:r>
              <a:rPr sz="2400" b="1">
                <a:solidFill>
                  <a:srgbClr val="C00000"/>
                </a:solidFill>
                <a:latin typeface="宋体" panose="02010600030101010101" pitchFamily="2" charset="-122"/>
                <a:ea typeface="宋体" panose="02010600030101010101" pitchFamily="2" charset="-122"/>
              </a:rPr>
              <a:t>拉动就业</a:t>
            </a:r>
            <a:r>
              <a:rPr sz="2400">
                <a:latin typeface="宋体" panose="02010600030101010101" pitchFamily="2" charset="-122"/>
                <a:ea typeface="宋体" panose="02010600030101010101" pitchFamily="2" charset="-122"/>
              </a:rPr>
              <a:t>需求；</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（2）积极</a:t>
            </a:r>
            <a:r>
              <a:rPr sz="2400" b="1">
                <a:solidFill>
                  <a:srgbClr val="C00000"/>
                </a:solidFill>
                <a:latin typeface="宋体" panose="02010600030101010101" pitchFamily="2" charset="-122"/>
                <a:ea typeface="宋体" panose="02010600030101010101" pitchFamily="2" charset="-122"/>
              </a:rPr>
              <a:t>扩大</a:t>
            </a:r>
            <a:r>
              <a:rPr sz="2400">
                <a:latin typeface="宋体" panose="02010600030101010101" pitchFamily="2" charset="-122"/>
                <a:ea typeface="宋体" panose="02010600030101010101" pitchFamily="2" charset="-122"/>
              </a:rPr>
              <a:t>国内</a:t>
            </a:r>
            <a:r>
              <a:rPr sz="2400" b="1">
                <a:solidFill>
                  <a:srgbClr val="C00000"/>
                </a:solidFill>
                <a:latin typeface="宋体" panose="02010600030101010101" pitchFamily="2" charset="-122"/>
                <a:ea typeface="宋体" panose="02010600030101010101" pitchFamily="2" charset="-122"/>
              </a:rPr>
              <a:t>消费</a:t>
            </a:r>
            <a:r>
              <a:rPr sz="2400">
                <a:latin typeface="宋体" panose="02010600030101010101" pitchFamily="2" charset="-122"/>
                <a:ea typeface="宋体" panose="02010600030101010101" pitchFamily="2" charset="-122"/>
              </a:rPr>
              <a:t>需求，促进生产和就业规模的扩张；</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（3）建立适合国情的</a:t>
            </a:r>
            <a:r>
              <a:rPr sz="2400" b="1">
                <a:solidFill>
                  <a:srgbClr val="C00000"/>
                </a:solidFill>
                <a:latin typeface="宋体" panose="02010600030101010101" pitchFamily="2" charset="-122"/>
                <a:ea typeface="宋体" panose="02010600030101010101" pitchFamily="2" charset="-122"/>
              </a:rPr>
              <a:t>培训就业</a:t>
            </a:r>
            <a:r>
              <a:rPr sz="2400">
                <a:latin typeface="宋体" panose="02010600030101010101" pitchFamily="2" charset="-122"/>
                <a:ea typeface="宋体" panose="02010600030101010101" pitchFamily="2" charset="-122"/>
              </a:rPr>
              <a:t>制度；</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（4）加快</a:t>
            </a:r>
            <a:r>
              <a:rPr sz="2400" b="1">
                <a:solidFill>
                  <a:srgbClr val="C00000"/>
                </a:solidFill>
                <a:latin typeface="宋体" panose="02010600030101010101" pitchFamily="2" charset="-122"/>
                <a:ea typeface="宋体" panose="02010600030101010101" pitchFamily="2" charset="-122"/>
              </a:rPr>
              <a:t>完善</a:t>
            </a:r>
            <a:r>
              <a:rPr sz="2400">
                <a:latin typeface="宋体" panose="02010600030101010101" pitchFamily="2" charset="-122"/>
                <a:ea typeface="宋体" panose="02010600030101010101" pitchFamily="2" charset="-122"/>
              </a:rPr>
              <a:t>劳动力市场和就业</a:t>
            </a:r>
            <a:r>
              <a:rPr sz="2400" b="1">
                <a:solidFill>
                  <a:srgbClr val="C00000"/>
                </a:solidFill>
                <a:latin typeface="宋体" panose="02010600030101010101" pitchFamily="2" charset="-122"/>
                <a:ea typeface="宋体" panose="02010600030101010101" pitchFamily="2" charset="-122"/>
              </a:rPr>
              <a:t>服务</a:t>
            </a:r>
            <a:r>
              <a:rPr sz="2400">
                <a:latin typeface="宋体" panose="02010600030101010101" pitchFamily="2" charset="-122"/>
                <a:ea typeface="宋体" panose="02010600030101010101" pitchFamily="2" charset="-122"/>
              </a:rPr>
              <a:t>体系；</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（5）加快</a:t>
            </a:r>
            <a:r>
              <a:rPr sz="2400" b="1">
                <a:solidFill>
                  <a:srgbClr val="C00000"/>
                </a:solidFill>
                <a:latin typeface="宋体" panose="02010600030101010101" pitchFamily="2" charset="-122"/>
                <a:ea typeface="宋体" panose="02010600030101010101" pitchFamily="2" charset="-122"/>
              </a:rPr>
              <a:t>社会保障体系</a:t>
            </a:r>
            <a:r>
              <a:rPr sz="2400">
                <a:latin typeface="宋体" panose="02010600030101010101" pitchFamily="2" charset="-122"/>
                <a:ea typeface="宋体" panose="02010600030101010101" pitchFamily="2" charset="-122"/>
              </a:rPr>
              <a:t>建设，为劳动力的合理流动提供制度保证；</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（6）加快发展以</a:t>
            </a:r>
            <a:r>
              <a:rPr sz="2400" b="1">
                <a:solidFill>
                  <a:srgbClr val="C00000"/>
                </a:solidFill>
                <a:latin typeface="宋体" panose="02010600030101010101" pitchFamily="2" charset="-122"/>
                <a:ea typeface="宋体" panose="02010600030101010101" pitchFamily="2" charset="-122"/>
              </a:rPr>
              <a:t>民营经济</a:t>
            </a:r>
            <a:r>
              <a:rPr sz="2400">
                <a:latin typeface="宋体" panose="02010600030101010101" pitchFamily="2" charset="-122"/>
                <a:ea typeface="宋体" panose="02010600030101010101" pitchFamily="2" charset="-122"/>
              </a:rPr>
              <a:t>为主的中小企业；</a:t>
            </a:r>
            <a:endParaRPr sz="2400">
              <a:latin typeface="宋体" panose="02010600030101010101" pitchFamily="2" charset="-122"/>
              <a:ea typeface="宋体" panose="02010600030101010101" pitchFamily="2" charset="-122"/>
            </a:endParaRPr>
          </a:p>
          <a:p>
            <a:pPr>
              <a:lnSpc>
                <a:spcPct val="180000"/>
              </a:lnSpc>
            </a:pPr>
            <a:r>
              <a:rPr sz="2400">
                <a:latin typeface="宋体" panose="02010600030101010101" pitchFamily="2" charset="-122"/>
                <a:ea typeface="宋体" panose="02010600030101010101" pitchFamily="2" charset="-122"/>
              </a:rPr>
              <a:t>（7）现行失业统计存在“</a:t>
            </a:r>
            <a:r>
              <a:rPr sz="2400" b="1">
                <a:solidFill>
                  <a:srgbClr val="C00000"/>
                </a:solidFill>
                <a:latin typeface="宋体" panose="02010600030101010101" pitchFamily="2" charset="-122"/>
                <a:ea typeface="宋体" panose="02010600030101010101" pitchFamily="2" charset="-122"/>
              </a:rPr>
              <a:t>失业低估</a:t>
            </a:r>
            <a:r>
              <a:rPr sz="2400">
                <a:latin typeface="宋体" panose="02010600030101010101" pitchFamily="2" charset="-122"/>
                <a:ea typeface="宋体" panose="02010600030101010101" pitchFamily="2" charset="-122"/>
              </a:rPr>
              <a:t>”或“</a:t>
            </a:r>
            <a:r>
              <a:rPr sz="2400" b="1">
                <a:solidFill>
                  <a:srgbClr val="C00000"/>
                </a:solidFill>
                <a:latin typeface="宋体" panose="02010600030101010101" pitchFamily="2" charset="-122"/>
                <a:ea typeface="宋体" panose="02010600030101010101" pitchFamily="2" charset="-122"/>
              </a:rPr>
              <a:t>失业高估</a:t>
            </a:r>
            <a:r>
              <a:rPr sz="2400">
                <a:latin typeface="宋体" panose="02010600030101010101" pitchFamily="2" charset="-122"/>
                <a:ea typeface="宋体" panose="02010600030101010101" pitchFamily="2" charset="-122"/>
              </a:rPr>
              <a:t>”倾向。</a:t>
            </a:r>
            <a:endParaRPr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32716" y="2814934"/>
            <a:ext cx="5927837" cy="714375"/>
          </a:xfrm>
          <a:prstGeom prst="rect">
            <a:avLst/>
          </a:prstGeom>
          <a:noFill/>
        </p:spPr>
        <p:txBody>
          <a:bodyPr wrap="square" rtlCol="0">
            <a:spAutoFit/>
          </a:bodyPr>
          <a:lstStyle/>
          <a:p>
            <a:pPr algn="ctr"/>
            <a:r>
              <a:rPr lang="zh-CN" altLang="en-US" sz="4050">
                <a:solidFill>
                  <a:srgbClr val="BE7B5A"/>
                </a:solidFill>
                <a:latin typeface="方正苏新诗柳楷繁体" panose="02000000000000000000" pitchFamily="2" charset="-122"/>
                <a:ea typeface="方正苏新诗柳楷繁体" panose="02000000000000000000" pitchFamily="2" charset="-122"/>
              </a:rPr>
              <a:t>感谢您的观看！</a:t>
            </a:r>
            <a:endParaRPr lang="zh-CN" altLang="en-US" sz="4050">
              <a:solidFill>
                <a:srgbClr val="BE7B5A"/>
              </a:solidFill>
              <a:latin typeface="方正苏新诗柳楷繁体" panose="02000000000000000000" pitchFamily="2" charset="-122"/>
              <a:ea typeface="方正苏新诗柳楷繁体" panose="02000000000000000000" pitchFamily="2" charset="-122"/>
            </a:endParaRPr>
          </a:p>
        </p:txBody>
      </p:sp>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l="19225" r="21301"/>
          <a:stretch>
            <a:fillRect/>
          </a:stretch>
        </p:blipFill>
        <p:spPr>
          <a:xfrm flipH="1">
            <a:off x="-192405" y="-271145"/>
            <a:ext cx="2878455" cy="27228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5" name="直接连接符 24"/>
          <p:cNvCxnSpPr/>
          <p:nvPr/>
        </p:nvCxnSpPr>
        <p:spPr>
          <a:xfrm flipH="1">
            <a:off x="4248150" y="1263015"/>
            <a:ext cx="1849755" cy="1261745"/>
          </a:xfrm>
          <a:prstGeom prst="line">
            <a:avLst/>
          </a:prstGeom>
          <a:ln w="28575">
            <a:solidFill>
              <a:srgbClr val="480000">
                <a:alpha val="50000"/>
              </a:srgb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74370" y="1664970"/>
            <a:ext cx="7720330" cy="1734820"/>
            <a:chOff x="1062" y="2622"/>
            <a:chExt cx="12158" cy="2732"/>
          </a:xfrm>
        </p:grpSpPr>
        <p:sp>
          <p:nvSpPr>
            <p:cNvPr id="16" name="等腰三角形 15"/>
            <p:cNvSpPr/>
            <p:nvPr/>
          </p:nvSpPr>
          <p:spPr>
            <a:xfrm rot="19769434">
              <a:off x="9968" y="4103"/>
              <a:ext cx="909" cy="759"/>
            </a:xfrm>
            <a:prstGeom prst="triangle">
              <a:avLst/>
            </a:prstGeom>
            <a:noFill/>
            <a:ln w="28575">
              <a:solidFill>
                <a:srgbClr val="CC1C27"/>
              </a:solidFill>
            </a:ln>
            <a:effectLst>
              <a:outerShdw blurRad="76200" dist="127000" dir="5400000" sx="91000" sy="91000" algn="ctr" rotWithShape="0">
                <a:srgbClr val="48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7" name="等腰三角形 16"/>
            <p:cNvSpPr/>
            <p:nvPr/>
          </p:nvSpPr>
          <p:spPr>
            <a:xfrm rot="591711">
              <a:off x="2652" y="4472"/>
              <a:ext cx="1008" cy="882"/>
            </a:xfrm>
            <a:prstGeom prst="triangle">
              <a:avLst/>
            </a:prstGeom>
            <a:noFill/>
            <a:ln w="38100">
              <a:solidFill>
                <a:srgbClr val="CC1C27"/>
              </a:solidFill>
            </a:ln>
            <a:effectLst>
              <a:outerShdw blurRad="50800" dist="114300" dir="5400000" algn="ctr"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9" name="等腰三角形 18"/>
            <p:cNvSpPr/>
            <p:nvPr/>
          </p:nvSpPr>
          <p:spPr>
            <a:xfrm rot="19804957">
              <a:off x="10636" y="3094"/>
              <a:ext cx="460" cy="403"/>
            </a:xfrm>
            <a:prstGeom prst="triangle">
              <a:avLst/>
            </a:prstGeom>
            <a:solidFill>
              <a:srgbClr val="FFFFFF"/>
            </a:solidFill>
            <a:ln>
              <a:noFill/>
            </a:ln>
            <a:effectLst>
              <a:outerShdw blurRad="50800" dist="88900" dir="5400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20" name="等腰三角形 19"/>
            <p:cNvSpPr/>
            <p:nvPr/>
          </p:nvSpPr>
          <p:spPr>
            <a:xfrm rot="7948335">
              <a:off x="3011" y="2691"/>
              <a:ext cx="771" cy="632"/>
            </a:xfrm>
            <a:prstGeom prst="triangle">
              <a:avLst>
                <a:gd name="adj" fmla="val 51656"/>
              </a:avLst>
            </a:prstGeom>
            <a:solidFill>
              <a:schemeClr val="bg1"/>
            </a:solidFill>
            <a:ln>
              <a:noFill/>
            </a:ln>
            <a:effectLst>
              <a:outerShdw blurRad="76200" dist="127000" dir="5400000" sx="91000" sy="91000" algn="ctr" rotWithShape="0">
                <a:srgbClr val="48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21" name="等腰三角形 20"/>
            <p:cNvSpPr/>
            <p:nvPr/>
          </p:nvSpPr>
          <p:spPr>
            <a:xfrm rot="18043247">
              <a:off x="1033" y="3872"/>
              <a:ext cx="460" cy="403"/>
            </a:xfrm>
            <a:prstGeom prst="triangle">
              <a:avLst/>
            </a:prstGeom>
            <a:solidFill>
              <a:srgbClr val="CC1C27"/>
            </a:solidFill>
            <a:ln>
              <a:noFill/>
            </a:ln>
            <a:effectLst>
              <a:outerShdw blurRad="50800" dist="88900" dir="5400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22" name="等腰三角形 21"/>
            <p:cNvSpPr/>
            <p:nvPr/>
          </p:nvSpPr>
          <p:spPr>
            <a:xfrm rot="2414110">
              <a:off x="12760" y="4534"/>
              <a:ext cx="460" cy="403"/>
            </a:xfrm>
            <a:prstGeom prst="triangle">
              <a:avLst/>
            </a:prstGeom>
            <a:solidFill>
              <a:srgbClr val="CC1C27"/>
            </a:solidFill>
            <a:ln>
              <a:noFill/>
            </a:ln>
            <a:effectLst>
              <a:outerShdw blurRad="76200" dist="88900" dir="5400000" algn="ctr" rotWithShape="0">
                <a:srgbClr val="48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grpSp>
      <p:cxnSp>
        <p:nvCxnSpPr>
          <p:cNvPr id="42" name="直接连接符 41"/>
          <p:cNvCxnSpPr/>
          <p:nvPr/>
        </p:nvCxnSpPr>
        <p:spPr>
          <a:xfrm flipH="1">
            <a:off x="7623175" y="2430780"/>
            <a:ext cx="990600" cy="694690"/>
          </a:xfrm>
          <a:prstGeom prst="line">
            <a:avLst/>
          </a:prstGeom>
          <a:ln w="28575">
            <a:solidFill>
              <a:srgbClr val="480000">
                <a:alpha val="5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537970" y="3680460"/>
            <a:ext cx="1553210" cy="1081405"/>
          </a:xfrm>
          <a:prstGeom prst="line">
            <a:avLst/>
          </a:prstGeom>
          <a:ln w="28575">
            <a:solidFill>
              <a:srgbClr val="480000">
                <a:alpha val="50000"/>
              </a:srgb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501986">
            <a:off x="3373120" y="862965"/>
            <a:ext cx="2924175" cy="2559685"/>
          </a:xfrm>
          <a:prstGeom prst="triangle">
            <a:avLst/>
          </a:prstGeom>
          <a:solidFill>
            <a:srgbClr val="CC1C27"/>
          </a:solidFill>
          <a:ln>
            <a:noFill/>
          </a:ln>
          <a:effectLst>
            <a:outerShdw blurRad="190500" dist="317500" dir="5400000" sx="94000" sy="94000" algn="ctr" rotWithShape="0">
              <a:srgbClr val="48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8" name="等腰三角形 17"/>
          <p:cNvSpPr/>
          <p:nvPr/>
        </p:nvSpPr>
        <p:spPr>
          <a:xfrm rot="925412">
            <a:off x="4674235" y="1802765"/>
            <a:ext cx="1830070" cy="1602105"/>
          </a:xfrm>
          <a:prstGeom prst="triangle">
            <a:avLst/>
          </a:prstGeom>
          <a:solidFill>
            <a:srgbClr val="FFFFFF"/>
          </a:solidFill>
          <a:ln>
            <a:noFill/>
          </a:ln>
          <a:effectLst>
            <a:outerShdw blurRad="50800" dist="127000" dir="6240000" algn="ctr" rotWithShape="0">
              <a:srgbClr val="48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cxnSp>
        <p:nvCxnSpPr>
          <p:cNvPr id="6" name="直接连接符 5"/>
          <p:cNvCxnSpPr/>
          <p:nvPr/>
        </p:nvCxnSpPr>
        <p:spPr>
          <a:xfrm flipH="1">
            <a:off x="4757420" y="719455"/>
            <a:ext cx="1750060" cy="1196340"/>
          </a:xfrm>
          <a:prstGeom prst="line">
            <a:avLst/>
          </a:prstGeom>
          <a:ln w="28575">
            <a:solidFill>
              <a:srgbClr val="480000">
                <a:alpha val="50000"/>
              </a:srgb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6870" y="4047490"/>
            <a:ext cx="8956040" cy="2188845"/>
          </a:xfrm>
          <a:prstGeom prst="rect">
            <a:avLst/>
          </a:prstGeom>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p:cNvSpPr/>
          <p:nvPr/>
        </p:nvSpPr>
        <p:spPr>
          <a:xfrm>
            <a:off x="320040" y="993140"/>
            <a:ext cx="9766300" cy="5103495"/>
          </a:xfrm>
          <a:prstGeom prst="rect">
            <a:avLst/>
          </a:prstGeom>
          <a:noFill/>
          <a:ln>
            <a:noFill/>
          </a:ln>
        </p:spPr>
        <p:txBody>
          <a:bodyPr vert="horz" lIns="68580" tIns="34290" rIns="68580" bIns="34290" rtlCol="0" anchor="t">
            <a:noAutofit/>
          </a:bodyPr>
          <a:lstStyle>
            <a:lvl1pPr marL="447675" indent="-447675" algn="l" defTabSz="514350" rtl="0" eaLnBrk="1" latinLnBrk="0" hangingPunct="1">
              <a:spcBef>
                <a:spcPts val="300"/>
              </a:spcBef>
              <a:spcAft>
                <a:spcPts val="300"/>
              </a:spcAft>
              <a:buClr>
                <a:schemeClr val="accent1">
                  <a:lumMod val="75000"/>
                </a:schemeClr>
              </a:buClr>
              <a:buSzPct val="75000"/>
              <a:buFont typeface="Wingdings 2" panose="05020102010507070707" pitchFamily="18" charset="2"/>
              <a:buChar char="!"/>
              <a:defRPr sz="2400" kern="1200">
                <a:solidFill>
                  <a:srgbClr val="5F5F5F"/>
                </a:solidFill>
                <a:latin typeface="+mn-lt"/>
                <a:ea typeface="+mn-ea"/>
                <a:cs typeface="+mn-cs"/>
              </a:defRPr>
            </a:lvl1pPr>
            <a:lvl2pPr marL="447675" indent="-447675" algn="l" defTabSz="514350" rtl="0" eaLnBrk="1" latinLnBrk="0" hangingPunct="1">
              <a:lnSpc>
                <a:spcPct val="120000"/>
              </a:lnSpc>
              <a:spcBef>
                <a:spcPts val="0"/>
              </a:spcBef>
              <a:spcAft>
                <a:spcPts val="340"/>
              </a:spcAft>
              <a:buFont typeface="Calibri" panose="020F0502020204030204" pitchFamily="34" charset="0"/>
              <a:buChar char=" "/>
              <a:defRPr sz="2200" kern="1200">
                <a:solidFill>
                  <a:schemeClr val="accent1"/>
                </a:solidFill>
                <a:latin typeface="+mn-lt"/>
                <a:ea typeface="+mn-ea"/>
                <a:cs typeface="+mn-cs"/>
              </a:defRPr>
            </a:lvl2pPr>
            <a:lvl3pPr marL="643255" indent="-128905" algn="l" defTabSz="514350" rtl="0" eaLnBrk="1" latinLnBrk="0" hangingPunct="1">
              <a:lnSpc>
                <a:spcPct val="90000"/>
              </a:lnSpc>
              <a:spcBef>
                <a:spcPts val="280"/>
              </a:spcBef>
              <a:buFont typeface="Arial" panose="020B0604020202020204" pitchFamily="34" charset="0"/>
              <a:buChar char="•"/>
              <a:defRPr sz="1125" kern="1200">
                <a:solidFill>
                  <a:schemeClr val="bg1">
                    <a:lumMod val="50000"/>
                  </a:schemeClr>
                </a:solidFill>
                <a:latin typeface="+mn-lt"/>
                <a:ea typeface="+mn-ea"/>
                <a:cs typeface="+mn-cs"/>
              </a:defRPr>
            </a:lvl3pPr>
            <a:lvl4pPr marL="539750" indent="-128905" algn="l" defTabSz="514350" rtl="0" eaLnBrk="1" latinLnBrk="0" hangingPunct="1">
              <a:lnSpc>
                <a:spcPct val="90000"/>
              </a:lnSpc>
              <a:spcBef>
                <a:spcPts val="300"/>
              </a:spcBef>
              <a:spcAft>
                <a:spcPts val="300"/>
              </a:spcAft>
              <a:buFont typeface="Arial" panose="020B0604020202020204" pitchFamily="34" charset="0"/>
              <a:buChar char="•"/>
              <a:defRPr sz="2000" kern="1200">
                <a:solidFill>
                  <a:srgbClr val="5F5F5F"/>
                </a:solidFill>
                <a:latin typeface="+mn-lt"/>
                <a:ea typeface="+mn-ea"/>
                <a:cs typeface="+mn-cs"/>
              </a:defRPr>
            </a:lvl4pPr>
            <a:lvl5pPr marL="720090" indent="-128905" algn="l" defTabSz="514350" rtl="0" eaLnBrk="1" latinLnBrk="0" hangingPunct="1">
              <a:lnSpc>
                <a:spcPct val="90000"/>
              </a:lnSpc>
              <a:spcBef>
                <a:spcPts val="300"/>
              </a:spcBef>
              <a:spcAft>
                <a:spcPts val="300"/>
              </a:spcAft>
              <a:buFont typeface="Arial" panose="020B0604020202020204" pitchFamily="34" charset="0"/>
              <a:buChar char="•"/>
              <a:defRPr sz="1800" kern="1200">
                <a:solidFill>
                  <a:srgbClr val="5F5F5F"/>
                </a:solidFill>
                <a:latin typeface="+mn-lt"/>
                <a:ea typeface="+mn-ea"/>
                <a:cs typeface="+mn-cs"/>
              </a:defRPr>
            </a:lvl5pPr>
            <a:lvl6pPr marL="899795" indent="-128905" algn="l" defTabSz="514350" rtl="0" eaLnBrk="1" latinLnBrk="0" hangingPunct="1">
              <a:lnSpc>
                <a:spcPct val="90000"/>
              </a:lnSpc>
              <a:spcBef>
                <a:spcPts val="300"/>
              </a:spcBef>
              <a:spcAft>
                <a:spcPts val="300"/>
              </a:spcAft>
              <a:buFont typeface="Arial" panose="020B0604020202020204" pitchFamily="34" charset="0"/>
              <a:buChar char="•"/>
              <a:defRPr sz="1800" kern="1200">
                <a:solidFill>
                  <a:srgbClr val="5F5F5F"/>
                </a:solidFill>
                <a:latin typeface="+mn-lt"/>
                <a:ea typeface="+mn-ea"/>
                <a:cs typeface="+mn-cs"/>
              </a:defRPr>
            </a:lvl6pPr>
            <a:lvl7pPr marL="1080135" indent="-128905" algn="l" defTabSz="514350" rtl="0" eaLnBrk="1" latinLnBrk="0" hangingPunct="1">
              <a:lnSpc>
                <a:spcPct val="90000"/>
              </a:lnSpc>
              <a:spcBef>
                <a:spcPts val="300"/>
              </a:spcBef>
              <a:spcAft>
                <a:spcPts val="300"/>
              </a:spcAft>
              <a:buFont typeface="Arial" panose="020B0604020202020204" pitchFamily="34" charset="0"/>
              <a:buChar char="•"/>
              <a:defRPr sz="1800" kern="1200">
                <a:solidFill>
                  <a:srgbClr val="5F5F5F"/>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defTabSz="385445">
              <a:lnSpc>
                <a:spcPct val="230000"/>
              </a:lnSpc>
              <a:buNone/>
            </a:pPr>
            <a:r>
              <a:rPr lang="en-US" altLang="zh-CN" dirty="0">
                <a:solidFill>
                  <a:schemeClr val="tx1"/>
                </a:solidFill>
                <a:latin typeface="楷体" panose="02010609060101010101" charset="-122"/>
                <a:ea typeface="楷体" panose="02010609060101010101" charset="-122"/>
                <a:cs typeface="楷体" panose="02010609060101010101" charset="-122"/>
              </a:rPr>
              <a:t>1.</a:t>
            </a:r>
            <a:r>
              <a:rPr b="1" dirty="0">
                <a:solidFill>
                  <a:srgbClr val="C00000"/>
                </a:solidFill>
                <a:latin typeface="楷体" panose="02010609060101010101" charset="-122"/>
                <a:ea typeface="楷体" panose="02010609060101010101" charset="-122"/>
                <a:cs typeface="楷体" panose="02010609060101010101" charset="-122"/>
              </a:rPr>
              <a:t>简述XX的意义/影响/作用/功能</a:t>
            </a:r>
            <a:r>
              <a:rPr lang="zh-CN" altLang="en-US" dirty="0">
                <a:solidFill>
                  <a:schemeClr val="tx1"/>
                </a:solidFill>
                <a:latin typeface="楷体" panose="02010609060101010101" charset="-122"/>
                <a:ea typeface="楷体" panose="02010609060101010101" charset="-122"/>
                <a:cs typeface="楷体" panose="02010609060101010101" charset="-122"/>
              </a:rPr>
              <a:t>：</a:t>
            </a:r>
            <a:endParaRPr lang="zh-CN" altLang="en-US" dirty="0">
              <a:solidFill>
                <a:schemeClr val="tx1"/>
              </a:solidFill>
              <a:latin typeface="楷体" panose="02010609060101010101" charset="-122"/>
              <a:ea typeface="楷体" panose="02010609060101010101" charset="-122"/>
              <a:cs typeface="楷体" panose="02010609060101010101" charset="-122"/>
            </a:endParaRPr>
          </a:p>
          <a:p>
            <a:pPr marL="0" indent="0" defTabSz="385445">
              <a:lnSpc>
                <a:spcPct val="230000"/>
              </a:lnSpc>
              <a:buNone/>
            </a:pPr>
            <a:r>
              <a:rPr lang="zh-CN" altLang="en-US" dirty="0">
                <a:solidFill>
                  <a:schemeClr val="tx1"/>
                </a:solidFill>
                <a:latin typeface="楷体" panose="02010609060101010101" charset="-122"/>
                <a:ea typeface="楷体" panose="02010609060101010101" charset="-122"/>
                <a:cs typeface="楷体" panose="02010609060101010101" charset="-122"/>
              </a:rPr>
              <a:t>（1）提高劳动</a:t>
            </a:r>
            <a:r>
              <a:rPr b="1" dirty="0">
                <a:solidFill>
                  <a:srgbClr val="C00000"/>
                </a:solidFill>
                <a:latin typeface="楷体" panose="02010609060101010101" charset="-122"/>
                <a:ea typeface="楷体" panose="02010609060101010101" charset="-122"/>
                <a:cs typeface="楷体" panose="02010609060101010101" charset="-122"/>
              </a:rPr>
              <a:t>效率</a:t>
            </a:r>
            <a:r>
              <a:rPr lang="zh-CN" altLang="en-US" dirty="0">
                <a:solidFill>
                  <a:schemeClr val="tx1"/>
                </a:solidFill>
                <a:latin typeface="楷体" panose="02010609060101010101" charset="-122"/>
                <a:ea typeface="楷体" panose="02010609060101010101" charset="-122"/>
                <a:cs typeface="楷体" panose="02010609060101010101" charset="-122"/>
              </a:rPr>
              <a:t>；</a:t>
            </a:r>
            <a:endParaRPr lang="zh-CN" altLang="en-US" dirty="0">
              <a:solidFill>
                <a:schemeClr val="tx1"/>
              </a:solidFill>
              <a:latin typeface="楷体" panose="02010609060101010101" charset="-122"/>
              <a:ea typeface="楷体" panose="02010609060101010101" charset="-122"/>
              <a:cs typeface="楷体" panose="02010609060101010101" charset="-122"/>
            </a:endParaRPr>
          </a:p>
          <a:p>
            <a:pPr marL="0" indent="0" defTabSz="385445">
              <a:lnSpc>
                <a:spcPct val="230000"/>
              </a:lnSpc>
              <a:buNone/>
            </a:pPr>
            <a:r>
              <a:rPr lang="zh-CN" altLang="en-US" dirty="0">
                <a:solidFill>
                  <a:schemeClr val="tx1"/>
                </a:solidFill>
                <a:latin typeface="楷体" panose="02010609060101010101" charset="-122"/>
                <a:ea typeface="楷体" panose="02010609060101010101" charset="-122"/>
                <a:cs typeface="楷体" panose="02010609060101010101" charset="-122"/>
              </a:rPr>
              <a:t>（2）</a:t>
            </a:r>
            <a:r>
              <a:rPr b="1" dirty="0">
                <a:solidFill>
                  <a:srgbClr val="C00000"/>
                </a:solidFill>
                <a:latin typeface="楷体" panose="02010609060101010101" charset="-122"/>
                <a:ea typeface="楷体" panose="02010609060101010101" charset="-122"/>
                <a:cs typeface="楷体" panose="02010609060101010101" charset="-122"/>
              </a:rPr>
              <a:t>国家</a:t>
            </a:r>
            <a:r>
              <a:rPr lang="zh-CN" altLang="en-US" dirty="0">
                <a:solidFill>
                  <a:schemeClr val="tx1"/>
                </a:solidFill>
                <a:latin typeface="楷体" panose="02010609060101010101" charset="-122"/>
                <a:ea typeface="楷体" panose="02010609060101010101" charset="-122"/>
                <a:cs typeface="楷体" panose="02010609060101010101" charset="-122"/>
              </a:rPr>
              <a:t>经济发展；</a:t>
            </a:r>
            <a:endParaRPr lang="zh-CN" altLang="en-US" dirty="0">
              <a:solidFill>
                <a:schemeClr val="tx1"/>
              </a:solidFill>
              <a:latin typeface="楷体" panose="02010609060101010101" charset="-122"/>
              <a:ea typeface="楷体" panose="02010609060101010101" charset="-122"/>
              <a:cs typeface="楷体" panose="02010609060101010101" charset="-122"/>
            </a:endParaRPr>
          </a:p>
          <a:p>
            <a:pPr marL="0" indent="0" defTabSz="385445">
              <a:lnSpc>
                <a:spcPct val="230000"/>
              </a:lnSpc>
              <a:buNone/>
            </a:pPr>
            <a:r>
              <a:rPr lang="zh-CN" altLang="en-US" dirty="0">
                <a:solidFill>
                  <a:schemeClr val="tx1"/>
                </a:solidFill>
                <a:latin typeface="楷体" panose="02010609060101010101" charset="-122"/>
                <a:ea typeface="楷体" panose="02010609060101010101" charset="-122"/>
                <a:cs typeface="楷体" panose="02010609060101010101" charset="-122"/>
              </a:rPr>
              <a:t>（3）</a:t>
            </a:r>
            <a:r>
              <a:rPr b="1" dirty="0">
                <a:solidFill>
                  <a:srgbClr val="C00000"/>
                </a:solidFill>
                <a:latin typeface="楷体" panose="02010609060101010101" charset="-122"/>
                <a:ea typeface="楷体" panose="02010609060101010101" charset="-122"/>
                <a:cs typeface="楷体" panose="02010609060101010101" charset="-122"/>
              </a:rPr>
              <a:t>社会</a:t>
            </a:r>
            <a:r>
              <a:rPr lang="zh-CN" altLang="en-US" dirty="0">
                <a:solidFill>
                  <a:schemeClr val="tx1"/>
                </a:solidFill>
                <a:latin typeface="楷体" panose="02010609060101010101" charset="-122"/>
                <a:ea typeface="楷体" panose="02010609060101010101" charset="-122"/>
                <a:cs typeface="楷体" panose="02010609060101010101" charset="-122"/>
              </a:rPr>
              <a:t>安全稳定；</a:t>
            </a:r>
            <a:endParaRPr lang="zh-CN" altLang="en-US" dirty="0">
              <a:solidFill>
                <a:schemeClr val="tx1"/>
              </a:solidFill>
              <a:latin typeface="楷体" panose="02010609060101010101" charset="-122"/>
              <a:ea typeface="楷体" panose="02010609060101010101" charset="-122"/>
              <a:cs typeface="楷体" panose="02010609060101010101" charset="-122"/>
            </a:endParaRPr>
          </a:p>
          <a:p>
            <a:pPr marL="0" indent="0" defTabSz="385445">
              <a:lnSpc>
                <a:spcPct val="230000"/>
              </a:lnSpc>
              <a:buNone/>
            </a:pPr>
            <a:r>
              <a:rPr lang="zh-CN" altLang="en-US" dirty="0">
                <a:solidFill>
                  <a:schemeClr val="tx1"/>
                </a:solidFill>
                <a:latin typeface="楷体" panose="02010609060101010101" charset="-122"/>
                <a:ea typeface="楷体" panose="02010609060101010101" charset="-122"/>
                <a:cs typeface="楷体" panose="02010609060101010101" charset="-122"/>
              </a:rPr>
              <a:t>（4）</a:t>
            </a:r>
            <a:r>
              <a:rPr b="1" dirty="0">
                <a:solidFill>
                  <a:srgbClr val="C00000"/>
                </a:solidFill>
                <a:latin typeface="楷体" panose="02010609060101010101" charset="-122"/>
                <a:ea typeface="楷体" panose="02010609060101010101" charset="-122"/>
                <a:cs typeface="楷体" panose="02010609060101010101" charset="-122"/>
              </a:rPr>
              <a:t>劳动者</a:t>
            </a:r>
            <a:r>
              <a:rPr lang="zh-CN" altLang="en-US" dirty="0">
                <a:solidFill>
                  <a:schemeClr val="tx1"/>
                </a:solidFill>
                <a:latin typeface="楷体" panose="02010609060101010101" charset="-122"/>
                <a:ea typeface="楷体" panose="02010609060101010101" charset="-122"/>
                <a:cs typeface="楷体" panose="02010609060101010101" charset="-122"/>
              </a:rPr>
              <a:t>收入提高。</a:t>
            </a:r>
            <a:endParaRPr lang="zh-CN" altLang="en-US" dirty="0">
              <a:solidFill>
                <a:schemeClr val="tx1"/>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61645" y="532765"/>
            <a:ext cx="5117465" cy="460375"/>
          </a:xfrm>
          <a:prstGeom prst="rect">
            <a:avLst/>
          </a:prstGeom>
          <a:solidFill>
            <a:srgbClr val="EAEDEE"/>
          </a:solidFill>
          <a:ln w="9525">
            <a:noFill/>
          </a:ln>
          <a:effectLst/>
        </p:spPr>
        <p:txBody>
          <a:bodyPr wrap="square">
            <a:spAutoFit/>
          </a:bodyPr>
          <a:lstStyle/>
          <a:p>
            <a:pPr indent="0" fontAlgn="auto"/>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答题套路</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模板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p:cNvSpPr/>
          <p:nvPr/>
        </p:nvSpPr>
        <p:spPr>
          <a:xfrm>
            <a:off x="333375" y="1179195"/>
            <a:ext cx="9766300" cy="5103495"/>
          </a:xfrm>
          <a:prstGeom prst="rect">
            <a:avLst/>
          </a:prstGeom>
          <a:noFill/>
          <a:ln>
            <a:noFill/>
          </a:ln>
        </p:spPr>
        <p:txBody>
          <a:bodyPr vert="horz" lIns="68580" tIns="34290" rIns="68580" bIns="34290" rtlCol="0" anchor="t">
            <a:noAutofit/>
          </a:bodyPr>
          <a:lstStyle>
            <a:lvl1pPr marL="447675" indent="-447675" algn="l" defTabSz="514350" rtl="0" eaLnBrk="1" latinLnBrk="0" hangingPunct="1">
              <a:spcBef>
                <a:spcPts val="300"/>
              </a:spcBef>
              <a:spcAft>
                <a:spcPts val="300"/>
              </a:spcAft>
              <a:buClr>
                <a:schemeClr val="accent1">
                  <a:lumMod val="75000"/>
                </a:schemeClr>
              </a:buClr>
              <a:buSzPct val="75000"/>
              <a:buFont typeface="Wingdings 2" panose="05020102010507070707" pitchFamily="18" charset="2"/>
              <a:buChar char="!"/>
              <a:defRPr sz="2400" kern="1200">
                <a:solidFill>
                  <a:srgbClr val="5F5F5F"/>
                </a:solidFill>
                <a:latin typeface="+mn-lt"/>
                <a:ea typeface="+mn-ea"/>
                <a:cs typeface="+mn-cs"/>
              </a:defRPr>
            </a:lvl1pPr>
            <a:lvl2pPr marL="447675" indent="-447675" algn="l" defTabSz="514350" rtl="0" eaLnBrk="1" latinLnBrk="0" hangingPunct="1">
              <a:lnSpc>
                <a:spcPct val="120000"/>
              </a:lnSpc>
              <a:spcBef>
                <a:spcPts val="0"/>
              </a:spcBef>
              <a:spcAft>
                <a:spcPts val="340"/>
              </a:spcAft>
              <a:buFont typeface="Calibri" panose="020F0502020204030204" pitchFamily="34" charset="0"/>
              <a:buChar char=" "/>
              <a:defRPr sz="2200" kern="1200">
                <a:solidFill>
                  <a:schemeClr val="accent1"/>
                </a:solidFill>
                <a:latin typeface="+mn-lt"/>
                <a:ea typeface="+mn-ea"/>
                <a:cs typeface="+mn-cs"/>
              </a:defRPr>
            </a:lvl2pPr>
            <a:lvl3pPr marL="643255" indent="-128905" algn="l" defTabSz="514350" rtl="0" eaLnBrk="1" latinLnBrk="0" hangingPunct="1">
              <a:lnSpc>
                <a:spcPct val="90000"/>
              </a:lnSpc>
              <a:spcBef>
                <a:spcPts val="280"/>
              </a:spcBef>
              <a:buFont typeface="Arial" panose="020B0604020202020204" pitchFamily="34" charset="0"/>
              <a:buChar char="•"/>
              <a:defRPr sz="1125" kern="1200">
                <a:solidFill>
                  <a:schemeClr val="bg1">
                    <a:lumMod val="50000"/>
                  </a:schemeClr>
                </a:solidFill>
                <a:latin typeface="+mn-lt"/>
                <a:ea typeface="+mn-ea"/>
                <a:cs typeface="+mn-cs"/>
              </a:defRPr>
            </a:lvl3pPr>
            <a:lvl4pPr marL="539750" indent="-128905" algn="l" defTabSz="514350" rtl="0" eaLnBrk="1" latinLnBrk="0" hangingPunct="1">
              <a:lnSpc>
                <a:spcPct val="90000"/>
              </a:lnSpc>
              <a:spcBef>
                <a:spcPts val="300"/>
              </a:spcBef>
              <a:spcAft>
                <a:spcPts val="300"/>
              </a:spcAft>
              <a:buFont typeface="Arial" panose="020B0604020202020204" pitchFamily="34" charset="0"/>
              <a:buChar char="•"/>
              <a:defRPr sz="2000" kern="1200">
                <a:solidFill>
                  <a:srgbClr val="5F5F5F"/>
                </a:solidFill>
                <a:latin typeface="+mn-lt"/>
                <a:ea typeface="+mn-ea"/>
                <a:cs typeface="+mn-cs"/>
              </a:defRPr>
            </a:lvl4pPr>
            <a:lvl5pPr marL="720090" indent="-128905" algn="l" defTabSz="514350" rtl="0" eaLnBrk="1" latinLnBrk="0" hangingPunct="1">
              <a:lnSpc>
                <a:spcPct val="90000"/>
              </a:lnSpc>
              <a:spcBef>
                <a:spcPts val="300"/>
              </a:spcBef>
              <a:spcAft>
                <a:spcPts val="300"/>
              </a:spcAft>
              <a:buFont typeface="Arial" panose="020B0604020202020204" pitchFamily="34" charset="0"/>
              <a:buChar char="•"/>
              <a:defRPr sz="1800" kern="1200">
                <a:solidFill>
                  <a:srgbClr val="5F5F5F"/>
                </a:solidFill>
                <a:latin typeface="+mn-lt"/>
                <a:ea typeface="+mn-ea"/>
                <a:cs typeface="+mn-cs"/>
              </a:defRPr>
            </a:lvl5pPr>
            <a:lvl6pPr marL="899795" indent="-128905" algn="l" defTabSz="514350" rtl="0" eaLnBrk="1" latinLnBrk="0" hangingPunct="1">
              <a:lnSpc>
                <a:spcPct val="90000"/>
              </a:lnSpc>
              <a:spcBef>
                <a:spcPts val="300"/>
              </a:spcBef>
              <a:spcAft>
                <a:spcPts val="300"/>
              </a:spcAft>
              <a:buFont typeface="Arial" panose="020B0604020202020204" pitchFamily="34" charset="0"/>
              <a:buChar char="•"/>
              <a:defRPr sz="1800" kern="1200">
                <a:solidFill>
                  <a:srgbClr val="5F5F5F"/>
                </a:solidFill>
                <a:latin typeface="+mn-lt"/>
                <a:ea typeface="+mn-ea"/>
                <a:cs typeface="+mn-cs"/>
              </a:defRPr>
            </a:lvl6pPr>
            <a:lvl7pPr marL="1080135" indent="-128905" algn="l" defTabSz="514350" rtl="0" eaLnBrk="1" latinLnBrk="0" hangingPunct="1">
              <a:lnSpc>
                <a:spcPct val="90000"/>
              </a:lnSpc>
              <a:spcBef>
                <a:spcPts val="300"/>
              </a:spcBef>
              <a:spcAft>
                <a:spcPts val="300"/>
              </a:spcAft>
              <a:buFont typeface="Arial" panose="020B0604020202020204" pitchFamily="34" charset="0"/>
              <a:buChar char="•"/>
              <a:defRPr sz="1800" kern="1200">
                <a:solidFill>
                  <a:srgbClr val="5F5F5F"/>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defTabSz="385445">
              <a:lnSpc>
                <a:spcPct val="190000"/>
              </a:lnSpc>
              <a:buNone/>
            </a:pPr>
            <a:r>
              <a:rPr lang="en-US" altLang="zh-CN" dirty="0">
                <a:solidFill>
                  <a:schemeClr val="tx1"/>
                </a:solidFill>
                <a:latin typeface="楷体" panose="02010609060101010101" charset="-122"/>
                <a:ea typeface="楷体" panose="02010609060101010101" charset="-122"/>
                <a:cs typeface="楷体" panose="02010609060101010101" charset="-122"/>
              </a:rPr>
              <a:t>2.</a:t>
            </a:r>
            <a:r>
              <a:rPr lang="zh-CN" altLang="en-US" b="1" dirty="0">
                <a:solidFill>
                  <a:srgbClr val="C00000"/>
                </a:solidFill>
                <a:latin typeface="楷体" panose="02010609060101010101" charset="-122"/>
                <a:ea typeface="楷体" panose="02010609060101010101" charset="-122"/>
                <a:cs typeface="楷体" panose="02010609060101010101" charset="-122"/>
              </a:rPr>
              <a:t>影响XX的因素</a:t>
            </a:r>
            <a:r>
              <a:rPr lang="zh-CN" altLang="en-US" dirty="0">
                <a:solidFill>
                  <a:schemeClr val="tx1"/>
                </a:solidFill>
                <a:latin typeface="楷体" panose="02010609060101010101" charset="-122"/>
                <a:ea typeface="楷体" panose="02010609060101010101" charset="-122"/>
                <a:cs typeface="楷体" panose="02010609060101010101" charset="-122"/>
              </a:rPr>
              <a:t>：</a:t>
            </a:r>
            <a:endParaRPr lang="zh-CN" altLang="en-US" b="1" dirty="0">
              <a:solidFill>
                <a:srgbClr val="C00000"/>
              </a:solidFill>
              <a:latin typeface="楷体" panose="02010609060101010101" charset="-122"/>
              <a:ea typeface="楷体" panose="02010609060101010101" charset="-122"/>
              <a:cs typeface="楷体" panose="02010609060101010101" charset="-122"/>
            </a:endParaRPr>
          </a:p>
          <a:p>
            <a:pPr marL="0" indent="0" defTabSz="385445">
              <a:lnSpc>
                <a:spcPct val="190000"/>
              </a:lnSpc>
              <a:buNone/>
            </a:pPr>
            <a:r>
              <a:rPr dirty="0">
                <a:solidFill>
                  <a:schemeClr val="tx1"/>
                </a:solidFill>
                <a:latin typeface="楷体" panose="02010609060101010101" charset="-122"/>
                <a:ea typeface="楷体" panose="02010609060101010101" charset="-122"/>
                <a:cs typeface="楷体" panose="02010609060101010101" charset="-122"/>
                <a:sym typeface="+mn-ea"/>
              </a:rPr>
              <a:t>（1）</a:t>
            </a:r>
            <a:r>
              <a:rPr lang="zh-CN" altLang="en-US" b="1" dirty="0">
                <a:solidFill>
                  <a:srgbClr val="C00000"/>
                </a:solidFill>
                <a:latin typeface="楷体" panose="02010609060101010101" charset="-122"/>
                <a:ea typeface="楷体" panose="02010609060101010101" charset="-122"/>
                <a:cs typeface="楷体" panose="02010609060101010101" charset="-122"/>
                <a:sym typeface="+mn-ea"/>
              </a:rPr>
              <a:t>工资</a:t>
            </a:r>
            <a:r>
              <a:rPr dirty="0">
                <a:solidFill>
                  <a:schemeClr val="tx1"/>
                </a:solidFill>
                <a:latin typeface="楷体" panose="02010609060101010101" charset="-122"/>
                <a:ea typeface="楷体" panose="02010609060101010101" charset="-122"/>
                <a:cs typeface="楷体" panose="02010609060101010101" charset="-122"/>
                <a:sym typeface="+mn-ea"/>
              </a:rPr>
              <a:t>率</a:t>
            </a:r>
            <a:endParaRPr dirty="0">
              <a:solidFill>
                <a:schemeClr val="tx1"/>
              </a:solidFill>
              <a:latin typeface="楷体" panose="02010609060101010101" charset="-122"/>
              <a:ea typeface="楷体" panose="02010609060101010101" charset="-122"/>
              <a:cs typeface="楷体" panose="02010609060101010101" charset="-122"/>
              <a:sym typeface="+mn-ea"/>
            </a:endParaRPr>
          </a:p>
          <a:p>
            <a:pPr marL="0" indent="0" defTabSz="385445">
              <a:lnSpc>
                <a:spcPct val="190000"/>
              </a:lnSpc>
              <a:buNone/>
            </a:pPr>
            <a:r>
              <a:rPr dirty="0">
                <a:solidFill>
                  <a:schemeClr val="tx1"/>
                </a:solidFill>
                <a:latin typeface="楷体" panose="02010609060101010101" charset="-122"/>
                <a:ea typeface="楷体" panose="02010609060101010101" charset="-122"/>
                <a:cs typeface="楷体" panose="02010609060101010101" charset="-122"/>
                <a:sym typeface="+mn-ea"/>
              </a:rPr>
              <a:t>（2）</a:t>
            </a:r>
            <a:r>
              <a:rPr lang="zh-CN" altLang="en-US" b="1" dirty="0">
                <a:solidFill>
                  <a:srgbClr val="C00000"/>
                </a:solidFill>
                <a:latin typeface="楷体" panose="02010609060101010101" charset="-122"/>
                <a:ea typeface="楷体" panose="02010609060101010101" charset="-122"/>
                <a:cs typeface="楷体" panose="02010609060101010101" charset="-122"/>
                <a:sym typeface="+mn-ea"/>
              </a:rPr>
              <a:t>经济发展</a:t>
            </a:r>
            <a:r>
              <a:rPr dirty="0">
                <a:solidFill>
                  <a:schemeClr val="tx1"/>
                </a:solidFill>
                <a:latin typeface="楷体" panose="02010609060101010101" charset="-122"/>
                <a:ea typeface="楷体" panose="02010609060101010101" charset="-122"/>
                <a:cs typeface="楷体" panose="02010609060101010101" charset="-122"/>
                <a:sym typeface="+mn-ea"/>
              </a:rPr>
              <a:t>情况；</a:t>
            </a:r>
            <a:endParaRPr dirty="0">
              <a:solidFill>
                <a:schemeClr val="tx1"/>
              </a:solidFill>
              <a:latin typeface="楷体" panose="02010609060101010101" charset="-122"/>
              <a:ea typeface="楷体" panose="02010609060101010101" charset="-122"/>
              <a:cs typeface="楷体" panose="02010609060101010101" charset="-122"/>
              <a:sym typeface="+mn-ea"/>
            </a:endParaRPr>
          </a:p>
          <a:p>
            <a:pPr marL="0" indent="0" defTabSz="385445">
              <a:lnSpc>
                <a:spcPct val="190000"/>
              </a:lnSpc>
              <a:buNone/>
            </a:pPr>
            <a:r>
              <a:rPr dirty="0">
                <a:solidFill>
                  <a:schemeClr val="tx1"/>
                </a:solidFill>
                <a:latin typeface="楷体" panose="02010609060101010101" charset="-122"/>
                <a:ea typeface="楷体" panose="02010609060101010101" charset="-122"/>
                <a:cs typeface="楷体" panose="02010609060101010101" charset="-122"/>
                <a:sym typeface="+mn-ea"/>
              </a:rPr>
              <a:t>（3）</a:t>
            </a:r>
            <a:r>
              <a:rPr lang="zh-CN" altLang="en-US" b="1" dirty="0">
                <a:solidFill>
                  <a:srgbClr val="C00000"/>
                </a:solidFill>
                <a:latin typeface="楷体" panose="02010609060101010101" charset="-122"/>
                <a:ea typeface="楷体" panose="02010609060101010101" charset="-122"/>
                <a:cs typeface="楷体" panose="02010609060101010101" charset="-122"/>
                <a:sym typeface="+mn-ea"/>
              </a:rPr>
              <a:t>人口</a:t>
            </a:r>
            <a:r>
              <a:rPr dirty="0">
                <a:solidFill>
                  <a:schemeClr val="tx1"/>
                </a:solidFill>
                <a:latin typeface="楷体" panose="02010609060101010101" charset="-122"/>
                <a:ea typeface="楷体" panose="02010609060101010101" charset="-122"/>
                <a:cs typeface="楷体" panose="02010609060101010101" charset="-122"/>
                <a:sym typeface="+mn-ea"/>
              </a:rPr>
              <a:t>规模；</a:t>
            </a:r>
            <a:endParaRPr dirty="0">
              <a:solidFill>
                <a:schemeClr val="tx1"/>
              </a:solidFill>
              <a:latin typeface="楷体" panose="02010609060101010101" charset="-122"/>
              <a:ea typeface="楷体" panose="02010609060101010101" charset="-122"/>
              <a:cs typeface="楷体" panose="02010609060101010101" charset="-122"/>
              <a:sym typeface="+mn-ea"/>
            </a:endParaRPr>
          </a:p>
          <a:p>
            <a:pPr marL="0" indent="0" defTabSz="385445">
              <a:lnSpc>
                <a:spcPct val="190000"/>
              </a:lnSpc>
              <a:buNone/>
            </a:pPr>
            <a:r>
              <a:rPr dirty="0">
                <a:solidFill>
                  <a:schemeClr val="tx1"/>
                </a:solidFill>
                <a:latin typeface="楷体" panose="02010609060101010101" charset="-122"/>
                <a:ea typeface="楷体" panose="02010609060101010101" charset="-122"/>
                <a:cs typeface="楷体" panose="02010609060101010101" charset="-122"/>
                <a:sym typeface="+mn-ea"/>
              </a:rPr>
              <a:t>（4）</a:t>
            </a:r>
            <a:r>
              <a:rPr lang="zh-CN" altLang="en-US" b="1" dirty="0">
                <a:solidFill>
                  <a:srgbClr val="C00000"/>
                </a:solidFill>
                <a:latin typeface="楷体" panose="02010609060101010101" charset="-122"/>
                <a:ea typeface="楷体" panose="02010609060101010101" charset="-122"/>
                <a:cs typeface="楷体" panose="02010609060101010101" charset="-122"/>
                <a:sym typeface="+mn-ea"/>
              </a:rPr>
              <a:t>教育</a:t>
            </a:r>
            <a:r>
              <a:rPr dirty="0">
                <a:solidFill>
                  <a:schemeClr val="tx1"/>
                </a:solidFill>
                <a:latin typeface="楷体" panose="02010609060101010101" charset="-122"/>
                <a:ea typeface="楷体" panose="02010609060101010101" charset="-122"/>
                <a:cs typeface="楷体" panose="02010609060101010101" charset="-122"/>
                <a:sym typeface="+mn-ea"/>
              </a:rPr>
              <a:t>水平；</a:t>
            </a:r>
            <a:endParaRPr dirty="0">
              <a:solidFill>
                <a:schemeClr val="tx1"/>
              </a:solidFill>
              <a:latin typeface="楷体" panose="02010609060101010101" charset="-122"/>
              <a:ea typeface="楷体" panose="02010609060101010101" charset="-122"/>
              <a:cs typeface="楷体" panose="02010609060101010101" charset="-122"/>
              <a:sym typeface="+mn-ea"/>
            </a:endParaRPr>
          </a:p>
          <a:p>
            <a:pPr marL="0" indent="0" defTabSz="385445">
              <a:lnSpc>
                <a:spcPct val="190000"/>
              </a:lnSpc>
              <a:buNone/>
            </a:pPr>
            <a:r>
              <a:rPr dirty="0">
                <a:solidFill>
                  <a:schemeClr val="tx1"/>
                </a:solidFill>
                <a:latin typeface="楷体" panose="02010609060101010101" charset="-122"/>
                <a:ea typeface="楷体" panose="02010609060101010101" charset="-122"/>
                <a:cs typeface="楷体" panose="02010609060101010101" charset="-122"/>
                <a:sym typeface="+mn-ea"/>
              </a:rPr>
              <a:t>（5）社会</a:t>
            </a:r>
            <a:r>
              <a:rPr lang="zh-CN" altLang="en-US" b="1" dirty="0">
                <a:solidFill>
                  <a:srgbClr val="C00000"/>
                </a:solidFill>
                <a:latin typeface="楷体" panose="02010609060101010101" charset="-122"/>
                <a:ea typeface="楷体" panose="02010609060101010101" charset="-122"/>
                <a:cs typeface="楷体" panose="02010609060101010101" charset="-122"/>
                <a:sym typeface="+mn-ea"/>
              </a:rPr>
              <a:t>保障</a:t>
            </a:r>
            <a:r>
              <a:rPr dirty="0">
                <a:solidFill>
                  <a:schemeClr val="tx1"/>
                </a:solidFill>
                <a:latin typeface="楷体" panose="02010609060101010101" charset="-122"/>
                <a:ea typeface="楷体" panose="02010609060101010101" charset="-122"/>
                <a:cs typeface="楷体" panose="02010609060101010101" charset="-122"/>
                <a:sym typeface="+mn-ea"/>
              </a:rPr>
              <a:t>制度。</a:t>
            </a:r>
            <a:endParaRPr dirty="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461645" y="532765"/>
            <a:ext cx="5117465" cy="460375"/>
          </a:xfrm>
          <a:prstGeom prst="rect">
            <a:avLst/>
          </a:prstGeom>
          <a:solidFill>
            <a:srgbClr val="EAEDEE"/>
          </a:solidFill>
          <a:ln w="9525">
            <a:noFill/>
          </a:ln>
          <a:effectLst/>
        </p:spPr>
        <p:txBody>
          <a:bodyPr wrap="square">
            <a:spAutoFit/>
          </a:bodyPr>
          <a:lstStyle/>
          <a:p>
            <a:pPr indent="0" fontAlgn="auto"/>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答题套路</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模板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6300" y="1762371"/>
            <a:ext cx="2819400" cy="2819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a:p>
        </p:txBody>
      </p:sp>
      <p:sp>
        <p:nvSpPr>
          <p:cNvPr id="19" name="文本框 18"/>
          <p:cNvSpPr txBox="1"/>
          <p:nvPr/>
        </p:nvSpPr>
        <p:spPr>
          <a:xfrm>
            <a:off x="2306955" y="3169285"/>
            <a:ext cx="7578725" cy="1038860"/>
          </a:xfrm>
          <a:prstGeom prst="rect">
            <a:avLst/>
          </a:prstGeom>
          <a:noFill/>
        </p:spPr>
        <p:txBody>
          <a:bodyPr wrap="square" rtlCol="0">
            <a:spAutoFit/>
          </a:bodyPr>
          <a:lstStyle/>
          <a:p>
            <a:pPr algn="ctr">
              <a:lnSpc>
                <a:spcPct val="140000"/>
              </a:lnSpc>
            </a:pPr>
            <a:r>
              <a:rPr lang="zh-CN" altLang="en-US" sz="4400" b="1" dirty="0">
                <a:solidFill>
                  <a:srgbClr val="879880"/>
                </a:solidFill>
                <a:latin typeface="华文楷体" panose="02010600040101010101" charset="-122"/>
                <a:ea typeface="华文楷体" panose="02010600040101010101" charset="-122"/>
              </a:rPr>
              <a:t>导论</a:t>
            </a:r>
            <a:endParaRPr lang="zh-CN" altLang="en-US" sz="4400" b="1" dirty="0">
              <a:solidFill>
                <a:srgbClr val="879880"/>
              </a:solidFill>
              <a:latin typeface="华文楷体" panose="02010600040101010101" charset="-122"/>
              <a:ea typeface="华文楷体" panose="02010600040101010101"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19225" r="21301"/>
          <a:stretch>
            <a:fillRect/>
          </a:stretch>
        </p:blipFill>
        <p:spPr>
          <a:xfrm flipH="1">
            <a:off x="-163830" y="-219385"/>
            <a:ext cx="2360168" cy="2232212"/>
          </a:xfrm>
          <a:prstGeom prst="rect">
            <a:avLst/>
          </a:prstGeom>
        </p:spPr>
      </p:pic>
      <p:sp>
        <p:nvSpPr>
          <p:cNvPr id="14" name="文本框 6"/>
          <p:cNvSpPr txBox="1">
            <a:spLocks noChangeArrowheads="1"/>
          </p:cNvSpPr>
          <p:nvPr/>
        </p:nvSpPr>
        <p:spPr bwMode="auto">
          <a:xfrm>
            <a:off x="5166039" y="2130222"/>
            <a:ext cx="186118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40000"/>
              </a:lnSpc>
              <a:spcBef>
                <a:spcPct val="0"/>
              </a:spcBef>
              <a:spcAft>
                <a:spcPct val="0"/>
              </a:spcAft>
              <a:defRPr/>
            </a:pPr>
            <a:r>
              <a:rPr lang="zh-CN" altLang="en-US" sz="4400" b="1" dirty="0">
                <a:solidFill>
                  <a:srgbClr val="BE7B5A"/>
                </a:solidFill>
                <a:latin typeface="华文楷体" panose="02010600040101010101" charset="-122"/>
                <a:ea typeface="华文楷体" panose="02010600040101010101" charset="-122"/>
              </a:rPr>
              <a:t>第一章</a:t>
            </a:r>
            <a:endParaRPr lang="zh-CN" altLang="en-US" sz="4400" b="1" dirty="0">
              <a:solidFill>
                <a:srgbClr val="BE7B5A"/>
              </a:solidFill>
              <a:latin typeface="华文楷体" panose="02010600040101010101" charset="-122"/>
              <a:ea typeface="华文楷体" panose="02010600040101010101" charset="-122"/>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19225" r="21301"/>
          <a:stretch>
            <a:fillRect/>
          </a:stretch>
        </p:blipFill>
        <p:spPr>
          <a:xfrm flipH="1">
            <a:off x="-177165" y="-221290"/>
            <a:ext cx="2360168" cy="2232212"/>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8.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4.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5.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p="http://schemas.openxmlformats.org/presentationml/2006/main">
  <p:tag name="REFSHAPE" val="792976788"/>
  <p:tag name="KSO_WM_UNIT_PLACING_PICTURE_USER_VIEWPORT" val="{&quot;height&quot;:2415,&quot;width&quot;:4350}"/>
</p:tagLst>
</file>

<file path=ppt/tags/tag68.xml><?xml version="1.0" encoding="utf-8"?>
<p:tagLst xmlns:p="http://schemas.openxmlformats.org/presentationml/2006/main">
  <p:tag name="PA" val="v3.0.1"/>
</p:tagLst>
</file>

<file path=ppt/tags/tag69.xml><?xml version="1.0" encoding="utf-8"?>
<p:tagLst xmlns:p="http://schemas.openxmlformats.org/presentationml/2006/main">
  <p:tag name="REFSHAPE" val="248157276"/>
  <p:tag name="KSO_WM_UNIT_PLACING_PICTURE_USER_VIEWPORT" val="{&quot;height&quot;:7725,&quot;width&quot;:583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defd7c85-54e1-405e-b6bf-2a7addcf336c}"/>
  <p:tag name="REFSHAPE" val="680597764"/>
  <p:tag name="TABLE_RECT" val="136.8*115.192*686.4*366.2"/>
  <p:tag name="TABLE_EMPHASIZE_COLOR" val="1330547"/>
  <p:tag name="TABLE_ONEKEY_SKIN_IDX" val="0"/>
  <p:tag name="TABLE_SKINIDX" val="0"/>
  <p:tag name="TABLE_COLORIDX" val="a"/>
  <p:tag name="TABLE_COLOR_RGB" val="0x000000*0xFFFFFF*0x212121*0xFFFFFF*0x144D73*0x1BA8C9*0x22C29C*0x91CE24*0xF4B720*0xDA542A"/>
</p:tagLst>
</file>

<file path=ppt/tags/tag71.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Office 主题​​">
  <a:themeElements>
    <a:clrScheme name="日系2">
      <a:dk1>
        <a:sysClr val="windowText" lastClr="000000"/>
      </a:dk1>
      <a:lt1>
        <a:sysClr val="window" lastClr="FFFFFF"/>
      </a:lt1>
      <a:dk2>
        <a:srgbClr val="44546A"/>
      </a:dk2>
      <a:lt2>
        <a:srgbClr val="E7E6E6"/>
      </a:lt2>
      <a:accent1>
        <a:srgbClr val="B6916E"/>
      </a:accent1>
      <a:accent2>
        <a:srgbClr val="B18072"/>
      </a:accent2>
      <a:accent3>
        <a:srgbClr val="A5A5A5"/>
      </a:accent3>
      <a:accent4>
        <a:srgbClr val="FFC000"/>
      </a:accent4>
      <a:accent5>
        <a:srgbClr val="5B9BD5"/>
      </a:accent5>
      <a:accent6>
        <a:srgbClr val="70AD47"/>
      </a:accent6>
      <a:hlink>
        <a:srgbClr val="000000"/>
      </a:hlink>
      <a:folHlink>
        <a:srgbClr val="954F72"/>
      </a:folHlink>
    </a:clrScheme>
    <a:fontScheme name="方正苏新诗柳楷简体">
      <a:majorFont>
        <a:latin typeface="Arial"/>
        <a:ea typeface="方正苏新诗柳楷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1400" dirty="0">
            <a:solidFill>
              <a:srgbClr val="EA4B22"/>
            </a:solidFill>
            <a:latin typeface="微软雅黑" panose="020B0503020204020204" pitchFamily="34" charset="-122"/>
            <a:ea typeface="微软雅黑" panose="020B0503020204020204" pitchFamily="34" charset="-122"/>
            <a:cs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owerbar_Flower_Rhea">
  <a:themeElements>
    <a:clrScheme name="Powerbar_Flower_Rh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werbar_Flower_Rhea">
      <a:majorFont>
        <a:latin typeface="Microsoft JhengHei"/>
        <a:ea typeface="Microsoft JhengHei"/>
        <a:cs typeface=""/>
      </a:majorFont>
      <a:minorFont>
        <a:latin typeface="Microsoft JhengHei"/>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TW" sz="1800" b="0" i="0" u="none" strike="noStrike" cap="none" normalizeH="0" baseline="0" smtClean="0">
            <a:ln>
              <a:noFill/>
            </a:ln>
            <a:solidFill>
              <a:schemeClr val="tx1"/>
            </a:solidFill>
            <a:effectLst/>
            <a:latin typeface="微软雅黑" panose="020B0503020204020204" pitchFamily="34" charset="-122"/>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TW" sz="1800" b="0" i="0" u="none" strike="noStrike" cap="none" normalizeH="0" baseline="0" smtClean="0">
            <a:ln>
              <a:noFill/>
            </a:ln>
            <a:solidFill>
              <a:schemeClr val="tx1"/>
            </a:solidFill>
            <a:effectLst/>
            <a:latin typeface="微软雅黑" panose="020B0503020204020204" pitchFamily="34" charset="-122"/>
            <a:ea typeface="PMingLiU" panose="02020500000000000000" pitchFamily="18" charset="-120"/>
          </a:defRPr>
        </a:defPPr>
      </a:lstStyle>
    </a:lnDef>
  </a:objectDefaults>
  <a:extraClrSchemeLst>
    <a:extraClrScheme>
      <a:clrScheme name="Powerbar_Flower_Rh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bar_Flower_Rh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bar_Flower_Rh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bar_Flower_Rh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bar_Flower_Rh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bar_Flower_Rh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bar_Flower_Rh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bar_Flower_Rh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bar_Flower_Rh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bar_Flower_Rh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bar_Flower_Rh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bar_Flower_Rh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7510</Words>
  <Application>WPS 演示</Application>
  <PresentationFormat>全屏显示(16:9)</PresentationFormat>
  <Paragraphs>626</Paragraphs>
  <Slides>66</Slides>
  <Notes>0</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66</vt:i4>
      </vt:variant>
    </vt:vector>
  </HeadingPairs>
  <TitlesOfParts>
    <vt:vector size="90" baseType="lpstr">
      <vt:lpstr>Arial</vt:lpstr>
      <vt:lpstr>宋体</vt:lpstr>
      <vt:lpstr>Wingdings</vt:lpstr>
      <vt:lpstr>微软雅黑</vt:lpstr>
      <vt:lpstr>Wingdings</vt:lpstr>
      <vt:lpstr>Calibri</vt:lpstr>
      <vt:lpstr>MS PGothic</vt:lpstr>
      <vt:lpstr>PMingLiU</vt:lpstr>
      <vt:lpstr>Microsoft JhengHei</vt:lpstr>
      <vt:lpstr>楷体</vt:lpstr>
      <vt:lpstr>华文隶书</vt:lpstr>
      <vt:lpstr>华文楷体</vt:lpstr>
      <vt:lpstr>华文行楷</vt:lpstr>
      <vt:lpstr>Arial Unicode MS</vt:lpstr>
      <vt:lpstr>Wingdings 2</vt:lpstr>
      <vt:lpstr>Calibri Light</vt:lpstr>
      <vt:lpstr>方正宋刻本秀楷简体</vt:lpstr>
      <vt:lpstr>方正苏新诗柳楷繁体</vt:lpstr>
      <vt:lpstr>方正苏新诗柳楷简体</vt:lpstr>
      <vt:lpstr>微软雅黑 Light</vt:lpstr>
      <vt:lpstr>黑体</vt:lpstr>
      <vt:lpstr>Office 主题​​</vt:lpstr>
      <vt:lpstr>1_Powerbar_Flower_Rhea</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Jasics </cp:lastModifiedBy>
  <cp:revision>895</cp:revision>
  <dcterms:created xsi:type="dcterms:W3CDTF">2018-03-20T23:45:00Z</dcterms:created>
  <dcterms:modified xsi:type="dcterms:W3CDTF">2020-10-04T10:57:57Z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