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0"/>
  </p:handoutMasterIdLst>
  <p:sldIdLst>
    <p:sldId id="259" r:id="rId4"/>
    <p:sldId id="266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7" clrIdx="0"/>
  <p:cmAuthor id="2" name="作者" initials="作" lastIdx="0" clrIdx="1"/>
  <p:cmAuthor id="3" name="SakuraYL" initials="S" lastIdx="0" clrIdx="2"/>
  <p:cmAuthor id="4" name="Administra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06F"/>
    <a:srgbClr val="B47722"/>
    <a:srgbClr val="DEB294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2825-E99B-4375-942C-D8A5B8E08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2825-E99B-4375-942C-D8A5B8E08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2825-E99B-4375-942C-D8A5B8E08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2825-E99B-4375-942C-D8A5B8E08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2825-E99B-4375-942C-D8A5B8E08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77C0F7A-9D1A-483F-9D03-A7EEE1C8A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5DF6615-A85F-48F4-9FB6-9226748BE0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83515"/>
            <a:ext cx="12344400" cy="7225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319"/>
            <a:ext cx="12192000" cy="35015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96850" y="183515"/>
            <a:ext cx="1751965" cy="12979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000">
            <a:off x="9464040" y="178435"/>
            <a:ext cx="2421255" cy="1987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.tiff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025140" y="233045"/>
            <a:ext cx="5882005" cy="1393825"/>
            <a:chOff x="848" y="1851"/>
            <a:chExt cx="3266" cy="1288"/>
          </a:xfrm>
        </p:grpSpPr>
        <p:pic>
          <p:nvPicPr>
            <p:cNvPr id="34" name="Picture 7" descr="C:\Users\Thinkpad\Desktop\65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8" t="10614" r="7916" b="33107"/>
            <a:stretch>
              <a:fillRect/>
            </a:stretch>
          </p:blipFill>
          <p:spPr bwMode="auto">
            <a:xfrm>
              <a:off x="848" y="1851"/>
              <a:ext cx="3266" cy="1288"/>
            </a:xfrm>
            <a:prstGeom prst="rect">
              <a:avLst/>
            </a:prstGeom>
            <a:noFill/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21" y="2055"/>
              <a:ext cx="2726" cy="8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《</a:t>
              </a:r>
              <a:r>
                <a:rPr lang="en-US" altLang="zh-CN" sz="28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00164劳动经济学（江苏）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》</a:t>
              </a:r>
              <a:endParaRPr lang="zh-CN" altLang="en-US" sz="28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复习指引</a:t>
              </a:r>
              <a:endParaRPr lang="zh-CN" altLang="en-US" sz="2800" b="1" dirty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5575" y="1235710"/>
            <a:ext cx="9888220" cy="388175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7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亲爱的同学们：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以下是针对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00164劳动经济学（江苏）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科目的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复习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建议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高频考点、核心内容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尽在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【精华课堂】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复习资料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聚焦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资料库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89170" y="3669665"/>
            <a:ext cx="5140325" cy="2355215"/>
            <a:chOff x="7542" y="5779"/>
            <a:chExt cx="8095" cy="3709"/>
          </a:xfrm>
        </p:grpSpPr>
        <p:sp>
          <p:nvSpPr>
            <p:cNvPr id="11" name="文本框 10"/>
            <p:cNvSpPr txBox="1"/>
            <p:nvPr/>
          </p:nvSpPr>
          <p:spPr>
            <a:xfrm>
              <a:off x="7652" y="5779"/>
              <a:ext cx="7985" cy="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有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【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押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题宝】</a:t>
              </a: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的同学</a:t>
              </a:r>
              <a:endParaRPr lang="zh-CN" altLang="en-US" sz="2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→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只看【押题宝</a:t>
              </a:r>
              <a:r>
                <a:rPr lang="en-US" altLang="zh-CN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&amp;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密押卷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】</a:t>
              </a: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资料夹内容</a:t>
              </a:r>
              <a:endParaRPr lang="zh-CN" altLang="en-US" sz="2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>
                <a:lnSpc>
                  <a:spcPct val="130000"/>
                </a:lnSpc>
              </a:pPr>
              <a:endParaRPr lang="zh-CN" altLang="en-US" sz="2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没有【押题宝】</a:t>
              </a: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的</a:t>
              </a:r>
              <a:r>
                <a:rPr lang="zh-CN" altLang="en-US" sz="2200">
                  <a:solidFill>
                    <a:schemeClr val="tx1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同学</a:t>
              </a:r>
              <a:endParaRPr lang="zh-CN" altLang="en-US" sz="2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→</a:t>
              </a:r>
              <a:r>
                <a:rPr lang="zh-CN" altLang="en-US" sz="2200">
                  <a:solidFill>
                    <a:srgbClr val="7030A0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只看【考前冲刺资料】</a:t>
              </a:r>
              <a:r>
                <a:rPr lang="zh-CN" altLang="en-US" sz="220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资料夹内容</a:t>
              </a:r>
              <a:endParaRPr lang="zh-CN" altLang="en-US" sz="2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42" y="5792"/>
              <a:ext cx="7789" cy="3696"/>
            </a:xfrm>
            <a:prstGeom prst="rect">
              <a:avLst/>
            </a:prstGeom>
            <a:noFill/>
            <a:ln w="82550" cmpd="thickThin">
              <a:solidFill>
                <a:srgbClr val="CD8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6030" y="3218180"/>
            <a:ext cx="6423660" cy="3149600"/>
            <a:chOff x="5978" y="5068"/>
            <a:chExt cx="10116" cy="496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0000" flipH="1">
              <a:off x="5978" y="7961"/>
              <a:ext cx="1424" cy="173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8" y="5068"/>
              <a:ext cx="1110" cy="135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818" y="8752"/>
              <a:ext cx="1151" cy="14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12115" y="1315720"/>
          <a:ext cx="11089005" cy="501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9006205"/>
              </a:tblGrid>
              <a:tr h="49911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>
                          <a:solidFill>
                            <a:schemeClr val="tx1"/>
                          </a:solidFill>
                        </a:rPr>
                        <a:t>周期</a:t>
                      </a:r>
                      <a:endParaRPr lang="zh-CN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 anchorCtr="0">
                    <a:lnL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200">
                          <a:solidFill>
                            <a:schemeClr val="tx1"/>
                          </a:solidFill>
                        </a:rPr>
                        <a:t>任务</a:t>
                      </a:r>
                      <a:endParaRPr lang="zh-CN" altLang="en-US" sz="220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第一周</a:t>
                      </a:r>
                      <a:endParaRPr lang="zh-CN" altLang="en-US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【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9.21-9.27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】</a:t>
                      </a: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看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【精华课堂</a:t>
                      </a:r>
                      <a:r>
                        <a:rPr lang="en-US" alt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1&amp;2&amp;3&amp;4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】</a:t>
                      </a:r>
                      <a:r>
                        <a:rPr sz="2200" b="1">
                          <a:solidFill>
                            <a:schemeClr val="tx1"/>
                          </a:solidFill>
                          <a:sym typeface="+mn-ea"/>
                        </a:rPr>
                        <a:t>的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视频</a:t>
                      </a:r>
                      <a:r>
                        <a:rPr sz="2200" b="1">
                          <a:solidFill>
                            <a:schemeClr val="tx1"/>
                          </a:solidFill>
                          <a:sym typeface="+mn-ea"/>
                        </a:rPr>
                        <a:t>回放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；</a:t>
                      </a:r>
                      <a:endParaRPr lang="zh-CN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刷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“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选择题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”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1-4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章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的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二维码</a:t>
                      </a:r>
                      <a:endParaRPr lang="zh-CN" sz="2200" b="1">
                        <a:solidFill>
                          <a:schemeClr val="tx1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第二周</a:t>
                      </a:r>
                      <a:endParaRPr lang="zh-CN" altLang="en-US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【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9.28-10.4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】</a:t>
                      </a: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看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【精华课堂5&amp;6&amp;7】</a:t>
                      </a:r>
                      <a:r>
                        <a:rPr sz="2200" b="1">
                          <a:solidFill>
                            <a:schemeClr val="tx1"/>
                          </a:solidFill>
                          <a:sym typeface="+mn-ea"/>
                        </a:rPr>
                        <a:t>的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视频</a:t>
                      </a:r>
                      <a:r>
                        <a:rPr sz="2200" b="1">
                          <a:solidFill>
                            <a:schemeClr val="tx1"/>
                          </a:solidFill>
                          <a:sym typeface="+mn-ea"/>
                        </a:rPr>
                        <a:t>回放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sym typeface="+mn-ea"/>
                        </a:rPr>
                        <a:t>；</a:t>
                      </a:r>
                      <a:endParaRPr lang="zh-CN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刷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“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选择题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”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5</a:t>
                      </a:r>
                      <a:r>
                        <a:rPr lang="en-US" alt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-9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章</a:t>
                      </a:r>
                      <a:r>
                        <a:rPr lang="zh-CN" sz="2200" b="1">
                          <a:solidFill>
                            <a:schemeClr val="tx1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  <a:sym typeface="+mn-ea"/>
                        </a:rPr>
                        <a:t>的二维码</a:t>
                      </a:r>
                      <a:endParaRPr lang="zh-CN" altLang="en-US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</a:rPr>
                        <a:t>第三周</a:t>
                      </a:r>
                      <a:endParaRPr lang="zh-CN" altLang="en-US" sz="22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【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10.5-10.11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】</a:t>
                      </a: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</a:rPr>
                        <a:t>背诵主观题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</a:rPr>
                        <a:t>1-</a:t>
                      </a:r>
                      <a:r>
                        <a:rPr lang="en-US" altLang="zh-CN" sz="2200" b="1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</a:rPr>
                        <a:t>章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</a:rPr>
                        <a:t>必背内容</a:t>
                      </a:r>
                      <a:endParaRPr lang="zh-CN" altLang="en-US" sz="22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资料位置</a:t>
                      </a:r>
                      <a:r>
                        <a:rPr lang="zh-CN" altLang="en-US" sz="18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☛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（①扫码下载；②资料库→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2010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考前冲刺资料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→00164劳动经济学（江苏）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 复习大礼包）</a:t>
                      </a:r>
                      <a:endParaRPr lang="zh-CN" altLang="en-US" sz="1600" b="1">
                        <a:solidFill>
                          <a:schemeClr val="tx1"/>
                        </a:solidFill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1443" marR="91443" marT="45721" marB="45721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156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第四周</a:t>
                      </a:r>
                      <a:endParaRPr lang="zh-CN" altLang="en-US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【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10.12-10.16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+mn-ea"/>
                        </a:rPr>
                        <a:t>】</a:t>
                      </a: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背诵主观题</a:t>
                      </a:r>
                      <a:r>
                        <a:rPr lang="en-US" alt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5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-</a:t>
                      </a:r>
                      <a:r>
                        <a:rPr lang="en-US" alt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9</a:t>
                      </a:r>
                      <a:r>
                        <a:rPr lang="zh-CN" sz="2200" b="1">
                          <a:solidFill>
                            <a:srgbClr val="C00000"/>
                          </a:solidFill>
                          <a:sym typeface="+mn-ea"/>
                        </a:rPr>
                        <a:t>章</a:t>
                      </a:r>
                      <a:r>
                        <a:rPr lang="zh-CN" altLang="en-US" sz="2200" b="1">
                          <a:solidFill>
                            <a:schemeClr val="tx1"/>
                          </a:solidFill>
                          <a:sym typeface="+mn-ea"/>
                        </a:rPr>
                        <a:t>必背内容</a:t>
                      </a:r>
                      <a:endParaRPr lang="zh-CN" altLang="en-US" sz="22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资料位置</a:t>
                      </a:r>
                      <a:r>
                        <a:rPr lang="zh-CN" altLang="en-US" sz="18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☛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（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①扫码下载；②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资料库→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2010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考前冲刺资料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→00164劳动经济学（江苏）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+mn-ea"/>
                        </a:rPr>
                        <a:t> 复习大礼包）</a:t>
                      </a:r>
                      <a:endParaRPr lang="zh-CN" altLang="en-US" sz="16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91443" marR="91443" marT="45721" marB="45721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76200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2762250" y="177165"/>
            <a:ext cx="6863080" cy="1045210"/>
            <a:chOff x="4364" y="279"/>
            <a:chExt cx="10808" cy="1646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" b="25612"/>
            <a:stretch>
              <a:fillRect/>
            </a:stretch>
          </p:blipFill>
          <p:spPr>
            <a:xfrm rot="18725689" flipH="1">
              <a:off x="4409" y="335"/>
              <a:ext cx="1127" cy="1218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5620" y="289"/>
              <a:ext cx="7830" cy="163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《</a:t>
              </a:r>
              <a:r>
                <a:rPr lang="en-US" altLang="zh-CN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00164劳动经济学（江苏）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》</a:t>
              </a:r>
              <a:endParaRPr lang="zh-CN" altLang="en-US" sz="2800" b="1" dirty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 lvl="0"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备考冲刺指南</a:t>
              </a:r>
              <a:endParaRPr lang="zh-CN" altLang="en-US" sz="2800" b="1" dirty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9" y="279"/>
              <a:ext cx="3293" cy="16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44520" y="183515"/>
            <a:ext cx="5691505" cy="1038860"/>
            <a:chOff x="4952" y="289"/>
            <a:chExt cx="8963" cy="1636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7" b="25612"/>
            <a:stretch>
              <a:fillRect/>
            </a:stretch>
          </p:blipFill>
          <p:spPr>
            <a:xfrm rot="18725689" flipH="1">
              <a:off x="4997" y="335"/>
              <a:ext cx="1127" cy="1218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5620" y="289"/>
              <a:ext cx="8295" cy="163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《</a:t>
              </a:r>
              <a:r>
                <a:rPr lang="en-US" altLang="zh-CN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00164劳动经济学（江苏）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》</a:t>
              </a:r>
              <a:endParaRPr lang="zh-CN" altLang="en-US" sz="2800" b="1" dirty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pPr lvl="0"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资料</a:t>
              </a:r>
              <a:r>
                <a:rPr lang="en-US" altLang="zh-CN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&amp;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精华课堂</a:t>
              </a:r>
              <a:r>
                <a:rPr lang="zh-CN" altLang="en-US" sz="2800" b="1" dirty="0">
                  <a:solidFill>
                    <a:prstClr val="black"/>
                  </a:solidFill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  <a:sym typeface="+mn-ea"/>
                </a:rPr>
                <a:t>二维码集锦</a:t>
              </a:r>
              <a:endParaRPr lang="zh-CN" altLang="en-US" sz="2800" b="1" dirty="0">
                <a:solidFill>
                  <a:prstClr val="blac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72450" y="4772025"/>
            <a:ext cx="1657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复习大礼包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扫码下载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charset="0"/>
              </a:rPr>
              <a:t>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 2" panose="05020102010507070707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2450" y="1976755"/>
            <a:ext cx="1581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【精华课堂】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扫码听课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charset="0"/>
              </a:rPr>
              <a:t>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 2" panose="05020102010507070707" charset="0"/>
            </a:endParaRPr>
          </a:p>
        </p:txBody>
      </p:sp>
      <p:pic>
        <p:nvPicPr>
          <p:cNvPr id="7" name="图片 6" descr="fc3d7579cb2b3b050d349c51286fcca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7080" y="1237615"/>
            <a:ext cx="2124075" cy="2124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3F1EF">
                  <a:alpha val="100000"/>
                </a:srgbClr>
              </a:clrFrom>
              <a:clrTo>
                <a:srgbClr val="F3F1E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820" y="1502410"/>
            <a:ext cx="7934960" cy="4415155"/>
          </a:xfrm>
          <a:prstGeom prst="rect">
            <a:avLst/>
          </a:prstGeom>
        </p:spPr>
      </p:pic>
      <p:pic>
        <p:nvPicPr>
          <p:cNvPr id="14" name="图片 13" descr="db0bcf6b625844175f18e690de47ef0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600" y="4107180"/>
            <a:ext cx="1898015" cy="189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616565" y="5495290"/>
            <a:ext cx="1219200" cy="1007745"/>
            <a:chOff x="16543" y="8438"/>
            <a:chExt cx="1920" cy="158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3" y="8438"/>
              <a:ext cx="1110" cy="135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60000">
              <a:off x="16543" y="8623"/>
              <a:ext cx="1151" cy="140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2181225" y="365125"/>
            <a:ext cx="7680960" cy="628015"/>
            <a:chOff x="5290" y="3410"/>
            <a:chExt cx="5259" cy="989"/>
          </a:xfrm>
        </p:grpSpPr>
        <p:sp>
          <p:nvSpPr>
            <p:cNvPr id="4" name="圆角矩形 30"/>
            <p:cNvSpPr/>
            <p:nvPr/>
          </p:nvSpPr>
          <p:spPr>
            <a:xfrm>
              <a:off x="5290" y="3410"/>
              <a:ext cx="5259" cy="98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94" y="3441"/>
              <a:ext cx="5255" cy="9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【精华课堂】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Hiragino Sans GB W3" charset="-122"/>
                </a:rPr>
                <a:t>位置：选中当天课程</a:t>
              </a: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Hiragino Sans GB W3" charset="-122"/>
                </a:rPr>
                <a:t>→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Hiragino Sans GB W3" charset="-122"/>
                </a:rPr>
                <a:t>找到对应科目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Hiragino Sans GB W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310" y="1689100"/>
            <a:ext cx="6673215" cy="3705225"/>
            <a:chOff x="2419" y="3449"/>
            <a:chExt cx="13276" cy="6757"/>
          </a:xfrm>
        </p:grpSpPr>
        <p:grpSp>
          <p:nvGrpSpPr>
            <p:cNvPr id="22" name="组合 21"/>
            <p:cNvGrpSpPr/>
            <p:nvPr/>
          </p:nvGrpSpPr>
          <p:grpSpPr>
            <a:xfrm>
              <a:off x="2419" y="3449"/>
              <a:ext cx="13276" cy="6745"/>
              <a:chOff x="903" y="3382"/>
              <a:chExt cx="11859" cy="602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rcRect l="17197" t="21628" b="50821"/>
              <a:stretch>
                <a:fillRect/>
              </a:stretch>
            </p:blipFill>
            <p:spPr>
              <a:xfrm>
                <a:off x="903" y="3382"/>
                <a:ext cx="11859" cy="2879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rcRect l="19674" t="86507"/>
              <a:stretch>
                <a:fillRect/>
              </a:stretch>
            </p:blipFill>
            <p:spPr>
              <a:xfrm>
                <a:off x="955" y="6205"/>
                <a:ext cx="11806" cy="1197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" y="7405"/>
                <a:ext cx="11846" cy="2001"/>
              </a:xfrm>
              <a:prstGeom prst="rect">
                <a:avLst/>
              </a:prstGeom>
            </p:spPr>
          </p:pic>
        </p:grpSp>
        <p:sp>
          <p:nvSpPr>
            <p:cNvPr id="23" name="矩形 22"/>
            <p:cNvSpPr/>
            <p:nvPr/>
          </p:nvSpPr>
          <p:spPr>
            <a:xfrm>
              <a:off x="2419" y="3449"/>
              <a:ext cx="13275" cy="6757"/>
            </a:xfrm>
            <a:prstGeom prst="rect">
              <a:avLst/>
            </a:prstGeom>
            <a:noFill/>
            <a:ln w="82550" cmpd="thickThin">
              <a:solidFill>
                <a:srgbClr val="CD8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0000" flipH="1">
            <a:off x="326004" y="5307064"/>
            <a:ext cx="904095" cy="110181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rcRect r="1896"/>
          <a:stretch>
            <a:fillRect/>
          </a:stretch>
        </p:blipFill>
        <p:spPr>
          <a:xfrm>
            <a:off x="7242810" y="1182370"/>
            <a:ext cx="3121660" cy="5249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0000" flipH="1">
            <a:off x="211704" y="5230864"/>
            <a:ext cx="904095" cy="110181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616565" y="5495290"/>
            <a:ext cx="1219200" cy="1007745"/>
            <a:chOff x="16543" y="8438"/>
            <a:chExt cx="1920" cy="158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3" y="8438"/>
              <a:ext cx="1110" cy="135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60000">
              <a:off x="16543" y="8623"/>
              <a:ext cx="1151" cy="140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486150" y="365125"/>
            <a:ext cx="4692650" cy="628015"/>
            <a:chOff x="5290" y="3410"/>
            <a:chExt cx="5259" cy="989"/>
          </a:xfrm>
        </p:grpSpPr>
        <p:sp>
          <p:nvSpPr>
            <p:cNvPr id="4" name="圆角矩形 30"/>
            <p:cNvSpPr/>
            <p:nvPr/>
          </p:nvSpPr>
          <p:spPr>
            <a:xfrm>
              <a:off x="5290" y="3410"/>
              <a:ext cx="5259" cy="98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294" y="3441"/>
              <a:ext cx="5255" cy="9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【</a:t>
              </a:r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  <a:sym typeface="+mn-ea"/>
                </a:rPr>
                <a:t>复习资料</a:t>
              </a:r>
              <a:r>
                <a:rPr lang="zh-CN" altLang="en-US" sz="32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】</a:t>
              </a: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  <a:cs typeface="Hiragino Sans GB W3" charset="-122"/>
                </a:rPr>
                <a:t>位置：资料库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Hiragino Sans GB W3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93470" y="1231900"/>
            <a:ext cx="9478010" cy="4908550"/>
            <a:chOff x="1722" y="1940"/>
            <a:chExt cx="14926" cy="77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rcRect l="805" r="11531"/>
            <a:stretch>
              <a:fillRect/>
            </a:stretch>
          </p:blipFill>
          <p:spPr>
            <a:xfrm>
              <a:off x="1760" y="2036"/>
              <a:ext cx="14817" cy="753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722" y="1940"/>
              <a:ext cx="14927" cy="7730"/>
            </a:xfrm>
            <a:prstGeom prst="rect">
              <a:avLst/>
            </a:prstGeom>
            <a:noFill/>
            <a:ln w="82550" cmpd="thickThin">
              <a:solidFill>
                <a:srgbClr val="CD89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8917858-d1b2-4536-9c0d-6831df1acc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当图网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演示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华文楷体</vt:lpstr>
      <vt:lpstr>微软雅黑</vt:lpstr>
      <vt:lpstr>华文中宋</vt:lpstr>
      <vt:lpstr>楷体</vt:lpstr>
      <vt:lpstr>Wingdings 2</vt:lpstr>
      <vt:lpstr>华文新魏</vt:lpstr>
      <vt:lpstr>Hiragino Sans GB W3</vt:lpstr>
      <vt:lpstr>等线</vt:lpstr>
      <vt:lpstr>Arial Unicode MS</vt:lpstr>
      <vt:lpstr>等线 Light</vt:lpstr>
      <vt:lpstr>Calibri</vt:lpstr>
      <vt:lpstr>Office 主题</vt:lpstr>
      <vt:lpstr>当图网​​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Jasics </cp:lastModifiedBy>
  <cp:revision>40</cp:revision>
  <dcterms:created xsi:type="dcterms:W3CDTF">2020-09-04T10:15:00Z</dcterms:created>
  <dcterms:modified xsi:type="dcterms:W3CDTF">2020-09-16T03:51:40Z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