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5"/>
  </p:notesMasterIdLst>
  <p:sldIdLst>
    <p:sldId id="2078" r:id="rId4"/>
    <p:sldId id="2077" r:id="rId6"/>
    <p:sldId id="1833" r:id="rId7"/>
    <p:sldId id="1834" r:id="rId8"/>
    <p:sldId id="1905" r:id="rId9"/>
    <p:sldId id="1898" r:id="rId10"/>
    <p:sldId id="1893" r:id="rId11"/>
    <p:sldId id="1900" r:id="rId12"/>
    <p:sldId id="1901" r:id="rId13"/>
    <p:sldId id="1902" r:id="rId14"/>
    <p:sldId id="1904" r:id="rId15"/>
    <p:sldId id="1909" r:id="rId16"/>
    <p:sldId id="1912" r:id="rId17"/>
    <p:sldId id="1963" r:id="rId18"/>
    <p:sldId id="1906" r:id="rId19"/>
    <p:sldId id="1903" r:id="rId20"/>
    <p:sldId id="1908" r:id="rId21"/>
    <p:sldId id="1910" r:id="rId22"/>
    <p:sldId id="1964" r:id="rId23"/>
    <p:sldId id="1965" r:id="rId24"/>
    <p:sldId id="1966" r:id="rId25"/>
    <p:sldId id="1907" r:id="rId26"/>
    <p:sldId id="1743" r:id="rId27"/>
    <p:sldId id="1892" r:id="rId28"/>
    <p:sldId id="1896" r:id="rId29"/>
    <p:sldId id="1897" r:id="rId30"/>
    <p:sldId id="1746" r:id="rId31"/>
    <p:sldId id="1755" r:id="rId32"/>
    <p:sldId id="1757" r:id="rId33"/>
    <p:sldId id="1760" r:id="rId34"/>
    <p:sldId id="1768" r:id="rId35"/>
    <p:sldId id="1967" r:id="rId36"/>
    <p:sldId id="1791" r:id="rId37"/>
    <p:sldId id="2008" r:id="rId38"/>
    <p:sldId id="1772" r:id="rId39"/>
    <p:sldId id="2037" r:id="rId40"/>
    <p:sldId id="2035" r:id="rId41"/>
    <p:sldId id="2038" r:id="rId42"/>
    <p:sldId id="2036" r:id="rId43"/>
    <p:sldId id="2039" r:id="rId44"/>
    <p:sldId id="2040" r:id="rId45"/>
    <p:sldId id="2057" r:id="rId46"/>
    <p:sldId id="1773" r:id="rId47"/>
    <p:sldId id="2042" r:id="rId48"/>
    <p:sldId id="2045" r:id="rId49"/>
    <p:sldId id="2047" r:id="rId50"/>
    <p:sldId id="2034" r:id="rId51"/>
    <p:sldId id="2046" r:id="rId52"/>
    <p:sldId id="2056" r:id="rId53"/>
    <p:sldId id="2051" r:id="rId54"/>
    <p:sldId id="2054" r:id="rId55"/>
    <p:sldId id="2053" r:id="rId56"/>
    <p:sldId id="2055" r:id="rId57"/>
    <p:sldId id="1771" r:id="rId58"/>
    <p:sldId id="1775" r:id="rId59"/>
    <p:sldId id="2044" r:id="rId60"/>
    <p:sldId id="2050" r:id="rId61"/>
    <p:sldId id="2049" r:id="rId62"/>
    <p:sldId id="2145" r:id="rId63"/>
    <p:sldId id="2146" r:id="rId64"/>
    <p:sldId id="2147" r:id="rId65"/>
    <p:sldId id="2148" r:id="rId66"/>
    <p:sldId id="2149" r:id="rId67"/>
    <p:sldId id="2150" r:id="rId68"/>
    <p:sldId id="2136" r:id="rId69"/>
    <p:sldId id="2137" r:id="rId70"/>
    <p:sldId id="2138" r:id="rId71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作" lastIdx="0" clrIdx="1"/>
  <p:cmAuthor id="2" name="刘云轩" initials="刘" lastIdx="1" clrIdx="0"/>
  <p:cmAuthor id="3" name="SakuraYL" initials="S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BEE"/>
    <a:srgbClr val="DAE8CE"/>
    <a:srgbClr val="A8A0B7"/>
    <a:srgbClr val="5A7F91"/>
    <a:srgbClr val="EFFB8F"/>
    <a:srgbClr val="E8FDF8"/>
    <a:srgbClr val="990033"/>
    <a:srgbClr val="7D4F7A"/>
    <a:srgbClr val="9933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558" y="84"/>
      </p:cViewPr>
      <p:guideLst>
        <p:guide orient="horz" pos="2212"/>
        <p:guide pos="40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5" Type="http://schemas.openxmlformats.org/officeDocument/2006/relationships/commentAuthors" Target="commentAuthors.xml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922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21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81750"/>
            <a:ext cx="28448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81750"/>
            <a:ext cx="28448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81750"/>
            <a:ext cx="28448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81750"/>
            <a:ext cx="28448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81750"/>
            <a:ext cx="28448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81750"/>
            <a:ext cx="28448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仅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  <p:pic>
        <p:nvPicPr>
          <p:cNvPr id="11" name="图片 10" descr="D:\Users\User\Desktop\求学圆梦logo(1)-01-02(1).png求学圆梦logo(1)-01-02(1)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9959975" y="25400"/>
            <a:ext cx="2232025" cy="542925"/>
          </a:xfrm>
          <a:prstGeom prst="rect">
            <a:avLst/>
          </a:prstGeom>
        </p:spPr>
      </p:pic>
      <p:sp>
        <p:nvSpPr>
          <p:cNvPr id="12" name="文本框 41"/>
          <p:cNvSpPr txBox="1"/>
          <p:nvPr userDrawn="1"/>
        </p:nvSpPr>
        <p:spPr>
          <a:xfrm>
            <a:off x="329565" y="6433185"/>
            <a:ext cx="31254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>
                <a:solidFill>
                  <a:srgbClr val="F15A2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求学圆梦邮箱：QXYMYX@126.com</a:t>
            </a:r>
            <a:endParaRPr lang="zh-CN" altLang="en-US" sz="1200" dirty="0">
              <a:solidFill>
                <a:srgbClr val="F15A2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242" y="6356048"/>
            <a:ext cx="2845517" cy="3658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2870" tIns="51435" rIns="102870" bIns="51435" numCol="1" anchor="ctr" anchorCtr="0" compatLnSpc="1"/>
          <a:lstStyle/>
          <a:p>
            <a:pPr marL="0" marR="0" indent="0" defTabSz="10287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8D63E85-8C46-45F6-87AF-DC9488458B96}" type="datetime1">
              <a:rPr kumimoji="0" lang="zh-CN" altLang="en-US" b="0" i="0" kern="1200" cap="none" spc="0" normalizeH="0" baseline="0" noProof="0">
                <a:latin typeface="Calibri" panose="020F0502020204030204" charset="0"/>
                <a:ea typeface="MS PGothic" panose="020B0600070205080204" pitchFamily="34" charset="-128"/>
                <a:cs typeface="+mn-cs"/>
                <a:sym typeface="Calibri" panose="020F0502020204030204" charset="0"/>
              </a:rPr>
            </a:fld>
            <a:endParaRPr kumimoji="0" lang="zh-CN" altLang="en-US" sz="1800" b="0" i="0" kern="1200" cap="none" spc="0" normalizeH="0" baseline="0" noProof="0">
              <a:latin typeface="Calibri" panose="020F0502020204030204" charset="0"/>
              <a:ea typeface="MS PGothic" panose="020B0600070205080204" pitchFamily="34" charset="-128"/>
              <a:cs typeface="+mn-cs"/>
              <a:sym typeface="Calibri" panose="020F050202020403020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6138" y="6356048"/>
            <a:ext cx="3859725" cy="3658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2870" tIns="51435" rIns="102870" bIns="51435" numCol="1" anchor="ctr" anchorCtr="0" compatLnSpc="1"/>
          <a:lstStyle/>
          <a:p>
            <a:pPr marL="0" marR="0" indent="0" algn="ctr" defTabSz="10287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i="0" kern="1200" cap="none" spc="0" normalizeH="0" baseline="0" noProof="0">
              <a:latin typeface="Calibri" panose="020F0502020204030204" charset="0"/>
              <a:ea typeface="MS PGothic" panose="020B0600070205080204" pitchFamily="34" charset="-128"/>
              <a:cs typeface="+mn-cs"/>
              <a:sym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242" y="6356048"/>
            <a:ext cx="2845517" cy="3658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2870" tIns="51435" rIns="102870" bIns="51435" numCol="1" anchor="ctr" anchorCtr="0" compatLnSpc="1"/>
          <a:lstStyle/>
          <a:p>
            <a:pPr fontAlgn="base"/>
            <a:fld id="{9A0DB2DC-4C9A-4742-B13C-FB6460FD3503}" type="slidenum">
              <a:rPr lang="zh-CN" altLang="en-US" noProof="1" dirty="0">
                <a:latin typeface="Calibri" panose="020F0502020204030204" charset="0"/>
                <a:ea typeface="MS PGothic" panose="020B0600070205080204" pitchFamily="34" charset="-128"/>
                <a:cs typeface="+mn-cs"/>
                <a:sym typeface="Calibri" panose="020F0502020204030204" charset="0"/>
              </a:rPr>
            </a:fld>
            <a:endParaRPr lang="zh-CN" altLang="en-US" noProof="1">
              <a:latin typeface="Calibri" panose="020F0502020204030204" charset="0"/>
              <a:sym typeface="Calibri" panose="020F0502020204030204" charset="0"/>
            </a:endParaRPr>
          </a:p>
        </p:txBody>
      </p:sp>
      <p:pic>
        <p:nvPicPr>
          <p:cNvPr id="10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  <p:pic>
        <p:nvPicPr>
          <p:cNvPr id="11" name="图片 10" descr="D:\Users\User\Desktop\求学圆梦logo(1)-01-02(1).png求学圆梦logo(1)-01-02(1)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9959975" y="25400"/>
            <a:ext cx="2232025" cy="542925"/>
          </a:xfrm>
          <a:prstGeom prst="rect">
            <a:avLst/>
          </a:prstGeom>
        </p:spPr>
      </p:pic>
      <p:sp>
        <p:nvSpPr>
          <p:cNvPr id="12" name="文本框 41"/>
          <p:cNvSpPr txBox="1"/>
          <p:nvPr userDrawn="1"/>
        </p:nvSpPr>
        <p:spPr>
          <a:xfrm>
            <a:off x="329565" y="6433185"/>
            <a:ext cx="31254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>
                <a:solidFill>
                  <a:srgbClr val="F15A2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求学圆梦邮箱：QXYMYX@126.com</a:t>
            </a:r>
            <a:endParaRPr lang="zh-CN" altLang="en-US" sz="1200" dirty="0">
              <a:solidFill>
                <a:srgbClr val="F15A2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5195" y="256540"/>
            <a:ext cx="5900420" cy="984885"/>
          </a:xfrm>
        </p:spPr>
        <p:txBody>
          <a:bodyPr/>
          <a:lstStyle>
            <a:lvl1pPr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5195" y="1386205"/>
            <a:ext cx="7305675" cy="4582160"/>
          </a:xfrm>
        </p:spPr>
        <p:txBody>
          <a:bodyPr/>
          <a:lstStyle>
            <a:lvl1pPr marL="0" indent="0">
              <a:buNone/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81750"/>
            <a:ext cx="28448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81750"/>
            <a:ext cx="28448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261100" y="6496050"/>
            <a:ext cx="3860800" cy="27686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1">
          <a:blip r:embed="rId2">
            <a:alphaModFix amt="98000"/>
          </a:blip>
          <a:stretch>
            <a:fillRect l="5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81750"/>
            <a:ext cx="28448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pic>
        <p:nvPicPr>
          <p:cNvPr id="10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  <p:pic>
        <p:nvPicPr>
          <p:cNvPr id="11" name="图片 10" descr="D:\Users\User\Desktop\求学圆梦logo(1)-01-02(1).png求学圆梦logo(1)-01-02(1)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>
          <a:xfrm>
            <a:off x="9959975" y="25400"/>
            <a:ext cx="2232025" cy="542925"/>
          </a:xfrm>
          <a:prstGeom prst="rect">
            <a:avLst/>
          </a:prstGeom>
        </p:spPr>
      </p:pic>
      <p:sp>
        <p:nvSpPr>
          <p:cNvPr id="12" name="文本框 41"/>
          <p:cNvSpPr txBox="1"/>
          <p:nvPr userDrawn="1"/>
        </p:nvSpPr>
        <p:spPr>
          <a:xfrm>
            <a:off x="329565" y="6433185"/>
            <a:ext cx="31254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>
                <a:solidFill>
                  <a:srgbClr val="F15A2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求学圆梦邮箱：QXYMYX@126.com</a:t>
            </a:r>
            <a:endParaRPr lang="zh-CN" altLang="en-US" sz="1200" dirty="0">
              <a:solidFill>
                <a:srgbClr val="F15A2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81750"/>
            <a:ext cx="28448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7" Type="http://schemas.openxmlformats.org/officeDocument/2006/relationships/theme" Target="../theme/theme2.xml"/><Relationship Id="rId16" Type="http://schemas.openxmlformats.org/officeDocument/2006/relationships/image" Target="../media/image1.png"/><Relationship Id="rId15" Type="http://schemas.openxmlformats.org/officeDocument/2006/relationships/image" Target="../media/image5.png"/><Relationship Id="rId14" Type="http://schemas.openxmlformats.org/officeDocument/2006/relationships/image" Target="../media/image3.jpeg"/><Relationship Id="rId1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>
          <a:xfrm>
            <a:off x="-2540" y="6448360"/>
            <a:ext cx="12196800" cy="411288"/>
            <a:chOff x="0" y="3726"/>
            <a:chExt cx="7740" cy="261"/>
          </a:xfrm>
        </p:grpSpPr>
        <p:sp>
          <p:nvSpPr>
            <p:cNvPr id="10" name="Rectangle 5"/>
            <p:cNvSpPr>
              <a:spLocks noChangeArrowheads="1"/>
            </p:cNvSpPr>
            <p:nvPr userDrawn="1"/>
          </p:nvSpPr>
          <p:spPr bwMode="auto">
            <a:xfrm>
              <a:off x="0" y="3772"/>
              <a:ext cx="7740" cy="193"/>
            </a:xfrm>
            <a:prstGeom prst="rect">
              <a:avLst/>
            </a:prstGeom>
            <a:solidFill>
              <a:srgbClr val="F4C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" name="Rectangle 6"/>
            <p:cNvSpPr>
              <a:spLocks noChangeArrowheads="1"/>
            </p:cNvSpPr>
            <p:nvPr userDrawn="1"/>
          </p:nvSpPr>
          <p:spPr bwMode="auto">
            <a:xfrm>
              <a:off x="0" y="3817"/>
              <a:ext cx="7740" cy="170"/>
            </a:xfrm>
            <a:prstGeom prst="rect">
              <a:avLst/>
            </a:prstGeom>
            <a:solidFill>
              <a:srgbClr val="F001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7"/>
            <p:cNvSpPr/>
            <p:nvPr userDrawn="1"/>
          </p:nvSpPr>
          <p:spPr bwMode="auto">
            <a:xfrm>
              <a:off x="7229" y="3726"/>
              <a:ext cx="417" cy="47"/>
            </a:xfrm>
            <a:custGeom>
              <a:avLst/>
              <a:gdLst>
                <a:gd name="T0" fmla="*/ 861 w 861"/>
                <a:gd name="T1" fmla="*/ 91 h 91"/>
                <a:gd name="T2" fmla="*/ 0 w 861"/>
                <a:gd name="T3" fmla="*/ 91 h 91"/>
                <a:gd name="T4" fmla="*/ 77 w 861"/>
                <a:gd name="T5" fmla="*/ 0 h 91"/>
                <a:gd name="T6" fmla="*/ 798 w 861"/>
                <a:gd name="T7" fmla="*/ 0 h 91"/>
                <a:gd name="T8" fmla="*/ 861 w 861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1" h="91">
                  <a:moveTo>
                    <a:pt x="861" y="91"/>
                  </a:moveTo>
                  <a:lnTo>
                    <a:pt x="0" y="91"/>
                  </a:lnTo>
                  <a:lnTo>
                    <a:pt x="77" y="0"/>
                  </a:lnTo>
                  <a:lnTo>
                    <a:pt x="798" y="0"/>
                  </a:lnTo>
                  <a:lnTo>
                    <a:pt x="861" y="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pic>
        <p:nvPicPr>
          <p:cNvPr id="6" name="图片 5" descr="D:\Users\User\Desktop\求学圆梦logo(1)-01-02(1).png求学圆梦logo(1)-01-02(1)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9959975" y="25400"/>
            <a:ext cx="2232025" cy="542925"/>
          </a:xfrm>
          <a:prstGeom prst="rect">
            <a:avLst/>
          </a:prstGeom>
        </p:spPr>
      </p:pic>
      <p:sp>
        <p:nvSpPr>
          <p:cNvPr id="12" name="文本框 41"/>
          <p:cNvSpPr txBox="1"/>
          <p:nvPr userDrawn="1"/>
        </p:nvSpPr>
        <p:spPr>
          <a:xfrm>
            <a:off x="140335" y="6247130"/>
            <a:ext cx="31254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>
                <a:solidFill>
                  <a:srgbClr val="F15A2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求学圆梦邮箱：QXYMYX@126.com</a:t>
            </a:r>
            <a:endParaRPr lang="zh-CN" altLang="en-US" sz="1200" dirty="0">
              <a:solidFill>
                <a:srgbClr val="F15A2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2036"/>
          <p:cNvPicPr>
            <a:picLocks noChangeAspect="1"/>
          </p:cNvPicPr>
          <p:nvPr userDrawn="1"/>
        </p:nvPicPr>
        <p:blipFill>
          <a:blip r:embed="rId7"/>
          <a:srcRect l="10815" t="42095" r="45489" b="31326"/>
          <a:stretch>
            <a:fillRect/>
          </a:stretch>
        </p:blipFill>
        <p:spPr>
          <a:xfrm>
            <a:off x="9525" y="0"/>
            <a:ext cx="1507490" cy="573405"/>
          </a:xfrm>
          <a:prstGeom prst="rect">
            <a:avLst/>
          </a:prstGeom>
        </p:spPr>
      </p:pic>
      <p:pic>
        <p:nvPicPr>
          <p:cNvPr id="14" name="图片 13" descr="2036"/>
          <p:cNvPicPr>
            <a:picLocks noChangeAspect="1"/>
          </p:cNvPicPr>
          <p:nvPr userDrawn="1"/>
        </p:nvPicPr>
        <p:blipFill>
          <a:blip r:embed="rId7"/>
          <a:srcRect l="10815" t="42095" r="45489" b="31326"/>
          <a:stretch>
            <a:fillRect/>
          </a:stretch>
        </p:blipFill>
        <p:spPr>
          <a:xfrm>
            <a:off x="7960360" y="0"/>
            <a:ext cx="2149475" cy="8172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7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folHlink">
              <a:alpha val="0"/>
            </a:schemeClr>
          </a:solidFill>
          <a:ln w="9525"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/>
        </p:spPr>
        <p:txBody>
          <a:bodyPr wrap="none" anchor="ctr"/>
          <a:p>
            <a:pPr lvl="0" eaLnBrk="1" hangingPunct="1"/>
            <a:endParaRPr lang="zh-CN" altLang="en-US" dirty="0">
              <a:latin typeface="微软雅黑" panose="020B0503020204020204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61100" y="6505575"/>
            <a:ext cx="3860800" cy="267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41675" y="6505575"/>
            <a:ext cx="2844800" cy="267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pic>
        <p:nvPicPr>
          <p:cNvPr id="10" name="그림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  <p:pic>
        <p:nvPicPr>
          <p:cNvPr id="11" name="图片 10" descr="D:\Users\User\Desktop\求学圆梦logo(1)-01-02(1).png求学圆梦logo(1)-01-02(1)"/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>
          <a:xfrm>
            <a:off x="9959975" y="25400"/>
            <a:ext cx="2232025" cy="542925"/>
          </a:xfrm>
          <a:prstGeom prst="rect">
            <a:avLst/>
          </a:prstGeom>
        </p:spPr>
      </p:pic>
      <p:sp>
        <p:nvSpPr>
          <p:cNvPr id="12" name="文本框 41"/>
          <p:cNvSpPr txBox="1"/>
          <p:nvPr userDrawn="1"/>
        </p:nvSpPr>
        <p:spPr>
          <a:xfrm>
            <a:off x="329565" y="6433185"/>
            <a:ext cx="31254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>
                <a:solidFill>
                  <a:srgbClr val="F15A2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求学圆梦邮箱：QXYMYX@126.com</a:t>
            </a:r>
            <a:endParaRPr lang="zh-CN" altLang="en-US" sz="1200" dirty="0">
              <a:solidFill>
                <a:srgbClr val="F15A2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</p:sldLayoutIdLst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Microsoft JhengHei" panose="020B0604030504040204" pitchFamily="34" charset="-120"/>
          <a:ea typeface="Microsoft JhengHei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Microsoft JhengHei" panose="020B0604030504040204" pitchFamily="34" charset="-120"/>
          <a:ea typeface="Microsoft JhengHei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Microsoft JhengHei" panose="020B0604030504040204" pitchFamily="34" charset="-120"/>
          <a:ea typeface="Microsoft JhengHei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Microsoft JhengHei" panose="020B0604030504040204" pitchFamily="34" charset="-120"/>
          <a:ea typeface="Microsoft JhengHei" panose="020B0604030504040204" pitchFamily="34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Microsoft JhengHei" panose="020B0604030504040204" pitchFamily="34" charset="-120"/>
          <a:ea typeface="Microsoft JhengHei" panose="020B0604030504040204" pitchFamily="34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Microsoft JhengHei" panose="020B0604030504040204" pitchFamily="34" charset="-120"/>
          <a:ea typeface="Microsoft JhengHei" panose="020B0604030504040204" pitchFamily="34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Microsoft JhengHei" panose="020B0604030504040204" pitchFamily="34" charset="-120"/>
          <a:ea typeface="Microsoft JhengHei" panose="020B0604030504040204" pitchFamily="34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Microsoft JhengHei" panose="020B0604030504040204" pitchFamily="34" charset="-120"/>
          <a:ea typeface="Microsoft JhengHei" panose="020B0604030504040204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Microsoft JhengHei" panose="020B0604030504040204" pitchFamily="34" charset="-120"/>
        <a:buChar char="◆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Microsoft JhengHei" panose="020B0604030504040204" pitchFamily="34" charset="-12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Microsoft JhengHei" panose="020B0604030504040204" pitchFamily="34" charset="-12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Microsoft JhengHei" panose="020B0604030504040204" pitchFamily="34" charset="-12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Microsoft JhengHei" panose="020B0604030504040204" pitchFamily="34" charset="-12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Microsoft JhengHei" panose="020B0604030504040204" pitchFamily="34" charset="-12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Microsoft JhengHei" panose="020B0604030504040204" pitchFamily="34" charset="-12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Microsoft JhengHei" panose="020B0604030504040204" pitchFamily="34" charset="-12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Microsoft JhengHei" panose="020B0604030504040204" pitchFamily="34" charset="-12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6.xml"/><Relationship Id="rId7" Type="http://schemas.openxmlformats.org/officeDocument/2006/relationships/image" Target="../media/image10.png"/><Relationship Id="rId6" Type="http://schemas.openxmlformats.org/officeDocument/2006/relationships/tags" Target="../tags/tag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24.xml"/><Relationship Id="rId1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图片 11" descr="C:/Users/User/AppData/Local/Temp/kaimatting/20200518195453/output_aiMatting_20200518195455.pngoutput_aiMatting_2020051819545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300000">
            <a:off x="845820" y="1550670"/>
            <a:ext cx="1813560" cy="1000125"/>
          </a:xfrm>
          <a:prstGeom prst="rect">
            <a:avLst/>
          </a:prstGeom>
        </p:spPr>
      </p:pic>
      <p:pic>
        <p:nvPicPr>
          <p:cNvPr id="7" name="图片 6" descr="6cc561031485bae474ec8c60b4ea4eaa - 副本"/>
          <p:cNvPicPr>
            <a:picLocks noChangeAspect="1"/>
          </p:cNvPicPr>
          <p:nvPr/>
        </p:nvPicPr>
        <p:blipFill>
          <a:blip r:embed="rId3">
            <a:lum bright="30000" contrast="-30000"/>
          </a:blip>
          <a:stretch>
            <a:fillRect/>
          </a:stretch>
        </p:blipFill>
        <p:spPr>
          <a:xfrm rot="300000">
            <a:off x="484505" y="2597785"/>
            <a:ext cx="4212590" cy="4204970"/>
          </a:xfrm>
          <a:prstGeom prst="rect">
            <a:avLst/>
          </a:prstGeom>
        </p:spPr>
      </p:pic>
      <p:pic>
        <p:nvPicPr>
          <p:cNvPr id="8" name="图片 7" descr="未标题-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880" y="2422525"/>
            <a:ext cx="6059170" cy="4073525"/>
          </a:xfrm>
          <a:prstGeom prst="rect">
            <a:avLst/>
          </a:prstGeom>
        </p:spPr>
      </p:pic>
      <p:pic>
        <p:nvPicPr>
          <p:cNvPr id="3" name="图片 2" descr="C:\Users\Administrator\Desktop\图片1.png图片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883910" y="4059873"/>
            <a:ext cx="5578475" cy="2254885"/>
          </a:xfrm>
          <a:prstGeom prst="rect">
            <a:avLst/>
          </a:prstGeom>
        </p:spPr>
      </p:pic>
      <p:sp>
        <p:nvSpPr>
          <p:cNvPr id="2" name="Flying impression graphic design thank you for buying this template"/>
          <p:cNvSpPr txBox="1"/>
          <p:nvPr>
            <p:custDataLst>
              <p:tags r:id="rId6"/>
            </p:custDataLst>
          </p:nvPr>
        </p:nvSpPr>
        <p:spPr>
          <a:xfrm>
            <a:off x="2214591" y="2184436"/>
            <a:ext cx="8063230" cy="2334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 sz="5065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自学考试课程</a:t>
            </a:r>
            <a:r>
              <a:rPr lang="en-US" altLang="zh-CN" sz="9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6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冲刺</a:t>
            </a:r>
            <a:r>
              <a:rPr lang="zh-CN" altLang="en-US" sz="6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阶段</a:t>
            </a:r>
            <a:endParaRPr lang="zh-CN" altLang="en-US" sz="6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4965" y="314325"/>
            <a:ext cx="4621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600" b="1">
                <a:blipFill>
                  <a:blip r:embed="rId7"/>
                  <a:stretch>
                    <a:fillRect/>
                  </a:stretch>
                </a:blipFill>
                <a:effectLst/>
                <a:latin typeface="华文隶书" panose="02010800040101010101" charset="-122"/>
                <a:ea typeface="华文隶书" panose="02010800040101010101" charset="-122"/>
                <a:sym typeface="+mn-ea"/>
              </a:rPr>
              <a:t>我</a:t>
            </a:r>
            <a:r>
              <a:rPr lang="zh-CN" altLang="en-US" sz="2800" b="1">
                <a:blipFill>
                  <a:blip r:embed="rId7"/>
                  <a:stretch>
                    <a:fillRect/>
                  </a:stretch>
                </a:blipFill>
                <a:effectLst/>
                <a:latin typeface="华文隶书" panose="02010800040101010101" charset="-122"/>
                <a:ea typeface="华文隶书" panose="02010800040101010101" charset="-122"/>
                <a:sym typeface="+mn-ea"/>
              </a:rPr>
              <a:t>们都是</a:t>
            </a:r>
            <a:r>
              <a:rPr lang="zh-CN" altLang="en-US" sz="3600" b="1">
                <a:blipFill>
                  <a:blip r:embed="rId7"/>
                  <a:stretch>
                    <a:fillRect/>
                  </a:stretch>
                </a:blipFill>
                <a:effectLst/>
                <a:latin typeface="华文隶书" panose="02010800040101010101" charset="-122"/>
                <a:ea typeface="华文隶书" panose="02010800040101010101" charset="-122"/>
                <a:sym typeface="+mn-ea"/>
              </a:rPr>
              <a:t>追梦人</a:t>
            </a:r>
            <a:endParaRPr lang="zh-CN" altLang="en-US" sz="3600" b="1">
              <a:blipFill>
                <a:blip r:embed="rId7"/>
                <a:stretch>
                  <a:fillRect/>
                </a:stretch>
              </a:blipFill>
              <a:effectLst/>
              <a:latin typeface="华文隶书" panose="02010800040101010101" charset="-122"/>
              <a:ea typeface="华文隶书" panose="020108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25195" y="3009265"/>
            <a:ext cx="900303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述职报告是党政机关、企事业单位、人民团体的干部、聘用人员或专业技术人员为接受考核、监督，就自己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履行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岗位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职责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的情况，从德、能、勤、绩等几个方面进行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自我评估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而写的，向主管部门、组织人事部门或本单位的职工群众进行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陈述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汇报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的书面报告。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25195" y="1825625"/>
            <a:ext cx="2396490" cy="606425"/>
          </a:xfrm>
          <a:solidFill>
            <a:schemeClr val="accent1">
              <a:lumMod val="90000"/>
            </a:schemeClr>
          </a:solidFill>
          <a:ln w="12700">
            <a:solidFill>
              <a:srgbClr val="993366"/>
            </a:solidFill>
            <a:prstDash val="lgDashDotDot"/>
          </a:ln>
        </p:spPr>
        <p:txBody>
          <a:bodyPr anchor="t">
            <a:no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述职报告</a:t>
            </a:r>
            <a:endParaRPr 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lnSpc>
                <a:spcPct val="110000"/>
              </a:lnSpc>
              <a:buClrTx/>
              <a:buSzTx/>
              <a:buFontTx/>
            </a:pPr>
            <a:endParaRPr 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30040" y="1566545"/>
            <a:ext cx="5463540" cy="16916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rgbClr val="336699"/>
            </a:solidFill>
            <a:prstDash val="lgDashDotDot"/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公文、事务文的名词解释：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①对象：国家机关、企事业单位、人民团体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②目的：根据文种不同具体解释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③表明上下级关系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25195" y="619125"/>
            <a:ext cx="2360930" cy="538480"/>
          </a:xfrm>
          <a:solidFill>
            <a:srgbClr val="FFC000"/>
          </a:solidFill>
        </p:spPr>
        <p:txBody>
          <a:bodyPr/>
          <a:lstStyle/>
          <a:p>
            <a:pPr algn="l"/>
            <a:r>
              <a:rPr lang="zh-CN" altLang="en-US" sz="3200">
                <a:sym typeface="+mn-ea"/>
              </a:rPr>
              <a:t>名词解释题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25195" y="2848610"/>
            <a:ext cx="9003030" cy="1974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议案是指适用于各级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人民政府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按照法律的程序向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同级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人民代表大会或者人民代表大会常务委员会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提请审议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事项。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25195" y="1825625"/>
            <a:ext cx="1403350" cy="606425"/>
          </a:xfrm>
          <a:solidFill>
            <a:schemeClr val="accent1">
              <a:lumMod val="90000"/>
            </a:schemeClr>
          </a:solidFill>
          <a:ln w="12700">
            <a:solidFill>
              <a:srgbClr val="993366"/>
            </a:solidFill>
            <a:prstDash val="lgDashDotDot"/>
          </a:ln>
        </p:spPr>
        <p:txBody>
          <a:bodyPr anchor="t">
            <a:no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5.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议案</a:t>
            </a:r>
            <a:endParaRPr 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lnSpc>
                <a:spcPct val="110000"/>
              </a:lnSpc>
              <a:buClrTx/>
              <a:buSzTx/>
              <a:buFontTx/>
            </a:pPr>
            <a:endParaRPr 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lnSpc>
                <a:spcPct val="110000"/>
              </a:lnSpc>
              <a:buClrTx/>
              <a:buSzTx/>
              <a:buFontTx/>
            </a:pPr>
            <a:endParaRPr 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86125" y="1156970"/>
            <a:ext cx="5463540" cy="16916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rgbClr val="336699"/>
            </a:solidFill>
            <a:prstDash val="lgDashDotDot"/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公文、事务文的名词解释：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①对象：国家机关、企事业单位、人民团体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②目的：根据文种不同具体解释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③表明上下级关系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25195" y="473075"/>
            <a:ext cx="2360930" cy="683895"/>
          </a:xfrm>
          <a:solidFill>
            <a:srgbClr val="FFC000"/>
          </a:solidFill>
        </p:spPr>
        <p:txBody>
          <a:bodyPr/>
          <a:lstStyle/>
          <a:p>
            <a:pPr algn="l"/>
            <a:r>
              <a:rPr lang="zh-CN" altLang="en-US" sz="3200">
                <a:sym typeface="+mn-ea"/>
              </a:rPr>
              <a:t>名词解释题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25195" y="3804285"/>
            <a:ext cx="8555355" cy="1038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方案是为完成某项</a:t>
            </a:r>
            <a:r>
              <a:rPr lang="zh-CN" altLang="en-US" sz="28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专题任务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而</a:t>
            </a:r>
            <a:r>
              <a:rPr lang="zh-CN" altLang="en-US" sz="28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制定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的计划性文书。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25195" y="2157095"/>
            <a:ext cx="1494790" cy="666115"/>
          </a:xfrm>
          <a:solidFill>
            <a:schemeClr val="accent1">
              <a:lumMod val="90000"/>
            </a:schemeClr>
          </a:solidFill>
          <a:ln w="12700">
            <a:solidFill>
              <a:srgbClr val="993366"/>
            </a:solidFill>
            <a:prstDash val="lgDashDotDot"/>
          </a:ln>
        </p:spPr>
        <p:txBody>
          <a:bodyPr anchor="t">
            <a:no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6.方案</a:t>
            </a:r>
            <a:endParaRPr 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25195" y="473075"/>
            <a:ext cx="2360930" cy="683895"/>
          </a:xfrm>
          <a:solidFill>
            <a:srgbClr val="FFC000"/>
          </a:solidFill>
        </p:spPr>
        <p:txBody>
          <a:bodyPr/>
          <a:lstStyle/>
          <a:p>
            <a:pPr algn="l"/>
            <a:r>
              <a:rPr lang="zh-CN" altLang="en-US" sz="3200">
                <a:sym typeface="+mn-ea"/>
              </a:rPr>
              <a:t>名词解释题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4130040" y="1566545"/>
            <a:ext cx="5463540" cy="16916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rgbClr val="336699"/>
            </a:solidFill>
            <a:prstDash val="lgDashDotDot"/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公文、事务文的名词解释：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①对象：国家机关、企事业单位、人民团体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②目的：根据文种不同具体解释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③表明上下级关系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30580" y="3355975"/>
            <a:ext cx="78835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知照性公文主要用于向社会公众发布的，用于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告知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情况、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沟通信息、通知事项等，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表明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自己的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立场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或态度，以作为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凭证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的一种告谕性公文。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25195" y="1976120"/>
            <a:ext cx="2656840" cy="665480"/>
          </a:xfrm>
          <a:solidFill>
            <a:schemeClr val="accent1">
              <a:lumMod val="90000"/>
            </a:schemeClr>
          </a:solidFill>
          <a:ln w="12700">
            <a:solidFill>
              <a:srgbClr val="993366"/>
            </a:solidFill>
            <a:prstDash val="lgDashDotDot"/>
          </a:ln>
        </p:spPr>
        <p:txBody>
          <a:bodyPr anchor="t">
            <a:no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7.知照性公文</a:t>
            </a:r>
            <a:endParaRPr 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0580" y="671195"/>
            <a:ext cx="2360930" cy="683895"/>
          </a:xfrm>
          <a:solidFill>
            <a:srgbClr val="FFC000"/>
          </a:solidFill>
        </p:spPr>
        <p:txBody>
          <a:bodyPr/>
          <a:p>
            <a:pPr algn="l"/>
            <a:r>
              <a:rPr lang="zh-CN" altLang="en-US" sz="3200">
                <a:sym typeface="+mn-ea"/>
              </a:rPr>
              <a:t>名词解释题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4215765" y="1549400"/>
            <a:ext cx="4888230" cy="16916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rgbClr val="336699"/>
            </a:solidFill>
            <a:prstDash val="lgDashDotDot"/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公文、事务文的名词解释：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拆词组句法：</a:t>
            </a:r>
            <a:endParaRPr lang="zh-CN" altLang="zh-CN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知照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----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通知、知会、告知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公文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5195" y="473075"/>
            <a:ext cx="2360930" cy="683895"/>
          </a:xfrm>
          <a:solidFill>
            <a:srgbClr val="FFC000"/>
          </a:solidFill>
        </p:spPr>
        <p:txBody>
          <a:bodyPr/>
          <a:lstStyle/>
          <a:p>
            <a:pPr algn="l"/>
            <a:r>
              <a:rPr lang="zh-CN" altLang="en-US" sz="3200">
                <a:sym typeface="+mn-ea"/>
              </a:rPr>
              <a:t>名词解释题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830580" y="3355975"/>
            <a:ext cx="7883525" cy="17145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部署性公文主要用于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上级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机关对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下级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机关单位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布置工作、安排事务、处理问题而发的具有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领导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性、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指导性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、落实性的公文。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25195" y="1976120"/>
            <a:ext cx="2656840" cy="665480"/>
          </a:xfrm>
          <a:solidFill>
            <a:schemeClr val="accent1">
              <a:lumMod val="90000"/>
            </a:schemeClr>
          </a:solidFill>
          <a:ln w="12700">
            <a:solidFill>
              <a:srgbClr val="993366"/>
            </a:solidFill>
            <a:prstDash val="lgDashDotDot"/>
          </a:ln>
        </p:spPr>
        <p:txBody>
          <a:bodyPr anchor="t">
            <a:no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8.</a:t>
            </a:r>
            <a:r>
              <a:rPr 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部署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性公文</a:t>
            </a:r>
            <a:endParaRPr 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30040" y="1566545"/>
            <a:ext cx="5463540" cy="16916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rgbClr val="336699"/>
            </a:solidFill>
            <a:prstDash val="lgDashDotDot"/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公文、事务文的名词解释：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拆词组句法：</a:t>
            </a:r>
            <a:endParaRPr lang="zh-CN" altLang="zh-CN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知照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----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通知、知会、告知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公文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云形 3"/>
          <p:cNvSpPr/>
          <p:nvPr/>
        </p:nvSpPr>
        <p:spPr>
          <a:xfrm>
            <a:off x="4024630" y="1442720"/>
            <a:ext cx="4302125" cy="231521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966970" y="1981835"/>
            <a:ext cx="2617470" cy="1119505"/>
          </a:xfrm>
        </p:spPr>
        <p:txBody>
          <a:bodyPr anchor="t"/>
          <a:p>
            <a:pPr marL="0" indent="0" algn="l">
              <a:lnSpc>
                <a:spcPct val="80000"/>
              </a:lnSpc>
              <a:buNone/>
            </a:pPr>
            <a:r>
              <a:rPr lang="zh-CN" altLang="en-US" sz="4800" b="1">
                <a:latin typeface="楷体" panose="02010609060101010101" pitchFamily="49" charset="-122"/>
                <a:ea typeface="楷体" panose="02010609060101010101" pitchFamily="49" charset="-122"/>
              </a:rPr>
              <a:t>私务文 </a:t>
            </a:r>
            <a:r>
              <a:rPr lang="zh-CN" altLang="en-US" sz="44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66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7200" b="1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endParaRPr lang="zh-CN" altLang="en-US" sz="72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zh-CN" altLang="en-US" sz="7200" b="1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endParaRPr lang="zh-CN" altLang="en-US" sz="72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25195" y="3560445"/>
            <a:ext cx="7941945" cy="21209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经济合同是商品经济的产物，根据1999年10月1日生效的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《中华人民共和国合同法》规定：经济合同是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平等主体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自然人、法人、其他组织之间设立，变更、终止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民事权利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和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义务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关系的协议。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25195" y="2078990"/>
            <a:ext cx="2085975" cy="598170"/>
          </a:xfrm>
          <a:solidFill>
            <a:schemeClr val="accent1">
              <a:lumMod val="90000"/>
            </a:schemeClr>
          </a:solidFill>
          <a:ln w="12700">
            <a:solidFill>
              <a:srgbClr val="993366"/>
            </a:solidFill>
            <a:prstDash val="lgDashDotDot"/>
          </a:ln>
        </p:spPr>
        <p:txBody>
          <a:bodyPr anchor="t">
            <a:no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9.经济合同</a:t>
            </a:r>
            <a:endParaRPr 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25195" y="473075"/>
            <a:ext cx="2360930" cy="683895"/>
          </a:xfrm>
          <a:solidFill>
            <a:srgbClr val="FFC000"/>
          </a:solidFill>
        </p:spPr>
        <p:txBody>
          <a:bodyPr/>
          <a:lstStyle/>
          <a:p>
            <a:pPr algn="l"/>
            <a:r>
              <a:rPr lang="zh-CN" altLang="en-US" sz="3200">
                <a:sym typeface="+mn-ea"/>
              </a:rPr>
              <a:t>名词解释题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60730" y="2667635"/>
            <a:ext cx="9109710" cy="2675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起诉状是民事案件的原告或刑事案件的自诉人在自己的权益受到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侵害或与他人发生争议时，为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维护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自己的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合法权益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，依法向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人民检察院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提出诉讼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请求，要求法院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追究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有关人员和组织的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法律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责任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而向法院提交的书面请求。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83615" y="1806575"/>
            <a:ext cx="1782445" cy="675005"/>
          </a:xfrm>
          <a:solidFill>
            <a:schemeClr val="accent1">
              <a:lumMod val="90000"/>
            </a:schemeClr>
          </a:solidFill>
          <a:ln w="12700">
            <a:solidFill>
              <a:srgbClr val="993366"/>
            </a:solidFill>
            <a:prstDash val="lgDashDotDot"/>
          </a:ln>
        </p:spPr>
        <p:txBody>
          <a:bodyPr anchor="t">
            <a:no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10.起诉状</a:t>
            </a:r>
            <a:endParaRPr 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25195" y="473075"/>
            <a:ext cx="2360930" cy="598170"/>
          </a:xfrm>
          <a:solidFill>
            <a:srgbClr val="FFC000"/>
          </a:solidFill>
        </p:spPr>
        <p:txBody>
          <a:bodyPr/>
          <a:lstStyle/>
          <a:p>
            <a:pPr algn="l"/>
            <a:r>
              <a:rPr lang="zh-CN" altLang="en-US" sz="3200">
                <a:sym typeface="+mn-ea"/>
              </a:rPr>
              <a:t>名词解释题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49630" y="3501390"/>
            <a:ext cx="7873365" cy="17145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民事起诉状是民事原告在自己的民事权益受到侵害或者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与他人发生争议时，为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维护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自身的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民事权益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，依照事实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和法律，向人民法院递交的书面请求。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25195" y="2098675"/>
            <a:ext cx="2623185" cy="655320"/>
          </a:xfrm>
          <a:solidFill>
            <a:schemeClr val="accent1">
              <a:lumMod val="90000"/>
            </a:schemeClr>
          </a:solidFill>
          <a:ln w="12700">
            <a:solidFill>
              <a:srgbClr val="993366"/>
            </a:solidFill>
            <a:prstDash val="lgDashDotDot"/>
          </a:ln>
        </p:spPr>
        <p:txBody>
          <a:bodyPr anchor="t">
            <a:no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11.民事起诉状</a:t>
            </a:r>
            <a:endParaRPr 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49630" y="619125"/>
            <a:ext cx="2360930" cy="683895"/>
          </a:xfrm>
          <a:solidFill>
            <a:srgbClr val="FFC000"/>
          </a:solidFill>
        </p:spPr>
        <p:txBody>
          <a:bodyPr/>
          <a:lstStyle/>
          <a:p>
            <a:pPr algn="l"/>
            <a:r>
              <a:rPr lang="zh-CN" altLang="en-US" sz="3200">
                <a:sym typeface="+mn-ea"/>
              </a:rPr>
              <a:t>名词解释题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50265" y="3628390"/>
            <a:ext cx="7601585" cy="1308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信电类文书指以传统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纸质媒介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或现代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电子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媒介书写、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印刷、承载、传播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书信类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应用文。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25195" y="1786890"/>
            <a:ext cx="3024505" cy="685800"/>
          </a:xfrm>
          <a:solidFill>
            <a:schemeClr val="accent1">
              <a:lumMod val="90000"/>
            </a:schemeClr>
          </a:solidFill>
          <a:ln w="12700">
            <a:solidFill>
              <a:srgbClr val="993366"/>
            </a:solidFill>
            <a:prstDash val="lgDashDotDot"/>
          </a:ln>
        </p:spPr>
        <p:txBody>
          <a:bodyPr anchor="t">
            <a:no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12.信电类文书</a:t>
            </a:r>
            <a:endParaRPr 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25195" y="464185"/>
            <a:ext cx="2360930" cy="683895"/>
          </a:xfrm>
          <a:solidFill>
            <a:srgbClr val="FFC000"/>
          </a:solidFill>
        </p:spPr>
        <p:txBody>
          <a:bodyPr/>
          <a:p>
            <a:pPr algn="l"/>
            <a:r>
              <a:rPr lang="zh-CN" altLang="en-US" sz="3200">
                <a:sym typeface="+mn-ea"/>
              </a:rPr>
              <a:t>名词解释题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矩形 1048591"/>
          <p:cNvSpPr/>
          <p:nvPr/>
        </p:nvSpPr>
        <p:spPr>
          <a:xfrm>
            <a:off x="1214120" y="1104900"/>
            <a:ext cx="7261225" cy="378396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lvl="0" indent="-342900" algn="ctr" latinLnBrk="1">
              <a:lnSpc>
                <a:spcPct val="170000"/>
              </a:lnSpc>
            </a:pPr>
            <a:r>
              <a:rPr lang="zh-CN" altLang="en-US" sz="72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应用文写作</a:t>
            </a:r>
            <a:endParaRPr lang="zh-CN" altLang="en-US" sz="72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indent="-342900" algn="ctr" latinLnBrk="1">
              <a:lnSpc>
                <a:spcPct val="210000"/>
              </a:lnSpc>
            </a:pPr>
            <a:r>
              <a:rPr lang="zh-CN" altLang="en-US" sz="28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课程代码：</a:t>
            </a:r>
            <a:r>
              <a:rPr lang="en-US" altLang="zh-CN" sz="28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27007</a:t>
            </a:r>
            <a:endParaRPr lang="en-US" altLang="zh-CN" sz="28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indent="-342900" algn="ctr" latinLnBrk="1">
              <a:lnSpc>
                <a:spcPct val="210000"/>
              </a:lnSpc>
            </a:pPr>
            <a:r>
              <a:rPr lang="zh-CN" altLang="en-US" sz="28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主讲老师：伍国华</a:t>
            </a:r>
            <a:endParaRPr lang="zh-CN" altLang="en-US" sz="28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25195" y="3771900"/>
            <a:ext cx="9081770" cy="1308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调查报告是对客观事物进行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实地调查研究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后写成的反映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客观事物规律的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书面报告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，是反映调查研究成果的一种文体。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25195" y="2362835"/>
            <a:ext cx="2202180" cy="685800"/>
          </a:xfrm>
          <a:solidFill>
            <a:schemeClr val="accent1">
              <a:lumMod val="90000"/>
            </a:schemeClr>
          </a:solidFill>
          <a:ln w="12700">
            <a:solidFill>
              <a:srgbClr val="993366"/>
            </a:solidFill>
            <a:prstDash val="lgDashDotDot"/>
          </a:ln>
        </p:spPr>
        <p:txBody>
          <a:bodyPr anchor="t">
            <a:no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13.调查报告</a:t>
            </a:r>
            <a:endParaRPr 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58495" y="704850"/>
            <a:ext cx="2360930" cy="598170"/>
          </a:xfrm>
          <a:solidFill>
            <a:srgbClr val="FFC000"/>
          </a:solidFill>
        </p:spPr>
        <p:txBody>
          <a:bodyPr/>
          <a:p>
            <a:pPr algn="l"/>
            <a:r>
              <a:rPr lang="zh-CN" altLang="en-US" sz="3200">
                <a:sym typeface="+mn-ea"/>
              </a:rPr>
              <a:t>名词解释题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25195" y="3663950"/>
            <a:ext cx="8039735" cy="1308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会议记录是如实记录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会议基本情况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以及会议议程、报告、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发言、讲话、决定、决议的一种记录文书。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25195" y="2244090"/>
            <a:ext cx="2240915" cy="665480"/>
          </a:xfrm>
          <a:solidFill>
            <a:schemeClr val="accent1">
              <a:lumMod val="90000"/>
            </a:schemeClr>
          </a:solidFill>
          <a:ln w="12700">
            <a:solidFill>
              <a:srgbClr val="993366"/>
            </a:solidFill>
            <a:prstDash val="lgDashDotDot"/>
          </a:ln>
        </p:spPr>
        <p:txBody>
          <a:bodyPr anchor="t">
            <a:no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14.会议记录</a:t>
            </a:r>
            <a:endParaRPr 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93420" y="782955"/>
            <a:ext cx="2360930" cy="598170"/>
          </a:xfrm>
          <a:solidFill>
            <a:srgbClr val="FFC000"/>
          </a:solidFill>
        </p:spPr>
        <p:txBody>
          <a:bodyPr/>
          <a:lstStyle/>
          <a:p>
            <a:pPr algn="l"/>
            <a:r>
              <a:rPr lang="zh-CN" altLang="en-US" sz="3200">
                <a:sym typeface="+mn-ea"/>
              </a:rPr>
              <a:t>名词解释题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云形 3"/>
          <p:cNvSpPr/>
          <p:nvPr/>
        </p:nvSpPr>
        <p:spPr>
          <a:xfrm>
            <a:off x="4024630" y="1442720"/>
            <a:ext cx="4302125" cy="231521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584700" y="2040255"/>
            <a:ext cx="3182620" cy="1119505"/>
          </a:xfrm>
        </p:spPr>
        <p:txBody>
          <a:bodyPr anchor="t"/>
          <a:p>
            <a:pPr marL="0" indent="0" algn="l">
              <a:lnSpc>
                <a:spcPct val="80000"/>
              </a:lnSpc>
              <a:buNone/>
            </a:pPr>
            <a:r>
              <a:rPr lang="zh-CN" altLang="en-US" sz="4400" b="1">
                <a:latin typeface="楷体" panose="02010609060101010101" pitchFamily="49" charset="-122"/>
                <a:ea typeface="楷体" panose="02010609060101010101" pitchFamily="49" charset="-122"/>
              </a:rPr>
              <a:t>基础知识篇 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44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7200" b="1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endParaRPr lang="zh-CN" altLang="en-US" sz="72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zh-CN" altLang="en-US" sz="7200" b="1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endParaRPr lang="zh-CN" altLang="en-US" sz="72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88035" y="1720215"/>
            <a:ext cx="8146415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约定读者是指依据应用文的</a:t>
            </a:r>
            <a:r>
              <a:rPr lang="zh-CN" altLang="en-US" sz="20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内容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、文种、或</a:t>
            </a:r>
            <a:r>
              <a:rPr lang="zh-CN" altLang="en-US" sz="20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特定关系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、特定</a:t>
            </a:r>
            <a:r>
              <a:rPr lang="zh-CN" altLang="en-US" sz="20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身份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等，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特别</a:t>
            </a:r>
            <a:r>
              <a:rPr lang="zh-CN" altLang="en-US" sz="20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约定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阅读应用文文本个体或群体。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88035" y="1210310"/>
            <a:ext cx="1616710" cy="509905"/>
          </a:xfrm>
          <a:solidFill>
            <a:schemeClr val="accent1">
              <a:lumMod val="90000"/>
            </a:schemeClr>
          </a:solidFill>
          <a:ln w="12700">
            <a:solidFill>
              <a:schemeClr val="accent1"/>
            </a:solidFill>
            <a:prstDash val="lgDashDotDot"/>
          </a:ln>
        </p:spPr>
        <p:txBody>
          <a:bodyPr/>
          <a:p>
            <a:pPr>
              <a:lnSpc>
                <a:spcPct val="110000"/>
              </a:lnSpc>
            </a:pP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1.约定读者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内容占位符 6"/>
          <p:cNvSpPr>
            <a:spLocks noGrp="1"/>
          </p:cNvSpPr>
          <p:nvPr/>
        </p:nvSpPr>
        <p:spPr>
          <a:xfrm>
            <a:off x="788035" y="2938780"/>
            <a:ext cx="1616710" cy="49022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rgbClr val="993366"/>
            </a:solidFill>
            <a:prstDash val="lgDashDotDot"/>
          </a:ln>
        </p:spPr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代言作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者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内容占位符 6"/>
          <p:cNvSpPr>
            <a:spLocks noGrp="1"/>
          </p:cNvSpPr>
          <p:nvPr/>
        </p:nvSpPr>
        <p:spPr>
          <a:xfrm>
            <a:off x="788035" y="4583430"/>
            <a:ext cx="1616710" cy="46101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rgbClr val="993366"/>
            </a:solidFill>
            <a:prstDash val="lgDashDotDot"/>
          </a:ln>
        </p:spPr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自由读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者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8035" y="3491230"/>
            <a:ext cx="7601585" cy="762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代言作者即以代替别人撰写的撰稿人的身份从事写作活动的人。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8670" y="5219065"/>
            <a:ext cx="8145780" cy="798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自由读者是指根据个人需要，</a:t>
            </a:r>
            <a:r>
              <a:rPr lang="zh-CN" altLang="en-US" sz="20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自发选择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阅读某些应用文的读者。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90365" y="598170"/>
            <a:ext cx="2798445" cy="8915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rgbClr val="336699"/>
            </a:solidFill>
            <a:prstDash val="lgDashDotDot"/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拆词法：记录  要点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联想法：会议纪要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641350" y="542290"/>
            <a:ext cx="2360930" cy="598170"/>
          </a:xfrm>
          <a:solidFill>
            <a:srgbClr val="FFC000"/>
          </a:solidFill>
        </p:spPr>
        <p:txBody>
          <a:bodyPr/>
          <a:lstStyle/>
          <a:p>
            <a:pPr algn="l"/>
            <a:r>
              <a:rPr lang="zh-CN" altLang="en-US" sz="3200">
                <a:sym typeface="+mn-ea"/>
              </a:rPr>
              <a:t>名词解释题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8" grpId="0"/>
      <p:bldP spid="9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22020" y="3183255"/>
            <a:ext cx="8574405" cy="1383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400" b="1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指定性</a:t>
            </a:r>
            <a:r>
              <a:rPr sz="2400" b="1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读者</a:t>
            </a:r>
            <a:r>
              <a:rPr lang="zh-CN" sz="2400" b="1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是指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被指定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必须阅读某一应用文的个体或群体；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公务文书的作者基本上是指定性读者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003300" y="2049780"/>
            <a:ext cx="2600325" cy="509905"/>
          </a:xfrm>
          <a:solidFill>
            <a:schemeClr val="accent1">
              <a:lumMod val="90000"/>
            </a:schemeClr>
          </a:solidFill>
          <a:ln w="12700">
            <a:solidFill>
              <a:schemeClr val="accent1"/>
            </a:solidFill>
            <a:prstDash val="lgDashDotDot"/>
          </a:ln>
        </p:spPr>
        <p:txBody>
          <a:bodyPr/>
          <a:p>
            <a:pPr>
              <a:lnSpc>
                <a:spcPct val="110000"/>
              </a:lnSpc>
            </a:pP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指定性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读者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12665" y="1859280"/>
            <a:ext cx="2798445" cy="8915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rgbClr val="336699"/>
            </a:solidFill>
            <a:prstDash val="lgDashDotDot"/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拆词法：指定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必须阅读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6"/>
          <p:cNvSpPr>
            <a:spLocks noGrp="1"/>
          </p:cNvSpPr>
          <p:nvPr/>
        </p:nvSpPr>
        <p:spPr>
          <a:xfrm>
            <a:off x="788670" y="1670685"/>
            <a:ext cx="2520950" cy="57721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rgbClr val="993366"/>
            </a:solidFill>
            <a:prstDash val="lgDashDotDot"/>
          </a:ln>
        </p:spPr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5.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指向性读者</a:t>
            </a:r>
            <a:endParaRPr lang="zh-CN" altLang="en-US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8670" y="2795905"/>
            <a:ext cx="7815580" cy="1641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指向性读者是指根据自己需要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选择阅读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应用文文本的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个体或群体。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76725" y="1713865"/>
            <a:ext cx="2798445" cy="49149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rgbClr val="336699"/>
            </a:solidFill>
            <a:prstDash val="lgDashDotDot"/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拆词法：指向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6"/>
          <p:cNvSpPr>
            <a:spLocks noGrp="1"/>
          </p:cNvSpPr>
          <p:nvPr/>
        </p:nvSpPr>
        <p:spPr>
          <a:xfrm>
            <a:off x="920115" y="1823085"/>
            <a:ext cx="2142490" cy="52959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rgbClr val="993366"/>
            </a:solidFill>
            <a:prstDash val="lgDashDotDot"/>
          </a:ln>
        </p:spPr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6.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法定作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者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59790" y="2541270"/>
            <a:ext cx="8145780" cy="152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法定作者指写作形式上的主体是那些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依法成立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并能以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自己的名义行使权利和义务关系的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单位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和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个人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。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98195" y="3056890"/>
            <a:ext cx="857504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密级又称秘密级限，是根据公文内容涉及的国家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秘密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程度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所划分的等级。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65835" y="1874520"/>
            <a:ext cx="1412875" cy="529590"/>
          </a:xfrm>
          <a:solidFill>
            <a:schemeClr val="accent1">
              <a:lumMod val="90000"/>
            </a:schemeClr>
          </a:solidFill>
          <a:ln w="12700">
            <a:solidFill>
              <a:srgbClr val="993366"/>
            </a:solidFill>
            <a:prstDash val="lgDashDotDot"/>
          </a:ln>
        </p:spPr>
        <p:txBody>
          <a:bodyPr anchor="t">
            <a:no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.密级</a:t>
            </a:r>
            <a:endParaRPr 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25195" y="2931160"/>
            <a:ext cx="8282940" cy="1641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主送机关指公文的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主要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受理机关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，是需要周知、执行、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答复公文内容，负有办文责任的机关名称。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25195" y="2005330"/>
            <a:ext cx="2268855" cy="626745"/>
          </a:xfrm>
          <a:solidFill>
            <a:schemeClr val="accent1">
              <a:lumMod val="90000"/>
            </a:schemeClr>
          </a:solidFill>
          <a:ln w="12700">
            <a:solidFill>
              <a:srgbClr val="993366"/>
            </a:solidFill>
            <a:prstDash val="lgDashDotDot"/>
          </a:ln>
        </p:spPr>
        <p:txBody>
          <a:bodyPr anchor="t">
            <a:no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8.主送机关</a:t>
            </a:r>
            <a:endParaRPr 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25195" y="2950210"/>
            <a:ext cx="8545830" cy="17145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应用文是机关单位、社会团体和人民群众，在日常工作、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学习、生活中办理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公务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以及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个人事务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而使用的具有特定形式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或惯用格式的文字。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25195" y="1825625"/>
            <a:ext cx="1981835" cy="636270"/>
          </a:xfrm>
          <a:solidFill>
            <a:schemeClr val="accent1">
              <a:lumMod val="90000"/>
            </a:schemeClr>
          </a:solidFill>
          <a:ln w="12700">
            <a:solidFill>
              <a:srgbClr val="993366"/>
            </a:solidFill>
            <a:prstDash val="lgDashDotDot"/>
          </a:ln>
        </p:spPr>
        <p:txBody>
          <a:bodyPr anchor="t">
            <a:no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9.应用文</a:t>
            </a:r>
            <a:endParaRPr 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云形 3"/>
          <p:cNvSpPr/>
          <p:nvPr/>
        </p:nvSpPr>
        <p:spPr>
          <a:xfrm>
            <a:off x="4024630" y="1442720"/>
            <a:ext cx="4302125" cy="231521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402455" y="2040255"/>
            <a:ext cx="5022850" cy="1119505"/>
          </a:xfrm>
        </p:spPr>
        <p:txBody>
          <a:bodyPr anchor="t"/>
          <a:p>
            <a:pPr marL="0" indent="0" algn="l">
              <a:lnSpc>
                <a:spcPct val="80000"/>
              </a:lnSpc>
              <a:buNone/>
            </a:pPr>
            <a:r>
              <a:rPr lang="zh-CN" altLang="en-US" sz="4800" b="1">
                <a:latin typeface="楷体" panose="02010609060101010101" pitchFamily="49" charset="-122"/>
                <a:ea typeface="楷体" panose="02010609060101010101" pitchFamily="49" charset="-122"/>
              </a:rPr>
              <a:t>名词解释题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44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7200" b="1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endParaRPr lang="zh-CN" altLang="en-US" sz="72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zh-CN" altLang="en-US" sz="7200" b="1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endParaRPr lang="zh-CN" altLang="en-US" sz="72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9145" y="2929890"/>
            <a:ext cx="7601585" cy="18630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公文格式指公文外在表现形式的各个组成部分及在文本中的各自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位置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，包括公文的用纸、留白等。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25195" y="1913890"/>
            <a:ext cx="2396490" cy="704850"/>
          </a:xfrm>
          <a:solidFill>
            <a:schemeClr val="accent1">
              <a:lumMod val="90000"/>
            </a:schemeClr>
          </a:solidFill>
          <a:ln w="12700">
            <a:solidFill>
              <a:srgbClr val="993366"/>
            </a:solidFill>
            <a:prstDash val="lgDashDotDot"/>
          </a:ln>
        </p:spPr>
        <p:txBody>
          <a:bodyPr anchor="t">
            <a:no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10.公文格式</a:t>
            </a:r>
            <a:endParaRPr 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25195" y="2666365"/>
            <a:ext cx="8526145" cy="2084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8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文种是指对具体的公文按其性质和用途的不同要求划分为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8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若干种，并为每种公文规定的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固定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名称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，即公文的名称。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25195" y="1991360"/>
            <a:ext cx="1704975" cy="675005"/>
          </a:xfrm>
          <a:solidFill>
            <a:schemeClr val="accent1">
              <a:lumMod val="90000"/>
            </a:schemeClr>
          </a:solidFill>
          <a:ln w="12700">
            <a:solidFill>
              <a:srgbClr val="993366"/>
            </a:solidFill>
            <a:prstDash val="lgDashDotDot"/>
          </a:ln>
        </p:spPr>
        <p:txBody>
          <a:bodyPr anchor="t">
            <a:no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11.文种</a:t>
            </a:r>
            <a:endParaRPr 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云形 3"/>
          <p:cNvSpPr/>
          <p:nvPr/>
        </p:nvSpPr>
        <p:spPr>
          <a:xfrm>
            <a:off x="2436495" y="508000"/>
            <a:ext cx="3324225" cy="18656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2977515" y="781050"/>
            <a:ext cx="2491740" cy="1119505"/>
          </a:xfrm>
        </p:spPr>
        <p:txBody>
          <a:bodyPr anchor="t"/>
          <a:p>
            <a:pPr marL="0" indent="0" algn="l">
              <a:lnSpc>
                <a:spcPct val="80000"/>
              </a:lnSpc>
              <a:buNone/>
            </a:pPr>
            <a:r>
              <a:rPr lang="zh-CN" altLang="en-US" sz="4400" b="1">
                <a:latin typeface="楷体" panose="02010609060101010101" pitchFamily="49" charset="-122"/>
                <a:ea typeface="楷体" panose="02010609060101010101" pitchFamily="49" charset="-122"/>
              </a:rPr>
              <a:t>简答题 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44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7200" b="1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endParaRPr lang="zh-CN" altLang="en-US" sz="72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zh-CN" altLang="en-US" sz="7200" b="1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endParaRPr lang="zh-CN" altLang="en-US" sz="72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6"/>
          <p:cNvSpPr>
            <a:spLocks noGrp="1"/>
          </p:cNvSpPr>
          <p:nvPr/>
        </p:nvSpPr>
        <p:spPr>
          <a:xfrm>
            <a:off x="543560" y="2643505"/>
            <a:ext cx="2425700" cy="28079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993366"/>
            </a:solidFill>
            <a:prstDash val="lgDashDotDot"/>
          </a:ln>
        </p:spPr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答题格式：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答：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…………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…………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…………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…………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内容占位符 6"/>
          <p:cNvSpPr>
            <a:spLocks noGrp="1"/>
          </p:cNvSpPr>
          <p:nvPr/>
        </p:nvSpPr>
        <p:spPr>
          <a:xfrm>
            <a:off x="3338830" y="3446145"/>
            <a:ext cx="1974215" cy="200533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>
            <a:solidFill>
              <a:srgbClr val="993366"/>
            </a:solidFill>
            <a:prstDash val="lgDashDotDot"/>
          </a:ln>
        </p:spPr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答题方法：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联想法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记忆口诀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拆字组句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57850" y="2036445"/>
            <a:ext cx="2481580" cy="3415030"/>
          </a:xfrm>
          <a:prstGeom prst="rect">
            <a:avLst/>
          </a:prstGeom>
          <a:solidFill>
            <a:schemeClr val="accent5"/>
          </a:solidFill>
          <a:ln>
            <a:solidFill>
              <a:srgbClr val="990033"/>
            </a:solidFill>
            <a:prstDash val="lgDashDotDot"/>
          </a:ln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/>
              <a:t>方向：</a:t>
            </a:r>
            <a:endParaRPr lang="zh-CN" altLang="en-US" sz="2400" b="1"/>
          </a:p>
          <a:p>
            <a:pPr>
              <a:lnSpc>
                <a:spcPct val="150000"/>
              </a:lnSpc>
            </a:pPr>
            <a:r>
              <a:rPr lang="zh-CN" altLang="en-US" sz="2400" b="1"/>
              <a:t>内容</a:t>
            </a:r>
            <a:r>
              <a:rPr lang="en-US" altLang="zh-CN" sz="2400" b="1"/>
              <a:t>----</a:t>
            </a:r>
            <a:r>
              <a:rPr lang="zh-CN" altLang="en-US" sz="2400" b="1"/>
              <a:t>写的什么</a:t>
            </a:r>
            <a:endParaRPr lang="zh-CN" altLang="en-US" sz="2400" b="1"/>
          </a:p>
          <a:p>
            <a:pPr>
              <a:lnSpc>
                <a:spcPct val="150000"/>
              </a:lnSpc>
            </a:pPr>
            <a:r>
              <a:rPr lang="zh-CN" altLang="en-US" sz="2400" b="1"/>
              <a:t>对象</a:t>
            </a:r>
            <a:r>
              <a:rPr lang="en-US" altLang="zh-CN" sz="2400" b="1"/>
              <a:t>----</a:t>
            </a:r>
            <a:r>
              <a:rPr lang="zh-CN" altLang="en-US" sz="2400" b="1"/>
              <a:t>写给谁</a:t>
            </a:r>
            <a:endParaRPr lang="zh-CN" altLang="en-US" sz="2400" b="1"/>
          </a:p>
          <a:p>
            <a:pPr>
              <a:lnSpc>
                <a:spcPct val="150000"/>
              </a:lnSpc>
            </a:pPr>
            <a:r>
              <a:rPr lang="zh-CN" altLang="en-US" sz="2400" b="1"/>
              <a:t>写法</a:t>
            </a:r>
            <a:r>
              <a:rPr lang="en-US" altLang="zh-CN" sz="2400" b="1"/>
              <a:t>----</a:t>
            </a:r>
            <a:r>
              <a:rPr lang="zh-CN" altLang="en-US" sz="2400" b="1"/>
              <a:t>写作细节</a:t>
            </a:r>
            <a:endParaRPr lang="zh-CN" altLang="en-US" sz="2400" b="1"/>
          </a:p>
          <a:p>
            <a:pPr>
              <a:lnSpc>
                <a:spcPct val="150000"/>
              </a:lnSpc>
            </a:pPr>
            <a:r>
              <a:rPr lang="zh-CN" altLang="en-US" sz="2400" b="1"/>
              <a:t>单位</a:t>
            </a:r>
            <a:r>
              <a:rPr lang="en-US" altLang="zh-CN" sz="2400" b="1"/>
              <a:t>----</a:t>
            </a:r>
            <a:r>
              <a:rPr lang="zh-CN" altLang="en-US" sz="2400" b="1"/>
              <a:t>谁写的</a:t>
            </a:r>
            <a:endParaRPr lang="zh-CN" altLang="en-US" sz="2400" b="1"/>
          </a:p>
          <a:p>
            <a:pPr>
              <a:lnSpc>
                <a:spcPct val="150000"/>
              </a:lnSpc>
            </a:pPr>
            <a:r>
              <a:rPr lang="zh-CN" altLang="en-US" sz="2400" b="1"/>
              <a:t>形式</a:t>
            </a:r>
            <a:r>
              <a:rPr lang="en-US" altLang="zh-CN" sz="2400" b="1"/>
              <a:t>----</a:t>
            </a:r>
            <a:r>
              <a:rPr lang="zh-CN" altLang="en-US" sz="2400" b="1"/>
              <a:t>格式</a:t>
            </a:r>
            <a:endParaRPr lang="zh-CN" alt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 bldLvl="0" animBg="1"/>
      <p:bldP spid="5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92120" y="473710"/>
            <a:ext cx="5669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共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小题，每小题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分，共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15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" y="1207135"/>
            <a:ext cx="5419725" cy="40862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675" y="1226185"/>
            <a:ext cx="6210300" cy="40671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1226185"/>
            <a:ext cx="5868670" cy="4095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云形 3"/>
          <p:cNvSpPr/>
          <p:nvPr/>
        </p:nvSpPr>
        <p:spPr>
          <a:xfrm>
            <a:off x="382905" y="2400300"/>
            <a:ext cx="3056255" cy="167259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903605" y="2869565"/>
            <a:ext cx="2014855" cy="1119505"/>
          </a:xfrm>
        </p:spPr>
        <p:txBody>
          <a:bodyPr anchor="t"/>
          <a:p>
            <a:pPr marL="0" indent="0" algn="l">
              <a:lnSpc>
                <a:spcPct val="40000"/>
              </a:lnSpc>
              <a:buNone/>
            </a:pPr>
            <a:r>
              <a:rPr lang="zh-CN" altLang="en-US" sz="4400" b="1">
                <a:latin typeface="楷体" panose="02010609060101010101" pitchFamily="49" charset="-122"/>
                <a:ea typeface="楷体" panose="02010609060101010101" pitchFamily="49" charset="-122"/>
              </a:rPr>
              <a:t>特点与</a:t>
            </a:r>
            <a:endParaRPr lang="zh-CN" altLang="en-US" sz="44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l">
              <a:lnSpc>
                <a:spcPct val="40000"/>
              </a:lnSpc>
              <a:buNone/>
            </a:pPr>
            <a:r>
              <a:rPr lang="zh-CN" altLang="en-US" sz="4400" b="1">
                <a:latin typeface="楷体" panose="02010609060101010101" pitchFamily="49" charset="-122"/>
                <a:ea typeface="楷体" panose="02010609060101010101" pitchFamily="49" charset="-122"/>
              </a:rPr>
              <a:t>功能类 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44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7200" b="1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endParaRPr lang="zh-CN" altLang="en-US" sz="72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zh-CN" altLang="en-US" sz="7200" b="1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endParaRPr lang="zh-CN" altLang="en-US" sz="72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32200" y="1358265"/>
            <a:ext cx="5954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主要考察事务文和私务文书的特点和功能</a:t>
            </a:r>
            <a:endParaRPr lang="zh-CN" altLang="en-US" sz="2400" b="1"/>
          </a:p>
        </p:txBody>
      </p:sp>
      <p:sp>
        <p:nvSpPr>
          <p:cNvPr id="7" name="内容占位符 6"/>
          <p:cNvSpPr>
            <a:spLocks noGrp="1"/>
          </p:cNvSpPr>
          <p:nvPr/>
        </p:nvSpPr>
        <p:spPr>
          <a:xfrm>
            <a:off x="3762375" y="2400300"/>
            <a:ext cx="4859655" cy="2516505"/>
          </a:xfrm>
          <a:prstGeom prst="rect">
            <a:avLst/>
          </a:prstGeom>
          <a:noFill/>
          <a:ln w="12700">
            <a:solidFill>
              <a:srgbClr val="993366"/>
            </a:solidFill>
            <a:prstDash val="lgDashDotDot"/>
          </a:ln>
        </p:spPr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简述事务文书的功能。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简述信息类文书的特点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简述事务文书的特点。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简述规约类文书的功能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简述汇报材料的含义及其主要特点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10000"/>
              </a:lnSpc>
            </a:pP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10000"/>
              </a:lnSpc>
            </a:pP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25195" y="2355215"/>
            <a:ext cx="3998595" cy="3192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（1）贯彻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政策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</a:t>
            </a:r>
            <a:r>
              <a:rPr lang="zh-CN" altLang="en-US" sz="2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指导工作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；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（2）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沟通</a:t>
            </a:r>
            <a:r>
              <a:rPr lang="zh-CN" altLang="en-US" sz="2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联络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，商洽工作；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（3）参谋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咨询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，辅助决策；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（4）</a:t>
            </a:r>
            <a:r>
              <a:rPr lang="zh-CN" altLang="en-US" sz="2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积累资料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，提供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证据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；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（5）制造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舆论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</a:t>
            </a:r>
            <a:r>
              <a:rPr lang="zh-CN" altLang="en-US" sz="2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宣传教育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。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156970" y="1578610"/>
            <a:ext cx="3420745" cy="471170"/>
          </a:xfrm>
          <a:ln w="12700">
            <a:solidFill>
              <a:srgbClr val="993366"/>
            </a:solidFill>
            <a:prstDash val="lgDashDotDot"/>
          </a:ln>
        </p:spPr>
        <p:txBody>
          <a:bodyPr/>
          <a:p>
            <a:pPr>
              <a:lnSpc>
                <a:spcPct val="110000"/>
              </a:lnSpc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.简述事务文书的功能。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10000"/>
              </a:lnSpc>
            </a:pP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25195" y="473075"/>
            <a:ext cx="1494155" cy="683895"/>
          </a:xfrm>
          <a:solidFill>
            <a:srgbClr val="FFC000"/>
          </a:solidFill>
        </p:spPr>
        <p:txBody>
          <a:bodyPr/>
          <a:p>
            <a:pPr algn="l"/>
            <a:r>
              <a:rPr lang="zh-CN" altLang="en-US" sz="3200">
                <a:sym typeface="+mn-ea"/>
              </a:rPr>
              <a:t>简答题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40105" y="2499360"/>
            <a:ext cx="3998595" cy="31051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（1）明确</a:t>
            </a:r>
            <a:r>
              <a:rPr lang="zh-CN" altLang="en-US" sz="28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职责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；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（2）</a:t>
            </a:r>
            <a:r>
              <a:rPr lang="zh-CN" altLang="en-US" sz="28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规范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行动；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（3）</a:t>
            </a:r>
            <a:r>
              <a:rPr lang="zh-CN" altLang="en-US" sz="28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统一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步调；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（4）宣传</a:t>
            </a:r>
            <a:r>
              <a:rPr lang="zh-CN" altLang="en-US" sz="28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教育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。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25195" y="1583055"/>
            <a:ext cx="3535045" cy="499745"/>
          </a:xfrm>
          <a:ln w="12700">
            <a:solidFill>
              <a:srgbClr val="993366"/>
            </a:solidFill>
            <a:prstDash val="lgDashDotDot"/>
          </a:ln>
        </p:spPr>
        <p:txBody>
          <a:bodyPr/>
          <a:p>
            <a:pPr>
              <a:lnSpc>
                <a:spcPct val="110000"/>
              </a:lnSpc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.简述规约类文书的功能。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25195" y="473075"/>
            <a:ext cx="1494155" cy="683895"/>
          </a:xfrm>
          <a:solidFill>
            <a:srgbClr val="FFC000"/>
          </a:solidFill>
        </p:spPr>
        <p:txBody>
          <a:bodyPr/>
          <a:p>
            <a:pPr algn="l"/>
            <a:r>
              <a:rPr lang="zh-CN" altLang="en-US" sz="3200">
                <a:sym typeface="+mn-ea"/>
              </a:rPr>
              <a:t>简答题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42720" y="2406015"/>
            <a:ext cx="3803650" cy="3707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（1）内容的</a:t>
            </a:r>
            <a:r>
              <a:rPr lang="zh-CN" altLang="en-US" sz="28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真实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性；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（2）选材的</a:t>
            </a:r>
            <a:r>
              <a:rPr lang="zh-CN" altLang="en-US" sz="28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典型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性；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（3）交流的</a:t>
            </a:r>
            <a:r>
              <a:rPr lang="zh-CN" altLang="en-US" sz="28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平等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性；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（4）行文的</a:t>
            </a:r>
            <a:r>
              <a:rPr lang="zh-CN" altLang="en-US" sz="28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灵活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性；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（5）制发的</a:t>
            </a:r>
            <a:r>
              <a:rPr lang="zh-CN" altLang="en-US" sz="28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时效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性。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442720" y="1541145"/>
            <a:ext cx="4032250" cy="636270"/>
          </a:xfrm>
          <a:ln w="12700">
            <a:solidFill>
              <a:srgbClr val="993366"/>
            </a:solidFill>
            <a:prstDash val="lgDashDotDot"/>
          </a:ln>
        </p:spPr>
        <p:txBody>
          <a:bodyPr/>
          <a:p>
            <a:pPr>
              <a:lnSpc>
                <a:spcPct val="130000"/>
              </a:lnSpc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.简述信息类文书的特点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25195" y="473075"/>
            <a:ext cx="1494155" cy="683895"/>
          </a:xfrm>
          <a:solidFill>
            <a:srgbClr val="FFC000"/>
          </a:solidFill>
        </p:spPr>
        <p:txBody>
          <a:bodyPr/>
          <a:lstStyle/>
          <a:p>
            <a:pPr algn="l"/>
            <a:r>
              <a:rPr lang="zh-CN" altLang="en-US" sz="3200">
                <a:sym typeface="+mn-ea"/>
              </a:rPr>
              <a:t>简答题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81760" y="2390140"/>
            <a:ext cx="3998595" cy="3707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（1）内容的</a:t>
            </a:r>
            <a:r>
              <a:rPr lang="zh-CN" altLang="en-US" sz="28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约束性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；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（2）制定的</a:t>
            </a:r>
            <a:r>
              <a:rPr lang="zh-CN" altLang="en-US" sz="28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程序性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；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（3）执行的</a:t>
            </a:r>
            <a:r>
              <a:rPr lang="zh-CN" altLang="en-US" sz="28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强制性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；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（4）发布的</a:t>
            </a:r>
            <a:r>
              <a:rPr lang="zh-CN" altLang="en-US" sz="28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灵活性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；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5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）表述的</a:t>
            </a:r>
            <a:r>
              <a:rPr lang="zh-CN" altLang="en-US" sz="28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简明性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。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429385" y="1602740"/>
            <a:ext cx="3683635" cy="499745"/>
          </a:xfrm>
          <a:ln w="12700">
            <a:solidFill>
              <a:srgbClr val="993366"/>
            </a:solidFill>
            <a:prstDash val="lgDashDotDot"/>
          </a:ln>
        </p:spPr>
        <p:txBody>
          <a:bodyPr/>
          <a:p>
            <a:pPr>
              <a:lnSpc>
                <a:spcPct val="110000"/>
              </a:lnSpc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.简述规约类文书的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特点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25195" y="473075"/>
            <a:ext cx="1494155" cy="683895"/>
          </a:xfrm>
          <a:solidFill>
            <a:srgbClr val="FFC000"/>
          </a:solidFill>
        </p:spPr>
        <p:txBody>
          <a:bodyPr/>
          <a:p>
            <a:pPr algn="l"/>
            <a:r>
              <a:rPr lang="zh-CN" altLang="en-US" sz="3200">
                <a:sym typeface="+mn-ea"/>
              </a:rPr>
              <a:t>简答题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37565" y="2377440"/>
            <a:ext cx="347662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（1）使用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频繁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；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（2）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种类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繁多；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（3）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格式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相对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灵活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；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（4）一般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内部使用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；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（5）传播方式多样。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7565" y="1659890"/>
            <a:ext cx="3477260" cy="471170"/>
          </a:xfrm>
          <a:ln w="12700">
            <a:solidFill>
              <a:srgbClr val="993366"/>
            </a:solidFill>
            <a:prstDash val="lgDashDotDot"/>
          </a:ln>
        </p:spPr>
        <p:txBody>
          <a:bodyPr/>
          <a:p>
            <a:pPr>
              <a:lnSpc>
                <a:spcPct val="110000"/>
              </a:lnSpc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.简述事务文书的特点。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25195" y="473075"/>
            <a:ext cx="1494155" cy="683895"/>
          </a:xfrm>
          <a:solidFill>
            <a:srgbClr val="FFC000"/>
          </a:solidFill>
        </p:spPr>
        <p:txBody>
          <a:bodyPr/>
          <a:p>
            <a:pPr algn="l"/>
            <a:r>
              <a:rPr lang="zh-CN" altLang="en-US" sz="3200">
                <a:sym typeface="+mn-ea"/>
              </a:rPr>
              <a:t>简答题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80" y="409575"/>
            <a:ext cx="2842895" cy="917575"/>
          </a:xfrm>
        </p:spPr>
        <p:txBody>
          <a:bodyPr/>
          <a:p>
            <a:r>
              <a:rPr lang="zh-CN" altLang="en-US" sz="4000" b="1">
                <a:solidFill>
                  <a:srgbClr val="002060"/>
                </a:solidFill>
              </a:rPr>
              <a:t>考情分析</a:t>
            </a:r>
            <a:endParaRPr lang="zh-CN" altLang="en-US" sz="4000" b="1">
              <a:solidFill>
                <a:srgbClr val="00206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070" y="1327150"/>
            <a:ext cx="2009775" cy="4962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830" y="1327150"/>
            <a:ext cx="2056130" cy="49936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83230" y="607695"/>
            <a:ext cx="4853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共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小题，每小题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分，共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9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分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25195" y="2179320"/>
            <a:ext cx="347662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（1）</a:t>
            </a:r>
            <a:r>
              <a:rPr lang="zh-CN" altLang="en-US" sz="28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指导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性；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（2）</a:t>
            </a:r>
            <a:r>
              <a:rPr lang="zh-CN" altLang="en-US" sz="28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预想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性；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（3）</a:t>
            </a:r>
            <a:r>
              <a:rPr lang="zh-CN" altLang="en-US" sz="28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可行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性；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（4）</a:t>
            </a:r>
            <a:r>
              <a:rPr lang="zh-CN" altLang="en-US" sz="28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针对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性；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（5）</a:t>
            </a:r>
            <a:r>
              <a:rPr lang="zh-CN" altLang="en-US" sz="28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约束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性。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18845" y="1462405"/>
            <a:ext cx="4911090" cy="471170"/>
          </a:xfrm>
          <a:ln w="12700">
            <a:solidFill>
              <a:srgbClr val="993366"/>
            </a:solidFill>
            <a:prstDash val="lgDashDotDot"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.简述</a:t>
            </a:r>
            <a:r>
              <a:rPr 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计划类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文书的特点。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25195" y="473075"/>
            <a:ext cx="1494155" cy="683895"/>
          </a:xfrm>
          <a:solidFill>
            <a:srgbClr val="FFC000"/>
          </a:solidFill>
        </p:spPr>
        <p:txBody>
          <a:bodyPr/>
          <a:p>
            <a:pPr algn="l"/>
            <a:r>
              <a:rPr lang="zh-CN" altLang="en-US" sz="3200">
                <a:sym typeface="+mn-ea"/>
              </a:rPr>
              <a:t>简答题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27405" y="2288540"/>
            <a:ext cx="6943090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（1）</a:t>
            </a:r>
            <a:r>
              <a:rPr lang="zh-CN" altLang="en-US" sz="28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交流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经验、互通信息、联络感情；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（2）</a:t>
            </a:r>
            <a:r>
              <a:rPr lang="zh-CN" altLang="en-US" sz="28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凭证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性；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（3）广告</a:t>
            </a:r>
            <a:r>
              <a:rPr lang="zh-CN" altLang="en-US" sz="28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宣传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性；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（4）提供和保存</a:t>
            </a:r>
            <a:r>
              <a:rPr lang="zh-CN" altLang="en-US" sz="28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历史资料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。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25195" y="1590675"/>
            <a:ext cx="4100195" cy="471170"/>
          </a:xfrm>
          <a:ln w="12700">
            <a:solidFill>
              <a:srgbClr val="993366"/>
            </a:solidFill>
            <a:prstDash val="lgDashDotDot"/>
          </a:ln>
        </p:spPr>
        <p:txBody>
          <a:bodyPr/>
          <a:p>
            <a:pPr>
              <a:lnSpc>
                <a:spcPct val="90000"/>
              </a:lnSpc>
            </a:pP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.简述</a:t>
            </a:r>
            <a:r>
              <a:rPr 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私务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文书的</a:t>
            </a:r>
            <a:r>
              <a:rPr 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功能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25195" y="473075"/>
            <a:ext cx="1494155" cy="683895"/>
          </a:xfrm>
          <a:solidFill>
            <a:srgbClr val="FFC000"/>
          </a:solidFill>
        </p:spPr>
        <p:txBody>
          <a:bodyPr/>
          <a:p>
            <a:pPr algn="l"/>
            <a:r>
              <a:rPr lang="zh-CN" altLang="en-US" sz="3200">
                <a:sym typeface="+mn-ea"/>
              </a:rPr>
              <a:t>简答题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37565" y="2232025"/>
            <a:ext cx="347662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（1）客观性；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（2）回顾性；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（3）经验性；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（4）自我性。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7565" y="1659890"/>
            <a:ext cx="4624070" cy="471170"/>
          </a:xfrm>
          <a:ln w="12700">
            <a:solidFill>
              <a:srgbClr val="993366"/>
            </a:solidFill>
            <a:prstDash val="lgDashDotDot"/>
          </a:ln>
        </p:spPr>
        <p:txBody>
          <a:bodyPr/>
          <a:p>
            <a:pPr>
              <a:lnSpc>
                <a:spcPct val="90000"/>
              </a:lnSpc>
            </a:pP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.简述</a:t>
            </a:r>
            <a:r>
              <a:rPr 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总结类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文书的特点。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195" y="5732780"/>
            <a:ext cx="6062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【记忆方法】我客观的回顾过去，总结经验</a:t>
            </a:r>
            <a:endParaRPr lang="zh-CN" altLang="en-US" sz="2000" b="1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25195" y="473075"/>
            <a:ext cx="1494155" cy="683895"/>
          </a:xfrm>
          <a:solidFill>
            <a:srgbClr val="FFC000"/>
          </a:solidFill>
        </p:spPr>
        <p:txBody>
          <a:bodyPr/>
          <a:p>
            <a:pPr algn="l"/>
            <a:r>
              <a:rPr lang="zh-CN" altLang="en-US" sz="3200">
                <a:sym typeface="+mn-ea"/>
              </a:rPr>
              <a:t>简答题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13435" y="2441575"/>
            <a:ext cx="7601585" cy="3530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（1）汇报材料是下级单位向上级单位呈报某项工作进展情况或某项政策、法令、指示等贯彻执行情况的文书。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（2）主要特点：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①材料的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真实性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；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②内容的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针对性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；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③行文的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及时性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；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④对象的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稳定性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。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13435" y="1651000"/>
            <a:ext cx="4801870" cy="539115"/>
          </a:xfrm>
          <a:ln w="12700">
            <a:solidFill>
              <a:srgbClr val="993366"/>
            </a:solidFill>
            <a:prstDash val="lgDashDotDot"/>
          </a:ln>
        </p:spPr>
        <p:txBody>
          <a:bodyPr/>
          <a:p>
            <a:pPr>
              <a:lnSpc>
                <a:spcPct val="110000"/>
              </a:lnSpc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.简述汇报材料的含义及其主要特点。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10000"/>
              </a:lnSpc>
            </a:pP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13435" y="645795"/>
            <a:ext cx="1494155" cy="557530"/>
          </a:xfrm>
          <a:solidFill>
            <a:srgbClr val="FFC000"/>
          </a:solidFill>
        </p:spPr>
        <p:txBody>
          <a:bodyPr/>
          <a:lstStyle/>
          <a:p>
            <a:pPr algn="l"/>
            <a:r>
              <a:rPr lang="zh-CN" altLang="en-US" sz="3200">
                <a:sym typeface="+mn-ea"/>
              </a:rPr>
              <a:t>简答题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6097270" y="1074420"/>
            <a:ext cx="5463540" cy="16916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rgbClr val="336699"/>
            </a:solidFill>
            <a:prstDash val="lgDashDotDot"/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公文、事务文的名词解释：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①对象：国家机关、企事业单位、人民团体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②目的：根据文种不同具体解释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③表明上下级关系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25195" y="2376170"/>
            <a:ext cx="7601585" cy="3192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信电类文书按其功能可分作以下五类：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（1）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普通书信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；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（2）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礼仪书信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；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（3）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申请类书信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；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（4）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建言类书信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；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（5）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电子邮件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。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25195" y="1616075"/>
            <a:ext cx="5668010" cy="490855"/>
          </a:xfrm>
          <a:ln w="12700">
            <a:solidFill>
              <a:srgbClr val="993366"/>
            </a:solidFill>
            <a:prstDash val="lgDashDotDot"/>
          </a:ln>
        </p:spPr>
        <p:txBody>
          <a:bodyPr/>
          <a:p>
            <a:pPr>
              <a:lnSpc>
                <a:spcPct val="110000"/>
              </a:lnSpc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.简述信电类文书按其功能划分的五种类型。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10000"/>
              </a:lnSpc>
            </a:pP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25195" y="541655"/>
            <a:ext cx="1494155" cy="572770"/>
          </a:xfrm>
          <a:solidFill>
            <a:srgbClr val="FFC000"/>
          </a:solidFill>
        </p:spPr>
        <p:txBody>
          <a:bodyPr/>
          <a:lstStyle/>
          <a:p>
            <a:pPr algn="l"/>
            <a:r>
              <a:rPr lang="zh-CN" altLang="en-US" sz="3200">
                <a:sym typeface="+mn-ea"/>
              </a:rPr>
              <a:t>简答题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25195" y="2639060"/>
            <a:ext cx="760158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（1）</a:t>
            </a:r>
            <a:r>
              <a:rPr lang="zh-CN" altLang="en-US" sz="28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合法自愿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原则；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（2）</a:t>
            </a:r>
            <a:r>
              <a:rPr lang="zh-CN" altLang="en-US" sz="28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平等互利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、协商一致、等价有偿原则；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（3）</a:t>
            </a:r>
            <a:r>
              <a:rPr lang="zh-CN" altLang="en-US" sz="28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诚实信用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原则。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25195" y="1743075"/>
            <a:ext cx="4679315" cy="548640"/>
          </a:xfrm>
          <a:ln w="12700">
            <a:solidFill>
              <a:srgbClr val="993366"/>
            </a:solidFill>
            <a:prstDash val="lgDashDotDot"/>
          </a:ln>
        </p:spPr>
        <p:txBody>
          <a:bodyPr/>
          <a:p>
            <a:pPr>
              <a:lnSpc>
                <a:spcPct val="110000"/>
              </a:lnSpc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.简述是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经济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合同订立的原则。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25195" y="679450"/>
            <a:ext cx="1494155" cy="555625"/>
          </a:xfrm>
          <a:solidFill>
            <a:srgbClr val="FFC000"/>
          </a:solidFill>
        </p:spPr>
        <p:txBody>
          <a:bodyPr/>
          <a:p>
            <a:pPr algn="l"/>
            <a:r>
              <a:rPr lang="zh-CN" altLang="en-US" sz="3200">
                <a:sym typeface="+mn-ea"/>
              </a:rPr>
              <a:t>简答题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25195" y="2388870"/>
            <a:ext cx="4025900" cy="3707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（1）</a:t>
            </a:r>
            <a:r>
              <a:rPr lang="zh-CN" altLang="en-US" sz="28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标题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；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（2）署名；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（3）主送机关或受众；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（4）</a:t>
            </a:r>
            <a:r>
              <a:rPr lang="zh-CN" altLang="en-US" sz="28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正文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；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（5）落款。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25195" y="1621155"/>
            <a:ext cx="4999990" cy="499745"/>
          </a:xfrm>
          <a:ln w="12700">
            <a:solidFill>
              <a:srgbClr val="993366"/>
            </a:solidFill>
            <a:prstDash val="lgDashDotDot"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11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.简述述职报告的组成部分。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25195" y="473075"/>
            <a:ext cx="1494155" cy="683895"/>
          </a:xfrm>
          <a:solidFill>
            <a:srgbClr val="FFC000"/>
          </a:solidFill>
        </p:spPr>
        <p:txBody>
          <a:bodyPr/>
          <a:lstStyle/>
          <a:p>
            <a:pPr algn="l"/>
            <a:r>
              <a:rPr lang="zh-CN" altLang="en-US" sz="3200">
                <a:sym typeface="+mn-ea"/>
              </a:rPr>
              <a:t>简答题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云形 3"/>
          <p:cNvSpPr/>
          <p:nvPr/>
        </p:nvSpPr>
        <p:spPr>
          <a:xfrm>
            <a:off x="382905" y="2552700"/>
            <a:ext cx="3056255" cy="167259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903605" y="3142615"/>
            <a:ext cx="2014855" cy="661670"/>
          </a:xfrm>
        </p:spPr>
        <p:txBody>
          <a:bodyPr anchor="t"/>
          <a:p>
            <a:pPr marL="0" indent="0" algn="l">
              <a:lnSpc>
                <a:spcPct val="40000"/>
              </a:lnSpc>
              <a:buNone/>
            </a:pPr>
            <a:r>
              <a:rPr lang="zh-CN" altLang="en-US" sz="4400" b="1">
                <a:latin typeface="楷体" panose="02010609060101010101" pitchFamily="49" charset="-122"/>
                <a:ea typeface="楷体" panose="02010609060101010101" pitchFamily="49" charset="-122"/>
              </a:rPr>
              <a:t>作用、</a:t>
            </a:r>
            <a:endParaRPr lang="zh-CN" altLang="en-US" sz="44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l">
              <a:lnSpc>
                <a:spcPct val="40000"/>
              </a:lnSpc>
              <a:buNone/>
            </a:pPr>
            <a:r>
              <a:rPr lang="zh-CN" altLang="en-US" sz="4400" b="1">
                <a:latin typeface="楷体" panose="02010609060101010101" pitchFamily="49" charset="-122"/>
                <a:ea typeface="楷体" panose="02010609060101010101" pitchFamily="49" charset="-122"/>
              </a:rPr>
              <a:t>区别类 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44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7200" b="1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endParaRPr lang="zh-CN" altLang="en-US" sz="72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zh-CN" altLang="en-US" sz="7200" b="1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endParaRPr lang="zh-CN" altLang="en-US" sz="72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14270" y="989330"/>
            <a:ext cx="7363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主要考察通知、通告、简报、会议记录、电话记录等</a:t>
            </a:r>
            <a:endParaRPr lang="zh-CN" altLang="en-US" sz="2400" b="1"/>
          </a:p>
        </p:txBody>
      </p:sp>
      <p:sp>
        <p:nvSpPr>
          <p:cNvPr id="7" name="内容占位符 6"/>
          <p:cNvSpPr>
            <a:spLocks noGrp="1"/>
          </p:cNvSpPr>
          <p:nvPr/>
        </p:nvSpPr>
        <p:spPr>
          <a:xfrm>
            <a:off x="3676650" y="1962785"/>
            <a:ext cx="6777355" cy="3932555"/>
          </a:xfrm>
          <a:prstGeom prst="rect">
            <a:avLst/>
          </a:prstGeom>
          <a:noFill/>
          <a:ln w="12700">
            <a:solidFill>
              <a:srgbClr val="993366"/>
            </a:solidFill>
            <a:prstDash val="lgDashDotDot"/>
          </a:ln>
        </p:spPr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简述简报的作用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简述通知在实际工作中的重要作用。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简述会议记录写作的注意事项。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简述作电话记录的注意事项。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纲要、规划、设想、要点、方案有何区别？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简述会议纪要与会议决议的区别。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简述通告与公告的区别。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10000"/>
              </a:lnSpc>
            </a:pP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25195" y="2367915"/>
            <a:ext cx="7954010" cy="3542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2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2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22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具体地讲，简报的作用反映在四个方面：</a:t>
            </a:r>
            <a:endParaRPr lang="zh-CN" altLang="en-US" sz="22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22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（1）简报是单位领导和上级主管部门</a:t>
            </a:r>
            <a:r>
              <a:rPr lang="zh-CN" altLang="en-US" sz="22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了解下情</a:t>
            </a:r>
            <a:r>
              <a:rPr lang="zh-CN" altLang="en-US" sz="22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的重要渠道；</a:t>
            </a:r>
            <a:endParaRPr lang="zh-CN" altLang="en-US" sz="22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22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（2）简报是单位领导</a:t>
            </a:r>
            <a:r>
              <a:rPr lang="zh-CN" altLang="en-US" sz="22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指导工作</a:t>
            </a:r>
            <a:r>
              <a:rPr lang="zh-CN" altLang="en-US" sz="22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的有效形式；</a:t>
            </a:r>
            <a:endParaRPr lang="zh-CN" altLang="en-US" sz="22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22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（3）简报是单位内部</a:t>
            </a:r>
            <a:r>
              <a:rPr lang="zh-CN" altLang="en-US" sz="22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交流情况</a:t>
            </a:r>
            <a:r>
              <a:rPr lang="zh-CN" altLang="en-US" sz="22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的重要途径；</a:t>
            </a:r>
            <a:endParaRPr lang="zh-CN" altLang="en-US" sz="22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22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（4）简报是单位之间的“</a:t>
            </a:r>
            <a:r>
              <a:rPr lang="zh-CN" altLang="en-US" sz="22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媒介</a:t>
            </a:r>
            <a:r>
              <a:rPr lang="zh-CN" altLang="en-US" sz="22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”。</a:t>
            </a:r>
            <a:endParaRPr lang="zh-CN" altLang="en-US" sz="22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25195" y="1650365"/>
            <a:ext cx="2755900" cy="548005"/>
          </a:xfrm>
          <a:ln w="12700">
            <a:solidFill>
              <a:srgbClr val="993366"/>
            </a:solidFill>
            <a:prstDash val="lgDashDotDot"/>
          </a:ln>
        </p:spPr>
        <p:txBody>
          <a:bodyPr/>
          <a:p>
            <a:pPr>
              <a:lnSpc>
                <a:spcPct val="110000"/>
              </a:lnSpc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.简述简报的作用。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25195" y="473075"/>
            <a:ext cx="1494155" cy="683895"/>
          </a:xfrm>
          <a:solidFill>
            <a:srgbClr val="FFC000"/>
          </a:solidFill>
        </p:spPr>
        <p:txBody>
          <a:bodyPr/>
          <a:lstStyle/>
          <a:p>
            <a:pPr algn="l"/>
            <a:r>
              <a:rPr lang="zh-CN" altLang="en-US" sz="3200">
                <a:sym typeface="+mn-ea"/>
              </a:rPr>
              <a:t>简答题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25195" y="2401570"/>
            <a:ext cx="4534535" cy="343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（1）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指令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作用；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（2）“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桥梁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”和“纽带”作用；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（3）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传达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作用；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（4）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决定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作用；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（5）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沟通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作用。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25195" y="1641475"/>
            <a:ext cx="4947285" cy="518795"/>
          </a:xfrm>
          <a:ln w="12700">
            <a:solidFill>
              <a:srgbClr val="993366"/>
            </a:solidFill>
            <a:prstDash val="lgDashDotDot"/>
          </a:ln>
        </p:spPr>
        <p:txBody>
          <a:bodyPr/>
          <a:p>
            <a:pPr>
              <a:lnSpc>
                <a:spcPct val="110000"/>
              </a:lnSpc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.简述通知在实际工作中的重要作用。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25195" y="473075"/>
            <a:ext cx="1494155" cy="683895"/>
          </a:xfrm>
          <a:solidFill>
            <a:srgbClr val="FFC000"/>
          </a:solidFill>
        </p:spPr>
        <p:txBody>
          <a:bodyPr/>
          <a:lstStyle/>
          <a:p>
            <a:pPr algn="l"/>
            <a:r>
              <a:rPr lang="zh-CN" altLang="en-US" sz="3200">
                <a:sym typeface="+mn-ea"/>
              </a:rPr>
              <a:t>简答题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云形 3"/>
          <p:cNvSpPr/>
          <p:nvPr/>
        </p:nvSpPr>
        <p:spPr>
          <a:xfrm>
            <a:off x="4024630" y="1442720"/>
            <a:ext cx="4302125" cy="231521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402455" y="2040255"/>
            <a:ext cx="5022850" cy="1119505"/>
          </a:xfrm>
        </p:spPr>
        <p:txBody>
          <a:bodyPr anchor="t"/>
          <a:p>
            <a:pPr marL="0" indent="0" algn="l">
              <a:lnSpc>
                <a:spcPct val="80000"/>
              </a:lnSpc>
              <a:buNone/>
            </a:pPr>
            <a:r>
              <a:rPr lang="zh-CN" altLang="en-US" sz="4400" b="1">
                <a:latin typeface="楷体" panose="02010609060101010101" pitchFamily="49" charset="-122"/>
                <a:ea typeface="楷体" panose="02010609060101010101" pitchFamily="49" charset="-122"/>
              </a:rPr>
              <a:t>公文、事务文 </a:t>
            </a:r>
            <a:r>
              <a:rPr lang="zh-CN" altLang="en-US" sz="7200" b="1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endParaRPr lang="zh-CN" altLang="en-US" sz="72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zh-CN" altLang="en-US" sz="7200" b="1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endParaRPr lang="zh-CN" altLang="en-US" sz="72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25195" y="2259330"/>
            <a:ext cx="5215890" cy="3580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2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2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2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会议记录写作的注意事项有如下几点：</a:t>
            </a:r>
            <a:endParaRPr lang="zh-CN" altLang="en-US" sz="22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2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（1）要经过必要的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手续</a:t>
            </a:r>
            <a:r>
              <a:rPr lang="zh-CN" altLang="en-US" sz="22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；</a:t>
            </a:r>
            <a:endParaRPr lang="zh-CN" altLang="en-US" sz="22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2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（2）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项目</a:t>
            </a:r>
            <a:r>
              <a:rPr lang="zh-CN" altLang="en-US" sz="22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要齐全；</a:t>
            </a:r>
            <a:endParaRPr lang="zh-CN" altLang="en-US" sz="22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2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（3）记录要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客观</a:t>
            </a:r>
            <a:r>
              <a:rPr lang="zh-CN" altLang="en-US" sz="22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、真实、完整；</a:t>
            </a:r>
            <a:endParaRPr lang="zh-CN" altLang="en-US" sz="22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2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（4）注意详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略</a:t>
            </a:r>
            <a:r>
              <a:rPr lang="zh-CN" altLang="en-US" sz="22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；</a:t>
            </a:r>
            <a:endParaRPr lang="zh-CN" altLang="en-US" sz="22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2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（5）多种记录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方式</a:t>
            </a:r>
            <a:r>
              <a:rPr lang="zh-CN" altLang="en-US" sz="22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结合。</a:t>
            </a:r>
            <a:endParaRPr lang="zh-CN" altLang="en-US" sz="22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25195" y="1671955"/>
            <a:ext cx="4528820" cy="519430"/>
          </a:xfrm>
          <a:ln w="12700">
            <a:solidFill>
              <a:srgbClr val="993366"/>
            </a:solidFill>
            <a:prstDash val="lgDashDotDot"/>
          </a:ln>
        </p:spPr>
        <p:txBody>
          <a:bodyPr/>
          <a:p>
            <a:pPr>
              <a:lnSpc>
                <a:spcPct val="110000"/>
              </a:lnSpc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.简述会议记录写作的注意事项。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10000"/>
              </a:lnSpc>
            </a:pP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25195" y="473075"/>
            <a:ext cx="1494155" cy="683895"/>
          </a:xfrm>
          <a:solidFill>
            <a:srgbClr val="FFC000"/>
          </a:solidFill>
        </p:spPr>
        <p:txBody>
          <a:bodyPr/>
          <a:lstStyle/>
          <a:p>
            <a:pPr algn="l"/>
            <a:r>
              <a:rPr lang="zh-CN" altLang="en-US" sz="3200">
                <a:sym typeface="+mn-ea"/>
              </a:rPr>
              <a:t>简答题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47090" y="2412365"/>
            <a:ext cx="372618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（1）项目要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齐备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；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（2）记录要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及时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；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（3）内容要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清楚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、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准确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；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（4）写好办理情况；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（5）保存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留底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。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47090" y="1737995"/>
            <a:ext cx="4177665" cy="509905"/>
          </a:xfrm>
          <a:ln w="12700">
            <a:solidFill>
              <a:srgbClr val="993366"/>
            </a:solidFill>
            <a:prstDash val="lgDashDotDot"/>
          </a:ln>
        </p:spPr>
        <p:txBody>
          <a:bodyPr/>
          <a:p>
            <a:pPr>
              <a:lnSpc>
                <a:spcPct val="110000"/>
              </a:lnSpc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.简述作电话记录的注意事项。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47090" y="808355"/>
            <a:ext cx="1494155" cy="555625"/>
          </a:xfrm>
          <a:solidFill>
            <a:srgbClr val="FFC000"/>
          </a:solidFill>
        </p:spPr>
        <p:txBody>
          <a:bodyPr/>
          <a:lstStyle/>
          <a:p>
            <a:pPr algn="l"/>
            <a:r>
              <a:rPr lang="zh-CN" altLang="en-US" sz="3200">
                <a:sym typeface="+mn-ea"/>
              </a:rPr>
              <a:t>简答题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25195" y="2235200"/>
            <a:ext cx="876046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（1）</a:t>
            </a:r>
            <a:r>
              <a:rPr lang="zh-CN" altLang="en-US" sz="20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内容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不同：     会议决议内容一般是原则性重大问题，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                纪要内容可大可小；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（2）</a:t>
            </a:r>
            <a:r>
              <a:rPr lang="zh-CN" altLang="en-US" sz="20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形成过程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不同： 纪要由领导人审核签发定稿，会议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                决议需正式会议按程序通过；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（3）</a:t>
            </a:r>
            <a:r>
              <a:rPr lang="zh-CN" altLang="en-US" sz="20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现实效果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不同： 纪要主要为知照性，指令性和约束力弱于会议决议；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（4）</a:t>
            </a:r>
            <a:r>
              <a:rPr lang="zh-CN" altLang="en-US" sz="20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写法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不同：     纪要可以写会议不同意见，会议决议则反映一致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                 观点和意见。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25195" y="1559560"/>
            <a:ext cx="4646295" cy="587375"/>
          </a:xfrm>
          <a:ln w="12700">
            <a:solidFill>
              <a:srgbClr val="993366"/>
            </a:solidFill>
            <a:prstDash val="lgDashDotDot"/>
          </a:ln>
        </p:spPr>
        <p:txBody>
          <a:bodyPr/>
          <a:p>
            <a:pPr>
              <a:lnSpc>
                <a:spcPct val="110000"/>
              </a:lnSpc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.简述会议纪要与会议决议的区别。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25195" y="616585"/>
            <a:ext cx="1494155" cy="683895"/>
          </a:xfrm>
          <a:solidFill>
            <a:srgbClr val="FFC000"/>
          </a:solidFill>
        </p:spPr>
        <p:txBody>
          <a:bodyPr/>
          <a:p>
            <a:pPr algn="l"/>
            <a:r>
              <a:rPr lang="zh-CN" altLang="en-US" sz="3200">
                <a:sym typeface="+mn-ea"/>
              </a:rPr>
              <a:t>简答题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36295" y="2217420"/>
            <a:ext cx="369760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（1）发布的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内容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不同；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（2）发布的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对象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不同；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（3）发布的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单位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不同；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（4）发布的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形式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不同；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（5）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写作要求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不同。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6295" y="1457325"/>
            <a:ext cx="3876040" cy="548005"/>
          </a:xfrm>
          <a:ln w="12700">
            <a:solidFill>
              <a:srgbClr val="993366"/>
            </a:solidFill>
            <a:prstDash val="lgDashDotDot"/>
          </a:ln>
        </p:spPr>
        <p:txBody>
          <a:bodyPr/>
          <a:p>
            <a:pPr>
              <a:lnSpc>
                <a:spcPct val="110000"/>
              </a:lnSpc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.简述通告与公告的区别。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25195" y="664845"/>
            <a:ext cx="1494155" cy="683895"/>
          </a:xfrm>
          <a:solidFill>
            <a:srgbClr val="FFC000"/>
          </a:solidFill>
        </p:spPr>
        <p:txBody>
          <a:bodyPr/>
          <a:lstStyle/>
          <a:p>
            <a:pPr algn="l"/>
            <a:r>
              <a:rPr lang="zh-CN" altLang="en-US" sz="3200">
                <a:sym typeface="+mn-ea"/>
              </a:rPr>
              <a:t>简答题</a:t>
            </a:r>
            <a:endParaRPr lang="zh-CN" alt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5666740" y="2401570"/>
            <a:ext cx="5660390" cy="3046095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/>
              <a:t>不同文种区别类的做题方法：</a:t>
            </a:r>
            <a:endParaRPr lang="zh-CN" altLang="en-US" sz="2800" b="1"/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内容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----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写的什么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对象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----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写给谁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写法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----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写作细节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单位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----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谁写的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形式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----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格式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5195" y="578485"/>
            <a:ext cx="1494155" cy="683895"/>
          </a:xfrm>
          <a:solidFill>
            <a:srgbClr val="FFC000"/>
          </a:solidFill>
        </p:spPr>
        <p:txBody>
          <a:bodyPr/>
          <a:lstStyle/>
          <a:p>
            <a:pPr algn="l"/>
            <a:r>
              <a:rPr lang="zh-CN" altLang="en-US" sz="3200">
                <a:sym typeface="+mn-ea"/>
              </a:rPr>
              <a:t>简答题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925195" y="2202815"/>
            <a:ext cx="597535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（1）要有大致</a:t>
            </a:r>
            <a:r>
              <a:rPr lang="zh-CN" altLang="en-US" sz="2000" b="1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整齐的</a:t>
            </a:r>
            <a:r>
              <a:rPr lang="zh-CN" altLang="en-US" sz="2000" b="1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句式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；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（2）要做到内容和形式的</a:t>
            </a:r>
            <a:r>
              <a:rPr lang="zh-CN" altLang="en-US" sz="2000" b="1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统一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；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（3）要从实践中来，</a:t>
            </a:r>
            <a:r>
              <a:rPr lang="zh-CN" altLang="en-US" sz="2000" b="1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深入浅出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；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（4）要进行提炼，使小标题富有</a:t>
            </a:r>
            <a:r>
              <a:rPr lang="zh-CN" altLang="en-US" sz="2000" b="1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新意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；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（5）小标题之间要有内在</a:t>
            </a:r>
            <a:r>
              <a:rPr lang="zh-CN" altLang="en-US" sz="2000" b="1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逻辑关系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。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25195" y="1521460"/>
            <a:ext cx="6203315" cy="509270"/>
          </a:xfrm>
          <a:ln w="12700">
            <a:solidFill>
              <a:srgbClr val="993366"/>
            </a:solidFill>
            <a:prstDash val="lgDashDotDot"/>
          </a:ln>
        </p:spPr>
        <p:txBody>
          <a:bodyPr/>
          <a:p>
            <a:pPr>
              <a:lnSpc>
                <a:spcPct val="110000"/>
              </a:lnSpc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.简述安排应用文文本的小标题应遵循的原则。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74980" y="5621020"/>
            <a:ext cx="878014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0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【记忆方法】小标题要有句式统一、深入浅出、有新意、有逻辑的特点</a:t>
            </a:r>
            <a:endParaRPr lang="zh-CN" altLang="en-US" sz="2000" b="1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25195" y="2740660"/>
            <a:ext cx="7601585" cy="2945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（1）成文日期以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负责人签发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的日期为准；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（2）联合行文以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最后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机关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负责人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的签发日期为准；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（3）电报以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发出日期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为准；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（4）会议通过的公文，以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会议通过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日期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为准。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25195" y="1903730"/>
            <a:ext cx="5331460" cy="655955"/>
          </a:xfrm>
          <a:ln w="12700">
            <a:solidFill>
              <a:srgbClr val="993366"/>
            </a:solidFill>
            <a:prstDash val="lgDashDotDot"/>
          </a:ln>
        </p:spPr>
        <p:txBody>
          <a:bodyPr/>
          <a:p>
            <a:pPr>
              <a:lnSpc>
                <a:spcPct val="130000"/>
              </a:lnSpc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.简述公文成文时期确定的主要标准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73125" y="576580"/>
            <a:ext cx="1494155" cy="683895"/>
          </a:xfrm>
          <a:solidFill>
            <a:srgbClr val="FFC000"/>
          </a:solidFill>
        </p:spPr>
        <p:txBody>
          <a:bodyPr/>
          <a:lstStyle/>
          <a:p>
            <a:pPr algn="l"/>
            <a:r>
              <a:rPr lang="zh-CN" altLang="en-US" sz="3200">
                <a:sym typeface="+mn-ea"/>
              </a:rPr>
              <a:t>简答题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5195" y="473075"/>
            <a:ext cx="1494155" cy="683895"/>
          </a:xfrm>
          <a:solidFill>
            <a:srgbClr val="FFC000"/>
          </a:solidFill>
        </p:spPr>
        <p:txBody>
          <a:bodyPr/>
          <a:lstStyle/>
          <a:p>
            <a:pPr algn="l"/>
            <a:r>
              <a:rPr lang="zh-CN" altLang="en-US" sz="3200">
                <a:sym typeface="+mn-ea"/>
              </a:rPr>
              <a:t>简答题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820420" y="2673985"/>
            <a:ext cx="7601585" cy="2675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（1）根据</a:t>
            </a:r>
            <a:r>
              <a:rPr lang="zh-CN" altLang="en-US" sz="2400" b="1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写作意图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选择文种；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（2）根据</a:t>
            </a:r>
            <a:r>
              <a:rPr lang="zh-CN" altLang="en-US" sz="2400" b="1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行文方向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选择文种；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（3）按照</a:t>
            </a:r>
            <a:r>
              <a:rPr lang="zh-CN" altLang="en-US" sz="2400" b="1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文种特性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选择文种；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（4）根据</a:t>
            </a:r>
            <a:r>
              <a:rPr lang="zh-CN" altLang="en-US" sz="2400" b="1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职权范围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和隶属关系选择文种。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25195" y="1800225"/>
            <a:ext cx="5619750" cy="499745"/>
          </a:xfrm>
          <a:ln w="12700">
            <a:solidFill>
              <a:srgbClr val="993366"/>
            </a:solidFill>
            <a:prstDash val="lgDashDotDot"/>
          </a:ln>
        </p:spPr>
        <p:txBody>
          <a:bodyPr/>
          <a:p>
            <a:pPr>
              <a:lnSpc>
                <a:spcPct val="110000"/>
              </a:lnSpc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.简述确定和选择公文文种应注意的问题。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25195" y="2712720"/>
            <a:ext cx="6043930" cy="2497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（1）写全年、月、日，年份应该标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全称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；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（2）用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阿拉伯数字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书写，如“2013年3月3日”；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（3）月、日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不编虚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位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（即1不编为01）。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25195" y="1806575"/>
            <a:ext cx="4869815" cy="558800"/>
          </a:xfrm>
          <a:ln w="12700">
            <a:solidFill>
              <a:srgbClr val="993366"/>
            </a:solidFill>
            <a:prstDash val="lgDashDotDot"/>
          </a:ln>
        </p:spPr>
        <p:txBody>
          <a:bodyPr/>
          <a:p>
            <a:pPr>
              <a:lnSpc>
                <a:spcPct val="110000"/>
              </a:lnSpc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.简述公文成文日期写法的注意点。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25195" y="473075"/>
            <a:ext cx="1494155" cy="683895"/>
          </a:xfrm>
          <a:solidFill>
            <a:srgbClr val="FFC000"/>
          </a:solidFill>
        </p:spPr>
        <p:txBody>
          <a:bodyPr/>
          <a:lstStyle/>
          <a:p>
            <a:pPr algn="l"/>
            <a:r>
              <a:rPr lang="zh-CN" altLang="en-US" sz="3200">
                <a:sym typeface="+mn-ea"/>
              </a:rPr>
              <a:t>简答题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5195" y="636905"/>
            <a:ext cx="1494155" cy="597535"/>
          </a:xfrm>
          <a:solidFill>
            <a:srgbClr val="FFC000"/>
          </a:solidFill>
        </p:spPr>
        <p:txBody>
          <a:bodyPr/>
          <a:lstStyle/>
          <a:p>
            <a:pPr algn="l">
              <a:lnSpc>
                <a:spcPct val="110000"/>
              </a:lnSpc>
            </a:pPr>
            <a:r>
              <a:rPr lang="zh-CN" altLang="en-US" sz="3200">
                <a:sym typeface="+mn-ea"/>
              </a:rPr>
              <a:t>简答题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925195" y="2082800"/>
            <a:ext cx="855535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（1）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选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准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文种；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（2）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同级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党政机关、党政机关与其他同级机关必要时可以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联合行文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；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（3）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上级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机关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不可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与下级机关联合向下级行文；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（4）属于部门职权范围内的事务，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部门之间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可以联合行文；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（5）平行文在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写法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上要态度谦和，多用商量口气，不能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 强加于人及指示性口吻。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25195" y="1433195"/>
            <a:ext cx="4149725" cy="509905"/>
          </a:xfrm>
          <a:ln w="12700">
            <a:solidFill>
              <a:srgbClr val="993366"/>
            </a:solidFill>
            <a:prstDash val="lgDashDotDot"/>
          </a:ln>
        </p:spPr>
        <p:txBody>
          <a:bodyPr/>
          <a:p>
            <a:pPr>
              <a:lnSpc>
                <a:spcPct val="110000"/>
              </a:lnSpc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.简述平行文的行文规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则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02055" y="852170"/>
            <a:ext cx="2419350" cy="70675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p>
            <a:pPr algn="dist"/>
            <a:r>
              <a:rPr lang="zh-CN" altLang="en-US" sz="4000" b="1"/>
              <a:t>简答题</a:t>
            </a:r>
            <a:endParaRPr lang="zh-CN" altLang="en-US" sz="4000" b="1"/>
          </a:p>
        </p:txBody>
      </p:sp>
      <p:sp>
        <p:nvSpPr>
          <p:cNvPr id="2" name="文本框 1"/>
          <p:cNvSpPr txBox="1"/>
          <p:nvPr/>
        </p:nvSpPr>
        <p:spPr>
          <a:xfrm>
            <a:off x="1148080" y="1558925"/>
            <a:ext cx="5984875" cy="4485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7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楷体" panose="02010609060101010101" pitchFamily="49" charset="-122"/>
                <a:sym typeface="+mn-ea"/>
              </a:rPr>
              <a:t>1.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楷体" panose="02010609060101010101" pitchFamily="49" charset="-122"/>
                <a:sym typeface="+mn-ea"/>
              </a:rPr>
              <a:t>简述会议记录写作的注意事项。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楷体" panose="02010609060101010101" pitchFamily="49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（1）要经过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必要的手续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；</a:t>
            </a:r>
            <a:endParaRPr lang="zh-CN" altLang="en-US" sz="2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（2）项目要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齐全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；</a:t>
            </a:r>
            <a:endParaRPr lang="zh-CN" altLang="en-US" sz="2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（3）记录要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客观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、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真实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、完整；</a:t>
            </a:r>
            <a:endParaRPr lang="zh-CN" altLang="en-US" sz="2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（4）注意详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略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；</a:t>
            </a:r>
            <a:endParaRPr lang="zh-CN" altLang="en-US" sz="2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（5）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多种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记录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方式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结合。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5195" y="1386205"/>
            <a:ext cx="1777365" cy="555625"/>
          </a:xfrm>
        </p:spPr>
        <p:txBody>
          <a:bodyPr/>
          <a:p>
            <a:r>
              <a:rPr lang="en-US" altLang="zh-CN" sz="2800" b="1"/>
              <a:t>1.</a:t>
            </a:r>
            <a:r>
              <a:rPr lang="zh-CN" altLang="en-US" sz="2800" b="1"/>
              <a:t>纪要</a:t>
            </a:r>
            <a:endParaRPr lang="zh-CN" altLang="en-US" sz="2800" b="1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3255" y="2638425"/>
            <a:ext cx="8773795" cy="2330450"/>
          </a:xfrm>
          <a:prstGeom prst="rect">
            <a:avLst/>
          </a:prstGeom>
          <a:noFill/>
          <a:ln w="12700">
            <a:solidFill>
              <a:srgbClr val="008080"/>
            </a:solidFill>
            <a:prstDash val="lgDashDot"/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答：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纪要是</a:t>
            </a:r>
            <a:r>
              <a:rPr lang="zh-CN" altLang="en-US" sz="22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指</a:t>
            </a:r>
            <a:r>
              <a:rPr lang="zh-CN" altLang="en-US" sz="2200" b="1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国家机关、企事业单位、人民团体等</a:t>
            </a:r>
            <a:r>
              <a:rPr lang="zh-CN" altLang="en-US" sz="22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在会议记录会议问题</a:t>
            </a:r>
            <a:endParaRPr lang="zh-CN" altLang="en-US" sz="22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2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及其他有关</a:t>
            </a:r>
            <a:r>
              <a:rPr lang="zh-CN" altLang="en-US" sz="22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会议材料</a:t>
            </a:r>
            <a:r>
              <a:rPr lang="zh-CN" altLang="en-US" sz="22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的基础上整理而制发的一种用来</a:t>
            </a:r>
            <a:r>
              <a:rPr lang="zh-CN" altLang="en-US" sz="22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记载会议情况</a:t>
            </a:r>
            <a:endParaRPr lang="zh-CN" altLang="en-US" sz="22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2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和议定事项，传达会议精神，要求收文机关单位遵守、执行、周知</a:t>
            </a:r>
            <a:endParaRPr lang="zh-CN" altLang="en-US" sz="22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2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</a:t>
            </a:r>
            <a:r>
              <a:rPr lang="zh-CN" altLang="en-US" sz="2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公文</a:t>
            </a:r>
            <a:r>
              <a:rPr lang="zh-CN" altLang="en-US" sz="22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  <a:endParaRPr lang="zh-CN" altLang="en-US" sz="22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25195" y="372110"/>
            <a:ext cx="2506345" cy="661670"/>
          </a:xfrm>
          <a:solidFill>
            <a:srgbClr val="FFC000"/>
          </a:solidFill>
        </p:spPr>
        <p:txBody>
          <a:bodyPr/>
          <a:p>
            <a:pPr algn="l"/>
            <a:r>
              <a:rPr lang="zh-CN" altLang="en-US" sz="3200"/>
              <a:t>名词解释题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91260" y="901700"/>
            <a:ext cx="5245735" cy="4310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40000"/>
              </a:lnSpc>
            </a:pP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简述信息类文书的特点</a:t>
            </a:r>
            <a:endParaRPr lang="zh-CN" altLang="en-US" sz="28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4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8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lnSpc>
                <a:spcPct val="14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（1）内容的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真实性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；</a:t>
            </a:r>
            <a:endParaRPr lang="zh-CN" altLang="en-US" sz="28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lnSpc>
                <a:spcPct val="14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（2）选材的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典型性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；</a:t>
            </a:r>
            <a:endParaRPr lang="zh-CN" altLang="en-US" sz="28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lnSpc>
                <a:spcPct val="14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（3）交流的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平等性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；</a:t>
            </a:r>
            <a:endParaRPr lang="zh-CN" altLang="en-US" sz="28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lnSpc>
                <a:spcPct val="14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（4）行文的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灵活性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；</a:t>
            </a:r>
            <a:endParaRPr lang="zh-CN" altLang="en-US" sz="28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lnSpc>
                <a:spcPct val="14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（5）制发的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时效性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。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84250" y="912495"/>
            <a:ext cx="7988300" cy="4742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4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楷体" panose="02010609060101010101" pitchFamily="49" charset="-122"/>
                <a:sym typeface="+mn-ea"/>
              </a:rPr>
              <a:t>3.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楷体" panose="02010609060101010101" pitchFamily="49" charset="-122"/>
                <a:sym typeface="+mn-ea"/>
              </a:rPr>
              <a:t>简述汇报材料的含义及其主要特点。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楷体" panose="02010609060101010101" pitchFamily="49" charset="-122"/>
            </a:endParaRPr>
          </a:p>
          <a:p>
            <a:pPr algn="l">
              <a:lnSpc>
                <a:spcPct val="14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lnSpc>
                <a:spcPct val="14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（1）汇报材料是下级单位向上级单位呈报某项工作进展情况或某项政策、法令、指示等贯彻执行情况的文书。</a:t>
            </a:r>
            <a:endParaRPr lang="zh-CN" altLang="en-US" sz="2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lnSpc>
                <a:spcPct val="14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（2）主要特点：</a:t>
            </a:r>
            <a:endParaRPr lang="zh-CN" altLang="en-US" sz="2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lnSpc>
                <a:spcPct val="14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①材料的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真实性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；</a:t>
            </a:r>
            <a:endParaRPr lang="zh-CN" altLang="en-US" sz="2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lnSpc>
                <a:spcPct val="14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②内容的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针对性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；</a:t>
            </a:r>
            <a:endParaRPr lang="zh-CN" altLang="en-US" sz="2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lnSpc>
                <a:spcPct val="14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③行文的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及时性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；</a:t>
            </a:r>
            <a:endParaRPr lang="zh-CN" altLang="en-US" sz="2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lnSpc>
                <a:spcPct val="14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④对象的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稳定性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。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90270" y="938530"/>
            <a:ext cx="7292340" cy="4300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9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简述公文成文时期确定的主要标准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9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lnSpc>
                <a:spcPct val="19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（1）成文日期以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负责人签发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的日期为准；</a:t>
            </a:r>
            <a:endParaRPr lang="zh-CN" altLang="en-US" sz="2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lnSpc>
                <a:spcPct val="19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（2）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联合行文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以最后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机关负责人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的签发日期为准；</a:t>
            </a:r>
            <a:endParaRPr lang="zh-CN" altLang="en-US" sz="2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lnSpc>
                <a:spcPct val="19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（3）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电报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以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发出日期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为准；</a:t>
            </a:r>
            <a:endParaRPr lang="zh-CN" altLang="en-US" sz="2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lnSpc>
                <a:spcPct val="19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（4）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会议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通过的公文，以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会议通过的日期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为准。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2815" y="726440"/>
            <a:ext cx="8108315" cy="4741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8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楷体" panose="02010609060101010101" pitchFamily="49" charset="-122"/>
                <a:sym typeface="+mn-ea"/>
              </a:rPr>
              <a:t>5.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楷体" panose="02010609060101010101" pitchFamily="49" charset="-122"/>
                <a:sym typeface="+mn-ea"/>
              </a:rPr>
              <a:t>简述应用文模糊语言被大量使用的表现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楷体" panose="02010609060101010101" pitchFamily="49" charset="-122"/>
            </a:endParaRPr>
          </a:p>
          <a:p>
            <a:pPr algn="l">
              <a:lnSpc>
                <a:spcPct val="18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lnSpc>
                <a:spcPct val="18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（1）表示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主观态度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与评价；</a:t>
            </a:r>
            <a:endParaRPr lang="zh-CN" altLang="en-US" sz="2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lnSpc>
                <a:spcPct val="18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（2）表示分寸和程度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留有余地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；</a:t>
            </a:r>
            <a:endParaRPr lang="zh-CN" altLang="en-US" sz="2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lnSpc>
                <a:spcPct val="18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（3）表示事务的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普遍性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和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变化过程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；</a:t>
            </a:r>
            <a:endParaRPr lang="zh-CN" altLang="en-US" sz="2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lnSpc>
                <a:spcPct val="18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（4）使文字更具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弹性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和美感；</a:t>
            </a:r>
            <a:endParaRPr lang="zh-CN" altLang="en-US" sz="2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lnSpc>
                <a:spcPct val="18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（5）使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时间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、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数量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等的表述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更符合实际情况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。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7875" y="856615"/>
            <a:ext cx="7085965" cy="4310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40000"/>
              </a:lnSpc>
            </a:pP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cs typeface="楷体" panose="02010609060101010101" pitchFamily="49" charset="-122"/>
                <a:sym typeface="+mn-ea"/>
              </a:rPr>
              <a:t>6.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楷体" panose="02010609060101010101" pitchFamily="49" charset="-122"/>
                <a:sym typeface="+mn-ea"/>
              </a:rPr>
              <a:t>简述通知在实际工作中的重要作用。</a:t>
            </a:r>
            <a:endParaRPr lang="zh-CN" altLang="en-US" sz="28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楷体" panose="02010609060101010101" pitchFamily="49" charset="-122"/>
            </a:endParaRPr>
          </a:p>
          <a:p>
            <a:pPr algn="l">
              <a:lnSpc>
                <a:spcPct val="140000"/>
              </a:lnSpc>
            </a:pP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8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楷体" panose="02010609060101010101" pitchFamily="49" charset="-122"/>
            </a:endParaRPr>
          </a:p>
          <a:p>
            <a:pPr algn="l">
              <a:lnSpc>
                <a:spcPct val="14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（1）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指令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作用；</a:t>
            </a:r>
            <a:endParaRPr lang="zh-CN" altLang="en-US" sz="28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lnSpc>
                <a:spcPct val="14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（2）“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桥梁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”和“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纽带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”作用；</a:t>
            </a:r>
            <a:endParaRPr lang="zh-CN" altLang="en-US" sz="28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lnSpc>
                <a:spcPct val="14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（3）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传达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作用；</a:t>
            </a:r>
            <a:endParaRPr lang="zh-CN" altLang="en-US" sz="28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lnSpc>
                <a:spcPct val="14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（4）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决定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作用；</a:t>
            </a:r>
            <a:endParaRPr lang="zh-CN" altLang="en-US" sz="28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lnSpc>
                <a:spcPct val="14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（5）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沟通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作用。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995420" y="451485"/>
            <a:ext cx="2419350" cy="5835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p>
            <a:pPr algn="dist"/>
            <a:r>
              <a:rPr lang="zh-CN" altLang="en-US" sz="3200" b="1"/>
              <a:t>答题模板</a:t>
            </a:r>
            <a:endParaRPr lang="zh-CN" altLang="en-US" sz="3200" b="1"/>
          </a:p>
        </p:txBody>
      </p:sp>
      <p:grpSp>
        <p:nvGrpSpPr>
          <p:cNvPr id="9" name="组合 8"/>
          <p:cNvGrpSpPr/>
          <p:nvPr/>
        </p:nvGrpSpPr>
        <p:grpSpPr>
          <a:xfrm>
            <a:off x="995045" y="1196340"/>
            <a:ext cx="2999740" cy="3485515"/>
            <a:chOff x="1567" y="1884"/>
            <a:chExt cx="4724" cy="5489"/>
          </a:xfrm>
        </p:grpSpPr>
        <p:sp>
          <p:nvSpPr>
            <p:cNvPr id="5" name="文本框 4"/>
            <p:cNvSpPr txBox="1"/>
            <p:nvPr/>
          </p:nvSpPr>
          <p:spPr>
            <a:xfrm>
              <a:off x="1567" y="1884"/>
              <a:ext cx="4725" cy="1113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12--</a:t>
              </a:r>
              <a:r>
                <a:rPr lang="zh-CN" altLang="en-US" sz="4000" b="1">
                  <a:latin typeface="微软雅黑" panose="020B0503020204020204" charset="-122"/>
                  <a:ea typeface="微软雅黑" panose="020B0503020204020204" charset="-122"/>
                </a:rPr>
                <a:t>分析题</a:t>
              </a:r>
              <a:endParaRPr lang="zh-CN" altLang="en-US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567" y="3356"/>
              <a:ext cx="4725" cy="1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05--</a:t>
              </a:r>
              <a:r>
                <a:rPr lang="zh-CN" altLang="en-US" sz="4000" b="1">
                  <a:latin typeface="微软雅黑" panose="020B0503020204020204" charset="-122"/>
                  <a:ea typeface="微软雅黑" panose="020B0503020204020204" charset="-122"/>
                </a:rPr>
                <a:t>改错题</a:t>
              </a:r>
              <a:endParaRPr lang="zh-CN" altLang="en-US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567" y="4843"/>
              <a:ext cx="4724" cy="2530"/>
              <a:chOff x="1567" y="4843"/>
              <a:chExt cx="4724" cy="2530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1567" y="4843"/>
                <a:ext cx="4725" cy="1113"/>
              </a:xfrm>
              <a:prstGeom prst="rect">
                <a:avLst/>
              </a:prstGeom>
              <a:solidFill>
                <a:srgbClr val="E8FDF8"/>
              </a:solidFill>
            </p:spPr>
            <p:txBody>
              <a:bodyPr wrap="square" rtlCol="0">
                <a:spAutoFit/>
              </a:bodyPr>
              <a:p>
                <a:r>
                  <a:rPr lang="en-US" altLang="zh-CN" sz="4000" b="1">
                    <a:latin typeface="微软雅黑" panose="020B0503020204020204" charset="-122"/>
                    <a:ea typeface="微软雅黑" panose="020B0503020204020204" charset="-122"/>
                  </a:rPr>
                  <a:t>10--</a:t>
                </a:r>
                <a:r>
                  <a:rPr lang="zh-CN" altLang="en-US" sz="4000" b="1">
                    <a:latin typeface="微软雅黑" panose="020B0503020204020204" charset="-122"/>
                    <a:ea typeface="微软雅黑" panose="020B0503020204020204" charset="-122"/>
                  </a:rPr>
                  <a:t>要素题</a:t>
                </a:r>
                <a:endParaRPr lang="zh-CN" altLang="en-US" sz="40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567" y="6261"/>
                <a:ext cx="4725" cy="1113"/>
              </a:xfrm>
              <a:prstGeom prst="rect">
                <a:avLst/>
              </a:prstGeom>
              <a:solidFill>
                <a:srgbClr val="EFFB8F"/>
              </a:solidFill>
            </p:spPr>
            <p:txBody>
              <a:bodyPr wrap="square" rtlCol="0">
                <a:spAutoFit/>
              </a:bodyPr>
              <a:p>
                <a:r>
                  <a:rPr lang="en-US" altLang="zh-CN" sz="4000" b="1">
                    <a:latin typeface="微软雅黑" panose="020B0503020204020204" charset="-122"/>
                    <a:ea typeface="微软雅黑" panose="020B0503020204020204" charset="-122"/>
                  </a:rPr>
                  <a:t>34--</a:t>
                </a:r>
                <a:r>
                  <a:rPr lang="zh-CN" altLang="en-US" sz="4000" b="1">
                    <a:latin typeface="微软雅黑" panose="020B0503020204020204" charset="-122"/>
                    <a:ea typeface="微软雅黑" panose="020B0503020204020204" charset="-122"/>
                  </a:rPr>
                  <a:t>写作题</a:t>
                </a:r>
                <a:endParaRPr lang="zh-CN" altLang="en-US" sz="40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10" name="文本框 9"/>
          <p:cNvSpPr txBox="1"/>
          <p:nvPr/>
        </p:nvSpPr>
        <p:spPr>
          <a:xfrm>
            <a:off x="1089660" y="4864100"/>
            <a:ext cx="1748790" cy="70675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4000" b="1"/>
              <a:t>61</a:t>
            </a:r>
            <a:r>
              <a:rPr lang="zh-CN" altLang="en-US" sz="4000" b="1"/>
              <a:t>分！</a:t>
            </a:r>
            <a:endParaRPr lang="zh-CN" altLang="en-US" sz="4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95045" y="1196340"/>
            <a:ext cx="3000375" cy="70675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en-US" altLang="zh-CN" sz="4000" b="1">
                <a:latin typeface="微软雅黑" panose="020B0503020204020204" charset="-122"/>
                <a:ea typeface="微软雅黑" panose="020B0503020204020204" charset="-122"/>
              </a:rPr>
              <a:t>12--</a:t>
            </a:r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</a:rPr>
              <a:t>分析题</a:t>
            </a:r>
            <a:endParaRPr lang="zh-CN" altLang="en-US" sz="4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5045" y="2131060"/>
            <a:ext cx="3000375" cy="7067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4000" b="1">
                <a:latin typeface="微软雅黑" panose="020B0503020204020204" charset="-122"/>
                <a:ea typeface="微软雅黑" panose="020B0503020204020204" charset="-122"/>
              </a:rPr>
              <a:t>05--</a:t>
            </a:r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</a:rPr>
              <a:t>改错题</a:t>
            </a:r>
            <a:endParaRPr lang="zh-CN" altLang="en-US" sz="4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95045" y="3075305"/>
            <a:ext cx="2999740" cy="1606550"/>
            <a:chOff x="1567" y="4843"/>
            <a:chExt cx="4724" cy="2530"/>
          </a:xfrm>
        </p:grpSpPr>
        <p:sp>
          <p:nvSpPr>
            <p:cNvPr id="6" name="文本框 5"/>
            <p:cNvSpPr txBox="1"/>
            <p:nvPr/>
          </p:nvSpPr>
          <p:spPr>
            <a:xfrm>
              <a:off x="1567" y="4843"/>
              <a:ext cx="4725" cy="1113"/>
            </a:xfrm>
            <a:prstGeom prst="rect">
              <a:avLst/>
            </a:prstGeom>
            <a:solidFill>
              <a:srgbClr val="E8FDF8"/>
            </a:solidFill>
          </p:spPr>
          <p:txBody>
            <a:bodyPr wrap="square" rtlCol="0">
              <a:spAutoFit/>
            </a:bodyPr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10--</a:t>
              </a:r>
              <a:r>
                <a:rPr lang="zh-CN" altLang="en-US" sz="4000" b="1">
                  <a:latin typeface="微软雅黑" panose="020B0503020204020204" charset="-122"/>
                  <a:ea typeface="微软雅黑" panose="020B0503020204020204" charset="-122"/>
                </a:rPr>
                <a:t>要素题</a:t>
              </a:r>
              <a:endParaRPr lang="zh-CN" altLang="en-US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567" y="6261"/>
              <a:ext cx="4725" cy="1113"/>
            </a:xfrm>
            <a:prstGeom prst="rect">
              <a:avLst/>
            </a:prstGeom>
            <a:solidFill>
              <a:srgbClr val="EFFB8F"/>
            </a:solidFill>
          </p:spPr>
          <p:txBody>
            <a:bodyPr wrap="square" rtlCol="0">
              <a:spAutoFit/>
            </a:bodyPr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34--</a:t>
              </a:r>
              <a:r>
                <a:rPr lang="zh-CN" altLang="en-US" sz="4000" b="1">
                  <a:latin typeface="微软雅黑" panose="020B0503020204020204" charset="-122"/>
                  <a:ea typeface="微软雅黑" panose="020B0503020204020204" charset="-122"/>
                </a:rPr>
                <a:t>写作题</a:t>
              </a:r>
              <a:endParaRPr lang="zh-CN" altLang="en-US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4620895" y="675005"/>
            <a:ext cx="7273290" cy="5507990"/>
          </a:xfrm>
          <a:prstGeom prst="rect">
            <a:avLst/>
          </a:prstGeom>
          <a:solidFill>
            <a:srgbClr val="DAE8CE"/>
          </a:solidFill>
        </p:spPr>
        <p:txBody>
          <a:bodyPr wrap="square" rtlCol="0">
            <a:spAutoFit/>
          </a:bodyPr>
          <a:p>
            <a:pPr algn="ctr"/>
            <a:r>
              <a:rPr lang="zh-CN" altLang="en-US" sz="4400" b="1"/>
              <a:t>标题</a:t>
            </a:r>
            <a:endParaRPr lang="zh-CN" altLang="en-US" sz="4400" b="1"/>
          </a:p>
          <a:p>
            <a:pPr algn="ctr"/>
            <a:r>
              <a:rPr lang="zh-CN" altLang="en-US" sz="4400" b="1"/>
              <a:t>发文字号</a:t>
            </a:r>
            <a:endParaRPr lang="zh-CN" altLang="en-US" sz="4400" b="1"/>
          </a:p>
          <a:p>
            <a:r>
              <a:rPr lang="zh-CN" altLang="en-US" sz="4400" b="1"/>
              <a:t>主送机关</a:t>
            </a:r>
            <a:endParaRPr lang="zh-CN" altLang="en-US" sz="4400" b="1"/>
          </a:p>
          <a:p>
            <a:r>
              <a:rPr lang="zh-CN" altLang="en-US" sz="4400" b="1"/>
              <a:t>     </a:t>
            </a:r>
            <a:r>
              <a:rPr lang="zh-CN" altLang="en-US" sz="4400" b="1">
                <a:latin typeface="楷体" panose="02010609060101010101" pitchFamily="49" charset="-122"/>
                <a:ea typeface="楷体" panose="02010609060101010101" pitchFamily="49" charset="-122"/>
              </a:rPr>
              <a:t>正文内容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引用文件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800" b="1"/>
          </a:p>
          <a:p>
            <a:endParaRPr lang="zh-CN" altLang="en-US" sz="4400" b="1"/>
          </a:p>
          <a:p>
            <a:r>
              <a:rPr lang="zh-CN" altLang="en-US" sz="4400" b="1"/>
              <a:t>正文结尾</a:t>
            </a:r>
            <a:endParaRPr lang="zh-CN" altLang="en-US" sz="4400" b="1"/>
          </a:p>
          <a:p>
            <a:pPr algn="r"/>
            <a:endParaRPr lang="zh-CN" altLang="en-US" sz="4400" b="1"/>
          </a:p>
          <a:p>
            <a:pPr algn="r"/>
            <a:r>
              <a:rPr lang="zh-CN" altLang="en-US" sz="4400" b="1"/>
              <a:t>落款</a:t>
            </a:r>
            <a:endParaRPr lang="zh-CN" altLang="en-US" sz="4400" b="1"/>
          </a:p>
        </p:txBody>
      </p:sp>
      <p:sp>
        <p:nvSpPr>
          <p:cNvPr id="9" name="文本框 8"/>
          <p:cNvSpPr txBox="1"/>
          <p:nvPr/>
        </p:nvSpPr>
        <p:spPr>
          <a:xfrm>
            <a:off x="6252210" y="747395"/>
            <a:ext cx="3814445" cy="583565"/>
          </a:xfrm>
          <a:prstGeom prst="rect">
            <a:avLst/>
          </a:prstGeom>
          <a:solidFill>
            <a:srgbClr val="F9FBEE"/>
          </a:solidFill>
        </p:spPr>
        <p:txBody>
          <a:bodyPr wrap="square" rtlCol="0">
            <a:spAutoFit/>
          </a:bodyPr>
          <a:p>
            <a:r>
              <a:rPr lang="zh-CN" altLang="en-US" sz="3200" b="1"/>
              <a:t>发文者</a:t>
            </a:r>
            <a:r>
              <a:rPr lang="en-US" altLang="zh-CN" sz="3200" b="1"/>
              <a:t>+</a:t>
            </a:r>
            <a:r>
              <a:rPr lang="zh-CN" altLang="en-US" sz="3200" b="1"/>
              <a:t>事由</a:t>
            </a:r>
            <a:r>
              <a:rPr lang="en-US" altLang="zh-CN" sz="3200" b="1"/>
              <a:t>+</a:t>
            </a:r>
            <a:r>
              <a:rPr lang="zh-CN" altLang="en-US" sz="3200" b="1"/>
              <a:t>文种</a:t>
            </a:r>
            <a:endParaRPr lang="zh-CN" altLang="en-US" sz="3200" b="1"/>
          </a:p>
        </p:txBody>
      </p:sp>
      <p:sp>
        <p:nvSpPr>
          <p:cNvPr id="10" name="文本框 9"/>
          <p:cNvSpPr txBox="1"/>
          <p:nvPr/>
        </p:nvSpPr>
        <p:spPr>
          <a:xfrm>
            <a:off x="5878195" y="1415415"/>
            <a:ext cx="4562475" cy="565150"/>
          </a:xfrm>
          <a:prstGeom prst="rect">
            <a:avLst/>
          </a:prstGeom>
          <a:solidFill>
            <a:srgbClr val="F9FBEE"/>
          </a:solidFill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sz="2800" b="1"/>
              <a:t>×</a:t>
            </a:r>
            <a:r>
              <a:rPr lang="zh-CN" altLang="en-US" sz="2800" b="1">
                <a:sym typeface="+mn-ea"/>
              </a:rPr>
              <a:t>×××〔</a:t>
            </a:r>
            <a:r>
              <a:rPr lang="zh-CN" altLang="en-US" sz="2800" b="1">
                <a:sym typeface="+mn-ea"/>
              </a:rPr>
              <a:t>××××</a:t>
            </a:r>
            <a:r>
              <a:rPr lang="zh-CN" altLang="en-US" sz="2800" b="1">
                <a:sym typeface="+mn-ea"/>
              </a:rPr>
              <a:t>〕</a:t>
            </a:r>
            <a:r>
              <a:rPr lang="zh-CN" altLang="en-US" sz="2800" b="1">
                <a:sym typeface="+mn-ea"/>
              </a:rPr>
              <a:t>×号</a:t>
            </a:r>
            <a:endParaRPr lang="zh-CN" altLang="en-US" sz="2800" b="1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20895" y="2131060"/>
            <a:ext cx="5622290" cy="534035"/>
          </a:xfrm>
          <a:prstGeom prst="rect">
            <a:avLst/>
          </a:prstGeom>
          <a:solidFill>
            <a:srgbClr val="F9FBEE"/>
          </a:solidFill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FF0000"/>
                </a:solidFill>
                <a:sym typeface="+mn-ea"/>
              </a:rPr>
              <a:t>各</a:t>
            </a:r>
            <a:r>
              <a:rPr lang="zh-CN" altLang="en-US" sz="2400" b="1">
                <a:sym typeface="+mn-ea"/>
              </a:rPr>
              <a:t>单位，</a:t>
            </a:r>
            <a:r>
              <a:rPr lang="zh-CN" altLang="en-US" sz="2400" b="1">
                <a:solidFill>
                  <a:srgbClr val="FF0000"/>
                </a:solidFill>
                <a:cs typeface="+mn-ea"/>
                <a:sym typeface="+mn-ea"/>
              </a:rPr>
              <a:t>各有关</a:t>
            </a:r>
            <a:r>
              <a:rPr lang="zh-CN" altLang="en-US" sz="2400" b="1">
                <a:sym typeface="+mn-ea"/>
              </a:rPr>
              <a:t>组织，</a:t>
            </a:r>
            <a:r>
              <a:rPr lang="zh-CN" altLang="en-US" sz="2400" b="1">
                <a:solidFill>
                  <a:srgbClr val="FF0000"/>
                </a:solidFill>
                <a:cs typeface="+mn-ea"/>
                <a:sym typeface="+mn-ea"/>
              </a:rPr>
              <a:t>各相关</a:t>
            </a:r>
            <a:r>
              <a:rPr lang="zh-CN" altLang="en-US" sz="2400" b="1">
                <a:sym typeface="+mn-ea"/>
              </a:rPr>
              <a:t>团体</a:t>
            </a:r>
            <a:endParaRPr lang="zh-CN" altLang="en-US" sz="2400" b="1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91755" y="5144135"/>
            <a:ext cx="4202430" cy="1038860"/>
          </a:xfrm>
          <a:prstGeom prst="rect">
            <a:avLst/>
          </a:prstGeom>
          <a:solidFill>
            <a:srgbClr val="F9FBEE"/>
          </a:solidFill>
        </p:spPr>
        <p:txBody>
          <a:bodyPr wrap="square" rtlCol="0">
            <a:spAutoFit/>
          </a:bodyPr>
          <a:p>
            <a:pPr algn="r">
              <a:lnSpc>
                <a:spcPct val="110000"/>
              </a:lnSpc>
            </a:pPr>
            <a:r>
              <a:rPr lang="zh-CN" altLang="en-US" sz="2800" b="1"/>
              <a:t>发文单位：签字盖章</a:t>
            </a:r>
            <a:endParaRPr lang="zh-CN" altLang="en-US" sz="2800" b="1"/>
          </a:p>
          <a:p>
            <a:pPr algn="r">
              <a:lnSpc>
                <a:spcPct val="110000"/>
              </a:lnSpc>
            </a:pPr>
            <a:r>
              <a:rPr lang="zh-CN" altLang="en-US" sz="2800" b="1"/>
              <a:t>×</a:t>
            </a:r>
            <a:r>
              <a:rPr lang="zh-CN" altLang="en-US" sz="2800" b="1">
                <a:sym typeface="+mn-ea"/>
              </a:rPr>
              <a:t>×××年××月××日</a:t>
            </a:r>
            <a:endParaRPr lang="zh-CN" altLang="en-US" sz="2800" b="1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89660" y="4864100"/>
            <a:ext cx="1748790" cy="70675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4000" b="1"/>
              <a:t>61</a:t>
            </a:r>
            <a:r>
              <a:rPr lang="zh-CN" altLang="en-US" sz="4000" b="1"/>
              <a:t>分！</a:t>
            </a:r>
            <a:endParaRPr lang="zh-CN" altLang="en-US" sz="4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animBg="1"/>
      <p:bldP spid="10" grpId="0" animBg="1"/>
      <p:bldP spid="11" grpId="0" bldLvl="0" animBg="1"/>
      <p:bldP spid="12" grpId="0" bldLvl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6915" y="500380"/>
            <a:ext cx="2304415" cy="739140"/>
          </a:xfrm>
          <a:solidFill>
            <a:srgbClr val="FFCC99"/>
          </a:solidFill>
        </p:spPr>
        <p:txBody>
          <a:bodyPr/>
          <a:p>
            <a:r>
              <a:rPr lang="zh-CN" altLang="en-US" sz="3200" b="1">
                <a:solidFill>
                  <a:srgbClr val="002060"/>
                </a:solidFill>
              </a:rPr>
              <a:t>名词解释</a:t>
            </a:r>
            <a:endParaRPr lang="zh-CN" altLang="en-US" sz="3200" b="1">
              <a:solidFill>
                <a:srgbClr val="00206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4570" y="1391920"/>
            <a:ext cx="5803900" cy="17710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rgbClr val="336699"/>
            </a:solidFill>
            <a:prstDash val="lgDashDotDot"/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公文、部分事务文的名词解释格式：</a:t>
            </a:r>
            <a:endParaRPr lang="zh-CN" altLang="en-US" sz="24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①对象：国家机关、企事业单位、人民团体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②目的：根据文种不同具体解释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③表明上下级关系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4570" y="3635375"/>
            <a:ext cx="2798445" cy="8915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rgbClr val="336699"/>
            </a:solidFill>
            <a:prstDash val="lgDashDotDot"/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拆词法：记录  要点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联想法：会议纪要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4570" y="5054600"/>
            <a:ext cx="3634105" cy="10147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rgbClr val="008080"/>
            </a:solidFill>
            <a:prstDash val="lgDashDotDot"/>
          </a:ln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答题基本的格式：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   答：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      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……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是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……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……</a:t>
            </a:r>
            <a:endParaRPr lang="en-US" altLang="zh-CN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5195" y="473075"/>
            <a:ext cx="2487930" cy="683895"/>
          </a:xfrm>
          <a:solidFill>
            <a:srgbClr val="FFC000"/>
          </a:solidFill>
        </p:spPr>
        <p:txBody>
          <a:bodyPr/>
          <a:lstStyle/>
          <a:p>
            <a:pPr algn="l"/>
            <a:r>
              <a:rPr lang="zh-CN" altLang="en-US" sz="3200">
                <a:sym typeface="+mn-ea"/>
              </a:rPr>
              <a:t>名词解释题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925195" y="3277870"/>
            <a:ext cx="7601585" cy="17145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工作计划是指党政机关、人民团体和企事业单位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对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未来一定时间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内工作的目标、任务、要求、措施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作出设计安排的事务性公文。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25195" y="2118360"/>
            <a:ext cx="2487295" cy="587375"/>
          </a:xfrm>
          <a:solidFill>
            <a:schemeClr val="accent1">
              <a:lumMod val="90000"/>
            </a:schemeClr>
          </a:solidFill>
          <a:ln w="12700">
            <a:solidFill>
              <a:srgbClr val="993366"/>
            </a:solidFill>
            <a:prstDash val="lgDashDotDot"/>
          </a:ln>
        </p:spPr>
        <p:txBody>
          <a:bodyPr anchor="t">
            <a:no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2.工作计划</a:t>
            </a:r>
            <a:endParaRPr 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30040" y="1566545"/>
            <a:ext cx="5463540" cy="16916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rgbClr val="336699"/>
            </a:solidFill>
            <a:prstDash val="lgDashDotDot"/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公文、事务文的名词解释：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①对象：国家机关、企事业单位、人民团体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②目的：根据文种不同具体解释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③表明上下级关系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51840" y="2931160"/>
            <a:ext cx="9267190" cy="2084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答：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8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办法是行政机关为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贯彻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某一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法令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或者做好某方面工作而制定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80000"/>
              </a:lnSpc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的具有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指导性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、</a:t>
            </a:r>
            <a:r>
              <a:rPr lang="zh-CN" altLang="en-US" sz="24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指挥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性的法规性文书。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25195" y="1725930"/>
            <a:ext cx="1724025" cy="636270"/>
          </a:xfrm>
          <a:solidFill>
            <a:schemeClr val="accent1">
              <a:lumMod val="90000"/>
            </a:schemeClr>
          </a:solidFill>
          <a:ln w="12700">
            <a:solidFill>
              <a:srgbClr val="993366"/>
            </a:solidFill>
            <a:prstDash val="lgDashDotDot"/>
          </a:ln>
        </p:spPr>
        <p:txBody>
          <a:bodyPr anchor="t">
            <a:no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3.办法</a:t>
            </a:r>
            <a:endParaRPr 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30040" y="1566545"/>
            <a:ext cx="5463540" cy="16916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rgbClr val="336699"/>
            </a:solidFill>
            <a:prstDash val="lgDashDotDot"/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公文、事务文的名词解释：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①对象：国家机关、企事业单位、人民团体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②目的：根据文种不同具体解释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③表明上下级关系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25195" y="473075"/>
            <a:ext cx="2360930" cy="683895"/>
          </a:xfrm>
          <a:solidFill>
            <a:srgbClr val="FFC000"/>
          </a:solidFill>
        </p:spPr>
        <p:txBody>
          <a:bodyPr/>
          <a:lstStyle/>
          <a:p>
            <a:pPr algn="l"/>
            <a:r>
              <a:rPr lang="zh-CN" altLang="en-US" sz="3200">
                <a:sym typeface="+mn-ea"/>
              </a:rPr>
              <a:t>名词解释题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ldLvl="0" animBg="1"/>
    </p:bldLst>
  </p:timing>
</p:sld>
</file>

<file path=ppt/tags/tag1.xml><?xml version="1.0" encoding="utf-8"?>
<p:tagLst xmlns:p="http://schemas.openxmlformats.org/presentationml/2006/main">
  <p:tag name="REFSHAPE" val="792976788"/>
  <p:tag name="KSO_WM_UNIT_PLACING_PICTURE_USER_VIEWPORT" val="{&quot;height&quot;:2415,&quot;width&quot;:4350}"/>
</p:tagLst>
</file>

<file path=ppt/tags/tag10.xml><?xml version="1.0" encoding="utf-8"?>
<p:tagLst xmlns:p="http://schemas.openxmlformats.org/presentationml/2006/main">
  <p:tag name="KSO_WM_SLIDE_ITEM_CNT" val="2"/>
</p:tagLst>
</file>

<file path=ppt/tags/tag11.xml><?xml version="1.0" encoding="utf-8"?>
<p:tagLst xmlns:p="http://schemas.openxmlformats.org/presentationml/2006/main">
  <p:tag name="KSO_WM_SLIDE_ITEM_CNT" val="2"/>
</p:tagLst>
</file>

<file path=ppt/tags/tag12.xml><?xml version="1.0" encoding="utf-8"?>
<p:tagLst xmlns:p="http://schemas.openxmlformats.org/presentationml/2006/main">
  <p:tag name="KSO_WM_SLIDE_ITEM_CNT" val="2"/>
</p:tagLst>
</file>

<file path=ppt/tags/tag13.xml><?xml version="1.0" encoding="utf-8"?>
<p:tagLst xmlns:p="http://schemas.openxmlformats.org/presentationml/2006/main">
  <p:tag name="KSO_WM_SLIDE_ITEM_CNT" val="2"/>
</p:tagLst>
</file>

<file path=ppt/tags/tag14.xml><?xml version="1.0" encoding="utf-8"?>
<p:tagLst xmlns:p="http://schemas.openxmlformats.org/presentationml/2006/main">
  <p:tag name="KSO_WM_SLIDE_ITEM_CNT" val="2"/>
</p:tagLst>
</file>

<file path=ppt/tags/tag15.xml><?xml version="1.0" encoding="utf-8"?>
<p:tagLst xmlns:p="http://schemas.openxmlformats.org/presentationml/2006/main">
  <p:tag name="KSO_WM_SLIDE_ITEM_CNT" val="2"/>
</p:tagLst>
</file>

<file path=ppt/tags/tag16.xml><?xml version="1.0" encoding="utf-8"?>
<p:tagLst xmlns:p="http://schemas.openxmlformats.org/presentationml/2006/main">
  <p:tag name="KSO_WM_SLIDE_ITEM_CNT" val="2"/>
</p:tagLst>
</file>

<file path=ppt/tags/tag17.xml><?xml version="1.0" encoding="utf-8"?>
<p:tagLst xmlns:p="http://schemas.openxmlformats.org/presentationml/2006/main">
  <p:tag name="KSO_WM_SLIDE_ITEM_CNT" val="2"/>
</p:tagLst>
</file>

<file path=ppt/tags/tag18.xml><?xml version="1.0" encoding="utf-8"?>
<p:tagLst xmlns:p="http://schemas.openxmlformats.org/presentationml/2006/main">
  <p:tag name="KSO_WM_SLIDE_ITEM_CNT" val="2"/>
</p:tagLst>
</file>

<file path=ppt/tags/tag19.xml><?xml version="1.0" encoding="utf-8"?>
<p:tagLst xmlns:p="http://schemas.openxmlformats.org/presentationml/2006/main">
  <p:tag name="KSO_WM_SLIDE_ITEM_CNT" val="2"/>
</p:tagLst>
</file>

<file path=ppt/tags/tag2.xml><?xml version="1.0" encoding="utf-8"?>
<p:tagLst xmlns:p="http://schemas.openxmlformats.org/presentationml/2006/main">
  <p:tag name="PA" val="v3.0.1"/>
</p:tagLst>
</file>

<file path=ppt/tags/tag20.xml><?xml version="1.0" encoding="utf-8"?>
<p:tagLst xmlns:p="http://schemas.openxmlformats.org/presentationml/2006/main">
  <p:tag name="KSO_WM_SLIDE_ITEM_CNT" val="2"/>
</p:tagLst>
</file>

<file path=ppt/tags/tag21.xml><?xml version="1.0" encoding="utf-8"?>
<p:tagLst xmlns:p="http://schemas.openxmlformats.org/presentationml/2006/main">
  <p:tag name="KSO_WM_SLIDE_ITEM_CNT" val="2"/>
</p:tagLst>
</file>

<file path=ppt/tags/tag22.xml><?xml version="1.0" encoding="utf-8"?>
<p:tagLst xmlns:p="http://schemas.openxmlformats.org/presentationml/2006/main">
  <p:tag name="KSO_WM_SLIDE_ITEM_CNT" val="2"/>
</p:tagLst>
</file>

<file path=ppt/tags/tag23.xml><?xml version="1.0" encoding="utf-8"?>
<p:tagLst xmlns:p="http://schemas.openxmlformats.org/presentationml/2006/main">
  <p:tag name="KSO_WM_SLIDE_ITEM_CNT" val="2"/>
</p:tagLst>
</file>

<file path=ppt/tags/tag24.xml><?xml version="1.0" encoding="utf-8"?>
<p:tagLst xmlns:p="http://schemas.openxmlformats.org/presentationml/2006/main">
  <p:tag name="KSO_WM_SLIDE_ITEM_CNT" val="2"/>
</p:tagLst>
</file>

<file path=ppt/tags/tag25.xml><?xml version="1.0" encoding="utf-8"?>
<p:tagLst xmlns:p="http://schemas.openxmlformats.org/presentationml/2006/main">
  <p:tag name="KSO_WM_SLIDE_ITEM_CNT" val="2"/>
</p:tagLst>
</file>

<file path=ppt/tags/tag26.xml><?xml version="1.0" encoding="utf-8"?>
<p:tagLst xmlns:p="http://schemas.openxmlformats.org/presentationml/2006/main">
  <p:tag name="KSO_WM_SLIDE_ITEM_CNT" val="2"/>
</p:tagLst>
</file>

<file path=ppt/tags/tag27.xml><?xml version="1.0" encoding="utf-8"?>
<p:tagLst xmlns:p="http://schemas.openxmlformats.org/presentationml/2006/main">
  <p:tag name="KSO_WM_SLIDE_ITEM_CNT" val="2"/>
</p:tagLst>
</file>

<file path=ppt/tags/tag28.xml><?xml version="1.0" encoding="utf-8"?>
<p:tagLst xmlns:p="http://schemas.openxmlformats.org/presentationml/2006/main">
  <p:tag name="KSO_WM_SLIDE_ITEM_CNT" val="2"/>
</p:tagLst>
</file>

<file path=ppt/tags/tag29.xml><?xml version="1.0" encoding="utf-8"?>
<p:tagLst xmlns:p="http://schemas.openxmlformats.org/presentationml/2006/main">
  <p:tag name="KSO_WM_SLIDE_ITEM_CNT" val="2"/>
</p:tagLst>
</file>

<file path=ppt/tags/tag3.xml><?xml version="1.0" encoding="utf-8"?>
<p:tagLst xmlns:p="http://schemas.openxmlformats.org/presentationml/2006/main">
  <p:tag name="KSO_WM_SLIDE_ITEM_CNT" val="2"/>
</p:tagLst>
</file>

<file path=ppt/tags/tag30.xml><?xml version="1.0" encoding="utf-8"?>
<p:tagLst xmlns:p="http://schemas.openxmlformats.org/presentationml/2006/main">
  <p:tag name="KSO_WM_SLIDE_ITEM_CNT" val="2"/>
</p:tagLst>
</file>

<file path=ppt/tags/tag31.xml><?xml version="1.0" encoding="utf-8"?>
<p:tagLst xmlns:p="http://schemas.openxmlformats.org/presentationml/2006/main">
  <p:tag name="KSO_WM_SLIDE_ITEM_CNT" val="2"/>
</p:tagLst>
</file>

<file path=ppt/tags/tag32.xml><?xml version="1.0" encoding="utf-8"?>
<p:tagLst xmlns:p="http://schemas.openxmlformats.org/presentationml/2006/main">
  <p:tag name="KSO_WM_SLIDE_ITEM_CNT" val="2"/>
</p:tagLst>
</file>

<file path=ppt/tags/tag33.xml><?xml version="1.0" encoding="utf-8"?>
<p:tagLst xmlns:p="http://schemas.openxmlformats.org/presentationml/2006/main">
  <p:tag name="KSO_WM_SLIDE_ITEM_CNT" val="2"/>
</p:tagLst>
</file>

<file path=ppt/tags/tag34.xml><?xml version="1.0" encoding="utf-8"?>
<p:tagLst xmlns:p="http://schemas.openxmlformats.org/presentationml/2006/main">
  <p:tag name="KSO_WM_SLIDE_ITEM_CNT" val="2"/>
</p:tagLst>
</file>

<file path=ppt/tags/tag35.xml><?xml version="1.0" encoding="utf-8"?>
<p:tagLst xmlns:p="http://schemas.openxmlformats.org/presentationml/2006/main">
  <p:tag name="KSO_WM_SLIDE_ITEM_CNT" val="2"/>
</p:tagLst>
</file>

<file path=ppt/tags/tag36.xml><?xml version="1.0" encoding="utf-8"?>
<p:tagLst xmlns:p="http://schemas.openxmlformats.org/presentationml/2006/main">
  <p:tag name="KSO_WM_SLIDE_ITEM_CNT" val="2"/>
</p:tagLst>
</file>

<file path=ppt/tags/tag37.xml><?xml version="1.0" encoding="utf-8"?>
<p:tagLst xmlns:p="http://schemas.openxmlformats.org/presentationml/2006/main">
  <p:tag name="KSO_WM_SLIDE_ITEM_CNT" val="2"/>
</p:tagLst>
</file>

<file path=ppt/tags/tag38.xml><?xml version="1.0" encoding="utf-8"?>
<p:tagLst xmlns:p="http://schemas.openxmlformats.org/presentationml/2006/main">
  <p:tag name="KSO_WM_SLIDE_ITEM_CNT" val="2"/>
</p:tagLst>
</file>

<file path=ppt/tags/tag39.xml><?xml version="1.0" encoding="utf-8"?>
<p:tagLst xmlns:p="http://schemas.openxmlformats.org/presentationml/2006/main">
  <p:tag name="KSO_WM_SLIDE_ITEM_CNT" val="2"/>
</p:tagLst>
</file>

<file path=ppt/tags/tag4.xml><?xml version="1.0" encoding="utf-8"?>
<p:tagLst xmlns:p="http://schemas.openxmlformats.org/presentationml/2006/main">
  <p:tag name="KSO_WM_SLIDE_ITEM_CNT" val="2"/>
</p:tagLst>
</file>

<file path=ppt/tags/tag40.xml><?xml version="1.0" encoding="utf-8"?>
<p:tagLst xmlns:p="http://schemas.openxmlformats.org/presentationml/2006/main">
  <p:tag name="KSO_WM_SLIDE_ITEM_CNT" val="2"/>
</p:tagLst>
</file>

<file path=ppt/tags/tag41.xml><?xml version="1.0" encoding="utf-8"?>
<p:tagLst xmlns:p="http://schemas.openxmlformats.org/presentationml/2006/main">
  <p:tag name="KSO_WM_SLIDE_ITEM_CNT" val="2"/>
</p:tagLst>
</file>

<file path=ppt/tags/tag42.xml><?xml version="1.0" encoding="utf-8"?>
<p:tagLst xmlns:p="http://schemas.openxmlformats.org/presentationml/2006/main">
  <p:tag name="KSO_WM_SLIDE_ITEM_CNT" val="2"/>
</p:tagLst>
</file>

<file path=ppt/tags/tag43.xml><?xml version="1.0" encoding="utf-8"?>
<p:tagLst xmlns:p="http://schemas.openxmlformats.org/presentationml/2006/main">
  <p:tag name="KSO_WM_SLIDE_ITEM_CNT" val="2"/>
</p:tagLst>
</file>

<file path=ppt/tags/tag44.xml><?xml version="1.0" encoding="utf-8"?>
<p:tagLst xmlns:p="http://schemas.openxmlformats.org/presentationml/2006/main">
  <p:tag name="KSO_WM_SLIDE_ITEM_CNT" val="2"/>
</p:tagLst>
</file>

<file path=ppt/tags/tag45.xml><?xml version="1.0" encoding="utf-8"?>
<p:tagLst xmlns:p="http://schemas.openxmlformats.org/presentationml/2006/main">
  <p:tag name="KSO_WM_SLIDE_ITEM_CNT" val="2"/>
</p:tagLst>
</file>

<file path=ppt/tags/tag46.xml><?xml version="1.0" encoding="utf-8"?>
<p:tagLst xmlns:p="http://schemas.openxmlformats.org/presentationml/2006/main">
  <p:tag name="KSO_WM_SLIDE_ITEM_CNT" val="2"/>
</p:tagLst>
</file>

<file path=ppt/tags/tag47.xml><?xml version="1.0" encoding="utf-8"?>
<p:tagLst xmlns:p="http://schemas.openxmlformats.org/presentationml/2006/main">
  <p:tag name="KSO_WM_SLIDE_ITEM_CNT" val="2"/>
</p:tagLst>
</file>

<file path=ppt/tags/tag5.xml><?xml version="1.0" encoding="utf-8"?>
<p:tagLst xmlns:p="http://schemas.openxmlformats.org/presentationml/2006/main">
  <p:tag name="KSO_WM_SLIDE_ITEM_CNT" val="2"/>
</p:tagLst>
</file>

<file path=ppt/tags/tag6.xml><?xml version="1.0" encoding="utf-8"?>
<p:tagLst xmlns:p="http://schemas.openxmlformats.org/presentationml/2006/main">
  <p:tag name="KSO_WM_SLIDE_ITEM_CNT" val="2"/>
</p:tagLst>
</file>

<file path=ppt/tags/tag7.xml><?xml version="1.0" encoding="utf-8"?>
<p:tagLst xmlns:p="http://schemas.openxmlformats.org/presentationml/2006/main">
  <p:tag name="KSO_WM_SLIDE_ITEM_CNT" val="2"/>
</p:tagLst>
</file>

<file path=ppt/tags/tag8.xml><?xml version="1.0" encoding="utf-8"?>
<p:tagLst xmlns:p="http://schemas.openxmlformats.org/presentationml/2006/main">
  <p:tag name="KSO_WM_SLIDE_ITEM_CNT" val="2"/>
</p:tagLst>
</file>

<file path=ppt/tags/tag9.xml><?xml version="1.0" encoding="utf-8"?>
<p:tagLst xmlns:p="http://schemas.openxmlformats.org/presentationml/2006/main">
  <p:tag name="KSO_WM_SLIDE_ITEM_CNT" val="2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owerbar_Flower_Rhea">
  <a:themeElements>
    <a:clrScheme name="Powerbar_Flower_Rhe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werbar_Flower_Rhea">
      <a:majorFont>
        <a:latin typeface="Microsoft JhengHei"/>
        <a:ea typeface="Microsoft JhengHei"/>
        <a:cs typeface=""/>
      </a:majorFont>
      <a:minorFont>
        <a:latin typeface="Microsoft JhengHei"/>
        <a:ea typeface="Microsoft Jheng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微软雅黑" panose="020B0503020204020204" charset="-122"/>
            <a:ea typeface="PMingLiU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微软雅黑" panose="020B0503020204020204" charset="-122"/>
            <a:ea typeface="PMingLiU" panose="02020500000000000000" pitchFamily="18" charset="-120"/>
          </a:defRPr>
        </a:defPPr>
      </a:lstStyle>
    </a:lnDef>
  </a:objectDefaults>
  <a:extraClrSchemeLst>
    <a:extraClrScheme>
      <a:clrScheme name="Powerbar_Flower_Rhe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bar_Flower_Rhe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bar_Flower_Rhe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bar_Flower_Rhe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bar_Flower_Rhe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bar_Flower_Rhe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bar_Flower_Rhe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bar_Flower_Rhe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bar_Flower_Rhe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bar_Flower_Rhe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bar_Flower_Rhe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bar_Flower_Rhe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9EDEE"/>
    </a:accent5>
    <a:accent6>
      <a:srgbClr val="2D2D89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5397</Words>
  <Application>WPS 演示</Application>
  <PresentationFormat>宽屏</PresentationFormat>
  <Paragraphs>684</Paragraphs>
  <Slides>67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67</vt:i4>
      </vt:variant>
    </vt:vector>
  </HeadingPairs>
  <TitlesOfParts>
    <vt:vector size="80" baseType="lpstr">
      <vt:lpstr>Arial</vt:lpstr>
      <vt:lpstr>宋体</vt:lpstr>
      <vt:lpstr>Wingdings</vt:lpstr>
      <vt:lpstr>微软雅黑</vt:lpstr>
      <vt:lpstr>楷体</vt:lpstr>
      <vt:lpstr>PMingLiU</vt:lpstr>
      <vt:lpstr>Microsoft JhengHei</vt:lpstr>
      <vt:lpstr>Calibri</vt:lpstr>
      <vt:lpstr>MS PGothic</vt:lpstr>
      <vt:lpstr>华文隶书</vt:lpstr>
      <vt:lpstr>Arial Unicode MS</vt:lpstr>
      <vt:lpstr>默认设计模板</vt:lpstr>
      <vt:lpstr>1_Powerbar_Flower_Rhea</vt:lpstr>
      <vt:lpstr>PowerPoint 演示文稿</vt:lpstr>
      <vt:lpstr>PowerPoint 演示文稿</vt:lpstr>
      <vt:lpstr>PowerPoint 演示文稿</vt:lpstr>
      <vt:lpstr>考情分析</vt:lpstr>
      <vt:lpstr>PowerPoint 演示文稿</vt:lpstr>
      <vt:lpstr>名词解释题</vt:lpstr>
      <vt:lpstr>名词解释</vt:lpstr>
      <vt:lpstr>名词解释题</vt:lpstr>
      <vt:lpstr>名词解释题</vt:lpstr>
      <vt:lpstr>名词解释题</vt:lpstr>
      <vt:lpstr>名词解释题</vt:lpstr>
      <vt:lpstr>名词解释题</vt:lpstr>
      <vt:lpstr>名词解释题</vt:lpstr>
      <vt:lpstr>名词解释题</vt:lpstr>
      <vt:lpstr>PowerPoint 演示文稿</vt:lpstr>
      <vt:lpstr>名词解释题</vt:lpstr>
      <vt:lpstr>名词解释题</vt:lpstr>
      <vt:lpstr>名词解释题</vt:lpstr>
      <vt:lpstr>名词解释题</vt:lpstr>
      <vt:lpstr>名词解释题</vt:lpstr>
      <vt:lpstr>名词解释题</vt:lpstr>
      <vt:lpstr>PowerPoint 演示文稿</vt:lpstr>
      <vt:lpstr>名词解释题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简答题</vt:lpstr>
      <vt:lpstr>简答题</vt:lpstr>
      <vt:lpstr>简答题</vt:lpstr>
      <vt:lpstr>简答题</vt:lpstr>
      <vt:lpstr>简答题</vt:lpstr>
      <vt:lpstr>简答题</vt:lpstr>
      <vt:lpstr>简答题</vt:lpstr>
      <vt:lpstr>简答题</vt:lpstr>
      <vt:lpstr>简答题</vt:lpstr>
      <vt:lpstr>简答题</vt:lpstr>
      <vt:lpstr>简答题</vt:lpstr>
      <vt:lpstr>简答题</vt:lpstr>
      <vt:lpstr>PowerPoint 演示文稿</vt:lpstr>
      <vt:lpstr>简答题</vt:lpstr>
      <vt:lpstr>简答题</vt:lpstr>
      <vt:lpstr>简答题</vt:lpstr>
      <vt:lpstr>简答题</vt:lpstr>
      <vt:lpstr>简答题</vt:lpstr>
      <vt:lpstr>简答题</vt:lpstr>
      <vt:lpstr>简答题</vt:lpstr>
      <vt:lpstr>简答题</vt:lpstr>
      <vt:lpstr>简答题</vt:lpstr>
      <vt:lpstr>简答题</vt:lpstr>
      <vt:lpstr>简答题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市营</cp:lastModifiedBy>
  <cp:revision>610</cp:revision>
  <dcterms:created xsi:type="dcterms:W3CDTF">2019-01-03T10:44:00Z</dcterms:created>
  <dcterms:modified xsi:type="dcterms:W3CDTF">2021-09-16T07:57:07Z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8FFC41E8ECA442E89DD3D1E9AA255045</vt:lpwstr>
  </property>
</Properties>
</file>