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340847" y="10126833"/>
            <a:ext cx="144779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QXYMYX@126.com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QXYMYX@126.com" TargetMode="External"/><Relationship Id="rId6" Type="http://schemas.openxmlformats.org/officeDocument/2006/relationships/image" Target="../media/image36.jp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10.png"/><Relationship Id="rId10" Type="http://schemas.openxmlformats.org/officeDocument/2006/relationships/image" Target="../media/image39.jp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48.png"/><Relationship Id="rId26" Type="http://schemas.openxmlformats.org/officeDocument/2006/relationships/image" Target="../media/image24.png"/><Relationship Id="rId27" Type="http://schemas.openxmlformats.org/officeDocument/2006/relationships/image" Target="../media/image49.jpg"/><Relationship Id="rId28" Type="http://schemas.openxmlformats.org/officeDocument/2006/relationships/image" Target="../media/image28.png"/><Relationship Id="rId29" Type="http://schemas.openxmlformats.org/officeDocument/2006/relationships/image" Target="../media/image5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mailto:QXYMYX@126.com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jpg"/><Relationship Id="rId8" Type="http://schemas.openxmlformats.org/officeDocument/2006/relationships/image" Target="../media/image55.jpg"/><Relationship Id="rId9" Type="http://schemas.openxmlformats.org/officeDocument/2006/relationships/image" Target="../media/image56.png"/><Relationship Id="rId10" Type="http://schemas.openxmlformats.org/officeDocument/2006/relationships/image" Target="../media/image10.png"/><Relationship Id="rId11" Type="http://schemas.openxmlformats.org/officeDocument/2006/relationships/image" Target="../media/image57.jp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24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QXYMYX@126.com" TargetMode="Externa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10.png"/><Relationship Id="rId9" Type="http://schemas.openxmlformats.org/officeDocument/2006/relationships/image" Target="../media/image16.png"/><Relationship Id="rId10" Type="http://schemas.openxmlformats.org/officeDocument/2006/relationships/image" Target="../media/image63.png"/><Relationship Id="rId11" Type="http://schemas.openxmlformats.org/officeDocument/2006/relationships/image" Target="../media/image59.png"/><Relationship Id="rId12" Type="http://schemas.openxmlformats.org/officeDocument/2006/relationships/image" Target="../media/image23.png"/><Relationship Id="rId13" Type="http://schemas.openxmlformats.org/officeDocument/2006/relationships/image" Target="../media/image64.jp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24.png"/><Relationship Id="rId17" Type="http://schemas.openxmlformats.org/officeDocument/2006/relationships/image" Target="../media/image67.jpg"/><Relationship Id="rId18" Type="http://schemas.openxmlformats.org/officeDocument/2006/relationships/image" Target="../media/image68.jpg"/><Relationship Id="rId19" Type="http://schemas.openxmlformats.org/officeDocument/2006/relationships/image" Target="../media/image69.png"/><Relationship Id="rId20" Type="http://schemas.openxmlformats.org/officeDocument/2006/relationships/image" Target="../media/image28.png"/><Relationship Id="rId21" Type="http://schemas.openxmlformats.org/officeDocument/2006/relationships/image" Target="../media/image70.jpg"/><Relationship Id="rId22" Type="http://schemas.openxmlformats.org/officeDocument/2006/relationships/image" Target="../media/image71.jpg"/><Relationship Id="rId23" Type="http://schemas.openxmlformats.org/officeDocument/2006/relationships/image" Target="../media/image7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mailto:QXYMYX@126.com" TargetMode="External"/><Relationship Id="rId4" Type="http://schemas.openxmlformats.org/officeDocument/2006/relationships/image" Target="../media/image73.jpg"/><Relationship Id="rId5" Type="http://schemas.openxmlformats.org/officeDocument/2006/relationships/image" Target="../media/image74.png"/><Relationship Id="rId6" Type="http://schemas.openxmlformats.org/officeDocument/2006/relationships/image" Target="../media/image10.png"/><Relationship Id="rId7" Type="http://schemas.openxmlformats.org/officeDocument/2006/relationships/image" Target="../media/image75.jpg"/><Relationship Id="rId8" Type="http://schemas.openxmlformats.org/officeDocument/2006/relationships/image" Target="../media/image76.jpg"/><Relationship Id="rId9" Type="http://schemas.openxmlformats.org/officeDocument/2006/relationships/image" Target="../media/image66.png"/><Relationship Id="rId10" Type="http://schemas.openxmlformats.org/officeDocument/2006/relationships/image" Target="../media/image1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jp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24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83.jpg"/><Relationship Id="rId27" Type="http://schemas.openxmlformats.org/officeDocument/2006/relationships/image" Target="../media/image8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2993" y="331378"/>
            <a:ext cx="78930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Arial"/>
                <a:cs typeface="Arial"/>
              </a:rPr>
              <a:t>2021-12-1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" y="1252727"/>
            <a:ext cx="3589020" cy="1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37" y="1248155"/>
            <a:ext cx="1803654" cy="70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8554" y="1290066"/>
            <a:ext cx="781812" cy="184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847" y="3147797"/>
            <a:ext cx="883285" cy="7048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X</a:t>
            </a:r>
            <a:r>
              <a:rPr dirty="0" sz="400" spc="1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YM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YX@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1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2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6</a:t>
            </a:r>
            <a:r>
              <a:rPr dirty="0" sz="400" spc="-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.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c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o</a:t>
            </a:r>
            <a:r>
              <a:rPr dirty="0" sz="400" spc="10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8858" y="1414272"/>
            <a:ext cx="2175510" cy="1037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876" y="2688335"/>
            <a:ext cx="3594100" cy="577215"/>
          </a:xfrm>
          <a:custGeom>
            <a:avLst/>
            <a:gdLst/>
            <a:ahLst/>
            <a:cxnLst/>
            <a:rect l="l" t="t" r="r" b="b"/>
            <a:pathLst>
              <a:path w="3594100" h="577214">
                <a:moveTo>
                  <a:pt x="0" y="576833"/>
                </a:moveTo>
                <a:lnTo>
                  <a:pt x="3593591" y="576833"/>
                </a:lnTo>
                <a:lnTo>
                  <a:pt x="3593591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1B4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1388" y="2076450"/>
            <a:ext cx="1780032" cy="616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37004" y="2689098"/>
            <a:ext cx="1799844" cy="380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5048" y="2772155"/>
            <a:ext cx="88392" cy="87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6590" y="2053409"/>
            <a:ext cx="3583304" cy="60071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894"/>
              </a:spcBef>
            </a:pPr>
            <a:r>
              <a:rPr dirty="0" sz="1600" spc="-10" b="1">
                <a:solidFill>
                  <a:srgbClr val="1B4785"/>
                </a:solidFill>
                <a:latin typeface="微软雅黑"/>
                <a:cs typeface="微软雅黑"/>
              </a:rPr>
              <a:t>人力资源管理（一）</a:t>
            </a:r>
            <a:endParaRPr sz="1600">
              <a:latin typeface="微软雅黑"/>
              <a:cs typeface="微软雅黑"/>
            </a:endParaRPr>
          </a:p>
          <a:p>
            <a:pPr marL="763905">
              <a:lnSpc>
                <a:spcPct val="100000"/>
              </a:lnSpc>
              <a:spcBef>
                <a:spcPts val="550"/>
              </a:spcBef>
            </a:pPr>
            <a:r>
              <a:rPr dirty="0" sz="1050" spc="5" b="1">
                <a:solidFill>
                  <a:srgbClr val="1B4785"/>
                </a:solidFill>
                <a:latin typeface="微软雅黑"/>
                <a:cs typeface="微软雅黑"/>
              </a:rPr>
              <a:t>精讲</a:t>
            </a:r>
            <a:r>
              <a:rPr dirty="0" sz="1050" b="1">
                <a:solidFill>
                  <a:srgbClr val="1B4785"/>
                </a:solidFill>
                <a:latin typeface="微软雅黑"/>
                <a:cs typeface="微软雅黑"/>
              </a:rPr>
              <a:t>1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0110" y="2752594"/>
            <a:ext cx="618490" cy="2584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35" b="1">
                <a:solidFill>
                  <a:srgbClr val="FFFFFF"/>
                </a:solidFill>
                <a:latin typeface="微软雅黑"/>
                <a:cs typeface="微软雅黑"/>
              </a:rPr>
              <a:t>课程代码</a:t>
            </a:r>
            <a:r>
              <a:rPr dirty="0" sz="550" spc="40" b="1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r>
              <a:rPr dirty="0" sz="550" spc="20" b="1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550" spc="15" b="1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550" spc="20" b="1">
                <a:solidFill>
                  <a:srgbClr val="FFFFFF"/>
                </a:solidFill>
                <a:latin typeface="微软雅黑"/>
                <a:cs typeface="微软雅黑"/>
              </a:rPr>
              <a:t>147</a:t>
            </a:r>
            <a:endParaRPr sz="550">
              <a:latin typeface="微软雅黑"/>
              <a:cs typeface="微软雅黑"/>
            </a:endParaRPr>
          </a:p>
          <a:p>
            <a:pPr marL="3175">
              <a:lnSpc>
                <a:spcPct val="100000"/>
              </a:lnSpc>
              <a:spcBef>
                <a:spcPts val="470"/>
              </a:spcBef>
            </a:pPr>
            <a:r>
              <a:rPr dirty="0" sz="550" spc="40" b="1">
                <a:solidFill>
                  <a:srgbClr val="FFFFFF"/>
                </a:solidFill>
                <a:latin typeface="微软雅黑"/>
                <a:cs typeface="微软雅黑"/>
              </a:rPr>
              <a:t>主</a:t>
            </a:r>
            <a:r>
              <a:rPr dirty="0" sz="550" spc="35" b="1">
                <a:solidFill>
                  <a:srgbClr val="FFFFFF"/>
                </a:solidFill>
                <a:latin typeface="微软雅黑"/>
                <a:cs typeface="微软雅黑"/>
              </a:rPr>
              <a:t>讲老师：</a:t>
            </a:r>
            <a:r>
              <a:rPr dirty="0" sz="550" spc="40" b="1">
                <a:solidFill>
                  <a:srgbClr val="FFFFFF"/>
                </a:solidFill>
                <a:latin typeface="微软雅黑"/>
                <a:cs typeface="微软雅黑"/>
              </a:rPr>
              <a:t>莫</a:t>
            </a:r>
            <a:r>
              <a:rPr dirty="0" sz="550" spc="35" b="1">
                <a:solidFill>
                  <a:srgbClr val="FFFFFF"/>
                </a:solidFill>
                <a:latin typeface="微软雅黑"/>
                <a:cs typeface="微软雅黑"/>
              </a:rPr>
              <a:t>美玲</a:t>
            </a:r>
            <a:endParaRPr sz="5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095" y="2919222"/>
            <a:ext cx="81534" cy="78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22982" y="3178512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35">
                <a:latin typeface="华文楷体"/>
                <a:cs typeface="华文楷体"/>
              </a:rPr>
              <a:t>本</a:t>
            </a:r>
            <a:r>
              <a:rPr dirty="0" sz="200" spc="25">
                <a:latin typeface="华文楷体"/>
                <a:cs typeface="华文楷体"/>
              </a:rPr>
              <a:t>页图片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923" y="1251966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21429" y="1249680"/>
            <a:ext cx="3589781" cy="20200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4535" y="1290066"/>
            <a:ext cx="781812" cy="1844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73829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46220" y="1696211"/>
            <a:ext cx="2976880" cy="1240790"/>
          </a:xfrm>
          <a:custGeom>
            <a:avLst/>
            <a:gdLst/>
            <a:ahLst/>
            <a:cxnLst/>
            <a:rect l="l" t="t" r="r" b="b"/>
            <a:pathLst>
              <a:path w="2976879" h="1240789">
                <a:moveTo>
                  <a:pt x="0" y="1240536"/>
                </a:moveTo>
                <a:lnTo>
                  <a:pt x="2976372" y="1240536"/>
                </a:lnTo>
                <a:lnTo>
                  <a:pt x="2976372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80688" y="1628394"/>
            <a:ext cx="3003550" cy="1259205"/>
          </a:xfrm>
          <a:custGeom>
            <a:avLst/>
            <a:gdLst/>
            <a:ahLst/>
            <a:cxnLst/>
            <a:rect l="l" t="t" r="r" b="b"/>
            <a:pathLst>
              <a:path w="3003550" h="1259205">
                <a:moveTo>
                  <a:pt x="0" y="1258824"/>
                </a:moveTo>
                <a:lnTo>
                  <a:pt x="3003041" y="1258824"/>
                </a:lnTo>
                <a:lnTo>
                  <a:pt x="3003041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40885" y="1696211"/>
            <a:ext cx="2904490" cy="1119505"/>
          </a:xfrm>
          <a:prstGeom prst="rect">
            <a:avLst/>
          </a:prstGeom>
          <a:ln w="7480">
            <a:solidFill>
              <a:srgbClr val="99BE2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309245" indent="-226695">
              <a:lnSpc>
                <a:spcPct val="100000"/>
              </a:lnSpc>
              <a:buSzPct val="85714"/>
              <a:buFont typeface=""/>
              <a:buAutoNum type="arabicPlain"/>
              <a:tabLst>
                <a:tab pos="309880" algn="l"/>
              </a:tabLst>
            </a:pPr>
            <a:r>
              <a:rPr dirty="0" sz="700" spc="5" b="1">
                <a:latin typeface="微软雅黑"/>
                <a:cs typeface="微软雅黑"/>
              </a:rPr>
              <a:t>提前</a:t>
            </a:r>
            <a:r>
              <a:rPr dirty="0" sz="700" spc="-5" b="1">
                <a:latin typeface="微软雅黑"/>
                <a:cs typeface="微软雅黑"/>
              </a:rPr>
              <a:t>预</a:t>
            </a:r>
            <a:r>
              <a:rPr dirty="0" sz="700" spc="5" b="1">
                <a:latin typeface="微软雅黑"/>
                <a:cs typeface="微软雅黑"/>
              </a:rPr>
              <a:t>习</a:t>
            </a:r>
            <a:r>
              <a:rPr dirty="0" sz="700" spc="5" b="1">
                <a:latin typeface="楷体"/>
                <a:cs typeface="楷体"/>
              </a:rPr>
              <a:t>：</a:t>
            </a:r>
            <a:r>
              <a:rPr dirty="0" sz="700" b="1">
                <a:latin typeface="楷体"/>
                <a:cs typeface="楷体"/>
              </a:rPr>
              <a:t>下载</a:t>
            </a:r>
            <a:r>
              <a:rPr dirty="0" sz="700" spc="5" b="1">
                <a:latin typeface="楷体"/>
                <a:cs typeface="楷体"/>
              </a:rPr>
              <a:t>资</a:t>
            </a:r>
            <a:r>
              <a:rPr dirty="0" sz="700" b="1">
                <a:latin typeface="楷体"/>
                <a:cs typeface="楷体"/>
              </a:rPr>
              <a:t>料</a:t>
            </a:r>
            <a:r>
              <a:rPr dirty="0" sz="700" spc="5" b="1">
                <a:latin typeface="楷体"/>
                <a:cs typeface="楷体"/>
              </a:rPr>
              <a:t>库</a:t>
            </a:r>
            <a:r>
              <a:rPr dirty="0" sz="700" b="1">
                <a:latin typeface="楷体"/>
                <a:cs typeface="楷体"/>
              </a:rPr>
              <a:t>资料</a:t>
            </a:r>
            <a:r>
              <a:rPr dirty="0" sz="700" spc="5" b="1">
                <a:latin typeface="楷体"/>
                <a:cs typeface="楷体"/>
              </a:rPr>
              <a:t>+</a:t>
            </a:r>
            <a:r>
              <a:rPr dirty="0" sz="700" b="1">
                <a:latin typeface="楷体"/>
                <a:cs typeface="楷体"/>
              </a:rPr>
              <a:t>课</a:t>
            </a:r>
            <a:r>
              <a:rPr dirty="0" sz="700" spc="5" b="1">
                <a:latin typeface="楷体"/>
                <a:cs typeface="楷体"/>
              </a:rPr>
              <a:t>堂</a:t>
            </a:r>
            <a:r>
              <a:rPr dirty="0" sz="700" b="1">
                <a:latin typeface="楷体"/>
                <a:cs typeface="楷体"/>
              </a:rPr>
              <a:t>资料；</a:t>
            </a:r>
            <a:endParaRPr sz="700">
              <a:latin typeface="楷体"/>
              <a:cs typeface="楷体"/>
            </a:endParaRPr>
          </a:p>
          <a:p>
            <a:pPr marL="309245" indent="-226695">
              <a:lnSpc>
                <a:spcPct val="100000"/>
              </a:lnSpc>
              <a:spcBef>
                <a:spcPts val="685"/>
              </a:spcBef>
              <a:buSzPct val="85714"/>
              <a:buFont typeface=""/>
              <a:buAutoNum type="arabicPlain"/>
              <a:tabLst>
                <a:tab pos="309880" algn="l"/>
              </a:tabLst>
            </a:pPr>
            <a:r>
              <a:rPr dirty="0" sz="700" spc="5" b="1">
                <a:latin typeface="微软雅黑"/>
                <a:cs typeface="微软雅黑"/>
              </a:rPr>
              <a:t>听课</a:t>
            </a:r>
            <a:r>
              <a:rPr dirty="0" sz="700" spc="-5" b="1">
                <a:latin typeface="微软雅黑"/>
                <a:cs typeface="微软雅黑"/>
              </a:rPr>
              <a:t>准</a:t>
            </a:r>
            <a:r>
              <a:rPr dirty="0" sz="700" spc="5" b="1">
                <a:latin typeface="微软雅黑"/>
                <a:cs typeface="微软雅黑"/>
              </a:rPr>
              <a:t>备</a:t>
            </a:r>
            <a:r>
              <a:rPr dirty="0" sz="700" spc="5" b="1">
                <a:latin typeface="楷体"/>
                <a:cs typeface="楷体"/>
              </a:rPr>
              <a:t>：</a:t>
            </a:r>
            <a:r>
              <a:rPr dirty="0" sz="700" b="1">
                <a:latin typeface="楷体"/>
                <a:cs typeface="楷体"/>
              </a:rPr>
              <a:t>笔记</a:t>
            </a:r>
            <a:r>
              <a:rPr dirty="0" sz="700" spc="5" b="1">
                <a:latin typeface="楷体"/>
                <a:cs typeface="楷体"/>
              </a:rPr>
              <a:t>本</a:t>
            </a:r>
            <a:r>
              <a:rPr dirty="0" sz="700" b="1">
                <a:latin typeface="楷体"/>
                <a:cs typeface="楷体"/>
              </a:rPr>
              <a:t>、</a:t>
            </a:r>
            <a:r>
              <a:rPr dirty="0" sz="700" spc="5" b="1">
                <a:latin typeface="楷体"/>
                <a:cs typeface="楷体"/>
              </a:rPr>
              <a:t>笔</a:t>
            </a:r>
            <a:r>
              <a:rPr dirty="0" sz="700" b="1">
                <a:latin typeface="楷体"/>
                <a:cs typeface="楷体"/>
              </a:rPr>
              <a:t>等；</a:t>
            </a:r>
            <a:endParaRPr sz="700">
              <a:latin typeface="楷体"/>
              <a:cs typeface="楷体"/>
            </a:endParaRPr>
          </a:p>
          <a:p>
            <a:pPr marL="309245" indent="-226695">
              <a:lnSpc>
                <a:spcPct val="100000"/>
              </a:lnSpc>
              <a:spcBef>
                <a:spcPts val="690"/>
              </a:spcBef>
              <a:buSzPct val="85714"/>
              <a:buFont typeface=""/>
              <a:buAutoNum type="arabicPlain"/>
              <a:tabLst>
                <a:tab pos="309880" algn="l"/>
              </a:tabLst>
            </a:pPr>
            <a:r>
              <a:rPr dirty="0" sz="700" spc="5" b="1">
                <a:latin typeface="微软雅黑"/>
                <a:cs typeface="微软雅黑"/>
              </a:rPr>
              <a:t>做笔</a:t>
            </a:r>
            <a:r>
              <a:rPr dirty="0" sz="700" spc="-5" b="1">
                <a:latin typeface="微软雅黑"/>
                <a:cs typeface="微软雅黑"/>
              </a:rPr>
              <a:t>记</a:t>
            </a:r>
            <a:r>
              <a:rPr dirty="0" sz="700" spc="5" b="1">
                <a:latin typeface="楷体"/>
                <a:cs typeface="楷体"/>
              </a:rPr>
              <a:t>：</a:t>
            </a:r>
            <a:r>
              <a:rPr dirty="0" sz="700" b="1">
                <a:latin typeface="楷体"/>
                <a:cs typeface="楷体"/>
              </a:rPr>
              <a:t>记</a:t>
            </a:r>
            <a:r>
              <a:rPr dirty="0" sz="700" spc="5" b="1">
                <a:latin typeface="楷体"/>
                <a:cs typeface="楷体"/>
              </a:rPr>
              <a:t>方</a:t>
            </a:r>
            <a:r>
              <a:rPr dirty="0" sz="700" b="1">
                <a:latin typeface="楷体"/>
                <a:cs typeface="楷体"/>
              </a:rPr>
              <a:t>法、</a:t>
            </a:r>
            <a:r>
              <a:rPr dirty="0" sz="700" spc="5" b="1">
                <a:latin typeface="楷体"/>
                <a:cs typeface="楷体"/>
              </a:rPr>
              <a:t>记</a:t>
            </a:r>
            <a:r>
              <a:rPr dirty="0" sz="700" b="1">
                <a:latin typeface="楷体"/>
                <a:cs typeface="楷体"/>
              </a:rPr>
              <a:t>口</a:t>
            </a:r>
            <a:r>
              <a:rPr dirty="0" sz="700" spc="5" b="1">
                <a:latin typeface="楷体"/>
                <a:cs typeface="楷体"/>
              </a:rPr>
              <a:t>诀</a:t>
            </a:r>
            <a:r>
              <a:rPr dirty="0" sz="700" b="1">
                <a:latin typeface="楷体"/>
                <a:cs typeface="楷体"/>
              </a:rPr>
              <a:t>；</a:t>
            </a:r>
            <a:endParaRPr sz="700">
              <a:latin typeface="楷体"/>
              <a:cs typeface="楷体"/>
            </a:endParaRPr>
          </a:p>
          <a:p>
            <a:pPr marL="309245" indent="-226060">
              <a:lnSpc>
                <a:spcPct val="100000"/>
              </a:lnSpc>
              <a:spcBef>
                <a:spcPts val="685"/>
              </a:spcBef>
              <a:buSzPct val="85714"/>
              <a:buFont typeface=""/>
              <a:buAutoNum type="arabicPlain"/>
              <a:tabLst>
                <a:tab pos="309880" algn="l"/>
              </a:tabLst>
            </a:pPr>
            <a:r>
              <a:rPr dirty="0" sz="700" spc="5" b="1">
                <a:latin typeface="微软雅黑"/>
                <a:cs typeface="微软雅黑"/>
              </a:rPr>
              <a:t>课后</a:t>
            </a:r>
            <a:r>
              <a:rPr dirty="0" sz="700" spc="-5" b="1">
                <a:latin typeface="微软雅黑"/>
                <a:cs typeface="微软雅黑"/>
              </a:rPr>
              <a:t>作</a:t>
            </a:r>
            <a:r>
              <a:rPr dirty="0" sz="700" spc="5" b="1">
                <a:latin typeface="微软雅黑"/>
                <a:cs typeface="微软雅黑"/>
              </a:rPr>
              <a:t>业</a:t>
            </a:r>
            <a:r>
              <a:rPr dirty="0" sz="700" spc="5" b="1">
                <a:latin typeface="楷体"/>
                <a:cs typeface="楷体"/>
              </a:rPr>
              <a:t>：</a:t>
            </a:r>
            <a:r>
              <a:rPr dirty="0" sz="700" b="1">
                <a:latin typeface="楷体"/>
                <a:cs typeface="楷体"/>
              </a:rPr>
              <a:t>按时</a:t>
            </a:r>
            <a:r>
              <a:rPr dirty="0" sz="700" spc="5" b="1">
                <a:latin typeface="楷体"/>
                <a:cs typeface="楷体"/>
              </a:rPr>
              <a:t>完</a:t>
            </a:r>
            <a:r>
              <a:rPr dirty="0" sz="700" b="1">
                <a:latin typeface="楷体"/>
                <a:cs typeface="楷体"/>
              </a:rPr>
              <a:t>成</a:t>
            </a:r>
            <a:r>
              <a:rPr dirty="0" sz="700" spc="5" b="1">
                <a:latin typeface="楷体"/>
                <a:cs typeface="楷体"/>
              </a:rPr>
              <a:t>题</a:t>
            </a:r>
            <a:r>
              <a:rPr dirty="0" sz="700" b="1">
                <a:latin typeface="楷体"/>
                <a:cs typeface="楷体"/>
              </a:rPr>
              <a:t>库及</a:t>
            </a:r>
            <a:r>
              <a:rPr dirty="0" sz="700" spc="5" b="1">
                <a:latin typeface="楷体"/>
                <a:cs typeface="楷体"/>
              </a:rPr>
              <a:t>课</a:t>
            </a:r>
            <a:r>
              <a:rPr dirty="0" sz="700" b="1">
                <a:latin typeface="楷体"/>
                <a:cs typeface="楷体"/>
              </a:rPr>
              <a:t>堂</a:t>
            </a:r>
            <a:r>
              <a:rPr dirty="0" sz="700" spc="5" b="1">
                <a:latin typeface="楷体"/>
                <a:cs typeface="楷体"/>
              </a:rPr>
              <a:t>作</a:t>
            </a:r>
            <a:r>
              <a:rPr dirty="0" sz="700" b="1">
                <a:latin typeface="楷体"/>
                <a:cs typeface="楷体"/>
              </a:rPr>
              <a:t>业；</a:t>
            </a:r>
            <a:endParaRPr sz="700">
              <a:latin typeface="楷体"/>
              <a:cs typeface="楷体"/>
            </a:endParaRPr>
          </a:p>
          <a:p>
            <a:pPr marL="309245" indent="-226695">
              <a:lnSpc>
                <a:spcPct val="100000"/>
              </a:lnSpc>
              <a:spcBef>
                <a:spcPts val="685"/>
              </a:spcBef>
              <a:buSzPct val="85714"/>
              <a:buFont typeface=""/>
              <a:buAutoNum type="arabicPlain"/>
              <a:tabLst>
                <a:tab pos="309880" algn="l"/>
              </a:tabLst>
            </a:pPr>
            <a:r>
              <a:rPr dirty="0" sz="700" spc="5" b="1">
                <a:latin typeface="微软雅黑"/>
                <a:cs typeface="微软雅黑"/>
              </a:rPr>
              <a:t>学习</a:t>
            </a:r>
            <a:r>
              <a:rPr dirty="0" sz="700" spc="-5" b="1">
                <a:latin typeface="微软雅黑"/>
                <a:cs typeface="微软雅黑"/>
              </a:rPr>
              <a:t>问</a:t>
            </a:r>
            <a:r>
              <a:rPr dirty="0" sz="700" spc="5" b="1">
                <a:latin typeface="微软雅黑"/>
                <a:cs typeface="微软雅黑"/>
              </a:rPr>
              <a:t>题</a:t>
            </a:r>
            <a:r>
              <a:rPr dirty="0" sz="700" spc="5" b="1">
                <a:latin typeface="楷体"/>
                <a:cs typeface="楷体"/>
              </a:rPr>
              <a:t>：</a:t>
            </a:r>
            <a:r>
              <a:rPr dirty="0" sz="700" b="1">
                <a:latin typeface="楷体"/>
                <a:cs typeface="楷体"/>
              </a:rPr>
              <a:t>先独</a:t>
            </a:r>
            <a:r>
              <a:rPr dirty="0" sz="700" spc="5" b="1">
                <a:latin typeface="楷体"/>
                <a:cs typeface="楷体"/>
              </a:rPr>
              <a:t>立</a:t>
            </a:r>
            <a:r>
              <a:rPr dirty="0" sz="700" b="1">
                <a:latin typeface="楷体"/>
                <a:cs typeface="楷体"/>
              </a:rPr>
              <a:t>思</a:t>
            </a:r>
            <a:r>
              <a:rPr dirty="0" sz="700" spc="5" b="1">
                <a:latin typeface="楷体"/>
                <a:cs typeface="楷体"/>
              </a:rPr>
              <a:t>考</a:t>
            </a:r>
            <a:r>
              <a:rPr dirty="0" sz="700" b="1">
                <a:latin typeface="楷体"/>
                <a:cs typeface="楷体"/>
              </a:rPr>
              <a:t>，后</a:t>
            </a:r>
            <a:r>
              <a:rPr dirty="0" sz="700" spc="5" b="1">
                <a:latin typeface="楷体"/>
                <a:cs typeface="楷体"/>
              </a:rPr>
              <a:t>在</a:t>
            </a:r>
            <a:r>
              <a:rPr dirty="0" sz="700" b="1">
                <a:latin typeface="楷体"/>
                <a:cs typeface="楷体"/>
              </a:rPr>
              <a:t>学</a:t>
            </a:r>
            <a:r>
              <a:rPr dirty="0" sz="700" spc="5" b="1">
                <a:latin typeface="楷体"/>
                <a:cs typeface="楷体"/>
              </a:rPr>
              <a:t>习</a:t>
            </a:r>
            <a:r>
              <a:rPr dirty="0" sz="700" b="1">
                <a:latin typeface="楷体"/>
                <a:cs typeface="楷体"/>
              </a:rPr>
              <a:t>中心</a:t>
            </a:r>
            <a:r>
              <a:rPr dirty="0" sz="700" spc="5" b="1">
                <a:latin typeface="楷体"/>
                <a:cs typeface="楷体"/>
              </a:rPr>
              <a:t>问</a:t>
            </a:r>
            <a:r>
              <a:rPr dirty="0" sz="700" b="1">
                <a:latin typeface="楷体"/>
                <a:cs typeface="楷体"/>
              </a:rPr>
              <a:t>答</a:t>
            </a:r>
            <a:r>
              <a:rPr dirty="0" sz="700" spc="5" b="1">
                <a:latin typeface="楷体"/>
                <a:cs typeface="楷体"/>
              </a:rPr>
              <a:t>系</a:t>
            </a:r>
            <a:r>
              <a:rPr dirty="0" sz="700" b="1">
                <a:latin typeface="楷体"/>
                <a:cs typeface="楷体"/>
              </a:rPr>
              <a:t>统提问。</a:t>
            </a:r>
            <a:endParaRPr sz="700">
              <a:latin typeface="楷体"/>
              <a:cs typeface="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2859" y="1267967"/>
            <a:ext cx="877062" cy="231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7620" y="1493519"/>
            <a:ext cx="835151" cy="1303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82973" y="1390177"/>
            <a:ext cx="49212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-10" b="1">
                <a:solidFill>
                  <a:srgbClr val="F05928"/>
                </a:solidFill>
                <a:latin typeface="微软雅黑"/>
                <a:cs typeface="微软雅黑"/>
              </a:rPr>
              <a:t>听课</a:t>
            </a:r>
            <a:r>
              <a:rPr dirty="0" sz="950" spc="-5" b="1">
                <a:solidFill>
                  <a:srgbClr val="F05928"/>
                </a:solidFill>
                <a:latin typeface="微软雅黑"/>
                <a:cs typeface="微软雅黑"/>
              </a:rPr>
              <a:t>要</a:t>
            </a:r>
            <a:r>
              <a:rPr dirty="0" sz="950" spc="-10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20967" y="1876044"/>
            <a:ext cx="508254" cy="4945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515098" y="3154889"/>
            <a:ext cx="28257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35">
                <a:latin typeface="Microsoft JhengHei"/>
                <a:cs typeface="Microsoft JhengHei"/>
              </a:rPr>
              <a:t>本</a:t>
            </a:r>
            <a:r>
              <a:rPr dirty="0" sz="200" spc="25">
                <a:latin typeface="Microsoft JhengHei"/>
                <a:cs typeface="Microsoft JhengHei"/>
              </a:rPr>
              <a:t>页图</a:t>
            </a:r>
            <a:r>
              <a:rPr dirty="0" sz="200" spc="35">
                <a:latin typeface="Microsoft JhengHei"/>
                <a:cs typeface="Microsoft JhengHei"/>
              </a:rPr>
              <a:t>片</a:t>
            </a:r>
            <a:r>
              <a:rPr dirty="0" sz="200" spc="25">
                <a:latin typeface="Microsoft JhengHei"/>
                <a:cs typeface="Microsoft JhengHei"/>
              </a:rPr>
              <a:t>来源</a:t>
            </a:r>
            <a:r>
              <a:rPr dirty="0" sz="200" spc="35">
                <a:latin typeface="Microsoft JhengHei"/>
                <a:cs typeface="Microsoft JhengHei"/>
              </a:rPr>
              <a:t>于</a:t>
            </a:r>
            <a:r>
              <a:rPr dirty="0" sz="200" spc="25">
                <a:latin typeface="Microsoft JhengHei"/>
                <a:cs typeface="Microsoft JhengHei"/>
              </a:rPr>
              <a:t>网络</a:t>
            </a:r>
            <a:endParaRPr sz="2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20667" y="1251966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0876" y="4334255"/>
            <a:ext cx="3589020" cy="220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637" y="4334255"/>
            <a:ext cx="1803654" cy="70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08554" y="4375403"/>
            <a:ext cx="781812" cy="184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7847" y="6224253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0875" y="4334255"/>
            <a:ext cx="1698593" cy="13586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008" y="4716779"/>
            <a:ext cx="2475738" cy="12268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78358" y="5369135"/>
            <a:ext cx="1067633" cy="8251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5638" y="5484114"/>
            <a:ext cx="740663" cy="5166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71674" y="4774231"/>
            <a:ext cx="2336165" cy="727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120"/>
              </a:spcBef>
            </a:pPr>
            <a:r>
              <a:rPr dirty="0" sz="2100" spc="15">
                <a:latin typeface="宋体"/>
                <a:cs typeface="宋体"/>
              </a:rPr>
              <a:t>寄语</a:t>
            </a:r>
            <a:endParaRPr sz="2100">
              <a:latin typeface="宋体"/>
              <a:cs typeface="宋体"/>
            </a:endParaRPr>
          </a:p>
          <a:p>
            <a:pPr marR="5080" indent="256540">
              <a:lnSpc>
                <a:spcPct val="161400"/>
              </a:lnSpc>
              <a:spcBef>
                <a:spcPts val="270"/>
              </a:spcBef>
            </a:pPr>
            <a:r>
              <a:rPr dirty="0" sz="700" spc="5">
                <a:latin typeface="微软雅黑"/>
                <a:cs typeface="微软雅黑"/>
              </a:rPr>
              <a:t>一个人的梦想也许</a:t>
            </a:r>
            <a:r>
              <a:rPr dirty="0" sz="700" spc="-5">
                <a:latin typeface="微软雅黑"/>
                <a:cs typeface="微软雅黑"/>
              </a:rPr>
              <a:t>不</a:t>
            </a:r>
            <a:r>
              <a:rPr dirty="0" sz="700" spc="5">
                <a:latin typeface="微软雅黑"/>
                <a:cs typeface="微软雅黑"/>
              </a:rPr>
              <a:t>值钱，但一个人的</a:t>
            </a:r>
            <a:r>
              <a:rPr dirty="0" sz="700" spc="-5">
                <a:latin typeface="微软雅黑"/>
                <a:cs typeface="微软雅黑"/>
              </a:rPr>
              <a:t>努</a:t>
            </a:r>
            <a:r>
              <a:rPr dirty="0" sz="700" spc="5">
                <a:latin typeface="微软雅黑"/>
                <a:cs typeface="微软雅黑"/>
              </a:rPr>
              <a:t>力很值钱。 </a:t>
            </a:r>
            <a:r>
              <a:rPr dirty="0" sz="700" spc="5">
                <a:latin typeface="微软雅黑"/>
                <a:cs typeface="微软雅黑"/>
              </a:rPr>
              <a:t>我们要靠自己的努</a:t>
            </a:r>
            <a:r>
              <a:rPr dirty="0" sz="700" spc="-5">
                <a:latin typeface="微软雅黑"/>
                <a:cs typeface="微软雅黑"/>
              </a:rPr>
              <a:t>力</a:t>
            </a:r>
            <a:r>
              <a:rPr dirty="0" sz="700" spc="5">
                <a:latin typeface="微软雅黑"/>
                <a:cs typeface="微软雅黑"/>
              </a:rPr>
              <a:t>去拥有我们想要的</a:t>
            </a:r>
            <a:r>
              <a:rPr dirty="0" sz="700" spc="-5">
                <a:latin typeface="微软雅黑"/>
                <a:cs typeface="微软雅黑"/>
              </a:rPr>
              <a:t>一</a:t>
            </a:r>
            <a:r>
              <a:rPr dirty="0" sz="700" spc="5">
                <a:latin typeface="微软雅黑"/>
                <a:cs typeface="微软雅黑"/>
              </a:rPr>
              <a:t>切。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92708" y="4954523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 h="0">
                <a:moveTo>
                  <a:pt x="203453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68829" y="4954523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203454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460498" y="6258515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3923" y="4337303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17620" y="4334255"/>
            <a:ext cx="3589020" cy="2209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18382" y="4334255"/>
            <a:ext cx="1803654" cy="70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74535" y="4375403"/>
            <a:ext cx="781812" cy="1844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961129" y="6224253"/>
            <a:ext cx="9086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044315" y="4923663"/>
          <a:ext cx="206184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513714"/>
                <a:gridCol w="765809"/>
              </a:tblGrid>
              <a:tr h="170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500" spc="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题型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9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500" spc="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题</a:t>
                      </a:r>
                      <a:r>
                        <a:rPr dirty="0" sz="500" spc="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9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500" spc="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分值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9B0"/>
                    </a:solidFill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50" spc="35">
                          <a:latin typeface="微软雅黑"/>
                          <a:cs typeface="微软雅黑"/>
                        </a:rPr>
                        <a:t>单选题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550" spc="20" b="1">
                          <a:latin typeface="微软雅黑"/>
                          <a:cs typeface="微软雅黑"/>
                        </a:rPr>
                        <a:t>25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25×1=25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</a:tr>
              <a:tr h="176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550" spc="35">
                          <a:latin typeface="微软雅黑"/>
                          <a:cs typeface="微软雅黑"/>
                        </a:rPr>
                        <a:t>多选题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550" b="1">
                          <a:latin typeface="微软雅黑"/>
                          <a:cs typeface="微软雅黑"/>
                        </a:rPr>
                        <a:t>5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5×2=10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50" spc="35">
                          <a:solidFill>
                            <a:srgbClr val="6F2FA0"/>
                          </a:solidFill>
                          <a:latin typeface="微软雅黑"/>
                          <a:cs typeface="微软雅黑"/>
                        </a:rPr>
                        <a:t>简答题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550" b="1">
                          <a:latin typeface="微软雅黑"/>
                          <a:cs typeface="微软雅黑"/>
                        </a:rPr>
                        <a:t>5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5×6=30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</a:tr>
              <a:tr h="176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550" spc="35">
                          <a:solidFill>
                            <a:srgbClr val="6F2FA0"/>
                          </a:solidFill>
                          <a:latin typeface="微软雅黑"/>
                          <a:cs typeface="微软雅黑"/>
                        </a:rPr>
                        <a:t>论述题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 b="1">
                          <a:latin typeface="微软雅黑"/>
                          <a:cs typeface="微软雅黑"/>
                        </a:rPr>
                        <a:t>1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1×10=10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</a:tr>
              <a:tr h="142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550" spc="4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分</a:t>
                      </a:r>
                      <a:r>
                        <a:rPr dirty="0" sz="550" spc="35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析说明题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550" b="1">
                          <a:latin typeface="微软雅黑"/>
                          <a:cs typeface="微软雅黑"/>
                        </a:rPr>
                        <a:t>1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1×10=10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</a:tr>
              <a:tr h="138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550" spc="4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案</a:t>
                      </a:r>
                      <a:r>
                        <a:rPr dirty="0" sz="550" spc="35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例分析题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550" b="1">
                          <a:latin typeface="微软雅黑"/>
                          <a:cs typeface="微软雅黑"/>
                        </a:rPr>
                        <a:t>1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微软雅黑"/>
                          <a:cs typeface="微软雅黑"/>
                        </a:rPr>
                        <a:t>1×15=15</a:t>
                      </a:r>
                      <a:endParaRPr sz="7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1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3992117" y="4440935"/>
            <a:ext cx="922019" cy="162560"/>
          </a:xfrm>
          <a:custGeom>
            <a:avLst/>
            <a:gdLst/>
            <a:ahLst/>
            <a:cxnLst/>
            <a:rect l="l" t="t" r="r" b="b"/>
            <a:pathLst>
              <a:path w="922020" h="162560">
                <a:moveTo>
                  <a:pt x="922019" y="0"/>
                </a:moveTo>
                <a:lnTo>
                  <a:pt x="67818" y="0"/>
                </a:lnTo>
                <a:lnTo>
                  <a:pt x="0" y="162305"/>
                </a:lnTo>
                <a:lnTo>
                  <a:pt x="854963" y="162305"/>
                </a:lnTo>
                <a:lnTo>
                  <a:pt x="92201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17620" y="4440935"/>
            <a:ext cx="215265" cy="162560"/>
          </a:xfrm>
          <a:custGeom>
            <a:avLst/>
            <a:gdLst/>
            <a:ahLst/>
            <a:cxnLst/>
            <a:rect l="l" t="t" r="r" b="b"/>
            <a:pathLst>
              <a:path w="215264" h="162560">
                <a:moveTo>
                  <a:pt x="214883" y="0"/>
                </a:moveTo>
                <a:lnTo>
                  <a:pt x="60197" y="0"/>
                </a:lnTo>
                <a:lnTo>
                  <a:pt x="0" y="145706"/>
                </a:lnTo>
                <a:lnTo>
                  <a:pt x="0" y="162305"/>
                </a:lnTo>
                <a:lnTo>
                  <a:pt x="147065" y="162305"/>
                </a:lnTo>
                <a:lnTo>
                  <a:pt x="214883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086859" y="4459554"/>
            <a:ext cx="65405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考试题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、分值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20667" y="4337303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08554" y="7460742"/>
            <a:ext cx="781812" cy="1844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33577" y="8225971"/>
            <a:ext cx="102806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latin typeface="微软雅黑"/>
                <a:cs typeface="微软雅黑"/>
              </a:rPr>
              <a:t>1.</a:t>
            </a:r>
            <a:r>
              <a:rPr dirty="0" sz="800" spc="15">
                <a:latin typeface="微软雅黑"/>
                <a:cs typeface="微软雅黑"/>
              </a:rPr>
              <a:t>客</a:t>
            </a:r>
            <a:r>
              <a:rPr dirty="0" sz="800" spc="20">
                <a:latin typeface="微软雅黑"/>
                <a:cs typeface="微软雅黑"/>
              </a:rPr>
              <a:t>观</a:t>
            </a:r>
            <a:r>
              <a:rPr dirty="0" sz="800" spc="15">
                <a:latin typeface="微软雅黑"/>
                <a:cs typeface="微软雅黑"/>
              </a:rPr>
              <a:t>题</a:t>
            </a:r>
            <a:r>
              <a:rPr dirty="0" sz="800" spc="20">
                <a:latin typeface="微软雅黑"/>
                <a:cs typeface="微软雅黑"/>
              </a:rPr>
              <a:t>：</a:t>
            </a:r>
            <a:r>
              <a:rPr dirty="0" sz="800" spc="15">
                <a:latin typeface="微软雅黑"/>
                <a:cs typeface="微软雅黑"/>
              </a:rPr>
              <a:t>靠</a:t>
            </a:r>
            <a:r>
              <a:rPr dirty="0" sz="1050" spc="5">
                <a:solidFill>
                  <a:srgbClr val="C00000"/>
                </a:solidFill>
                <a:latin typeface="微软雅黑"/>
                <a:cs typeface="微软雅黑"/>
              </a:rPr>
              <a:t>“刷”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3577" y="8629830"/>
            <a:ext cx="102806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latin typeface="微软雅黑"/>
                <a:cs typeface="微软雅黑"/>
              </a:rPr>
              <a:t>2.</a:t>
            </a:r>
            <a:r>
              <a:rPr dirty="0" sz="800" spc="15">
                <a:latin typeface="微软雅黑"/>
                <a:cs typeface="微软雅黑"/>
              </a:rPr>
              <a:t>主</a:t>
            </a:r>
            <a:r>
              <a:rPr dirty="0" sz="800" spc="20">
                <a:latin typeface="微软雅黑"/>
                <a:cs typeface="微软雅黑"/>
              </a:rPr>
              <a:t>观</a:t>
            </a:r>
            <a:r>
              <a:rPr dirty="0" sz="800" spc="15">
                <a:latin typeface="微软雅黑"/>
                <a:cs typeface="微软雅黑"/>
              </a:rPr>
              <a:t>题</a:t>
            </a:r>
            <a:r>
              <a:rPr dirty="0" sz="800" spc="20">
                <a:latin typeface="微软雅黑"/>
                <a:cs typeface="微软雅黑"/>
              </a:rPr>
              <a:t>：</a:t>
            </a:r>
            <a:r>
              <a:rPr dirty="0" sz="800" spc="15">
                <a:latin typeface="微软雅黑"/>
                <a:cs typeface="微软雅黑"/>
              </a:rPr>
              <a:t>靠</a:t>
            </a:r>
            <a:r>
              <a:rPr dirty="0" sz="1050" spc="5">
                <a:solidFill>
                  <a:srgbClr val="C00000"/>
                </a:solidFill>
                <a:latin typeface="微软雅黑"/>
                <a:cs typeface="微软雅黑"/>
              </a:rPr>
              <a:t>“背”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7847" y="9034453"/>
            <a:ext cx="1153795" cy="363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latin typeface="微软雅黑"/>
                <a:cs typeface="微软雅黑"/>
              </a:rPr>
              <a:t>3.</a:t>
            </a:r>
            <a:r>
              <a:rPr dirty="0" sz="800" spc="15">
                <a:latin typeface="微软雅黑"/>
                <a:cs typeface="微软雅黑"/>
              </a:rPr>
              <a:t>不</a:t>
            </a:r>
            <a:r>
              <a:rPr dirty="0" sz="800" spc="20">
                <a:latin typeface="微软雅黑"/>
                <a:cs typeface="微软雅黑"/>
              </a:rPr>
              <a:t>懂</a:t>
            </a:r>
            <a:r>
              <a:rPr dirty="0" sz="800" spc="15">
                <a:latin typeface="微软雅黑"/>
                <a:cs typeface="微软雅黑"/>
              </a:rPr>
              <a:t>的</a:t>
            </a:r>
            <a:r>
              <a:rPr dirty="0" sz="800" spc="20">
                <a:latin typeface="微软雅黑"/>
                <a:cs typeface="微软雅黑"/>
              </a:rPr>
              <a:t>：</a:t>
            </a:r>
            <a:r>
              <a:rPr dirty="0" sz="800" spc="15">
                <a:latin typeface="微软雅黑"/>
                <a:cs typeface="微软雅黑"/>
              </a:rPr>
              <a:t>靠</a:t>
            </a:r>
            <a:r>
              <a:rPr dirty="0" sz="1050" spc="5">
                <a:solidFill>
                  <a:srgbClr val="C00000"/>
                </a:solidFill>
                <a:latin typeface="微软雅黑"/>
                <a:cs typeface="微软雅黑"/>
              </a:rPr>
              <a:t>“问”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73757" y="8648700"/>
            <a:ext cx="1132840" cy="180975"/>
          </a:xfrm>
          <a:prstGeom prst="rect">
            <a:avLst/>
          </a:prstGeom>
          <a:solidFill>
            <a:srgbClr val="345B84"/>
          </a:solidFill>
        </p:spPr>
        <p:txBody>
          <a:bodyPr wrap="square" lIns="0" tIns="889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70"/>
              </a:spcBef>
            </a:pPr>
            <a:r>
              <a:rPr dirty="0" sz="950" spc="-10">
                <a:solidFill>
                  <a:srgbClr val="FFFFFF"/>
                </a:solidFill>
                <a:latin typeface="微软雅黑"/>
                <a:cs typeface="微软雅黑"/>
              </a:rPr>
              <a:t>理解、</a:t>
            </a:r>
            <a:r>
              <a:rPr dirty="0" sz="950" spc="-5">
                <a:solidFill>
                  <a:srgbClr val="FFFFFF"/>
                </a:solidFill>
                <a:latin typeface="微软雅黑"/>
                <a:cs typeface="微软雅黑"/>
              </a:rPr>
              <a:t>关</a:t>
            </a:r>
            <a:r>
              <a:rPr dirty="0" sz="950" spc="-10">
                <a:solidFill>
                  <a:srgbClr val="FFFFFF"/>
                </a:solidFill>
                <a:latin typeface="微软雅黑"/>
                <a:cs typeface="微软雅黑"/>
              </a:rPr>
              <a:t>键字、口诀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98853" y="8276081"/>
            <a:ext cx="325120" cy="102235"/>
          </a:xfrm>
          <a:custGeom>
            <a:avLst/>
            <a:gdLst/>
            <a:ahLst/>
            <a:cxnLst/>
            <a:rect l="l" t="t" r="r" b="b"/>
            <a:pathLst>
              <a:path w="325119" h="102234">
                <a:moveTo>
                  <a:pt x="274320" y="0"/>
                </a:moveTo>
                <a:lnTo>
                  <a:pt x="274320" y="25908"/>
                </a:lnTo>
                <a:lnTo>
                  <a:pt x="0" y="25908"/>
                </a:lnTo>
                <a:lnTo>
                  <a:pt x="25146" y="51054"/>
                </a:lnTo>
                <a:lnTo>
                  <a:pt x="0" y="76200"/>
                </a:lnTo>
                <a:lnTo>
                  <a:pt x="274320" y="76200"/>
                </a:lnTo>
                <a:lnTo>
                  <a:pt x="274320" y="102108"/>
                </a:lnTo>
                <a:lnTo>
                  <a:pt x="324612" y="51054"/>
                </a:lnTo>
                <a:lnTo>
                  <a:pt x="274320" y="0"/>
                </a:lnTo>
                <a:close/>
              </a:path>
            </a:pathLst>
          </a:custGeom>
          <a:solidFill>
            <a:srgbClr val="8E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98853" y="8276843"/>
            <a:ext cx="325755" cy="101600"/>
          </a:xfrm>
          <a:custGeom>
            <a:avLst/>
            <a:gdLst/>
            <a:ahLst/>
            <a:cxnLst/>
            <a:rect l="l" t="t" r="r" b="b"/>
            <a:pathLst>
              <a:path w="325755" h="101600">
                <a:moveTo>
                  <a:pt x="0" y="25145"/>
                </a:moveTo>
                <a:lnTo>
                  <a:pt x="274320" y="25145"/>
                </a:lnTo>
                <a:lnTo>
                  <a:pt x="274320" y="0"/>
                </a:lnTo>
                <a:lnTo>
                  <a:pt x="325374" y="50291"/>
                </a:lnTo>
                <a:lnTo>
                  <a:pt x="274320" y="101345"/>
                </a:lnTo>
                <a:lnTo>
                  <a:pt x="274320" y="76199"/>
                </a:lnTo>
                <a:lnTo>
                  <a:pt x="0" y="76199"/>
                </a:lnTo>
                <a:lnTo>
                  <a:pt x="25908" y="50291"/>
                </a:lnTo>
                <a:lnTo>
                  <a:pt x="0" y="25145"/>
                </a:lnTo>
                <a:close/>
              </a:path>
            </a:pathLst>
          </a:custGeom>
          <a:ln w="7480">
            <a:solidFill>
              <a:srgbClr val="E7E2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908810" y="8237219"/>
            <a:ext cx="293370" cy="180975"/>
          </a:xfrm>
          <a:prstGeom prst="rect">
            <a:avLst/>
          </a:prstGeom>
          <a:solidFill>
            <a:srgbClr val="345B84"/>
          </a:solidFill>
        </p:spPr>
        <p:txBody>
          <a:bodyPr wrap="square" lIns="0" tIns="889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70"/>
              </a:spcBef>
            </a:pPr>
            <a:r>
              <a:rPr dirty="0" sz="950" spc="-10">
                <a:solidFill>
                  <a:srgbClr val="FFFFFF"/>
                </a:solidFill>
                <a:latin typeface="微软雅黑"/>
                <a:cs typeface="微软雅黑"/>
              </a:rPr>
              <a:t>题库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98853" y="8687561"/>
            <a:ext cx="306070" cy="102235"/>
          </a:xfrm>
          <a:custGeom>
            <a:avLst/>
            <a:gdLst/>
            <a:ahLst/>
            <a:cxnLst/>
            <a:rect l="l" t="t" r="r" b="b"/>
            <a:pathLst>
              <a:path w="306069" h="102234">
                <a:moveTo>
                  <a:pt x="254508" y="0"/>
                </a:moveTo>
                <a:lnTo>
                  <a:pt x="254508" y="25908"/>
                </a:lnTo>
                <a:lnTo>
                  <a:pt x="0" y="25908"/>
                </a:lnTo>
                <a:lnTo>
                  <a:pt x="25908" y="51054"/>
                </a:lnTo>
                <a:lnTo>
                  <a:pt x="0" y="76200"/>
                </a:lnTo>
                <a:lnTo>
                  <a:pt x="254508" y="76200"/>
                </a:lnTo>
                <a:lnTo>
                  <a:pt x="254508" y="102108"/>
                </a:lnTo>
                <a:lnTo>
                  <a:pt x="305562" y="51054"/>
                </a:lnTo>
                <a:lnTo>
                  <a:pt x="254508" y="0"/>
                </a:lnTo>
                <a:close/>
              </a:path>
            </a:pathLst>
          </a:custGeom>
          <a:solidFill>
            <a:srgbClr val="8E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99616" y="8688323"/>
            <a:ext cx="304800" cy="101600"/>
          </a:xfrm>
          <a:custGeom>
            <a:avLst/>
            <a:gdLst/>
            <a:ahLst/>
            <a:cxnLst/>
            <a:rect l="l" t="t" r="r" b="b"/>
            <a:pathLst>
              <a:path w="304800" h="101600">
                <a:moveTo>
                  <a:pt x="0" y="25145"/>
                </a:moveTo>
                <a:lnTo>
                  <a:pt x="253746" y="25145"/>
                </a:lnTo>
                <a:lnTo>
                  <a:pt x="253746" y="0"/>
                </a:lnTo>
                <a:lnTo>
                  <a:pt x="304800" y="51053"/>
                </a:lnTo>
                <a:lnTo>
                  <a:pt x="253746" y="101345"/>
                </a:lnTo>
                <a:lnTo>
                  <a:pt x="253746" y="76199"/>
                </a:lnTo>
                <a:lnTo>
                  <a:pt x="0" y="76199"/>
                </a:lnTo>
                <a:lnTo>
                  <a:pt x="25146" y="51053"/>
                </a:lnTo>
                <a:lnTo>
                  <a:pt x="0" y="25145"/>
                </a:lnTo>
                <a:close/>
              </a:path>
            </a:pathLst>
          </a:custGeom>
          <a:ln w="7480">
            <a:solidFill>
              <a:srgbClr val="E7E2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98853" y="9103614"/>
            <a:ext cx="306070" cy="102235"/>
          </a:xfrm>
          <a:custGeom>
            <a:avLst/>
            <a:gdLst/>
            <a:ahLst/>
            <a:cxnLst/>
            <a:rect l="l" t="t" r="r" b="b"/>
            <a:pathLst>
              <a:path w="306069" h="102234">
                <a:moveTo>
                  <a:pt x="254508" y="0"/>
                </a:moveTo>
                <a:lnTo>
                  <a:pt x="254508" y="25908"/>
                </a:lnTo>
                <a:lnTo>
                  <a:pt x="0" y="25908"/>
                </a:lnTo>
                <a:lnTo>
                  <a:pt x="25908" y="51054"/>
                </a:lnTo>
                <a:lnTo>
                  <a:pt x="0" y="76200"/>
                </a:lnTo>
                <a:lnTo>
                  <a:pt x="254508" y="76200"/>
                </a:lnTo>
                <a:lnTo>
                  <a:pt x="254508" y="102108"/>
                </a:lnTo>
                <a:lnTo>
                  <a:pt x="305562" y="51054"/>
                </a:lnTo>
                <a:lnTo>
                  <a:pt x="254508" y="0"/>
                </a:lnTo>
                <a:close/>
              </a:path>
            </a:pathLst>
          </a:custGeom>
          <a:solidFill>
            <a:srgbClr val="8E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99616" y="9104376"/>
            <a:ext cx="304800" cy="101600"/>
          </a:xfrm>
          <a:custGeom>
            <a:avLst/>
            <a:gdLst/>
            <a:ahLst/>
            <a:cxnLst/>
            <a:rect l="l" t="t" r="r" b="b"/>
            <a:pathLst>
              <a:path w="304800" h="101600">
                <a:moveTo>
                  <a:pt x="0" y="25146"/>
                </a:moveTo>
                <a:lnTo>
                  <a:pt x="253746" y="25146"/>
                </a:lnTo>
                <a:lnTo>
                  <a:pt x="253746" y="0"/>
                </a:lnTo>
                <a:lnTo>
                  <a:pt x="304800" y="50292"/>
                </a:lnTo>
                <a:lnTo>
                  <a:pt x="253746" y="101346"/>
                </a:lnTo>
                <a:lnTo>
                  <a:pt x="253746" y="76200"/>
                </a:lnTo>
                <a:lnTo>
                  <a:pt x="0" y="76200"/>
                </a:lnTo>
                <a:lnTo>
                  <a:pt x="25146" y="50292"/>
                </a:lnTo>
                <a:lnTo>
                  <a:pt x="0" y="25146"/>
                </a:lnTo>
                <a:close/>
              </a:path>
            </a:pathLst>
          </a:custGeom>
          <a:ln w="7480">
            <a:solidFill>
              <a:srgbClr val="E7E2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873757" y="9063990"/>
            <a:ext cx="533400" cy="180975"/>
          </a:xfrm>
          <a:prstGeom prst="rect">
            <a:avLst/>
          </a:prstGeom>
          <a:solidFill>
            <a:srgbClr val="345B84"/>
          </a:solidFill>
        </p:spPr>
        <p:txBody>
          <a:bodyPr wrap="square" lIns="0" tIns="95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75"/>
              </a:spcBef>
            </a:pPr>
            <a:r>
              <a:rPr dirty="0" sz="950" spc="-10">
                <a:solidFill>
                  <a:srgbClr val="FFFFFF"/>
                </a:solidFill>
                <a:latin typeface="微软雅黑"/>
                <a:cs typeface="微软雅黑"/>
              </a:rPr>
              <a:t>问答系统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472183" y="7832597"/>
            <a:ext cx="332740" cy="319405"/>
          </a:xfrm>
          <a:custGeom>
            <a:avLst/>
            <a:gdLst/>
            <a:ahLst/>
            <a:cxnLst/>
            <a:rect l="l" t="t" r="r" b="b"/>
            <a:pathLst>
              <a:path w="332739" h="319404">
                <a:moveTo>
                  <a:pt x="166116" y="0"/>
                </a:moveTo>
                <a:lnTo>
                  <a:pt x="122114" y="5711"/>
                </a:lnTo>
                <a:lnTo>
                  <a:pt x="82578" y="21815"/>
                </a:lnTo>
                <a:lnTo>
                  <a:pt x="49053" y="46767"/>
                </a:lnTo>
                <a:lnTo>
                  <a:pt x="23085" y="79022"/>
                </a:lnTo>
                <a:lnTo>
                  <a:pt x="6219" y="117034"/>
                </a:lnTo>
                <a:lnTo>
                  <a:pt x="0" y="159257"/>
                </a:lnTo>
                <a:lnTo>
                  <a:pt x="6219" y="201802"/>
                </a:lnTo>
                <a:lnTo>
                  <a:pt x="23085" y="240029"/>
                </a:lnTo>
                <a:lnTo>
                  <a:pt x="49053" y="272414"/>
                </a:lnTo>
                <a:lnTo>
                  <a:pt x="82578" y="297433"/>
                </a:lnTo>
                <a:lnTo>
                  <a:pt x="122114" y="313562"/>
                </a:lnTo>
                <a:lnTo>
                  <a:pt x="166116" y="319277"/>
                </a:lnTo>
                <a:lnTo>
                  <a:pt x="210435" y="313562"/>
                </a:lnTo>
                <a:lnTo>
                  <a:pt x="250161" y="297433"/>
                </a:lnTo>
                <a:lnTo>
                  <a:pt x="283749" y="272414"/>
                </a:lnTo>
                <a:lnTo>
                  <a:pt x="309654" y="240029"/>
                </a:lnTo>
                <a:lnTo>
                  <a:pt x="326330" y="201802"/>
                </a:lnTo>
                <a:lnTo>
                  <a:pt x="332232" y="159257"/>
                </a:lnTo>
                <a:lnTo>
                  <a:pt x="326330" y="117034"/>
                </a:lnTo>
                <a:lnTo>
                  <a:pt x="309654" y="79022"/>
                </a:lnTo>
                <a:lnTo>
                  <a:pt x="283749" y="46767"/>
                </a:lnTo>
                <a:lnTo>
                  <a:pt x="250161" y="21815"/>
                </a:lnTo>
                <a:lnTo>
                  <a:pt x="210435" y="5711"/>
                </a:lnTo>
                <a:lnTo>
                  <a:pt x="166116" y="0"/>
                </a:lnTo>
                <a:close/>
              </a:path>
            </a:pathLst>
          </a:custGeom>
          <a:solidFill>
            <a:srgbClr val="98C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570482" y="7888405"/>
            <a:ext cx="14795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50" spc="10">
                <a:latin typeface="微软雅黑"/>
                <a:cs typeface="微软雅黑"/>
              </a:rPr>
              <a:t>快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7944" y="7829159"/>
            <a:ext cx="338355" cy="3261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35508" y="7888405"/>
            <a:ext cx="14795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50" spc="10">
                <a:latin typeface="微软雅黑"/>
                <a:cs typeface="微软雅黑"/>
              </a:rPr>
              <a:t>准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40713" y="8050530"/>
            <a:ext cx="62865" cy="66040"/>
          </a:xfrm>
          <a:custGeom>
            <a:avLst/>
            <a:gdLst/>
            <a:ahLst/>
            <a:cxnLst/>
            <a:rect l="l" t="t" r="r" b="b"/>
            <a:pathLst>
              <a:path w="62865" h="66040">
                <a:moveTo>
                  <a:pt x="62483" y="0"/>
                </a:moveTo>
                <a:lnTo>
                  <a:pt x="0" y="0"/>
                </a:lnTo>
                <a:lnTo>
                  <a:pt x="0" y="65532"/>
                </a:lnTo>
                <a:lnTo>
                  <a:pt x="62483" y="65532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72133" y="8019668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6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40713" y="7922514"/>
            <a:ext cx="62865" cy="66675"/>
          </a:xfrm>
          <a:custGeom>
            <a:avLst/>
            <a:gdLst/>
            <a:ahLst/>
            <a:cxnLst/>
            <a:rect l="l" t="t" r="r" b="b"/>
            <a:pathLst>
              <a:path w="62865" h="66675">
                <a:moveTo>
                  <a:pt x="62483" y="0"/>
                </a:moveTo>
                <a:lnTo>
                  <a:pt x="0" y="0"/>
                </a:lnTo>
                <a:lnTo>
                  <a:pt x="0" y="66294"/>
                </a:lnTo>
                <a:lnTo>
                  <a:pt x="62483" y="66294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6136" y="7526273"/>
            <a:ext cx="756920" cy="162560"/>
          </a:xfrm>
          <a:custGeom>
            <a:avLst/>
            <a:gdLst/>
            <a:ahLst/>
            <a:cxnLst/>
            <a:rect l="l" t="t" r="r" b="b"/>
            <a:pathLst>
              <a:path w="756919" h="162559">
                <a:moveTo>
                  <a:pt x="756666" y="0"/>
                </a:moveTo>
                <a:lnTo>
                  <a:pt x="67056" y="0"/>
                </a:lnTo>
                <a:lnTo>
                  <a:pt x="0" y="162306"/>
                </a:lnTo>
                <a:lnTo>
                  <a:pt x="689610" y="162306"/>
                </a:lnTo>
                <a:lnTo>
                  <a:pt x="75666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0876" y="7526273"/>
            <a:ext cx="215265" cy="162560"/>
          </a:xfrm>
          <a:custGeom>
            <a:avLst/>
            <a:gdLst/>
            <a:ahLst/>
            <a:cxnLst/>
            <a:rect l="l" t="t" r="r" b="b"/>
            <a:pathLst>
              <a:path w="215265" h="162559">
                <a:moveTo>
                  <a:pt x="214884" y="0"/>
                </a:moveTo>
                <a:lnTo>
                  <a:pt x="60960" y="0"/>
                </a:lnTo>
                <a:lnTo>
                  <a:pt x="0" y="145893"/>
                </a:lnTo>
                <a:lnTo>
                  <a:pt x="0" y="162306"/>
                </a:lnTo>
                <a:lnTo>
                  <a:pt x="147828" y="162306"/>
                </a:lnTo>
                <a:lnTo>
                  <a:pt x="214884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33577" y="7544892"/>
            <a:ext cx="5518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学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习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技巧要求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3923" y="7422642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90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7620" y="7420356"/>
            <a:ext cx="3589020" cy="213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18382" y="7419593"/>
            <a:ext cx="1803654" cy="70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74535" y="7460742"/>
            <a:ext cx="781812" cy="1844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74591" y="854659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90">
                <a:moveTo>
                  <a:pt x="42672" y="0"/>
                </a:moveTo>
                <a:lnTo>
                  <a:pt x="26038" y="3333"/>
                </a:lnTo>
                <a:lnTo>
                  <a:pt x="12477" y="12382"/>
                </a:lnTo>
                <a:lnTo>
                  <a:pt x="3345" y="25717"/>
                </a:lnTo>
                <a:lnTo>
                  <a:pt x="0" y="41909"/>
                </a:lnTo>
                <a:lnTo>
                  <a:pt x="3345" y="58543"/>
                </a:lnTo>
                <a:lnTo>
                  <a:pt x="12477" y="72104"/>
                </a:lnTo>
                <a:lnTo>
                  <a:pt x="26038" y="81236"/>
                </a:lnTo>
                <a:lnTo>
                  <a:pt x="42672" y="84581"/>
                </a:lnTo>
                <a:lnTo>
                  <a:pt x="59305" y="81236"/>
                </a:lnTo>
                <a:lnTo>
                  <a:pt x="72866" y="72104"/>
                </a:lnTo>
                <a:lnTo>
                  <a:pt x="81998" y="58543"/>
                </a:lnTo>
                <a:lnTo>
                  <a:pt x="85344" y="41909"/>
                </a:lnTo>
                <a:lnTo>
                  <a:pt x="81998" y="25717"/>
                </a:lnTo>
                <a:lnTo>
                  <a:pt x="72866" y="12382"/>
                </a:lnTo>
                <a:lnTo>
                  <a:pt x="59305" y="3333"/>
                </a:lnTo>
                <a:lnTo>
                  <a:pt x="4267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74591" y="8546592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90">
                <a:moveTo>
                  <a:pt x="0" y="41909"/>
                </a:moveTo>
                <a:lnTo>
                  <a:pt x="3345" y="25717"/>
                </a:lnTo>
                <a:lnTo>
                  <a:pt x="12477" y="12382"/>
                </a:lnTo>
                <a:lnTo>
                  <a:pt x="26038" y="3333"/>
                </a:lnTo>
                <a:lnTo>
                  <a:pt x="42672" y="0"/>
                </a:lnTo>
                <a:lnTo>
                  <a:pt x="59305" y="3333"/>
                </a:lnTo>
                <a:lnTo>
                  <a:pt x="72866" y="12382"/>
                </a:lnTo>
                <a:lnTo>
                  <a:pt x="81998" y="25717"/>
                </a:lnTo>
                <a:lnTo>
                  <a:pt x="85344" y="41909"/>
                </a:lnTo>
                <a:lnTo>
                  <a:pt x="81998" y="58543"/>
                </a:lnTo>
                <a:lnTo>
                  <a:pt x="72866" y="72104"/>
                </a:lnTo>
                <a:lnTo>
                  <a:pt x="59305" y="81236"/>
                </a:lnTo>
                <a:lnTo>
                  <a:pt x="42672" y="84581"/>
                </a:lnTo>
                <a:lnTo>
                  <a:pt x="26038" y="81236"/>
                </a:lnTo>
                <a:lnTo>
                  <a:pt x="12477" y="72104"/>
                </a:lnTo>
                <a:lnTo>
                  <a:pt x="3345" y="58543"/>
                </a:lnTo>
                <a:lnTo>
                  <a:pt x="0" y="41909"/>
                </a:lnTo>
              </a:path>
            </a:pathLst>
          </a:custGeom>
          <a:ln w="3746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17264" y="8631173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79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5334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68374" y="8421275"/>
            <a:ext cx="89090" cy="883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44802" y="8326787"/>
            <a:ext cx="88328" cy="883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88585" y="8413242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5334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57984" y="8313832"/>
            <a:ext cx="88328" cy="97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8974" y="8370982"/>
            <a:ext cx="88328" cy="997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02758" y="8468868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797"/>
                </a:lnTo>
              </a:path>
            </a:pathLst>
          </a:custGeom>
          <a:ln w="5334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97302" y="8411368"/>
            <a:ext cx="89090" cy="883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94653" y="8439150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42672" y="0"/>
                </a:moveTo>
                <a:lnTo>
                  <a:pt x="26021" y="3345"/>
                </a:lnTo>
                <a:lnTo>
                  <a:pt x="12477" y="12382"/>
                </a:lnTo>
                <a:lnTo>
                  <a:pt x="3345" y="25717"/>
                </a:lnTo>
                <a:lnTo>
                  <a:pt x="0" y="41910"/>
                </a:lnTo>
                <a:lnTo>
                  <a:pt x="3345" y="58983"/>
                </a:lnTo>
                <a:lnTo>
                  <a:pt x="12477" y="72771"/>
                </a:lnTo>
                <a:lnTo>
                  <a:pt x="26038" y="81986"/>
                </a:lnTo>
                <a:lnTo>
                  <a:pt x="42672" y="85344"/>
                </a:lnTo>
                <a:lnTo>
                  <a:pt x="59203" y="81986"/>
                </a:lnTo>
                <a:lnTo>
                  <a:pt x="72485" y="72866"/>
                </a:lnTo>
                <a:lnTo>
                  <a:pt x="81355" y="59305"/>
                </a:lnTo>
                <a:lnTo>
                  <a:pt x="84582" y="42672"/>
                </a:lnTo>
                <a:lnTo>
                  <a:pt x="81355" y="26038"/>
                </a:lnTo>
                <a:lnTo>
                  <a:pt x="72485" y="12477"/>
                </a:lnTo>
                <a:lnTo>
                  <a:pt x="5918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94653" y="8439150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185" y="3345"/>
                </a:lnTo>
                <a:lnTo>
                  <a:pt x="72485" y="12477"/>
                </a:lnTo>
                <a:lnTo>
                  <a:pt x="81355" y="26038"/>
                </a:lnTo>
                <a:lnTo>
                  <a:pt x="84582" y="42672"/>
                </a:lnTo>
                <a:lnTo>
                  <a:pt x="81355" y="59305"/>
                </a:lnTo>
                <a:lnTo>
                  <a:pt x="72485" y="72866"/>
                </a:lnTo>
                <a:lnTo>
                  <a:pt x="59185" y="81998"/>
                </a:lnTo>
                <a:lnTo>
                  <a:pt x="42672" y="85344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</a:path>
            </a:pathLst>
          </a:custGeom>
          <a:ln w="3746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37326" y="8524493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3745"/>
                </a:lnTo>
              </a:path>
            </a:pathLst>
          </a:custGeom>
          <a:ln w="5334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33394" y="8375554"/>
            <a:ext cx="89090" cy="883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83914" y="8294782"/>
            <a:ext cx="88328" cy="8909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28459" y="8382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5334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91762" y="8143906"/>
            <a:ext cx="204152" cy="1691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23354" y="7800593"/>
            <a:ext cx="24130" cy="369570"/>
          </a:xfrm>
          <a:custGeom>
            <a:avLst/>
            <a:gdLst/>
            <a:ahLst/>
            <a:cxnLst/>
            <a:rect l="l" t="t" r="r" b="b"/>
            <a:pathLst>
              <a:path w="24129" h="369570">
                <a:moveTo>
                  <a:pt x="23622" y="0"/>
                </a:moveTo>
                <a:lnTo>
                  <a:pt x="0" y="369569"/>
                </a:lnTo>
              </a:path>
            </a:pathLst>
          </a:custGeom>
          <a:ln w="5613">
            <a:solidFill>
              <a:srgbClr val="DB1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904488" y="7511795"/>
            <a:ext cx="596900" cy="180975"/>
          </a:xfrm>
          <a:custGeom>
            <a:avLst/>
            <a:gdLst/>
            <a:ahLst/>
            <a:cxnLst/>
            <a:rect l="l" t="t" r="r" b="b"/>
            <a:pathLst>
              <a:path w="596900" h="180975">
                <a:moveTo>
                  <a:pt x="0" y="180593"/>
                </a:moveTo>
                <a:lnTo>
                  <a:pt x="596646" y="180593"/>
                </a:lnTo>
                <a:lnTo>
                  <a:pt x="596646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3818001" y="7419975"/>
          <a:ext cx="3605529" cy="202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/>
                <a:gridCol w="56515"/>
                <a:gridCol w="511809"/>
                <a:gridCol w="229869"/>
                <a:gridCol w="283844"/>
                <a:gridCol w="199389"/>
                <a:gridCol w="485140"/>
                <a:gridCol w="165100"/>
                <a:gridCol w="214629"/>
              </a:tblGrid>
              <a:tr h="741893">
                <a:tc gridSpan="9">
                  <a:txBody>
                    <a:bodyPr/>
                    <a:lstStyle/>
                    <a:p>
                      <a:pPr marL="111125" marR="3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95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全书框架</a:t>
                      </a:r>
                      <a:endParaRPr sz="950">
                        <a:latin typeface="微软雅黑"/>
                        <a:cs typeface="微软雅黑"/>
                      </a:endParaRPr>
                    </a:p>
                    <a:p>
                      <a:pPr marL="116205" marR="31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29259" algn="l"/>
                        </a:tabLst>
                      </a:pPr>
                      <a:r>
                        <a:rPr dirty="0" u="sng" sz="550">
                          <a:solidFill>
                            <a:srgbClr val="006FC0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solidFill>
                            <a:srgbClr val="006FC0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550" spc="20" b="1">
                          <a:solidFill>
                            <a:srgbClr val="006FC0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微软雅黑"/>
                          <a:cs typeface="微软雅黑"/>
                        </a:rPr>
                        <a:t>Contents</a:t>
                      </a:r>
                      <a:r>
                        <a:rPr dirty="0" u="sng" sz="550" spc="-45" b="1">
                          <a:solidFill>
                            <a:srgbClr val="006FC0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微软雅黑"/>
                          <a:cs typeface="微软雅黑"/>
                        </a:rPr>
                        <a:t> 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521334">
                        <a:lnSpc>
                          <a:spcPts val="520"/>
                        </a:lnSpc>
                        <a:tabLst>
                          <a:tab pos="1208405" algn="l"/>
                          <a:tab pos="2583815" algn="l"/>
                          <a:tab pos="3228975" algn="l"/>
                        </a:tabLst>
                      </a:pPr>
                      <a:r>
                        <a:rPr dirty="0" sz="500" spc="5" b="1">
                          <a:latin typeface="微软雅黑"/>
                          <a:cs typeface="微软雅黑"/>
                        </a:rPr>
                        <a:t>员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工激励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人力</a:t>
                      </a:r>
                      <a:r>
                        <a:rPr dirty="0" sz="500" spc="5" b="1">
                          <a:latin typeface="微软雅黑"/>
                          <a:cs typeface="微软雅黑"/>
                        </a:rPr>
                        <a:t>资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源</a:t>
                      </a:r>
                      <a:r>
                        <a:rPr dirty="0" sz="500" spc="5" b="1">
                          <a:latin typeface="微软雅黑"/>
                          <a:cs typeface="微软雅黑"/>
                        </a:rPr>
                        <a:t>规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划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baseline="-22222" sz="750" spc="7" b="1">
                          <a:latin typeface="微软雅黑"/>
                          <a:cs typeface="微软雅黑"/>
                        </a:rPr>
                        <a:t>绩</a:t>
                      </a:r>
                      <a:r>
                        <a:rPr dirty="0" baseline="-22222" sz="750" b="1">
                          <a:latin typeface="微软雅黑"/>
                          <a:cs typeface="微软雅黑"/>
                        </a:rPr>
                        <a:t>效管理</a:t>
                      </a:r>
                      <a:r>
                        <a:rPr dirty="0" baseline="-22222" sz="750" b="1"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baseline="49382" sz="675" spc="-15" b="1">
                          <a:latin typeface="微软雅黑"/>
                          <a:cs typeface="微软雅黑"/>
                        </a:rPr>
                        <a:t>职</a:t>
                      </a:r>
                      <a:r>
                        <a:rPr dirty="0" baseline="49382" sz="675" spc="-7" b="1">
                          <a:latin typeface="微软雅黑"/>
                          <a:cs typeface="微软雅黑"/>
                        </a:rPr>
                        <a:t>业生</a:t>
                      </a:r>
                      <a:r>
                        <a:rPr dirty="0" baseline="49382" sz="675" spc="-15" b="1">
                          <a:latin typeface="微软雅黑"/>
                          <a:cs typeface="微软雅黑"/>
                        </a:rPr>
                        <a:t>涯</a:t>
                      </a:r>
                      <a:r>
                        <a:rPr dirty="0" baseline="49382" sz="675" spc="-7" b="1">
                          <a:latin typeface="微软雅黑"/>
                          <a:cs typeface="微软雅黑"/>
                        </a:rPr>
                        <a:t>管理</a:t>
                      </a:r>
                      <a:endParaRPr baseline="49382" sz="675">
                        <a:latin typeface="微软雅黑"/>
                        <a:cs typeface="微软雅黑"/>
                      </a:endParaRPr>
                    </a:p>
                    <a:p>
                      <a:pPr algn="ctr" marL="511809" marR="3175">
                        <a:lnSpc>
                          <a:spcPts val="520"/>
                        </a:lnSpc>
                      </a:pPr>
                      <a:r>
                        <a:rPr dirty="0" sz="500" spc="25" b="1">
                          <a:latin typeface="微软雅黑"/>
                          <a:cs typeface="微软雅黑"/>
                        </a:rPr>
                        <a:t>人员</a:t>
                      </a:r>
                      <a:r>
                        <a:rPr dirty="0" sz="500" spc="30" b="1">
                          <a:latin typeface="微软雅黑"/>
                          <a:cs typeface="微软雅黑"/>
                        </a:rPr>
                        <a:t>素</a:t>
                      </a:r>
                      <a:r>
                        <a:rPr dirty="0" sz="500" spc="25" b="1">
                          <a:latin typeface="微软雅黑"/>
                          <a:cs typeface="微软雅黑"/>
                        </a:rPr>
                        <a:t>质</a:t>
                      </a:r>
                      <a:r>
                        <a:rPr dirty="0" sz="500" spc="30" b="1">
                          <a:latin typeface="微软雅黑"/>
                          <a:cs typeface="微软雅黑"/>
                        </a:rPr>
                        <a:t>测</a:t>
                      </a:r>
                      <a:r>
                        <a:rPr dirty="0" sz="500" spc="25" b="1">
                          <a:latin typeface="微软雅黑"/>
                          <a:cs typeface="微软雅黑"/>
                        </a:rPr>
                        <a:t>评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73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59130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1148080" algn="l"/>
                        </a:tabLst>
                      </a:pP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 spc="5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 spc="15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 spc="2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15" b="1">
                          <a:latin typeface="微软雅黑"/>
                          <a:cs typeface="微软雅黑"/>
                        </a:rPr>
                        <a:t>3	</a:t>
                      </a:r>
                      <a:r>
                        <a:rPr dirty="0" baseline="5555" sz="750" spc="-15" b="1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dirty="0" u="sng" baseline="5555" sz="75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u="sng" baseline="5555" sz="750" spc="-22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5555" sz="75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5555" sz="75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dirty="0" u="sng" baseline="5555" sz="750" spc="-15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5555" sz="75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5555" sz="750" spc="7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baseline="5555" sz="750">
                        <a:latin typeface="Times New Roman"/>
                        <a:cs typeface="Times New Roman"/>
                      </a:endParaRPr>
                    </a:p>
                    <a:p>
                      <a:pPr marL="47053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2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1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  <a:p>
                      <a:pPr algn="ctr" marL="6096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00" spc="30" b="1">
                          <a:latin typeface="微软雅黑"/>
                          <a:cs typeface="微软雅黑"/>
                        </a:rPr>
                        <a:t>工</a:t>
                      </a:r>
                      <a:r>
                        <a:rPr dirty="0" sz="500" spc="25" b="1">
                          <a:latin typeface="微软雅黑"/>
                          <a:cs typeface="微软雅黑"/>
                        </a:rPr>
                        <a:t>作</a:t>
                      </a:r>
                      <a:r>
                        <a:rPr dirty="0" sz="500" spc="30" b="1">
                          <a:latin typeface="微软雅黑"/>
                          <a:cs typeface="微软雅黑"/>
                        </a:rPr>
                        <a:t>分析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500" spc="25" b="1">
                          <a:latin typeface="微软雅黑"/>
                          <a:cs typeface="微软雅黑"/>
                        </a:rPr>
                        <a:t>导论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400" spc="5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</a:rPr>
                        <a:t>求学</a:t>
                      </a:r>
                      <a:r>
                        <a:rPr dirty="0" sz="400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</a:rPr>
                        <a:t>圆</a:t>
                      </a:r>
                      <a:r>
                        <a:rPr dirty="0" sz="400" spc="5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</a:rPr>
                        <a:t>梦邮</a:t>
                      </a:r>
                      <a:r>
                        <a:rPr dirty="0" sz="400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</a:rPr>
                        <a:t>箱</a:t>
                      </a:r>
                      <a:r>
                        <a:rPr dirty="0" sz="400" spc="5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</a:rPr>
                        <a:t>：</a:t>
                      </a:r>
                      <a:r>
                        <a:rPr dirty="0" sz="400" spc="5" b="1">
                          <a:solidFill>
                            <a:srgbClr val="F05928"/>
                          </a:solidFill>
                          <a:latin typeface="微软雅黑"/>
                          <a:cs typeface="微软雅黑"/>
                          <a:hlinkClick r:id="rId5"/>
                        </a:rPr>
                        <a:t>QXYMYX@126.com</a:t>
                      </a:r>
                      <a:endParaRPr sz="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5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68910" indent="177165">
                        <a:lnSpc>
                          <a:spcPts val="2310"/>
                        </a:lnSpc>
                        <a:spcBef>
                          <a:spcPts val="345"/>
                        </a:spcBef>
                      </a:pP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00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dirty="0" u="sng" sz="500" spc="45">
                          <a:uFill>
                            <a:solidFill>
                              <a:srgbClr val="DB1F2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3333" sz="750" b="1">
                          <a:latin typeface="微软雅黑"/>
                          <a:cs typeface="微软雅黑"/>
                        </a:rPr>
                        <a:t>6 </a:t>
                      </a:r>
                      <a:r>
                        <a:rPr dirty="0" sz="500" spc="25" b="1">
                          <a:latin typeface="微软雅黑"/>
                          <a:cs typeface="微软雅黑"/>
                        </a:rPr>
                        <a:t>招聘</a:t>
                      </a:r>
                      <a:r>
                        <a:rPr dirty="0" sz="500" spc="30" b="1">
                          <a:latin typeface="微软雅黑"/>
                          <a:cs typeface="微软雅黑"/>
                        </a:rPr>
                        <a:t>管</a:t>
                      </a:r>
                      <a:r>
                        <a:rPr dirty="0" sz="500" spc="25" b="1">
                          <a:latin typeface="微软雅黑"/>
                          <a:cs typeface="微软雅黑"/>
                        </a:rPr>
                        <a:t>理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438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7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dirty="0" sz="500" spc="5" b="1">
                          <a:latin typeface="微软雅黑"/>
                          <a:cs typeface="微软雅黑"/>
                        </a:rPr>
                        <a:t>员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工培训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8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500" b="1">
                          <a:latin typeface="微软雅黑"/>
                          <a:cs typeface="微软雅黑"/>
                        </a:rPr>
                        <a:t>9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dirty="0" sz="500" spc="5" b="1">
                          <a:latin typeface="微软雅黑"/>
                          <a:cs typeface="微软雅黑"/>
                        </a:rPr>
                        <a:t>薪</a:t>
                      </a:r>
                      <a:r>
                        <a:rPr dirty="0" sz="500" b="1">
                          <a:latin typeface="微软雅黑"/>
                          <a:cs typeface="微软雅黑"/>
                        </a:rPr>
                        <a:t>酬</a:t>
                      </a:r>
                      <a:r>
                        <a:rPr dirty="0" sz="500" spc="5" b="1">
                          <a:latin typeface="微软雅黑"/>
                          <a:cs typeface="微软雅黑"/>
                        </a:rPr>
                        <a:t>管理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19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500" spc="15" b="1">
                          <a:latin typeface="微软雅黑"/>
                          <a:cs typeface="微软雅黑"/>
                        </a:rPr>
                        <a:t>10</a:t>
                      </a:r>
                      <a:endParaRPr sz="5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DB1F2B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8" name="object 9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2993" y="331378"/>
            <a:ext cx="78930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Arial"/>
                <a:cs typeface="Arial"/>
              </a:rPr>
              <a:t>2021-12-1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" y="1252727"/>
            <a:ext cx="3589020" cy="1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37" y="1248155"/>
            <a:ext cx="1803654" cy="70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8554" y="1290066"/>
            <a:ext cx="781812" cy="184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847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76" y="1508760"/>
            <a:ext cx="3593591" cy="1619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1486" y="1665732"/>
            <a:ext cx="1415415" cy="1244600"/>
          </a:xfrm>
          <a:custGeom>
            <a:avLst/>
            <a:gdLst/>
            <a:ahLst/>
            <a:cxnLst/>
            <a:rect l="l" t="t" r="r" b="b"/>
            <a:pathLst>
              <a:path w="1415414" h="1244600">
                <a:moveTo>
                  <a:pt x="707136" y="0"/>
                </a:moveTo>
                <a:lnTo>
                  <a:pt x="0" y="621792"/>
                </a:lnTo>
                <a:lnTo>
                  <a:pt x="707136" y="1244346"/>
                </a:lnTo>
                <a:lnTo>
                  <a:pt x="1415034" y="621792"/>
                </a:lnTo>
                <a:lnTo>
                  <a:pt x="707136" y="0"/>
                </a:lnTo>
                <a:close/>
              </a:path>
            </a:pathLst>
          </a:custGeom>
          <a:solidFill>
            <a:srgbClr val="0504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1486" y="1665732"/>
            <a:ext cx="1415415" cy="1245235"/>
          </a:xfrm>
          <a:custGeom>
            <a:avLst/>
            <a:gdLst/>
            <a:ahLst/>
            <a:cxnLst/>
            <a:rect l="l" t="t" r="r" b="b"/>
            <a:pathLst>
              <a:path w="1415414" h="1245235">
                <a:moveTo>
                  <a:pt x="0" y="622553"/>
                </a:moveTo>
                <a:lnTo>
                  <a:pt x="707898" y="0"/>
                </a:lnTo>
                <a:lnTo>
                  <a:pt x="1415034" y="622553"/>
                </a:lnTo>
                <a:lnTo>
                  <a:pt x="707898" y="1245108"/>
                </a:lnTo>
                <a:lnTo>
                  <a:pt x="0" y="622553"/>
                </a:lnTo>
                <a:close/>
              </a:path>
            </a:pathLst>
          </a:custGeom>
          <a:ln w="2058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0619" y="1603247"/>
            <a:ext cx="1557020" cy="1370330"/>
          </a:xfrm>
          <a:custGeom>
            <a:avLst/>
            <a:gdLst/>
            <a:ahLst/>
            <a:cxnLst/>
            <a:rect l="l" t="t" r="r" b="b"/>
            <a:pathLst>
              <a:path w="1557020" h="1370330">
                <a:moveTo>
                  <a:pt x="0" y="685037"/>
                </a:moveTo>
                <a:lnTo>
                  <a:pt x="778764" y="0"/>
                </a:lnTo>
                <a:lnTo>
                  <a:pt x="1556766" y="685037"/>
                </a:lnTo>
                <a:lnTo>
                  <a:pt x="778764" y="1370075"/>
                </a:lnTo>
                <a:lnTo>
                  <a:pt x="0" y="685037"/>
                </a:lnTo>
                <a:close/>
              </a:path>
            </a:pathLst>
          </a:custGeom>
          <a:ln w="37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15033" y="2291333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30" h="0">
                <a:moveTo>
                  <a:pt x="0" y="0"/>
                </a:moveTo>
                <a:lnTo>
                  <a:pt x="1027176" y="0"/>
                </a:lnTo>
              </a:path>
            </a:pathLst>
          </a:custGeom>
          <a:ln w="1497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58873" y="1979950"/>
            <a:ext cx="551180" cy="68707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570"/>
              </a:spcBef>
            </a:pPr>
            <a:r>
              <a:rPr dirty="0" sz="105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r>
              <a:rPr dirty="0" sz="2100" spc="10" b="1">
                <a:solidFill>
                  <a:srgbClr val="FFFFFF"/>
                </a:solidFill>
                <a:latin typeface="微软雅黑"/>
                <a:cs typeface="微软雅黑"/>
              </a:rPr>
              <a:t>导论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0498" y="3176226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923" y="1251966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17620" y="1252727"/>
            <a:ext cx="3589020" cy="18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8382" y="1248155"/>
            <a:ext cx="1803654" cy="70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74535" y="1290066"/>
            <a:ext cx="781812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73829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5447" y="1812798"/>
            <a:ext cx="1258824" cy="989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4271" y="1812798"/>
            <a:ext cx="2186940" cy="989330"/>
          </a:xfrm>
          <a:custGeom>
            <a:avLst/>
            <a:gdLst/>
            <a:ahLst/>
            <a:cxnLst/>
            <a:rect l="l" t="t" r="r" b="b"/>
            <a:pathLst>
              <a:path w="2186940" h="989330">
                <a:moveTo>
                  <a:pt x="0" y="989076"/>
                </a:moveTo>
                <a:lnTo>
                  <a:pt x="2186939" y="989076"/>
                </a:lnTo>
                <a:lnTo>
                  <a:pt x="2186939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0459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59146" y="1939289"/>
            <a:ext cx="182117" cy="1569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84697" y="1942338"/>
            <a:ext cx="1192530" cy="154305"/>
          </a:xfrm>
          <a:custGeom>
            <a:avLst/>
            <a:gdLst/>
            <a:ahLst/>
            <a:cxnLst/>
            <a:rect l="l" t="t" r="r" b="b"/>
            <a:pathLst>
              <a:path w="1192529" h="154305">
                <a:moveTo>
                  <a:pt x="0" y="153924"/>
                </a:moveTo>
                <a:lnTo>
                  <a:pt x="1192529" y="153924"/>
                </a:lnTo>
                <a:lnTo>
                  <a:pt x="1192529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0459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59146" y="2201417"/>
            <a:ext cx="182117" cy="1569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59146" y="2471166"/>
            <a:ext cx="182117" cy="1569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84697" y="2204466"/>
            <a:ext cx="1648460" cy="154305"/>
          </a:xfrm>
          <a:custGeom>
            <a:avLst/>
            <a:gdLst/>
            <a:ahLst/>
            <a:cxnLst/>
            <a:rect l="l" t="t" r="r" b="b"/>
            <a:pathLst>
              <a:path w="1648459" h="154305">
                <a:moveTo>
                  <a:pt x="0" y="153924"/>
                </a:moveTo>
                <a:lnTo>
                  <a:pt x="1648205" y="153924"/>
                </a:lnTo>
                <a:lnTo>
                  <a:pt x="1648205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0459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84697" y="2478023"/>
            <a:ext cx="1717039" cy="154305"/>
          </a:xfrm>
          <a:custGeom>
            <a:avLst/>
            <a:gdLst/>
            <a:ahLst/>
            <a:cxnLst/>
            <a:rect l="l" t="t" r="r" b="b"/>
            <a:pathLst>
              <a:path w="1717040" h="154305">
                <a:moveTo>
                  <a:pt x="0" y="153924"/>
                </a:moveTo>
                <a:lnTo>
                  <a:pt x="1716786" y="153924"/>
                </a:lnTo>
                <a:lnTo>
                  <a:pt x="1716786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0459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12129" y="1940275"/>
            <a:ext cx="1637030" cy="687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第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节	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资源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第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二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节	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资源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管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69900" algn="l"/>
              </a:tabLst>
            </a:pP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第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三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节	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战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略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性人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资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源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管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概述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2984" y="1557093"/>
            <a:ext cx="98298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40715" algn="l"/>
              </a:tabLst>
            </a:pPr>
            <a:r>
              <a:rPr dirty="0" sz="1300" spc="-5" b="1">
                <a:solidFill>
                  <a:srgbClr val="0559A3"/>
                </a:solidFill>
                <a:latin typeface="微软雅黑"/>
                <a:cs typeface="微软雅黑"/>
              </a:rPr>
              <a:t>第一章</a:t>
            </a:r>
            <a:r>
              <a:rPr dirty="0" sz="1300" spc="-5" b="1">
                <a:solidFill>
                  <a:srgbClr val="0559A3"/>
                </a:solidFill>
                <a:latin typeface="微软雅黑"/>
                <a:cs typeface="微软雅黑"/>
              </a:rPr>
              <a:t>	</a:t>
            </a:r>
            <a:r>
              <a:rPr dirty="0" sz="1300" spc="-5" b="1">
                <a:solidFill>
                  <a:srgbClr val="0559A3"/>
                </a:solidFill>
                <a:latin typeface="微软雅黑"/>
                <a:cs typeface="微软雅黑"/>
              </a:rPr>
              <a:t>导论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6479" y="3173178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20667" y="1251966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0876" y="4334255"/>
            <a:ext cx="3589020" cy="220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1637" y="4334255"/>
            <a:ext cx="1803654" cy="70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08554" y="4375403"/>
            <a:ext cx="781812" cy="1844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7847" y="6224253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64741" y="5772150"/>
            <a:ext cx="1059180" cy="455930"/>
          </a:xfrm>
          <a:custGeom>
            <a:avLst/>
            <a:gdLst/>
            <a:ahLst/>
            <a:cxnLst/>
            <a:rect l="l" t="t" r="r" b="b"/>
            <a:pathLst>
              <a:path w="1059180" h="455929">
                <a:moveTo>
                  <a:pt x="529590" y="0"/>
                </a:moveTo>
                <a:lnTo>
                  <a:pt x="0" y="455675"/>
                </a:lnTo>
                <a:lnTo>
                  <a:pt x="1059180" y="455675"/>
                </a:lnTo>
                <a:lnTo>
                  <a:pt x="529590" y="0"/>
                </a:lnTo>
                <a:close/>
              </a:path>
            </a:pathLst>
          </a:custGeom>
          <a:solidFill>
            <a:srgbClr val="8E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5094" y="5772150"/>
            <a:ext cx="531876" cy="4693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62150" y="5912358"/>
            <a:ext cx="1057275" cy="318770"/>
          </a:xfrm>
          <a:custGeom>
            <a:avLst/>
            <a:gdLst/>
            <a:ahLst/>
            <a:cxnLst/>
            <a:rect l="l" t="t" r="r" b="b"/>
            <a:pathLst>
              <a:path w="1057275" h="318770">
                <a:moveTo>
                  <a:pt x="528066" y="0"/>
                </a:moveTo>
                <a:lnTo>
                  <a:pt x="0" y="318515"/>
                </a:lnTo>
                <a:lnTo>
                  <a:pt x="1056894" y="318515"/>
                </a:lnTo>
                <a:lnTo>
                  <a:pt x="528066" y="0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90977" y="5908547"/>
            <a:ext cx="537210" cy="327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88491" y="5878067"/>
            <a:ext cx="907541" cy="3505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33500" y="5878067"/>
            <a:ext cx="465581" cy="3528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1637" y="4624070"/>
            <a:ext cx="3592829" cy="7442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22425" y="5493585"/>
            <a:ext cx="16916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dirty="0" sz="1300" spc="-5" b="1">
                <a:solidFill>
                  <a:srgbClr val="0053A8"/>
                </a:solidFill>
                <a:latin typeface="微软雅黑"/>
                <a:cs typeface="微软雅黑"/>
              </a:rPr>
              <a:t>第一节</a:t>
            </a:r>
            <a:r>
              <a:rPr dirty="0" sz="1300" spc="-5" b="1">
                <a:solidFill>
                  <a:srgbClr val="0053A8"/>
                </a:solidFill>
                <a:latin typeface="微软雅黑"/>
                <a:cs typeface="微软雅黑"/>
              </a:rPr>
              <a:t>	</a:t>
            </a:r>
            <a:r>
              <a:rPr dirty="0" sz="1300" spc="-5" b="1">
                <a:solidFill>
                  <a:srgbClr val="0053A8"/>
                </a:solidFill>
                <a:latin typeface="微软雅黑"/>
                <a:cs typeface="微软雅黑"/>
              </a:rPr>
              <a:t>人力资源概述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60498" y="6261563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3923" y="4337303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17620" y="4334255"/>
            <a:ext cx="3589020" cy="220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18382" y="4334255"/>
            <a:ext cx="1803654" cy="70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74535" y="4375403"/>
            <a:ext cx="781812" cy="1844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961129" y="6224253"/>
            <a:ext cx="9086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105275" y="5063109"/>
          <a:ext cx="2739390" cy="74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1973579"/>
              </a:tblGrid>
              <a:tr h="225552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（1）</a:t>
                      </a:r>
                      <a:r>
                        <a:rPr dirty="0" sz="800" spc="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spc="2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口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资源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700" spc="5">
                          <a:latin typeface="微软雅黑"/>
                          <a:cs typeface="微软雅黑"/>
                        </a:rPr>
                        <a:t>所有人</a:t>
                      </a:r>
                      <a:r>
                        <a:rPr dirty="0" sz="700" spc="-5">
                          <a:latin typeface="微软雅黑"/>
                          <a:cs typeface="微软雅黑"/>
                        </a:rPr>
                        <a:t>员</a:t>
                      </a:r>
                      <a:r>
                        <a:rPr dirty="0" sz="700" spc="5">
                          <a:latin typeface="微软雅黑"/>
                          <a:cs typeface="微软雅黑"/>
                        </a:rPr>
                        <a:t>的总和</a:t>
                      </a:r>
                      <a:r>
                        <a:rPr dirty="0" sz="700" spc="20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（数</a:t>
                      </a:r>
                      <a:r>
                        <a:rPr dirty="0" sz="550" spc="40">
                          <a:latin typeface="微软雅黑"/>
                          <a:cs typeface="微软雅黑"/>
                        </a:rPr>
                        <a:t>量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观念）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6096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</a:tr>
              <a:tr h="263651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（2）</a:t>
                      </a:r>
                      <a:r>
                        <a:rPr dirty="0" sz="800" spc="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spc="2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力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资源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85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700" spc="5">
                          <a:latin typeface="微软雅黑"/>
                          <a:cs typeface="微软雅黑"/>
                        </a:rPr>
                        <a:t>具有</a:t>
                      </a:r>
                      <a:r>
                        <a:rPr dirty="0" sz="700" spc="5">
                          <a:solidFill>
                            <a:srgbClr val="006FC0"/>
                          </a:solidFill>
                          <a:latin typeface="微软雅黑"/>
                          <a:cs typeface="微软雅黑"/>
                        </a:rPr>
                        <a:t>智力</a:t>
                      </a:r>
                      <a:r>
                        <a:rPr dirty="0" sz="700" spc="-5">
                          <a:solidFill>
                            <a:srgbClr val="006FC0"/>
                          </a:solidFill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700" spc="5">
                          <a:solidFill>
                            <a:srgbClr val="006FC0"/>
                          </a:solidFill>
                          <a:latin typeface="微软雅黑"/>
                          <a:cs typeface="微软雅黑"/>
                        </a:rPr>
                        <a:t>体力劳动能力</a:t>
                      </a:r>
                      <a:r>
                        <a:rPr dirty="0" sz="700" spc="5">
                          <a:latin typeface="微软雅黑"/>
                          <a:cs typeface="微软雅黑"/>
                        </a:rPr>
                        <a:t>人的</a:t>
                      </a:r>
                      <a:r>
                        <a:rPr dirty="0" sz="700" spc="-5">
                          <a:latin typeface="微软雅黑"/>
                          <a:cs typeface="微软雅黑"/>
                        </a:rPr>
                        <a:t>总</a:t>
                      </a:r>
                      <a:r>
                        <a:rPr dirty="0" sz="700" spc="5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700" spc="16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550" spc="10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dirty="0" sz="550" spc="40">
                          <a:latin typeface="微软雅黑"/>
                          <a:cs typeface="微软雅黑"/>
                        </a:rPr>
                        <a:t>量</a:t>
                      </a:r>
                      <a:r>
                        <a:rPr dirty="0" sz="550" spc="25">
                          <a:latin typeface="微软雅黑"/>
                          <a:cs typeface="微软雅黑"/>
                        </a:rPr>
                        <a:t>+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质量）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95885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1"/>
                    </a:solidFill>
                  </a:tcPr>
                </a:tc>
              </a:tr>
              <a:tr h="253746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（3）</a:t>
                      </a:r>
                      <a:r>
                        <a:rPr dirty="0" sz="800" spc="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人</a:t>
                      </a:r>
                      <a:r>
                        <a:rPr dirty="0" sz="800" spc="2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才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资源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41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700" spc="5">
                          <a:latin typeface="微软雅黑"/>
                          <a:cs typeface="微软雅黑"/>
                        </a:rPr>
                        <a:t>能力较</a:t>
                      </a:r>
                      <a:r>
                        <a:rPr dirty="0" sz="700" spc="-5">
                          <a:latin typeface="微软雅黑"/>
                          <a:cs typeface="微软雅黑"/>
                        </a:rPr>
                        <a:t>强</a:t>
                      </a:r>
                      <a:r>
                        <a:rPr dirty="0" sz="700" spc="5">
                          <a:latin typeface="微软雅黑"/>
                          <a:cs typeface="微软雅黑"/>
                        </a:rPr>
                        <a:t>、素质较高的人的总和</a:t>
                      </a:r>
                      <a:r>
                        <a:rPr dirty="0" sz="700" spc="1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550" spc="40">
                          <a:latin typeface="微软雅黑"/>
                          <a:cs typeface="微软雅黑"/>
                        </a:rPr>
                        <a:t>质</a:t>
                      </a:r>
                      <a:r>
                        <a:rPr dirty="0" sz="550" spc="35">
                          <a:latin typeface="微软雅黑"/>
                          <a:cs typeface="微软雅黑"/>
                        </a:rPr>
                        <a:t>量观念）</a:t>
                      </a:r>
                      <a:endParaRPr sz="550">
                        <a:latin typeface="微软雅黑"/>
                        <a:cs typeface="微软雅黑"/>
                      </a:endParaRPr>
                    </a:p>
                  </a:txBody>
                  <a:tcPr marL="0" marR="0" marB="0" marT="9652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ED6E3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4000500" y="4440935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60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19144" y="4440935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221742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072382" y="4457268"/>
            <a:ext cx="118491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21150" y="4611382"/>
            <a:ext cx="1342390" cy="4038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一、人力资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源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及相关概念</a:t>
            </a:r>
            <a:endParaRPr sz="95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dirty="0" sz="800" spc="2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点1：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94603" y="4709159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79" h="199389">
                <a:moveTo>
                  <a:pt x="377792" y="179832"/>
                </a:moveTo>
                <a:lnTo>
                  <a:pt x="224789" y="179832"/>
                </a:lnTo>
                <a:lnTo>
                  <a:pt x="239387" y="187630"/>
                </a:lnTo>
                <a:lnTo>
                  <a:pt x="257555" y="193643"/>
                </a:lnTo>
                <a:lnTo>
                  <a:pt x="278582" y="197512"/>
                </a:lnTo>
                <a:lnTo>
                  <a:pt x="301751" y="198882"/>
                </a:lnTo>
                <a:lnTo>
                  <a:pt x="331196" y="196596"/>
                </a:lnTo>
                <a:lnTo>
                  <a:pt x="356711" y="190309"/>
                </a:lnTo>
                <a:lnTo>
                  <a:pt x="376654" y="180879"/>
                </a:lnTo>
                <a:lnTo>
                  <a:pt x="377792" y="179832"/>
                </a:lnTo>
                <a:close/>
              </a:path>
              <a:path w="589279" h="199389">
                <a:moveTo>
                  <a:pt x="489353" y="162306"/>
                </a:moveTo>
                <a:lnTo>
                  <a:pt x="79247" y="162306"/>
                </a:lnTo>
                <a:lnTo>
                  <a:pt x="95785" y="172664"/>
                </a:lnTo>
                <a:lnTo>
                  <a:pt x="117252" y="180594"/>
                </a:lnTo>
                <a:lnTo>
                  <a:pt x="142577" y="185666"/>
                </a:lnTo>
                <a:lnTo>
                  <a:pt x="170687" y="187452"/>
                </a:lnTo>
                <a:lnTo>
                  <a:pt x="185249" y="186904"/>
                </a:lnTo>
                <a:lnTo>
                  <a:pt x="199167" y="185356"/>
                </a:lnTo>
                <a:lnTo>
                  <a:pt x="212371" y="182951"/>
                </a:lnTo>
                <a:lnTo>
                  <a:pt x="224789" y="179832"/>
                </a:lnTo>
                <a:lnTo>
                  <a:pt x="377792" y="179832"/>
                </a:lnTo>
                <a:lnTo>
                  <a:pt x="389381" y="169164"/>
                </a:lnTo>
                <a:lnTo>
                  <a:pt x="470090" y="169164"/>
                </a:lnTo>
                <a:lnTo>
                  <a:pt x="486822" y="164020"/>
                </a:lnTo>
                <a:lnTo>
                  <a:pt x="489353" y="162306"/>
                </a:lnTo>
                <a:close/>
              </a:path>
              <a:path w="589279" h="199389">
                <a:moveTo>
                  <a:pt x="470090" y="169164"/>
                </a:moveTo>
                <a:lnTo>
                  <a:pt x="389381" y="169164"/>
                </a:lnTo>
                <a:lnTo>
                  <a:pt x="398930" y="171283"/>
                </a:lnTo>
                <a:lnTo>
                  <a:pt x="409193" y="172974"/>
                </a:lnTo>
                <a:lnTo>
                  <a:pt x="420028" y="174093"/>
                </a:lnTo>
                <a:lnTo>
                  <a:pt x="431291" y="174498"/>
                </a:lnTo>
                <a:lnTo>
                  <a:pt x="461879" y="171688"/>
                </a:lnTo>
                <a:lnTo>
                  <a:pt x="470090" y="169164"/>
                </a:lnTo>
                <a:close/>
              </a:path>
              <a:path w="589279" h="199389">
                <a:moveTo>
                  <a:pt x="144779" y="17526"/>
                </a:moveTo>
                <a:lnTo>
                  <a:pt x="108835" y="20859"/>
                </a:lnTo>
                <a:lnTo>
                  <a:pt x="79533" y="29908"/>
                </a:lnTo>
                <a:lnTo>
                  <a:pt x="59805" y="43243"/>
                </a:lnTo>
                <a:lnTo>
                  <a:pt x="52577" y="59436"/>
                </a:lnTo>
                <a:lnTo>
                  <a:pt x="52577" y="61722"/>
                </a:lnTo>
                <a:lnTo>
                  <a:pt x="53339" y="64008"/>
                </a:lnTo>
                <a:lnTo>
                  <a:pt x="53339" y="66294"/>
                </a:lnTo>
                <a:lnTo>
                  <a:pt x="32468" y="69187"/>
                </a:lnTo>
                <a:lnTo>
                  <a:pt x="15525" y="75152"/>
                </a:lnTo>
                <a:lnTo>
                  <a:pt x="4155" y="83546"/>
                </a:lnTo>
                <a:lnTo>
                  <a:pt x="0" y="93726"/>
                </a:lnTo>
                <a:lnTo>
                  <a:pt x="2178" y="100845"/>
                </a:lnTo>
                <a:lnTo>
                  <a:pt x="8286" y="107251"/>
                </a:lnTo>
                <a:lnTo>
                  <a:pt x="17680" y="112799"/>
                </a:lnTo>
                <a:lnTo>
                  <a:pt x="29717" y="117348"/>
                </a:lnTo>
                <a:lnTo>
                  <a:pt x="19049" y="121920"/>
                </a:lnTo>
                <a:lnTo>
                  <a:pt x="12953" y="128778"/>
                </a:lnTo>
                <a:lnTo>
                  <a:pt x="12953" y="135636"/>
                </a:lnTo>
                <a:lnTo>
                  <a:pt x="17633" y="146351"/>
                </a:lnTo>
                <a:lnTo>
                  <a:pt x="30384" y="155067"/>
                </a:lnTo>
                <a:lnTo>
                  <a:pt x="49279" y="160924"/>
                </a:lnTo>
                <a:lnTo>
                  <a:pt x="72389" y="163068"/>
                </a:lnTo>
                <a:lnTo>
                  <a:pt x="76961" y="163068"/>
                </a:lnTo>
                <a:lnTo>
                  <a:pt x="79247" y="162306"/>
                </a:lnTo>
                <a:lnTo>
                  <a:pt x="489353" y="162306"/>
                </a:lnTo>
                <a:lnTo>
                  <a:pt x="503622" y="152638"/>
                </a:lnTo>
                <a:lnTo>
                  <a:pt x="509777" y="138684"/>
                </a:lnTo>
                <a:lnTo>
                  <a:pt x="541127" y="133838"/>
                </a:lnTo>
                <a:lnTo>
                  <a:pt x="566261" y="124491"/>
                </a:lnTo>
                <a:lnTo>
                  <a:pt x="582965" y="111573"/>
                </a:lnTo>
                <a:lnTo>
                  <a:pt x="589025" y="96012"/>
                </a:lnTo>
                <a:lnTo>
                  <a:pt x="587763" y="89189"/>
                </a:lnTo>
                <a:lnTo>
                  <a:pt x="584072" y="82581"/>
                </a:lnTo>
                <a:lnTo>
                  <a:pt x="578096" y="76402"/>
                </a:lnTo>
                <a:lnTo>
                  <a:pt x="569975" y="70866"/>
                </a:lnTo>
                <a:lnTo>
                  <a:pt x="573785" y="66294"/>
                </a:lnTo>
                <a:lnTo>
                  <a:pt x="576071" y="61722"/>
                </a:lnTo>
                <a:lnTo>
                  <a:pt x="576071" y="57150"/>
                </a:lnTo>
                <a:lnTo>
                  <a:pt x="572011" y="46255"/>
                </a:lnTo>
                <a:lnTo>
                  <a:pt x="560736" y="36861"/>
                </a:lnTo>
                <a:lnTo>
                  <a:pt x="543603" y="29610"/>
                </a:lnTo>
                <a:lnTo>
                  <a:pt x="521969" y="25146"/>
                </a:lnTo>
                <a:lnTo>
                  <a:pt x="520791" y="23622"/>
                </a:lnTo>
                <a:lnTo>
                  <a:pt x="191261" y="23622"/>
                </a:lnTo>
                <a:lnTo>
                  <a:pt x="180570" y="21062"/>
                </a:lnTo>
                <a:lnTo>
                  <a:pt x="169163" y="19145"/>
                </a:lnTo>
                <a:lnTo>
                  <a:pt x="157186" y="17942"/>
                </a:lnTo>
                <a:lnTo>
                  <a:pt x="144779" y="17526"/>
                </a:lnTo>
                <a:close/>
              </a:path>
              <a:path w="589279" h="199389">
                <a:moveTo>
                  <a:pt x="255269" y="5334"/>
                </a:moveTo>
                <a:lnTo>
                  <a:pt x="235410" y="6691"/>
                </a:lnTo>
                <a:lnTo>
                  <a:pt x="217550" y="10477"/>
                </a:lnTo>
                <a:lnTo>
                  <a:pt x="202549" y="16263"/>
                </a:lnTo>
                <a:lnTo>
                  <a:pt x="191261" y="23622"/>
                </a:lnTo>
                <a:lnTo>
                  <a:pt x="520791" y="23622"/>
                </a:lnTo>
                <a:lnTo>
                  <a:pt x="514308" y="15240"/>
                </a:lnTo>
                <a:lnTo>
                  <a:pt x="306323" y="15240"/>
                </a:lnTo>
                <a:lnTo>
                  <a:pt x="295667" y="11120"/>
                </a:lnTo>
                <a:lnTo>
                  <a:pt x="283368" y="8001"/>
                </a:lnTo>
                <a:lnTo>
                  <a:pt x="269783" y="6024"/>
                </a:lnTo>
                <a:lnTo>
                  <a:pt x="255269" y="5334"/>
                </a:lnTo>
                <a:close/>
              </a:path>
              <a:path w="589279" h="199389">
                <a:moveTo>
                  <a:pt x="359663" y="0"/>
                </a:moveTo>
                <a:lnTo>
                  <a:pt x="342757" y="1095"/>
                </a:lnTo>
                <a:lnTo>
                  <a:pt x="327850" y="4191"/>
                </a:lnTo>
                <a:lnTo>
                  <a:pt x="315515" y="9001"/>
                </a:lnTo>
                <a:lnTo>
                  <a:pt x="306323" y="15240"/>
                </a:lnTo>
                <a:lnTo>
                  <a:pt x="514308" y="15240"/>
                </a:lnTo>
                <a:lnTo>
                  <a:pt x="514207" y="15109"/>
                </a:lnTo>
                <a:lnTo>
                  <a:pt x="506214" y="10668"/>
                </a:lnTo>
                <a:lnTo>
                  <a:pt x="406907" y="10668"/>
                </a:lnTo>
                <a:lnTo>
                  <a:pt x="397382" y="6107"/>
                </a:lnTo>
                <a:lnTo>
                  <a:pt x="386143" y="2762"/>
                </a:lnTo>
                <a:lnTo>
                  <a:pt x="373475" y="702"/>
                </a:lnTo>
                <a:lnTo>
                  <a:pt x="359663" y="0"/>
                </a:lnTo>
                <a:close/>
              </a:path>
              <a:path w="589279" h="199389">
                <a:moveTo>
                  <a:pt x="457199" y="0"/>
                </a:moveTo>
                <a:lnTo>
                  <a:pt x="442376" y="702"/>
                </a:lnTo>
                <a:lnTo>
                  <a:pt x="428910" y="2762"/>
                </a:lnTo>
                <a:lnTo>
                  <a:pt x="417016" y="6107"/>
                </a:lnTo>
                <a:lnTo>
                  <a:pt x="406907" y="10668"/>
                </a:lnTo>
                <a:lnTo>
                  <a:pt x="506214" y="10668"/>
                </a:lnTo>
                <a:lnTo>
                  <a:pt x="499871" y="7143"/>
                </a:lnTo>
                <a:lnTo>
                  <a:pt x="480393" y="1893"/>
                </a:lnTo>
                <a:lnTo>
                  <a:pt x="457199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20867" y="4926329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8381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8382"/>
                </a:lnTo>
                <a:lnTo>
                  <a:pt x="2285" y="10668"/>
                </a:lnTo>
                <a:lnTo>
                  <a:pt x="8381" y="10668"/>
                </a:lnTo>
                <a:lnTo>
                  <a:pt x="11429" y="8382"/>
                </a:lnTo>
                <a:lnTo>
                  <a:pt x="10667" y="4572"/>
                </a:lnTo>
                <a:lnTo>
                  <a:pt x="11429" y="2286"/>
                </a:lnTo>
                <a:lnTo>
                  <a:pt x="8381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89447" y="49004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64" y="0"/>
                </a:moveTo>
                <a:lnTo>
                  <a:pt x="4572" y="0"/>
                </a:lnTo>
                <a:lnTo>
                  <a:pt x="0" y="5333"/>
                </a:lnTo>
                <a:lnTo>
                  <a:pt x="0" y="17525"/>
                </a:lnTo>
                <a:lnTo>
                  <a:pt x="4572" y="22097"/>
                </a:lnTo>
                <a:lnTo>
                  <a:pt x="16764" y="22097"/>
                </a:lnTo>
                <a:lnTo>
                  <a:pt x="22098" y="17525"/>
                </a:lnTo>
                <a:lnTo>
                  <a:pt x="21336" y="10667"/>
                </a:lnTo>
                <a:lnTo>
                  <a:pt x="22098" y="5333"/>
                </a:lnTo>
                <a:lnTo>
                  <a:pt x="16764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67934" y="4872990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4" h="33020">
                <a:moveTo>
                  <a:pt x="25907" y="0"/>
                </a:moveTo>
                <a:lnTo>
                  <a:pt x="7619" y="0"/>
                </a:lnTo>
                <a:lnTo>
                  <a:pt x="0" y="6857"/>
                </a:lnTo>
                <a:lnTo>
                  <a:pt x="0" y="25145"/>
                </a:lnTo>
                <a:lnTo>
                  <a:pt x="7619" y="32765"/>
                </a:lnTo>
                <a:lnTo>
                  <a:pt x="25907" y="32765"/>
                </a:lnTo>
                <a:lnTo>
                  <a:pt x="33527" y="25145"/>
                </a:lnTo>
                <a:lnTo>
                  <a:pt x="32765" y="16001"/>
                </a:lnTo>
                <a:lnTo>
                  <a:pt x="33527" y="6857"/>
                </a:lnTo>
                <a:lnTo>
                  <a:pt x="25907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94603" y="4709159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79" h="199389">
                <a:moveTo>
                  <a:pt x="53339" y="65532"/>
                </a:moveTo>
                <a:lnTo>
                  <a:pt x="53339" y="64008"/>
                </a:lnTo>
                <a:lnTo>
                  <a:pt x="52577" y="61722"/>
                </a:lnTo>
                <a:lnTo>
                  <a:pt x="52577" y="59436"/>
                </a:lnTo>
                <a:lnTo>
                  <a:pt x="59805" y="43243"/>
                </a:lnTo>
                <a:lnTo>
                  <a:pt x="79533" y="29908"/>
                </a:lnTo>
                <a:lnTo>
                  <a:pt x="108835" y="20859"/>
                </a:lnTo>
                <a:lnTo>
                  <a:pt x="144779" y="17526"/>
                </a:lnTo>
                <a:lnTo>
                  <a:pt x="157186" y="17942"/>
                </a:lnTo>
                <a:lnTo>
                  <a:pt x="169163" y="19145"/>
                </a:lnTo>
                <a:lnTo>
                  <a:pt x="180570" y="21062"/>
                </a:lnTo>
                <a:lnTo>
                  <a:pt x="191261" y="23622"/>
                </a:lnTo>
                <a:lnTo>
                  <a:pt x="202549" y="16263"/>
                </a:lnTo>
                <a:lnTo>
                  <a:pt x="217550" y="10477"/>
                </a:lnTo>
                <a:lnTo>
                  <a:pt x="235410" y="6691"/>
                </a:lnTo>
                <a:lnTo>
                  <a:pt x="255269" y="5334"/>
                </a:lnTo>
                <a:lnTo>
                  <a:pt x="269783" y="6024"/>
                </a:lnTo>
                <a:lnTo>
                  <a:pt x="283368" y="8001"/>
                </a:lnTo>
                <a:lnTo>
                  <a:pt x="295667" y="11120"/>
                </a:lnTo>
                <a:lnTo>
                  <a:pt x="306323" y="15240"/>
                </a:lnTo>
                <a:lnTo>
                  <a:pt x="315515" y="9001"/>
                </a:lnTo>
                <a:lnTo>
                  <a:pt x="327850" y="4191"/>
                </a:lnTo>
                <a:lnTo>
                  <a:pt x="342757" y="1095"/>
                </a:lnTo>
                <a:lnTo>
                  <a:pt x="359663" y="0"/>
                </a:lnTo>
                <a:lnTo>
                  <a:pt x="373475" y="702"/>
                </a:lnTo>
                <a:lnTo>
                  <a:pt x="386143" y="2762"/>
                </a:lnTo>
                <a:lnTo>
                  <a:pt x="397382" y="6107"/>
                </a:lnTo>
                <a:lnTo>
                  <a:pt x="406907" y="10668"/>
                </a:lnTo>
                <a:lnTo>
                  <a:pt x="417016" y="6107"/>
                </a:lnTo>
                <a:lnTo>
                  <a:pt x="428910" y="2762"/>
                </a:lnTo>
                <a:lnTo>
                  <a:pt x="442376" y="702"/>
                </a:lnTo>
                <a:lnTo>
                  <a:pt x="457199" y="0"/>
                </a:lnTo>
                <a:lnTo>
                  <a:pt x="480393" y="1893"/>
                </a:lnTo>
                <a:lnTo>
                  <a:pt x="499871" y="7143"/>
                </a:lnTo>
                <a:lnTo>
                  <a:pt x="514207" y="15109"/>
                </a:lnTo>
                <a:lnTo>
                  <a:pt x="521969" y="25146"/>
                </a:lnTo>
                <a:lnTo>
                  <a:pt x="543603" y="29610"/>
                </a:lnTo>
                <a:lnTo>
                  <a:pt x="560736" y="36861"/>
                </a:lnTo>
                <a:lnTo>
                  <a:pt x="572011" y="46255"/>
                </a:lnTo>
                <a:lnTo>
                  <a:pt x="576071" y="57150"/>
                </a:lnTo>
                <a:lnTo>
                  <a:pt x="576071" y="61722"/>
                </a:lnTo>
                <a:lnTo>
                  <a:pt x="573785" y="66294"/>
                </a:lnTo>
                <a:lnTo>
                  <a:pt x="569975" y="70866"/>
                </a:lnTo>
                <a:lnTo>
                  <a:pt x="578096" y="76402"/>
                </a:lnTo>
                <a:lnTo>
                  <a:pt x="584072" y="82581"/>
                </a:lnTo>
                <a:lnTo>
                  <a:pt x="587763" y="89189"/>
                </a:lnTo>
                <a:lnTo>
                  <a:pt x="589025" y="96012"/>
                </a:lnTo>
                <a:lnTo>
                  <a:pt x="582965" y="111573"/>
                </a:lnTo>
                <a:lnTo>
                  <a:pt x="566261" y="124491"/>
                </a:lnTo>
                <a:lnTo>
                  <a:pt x="541127" y="133838"/>
                </a:lnTo>
                <a:lnTo>
                  <a:pt x="509777" y="138684"/>
                </a:lnTo>
                <a:lnTo>
                  <a:pt x="503622" y="152638"/>
                </a:lnTo>
                <a:lnTo>
                  <a:pt x="486822" y="164020"/>
                </a:lnTo>
                <a:lnTo>
                  <a:pt x="461879" y="171688"/>
                </a:lnTo>
                <a:lnTo>
                  <a:pt x="431291" y="174498"/>
                </a:lnTo>
                <a:lnTo>
                  <a:pt x="420028" y="174093"/>
                </a:lnTo>
                <a:lnTo>
                  <a:pt x="409193" y="172974"/>
                </a:lnTo>
                <a:lnTo>
                  <a:pt x="398930" y="171283"/>
                </a:lnTo>
                <a:lnTo>
                  <a:pt x="389381" y="169164"/>
                </a:lnTo>
                <a:lnTo>
                  <a:pt x="376654" y="180879"/>
                </a:lnTo>
                <a:lnTo>
                  <a:pt x="356711" y="190309"/>
                </a:lnTo>
                <a:lnTo>
                  <a:pt x="331196" y="196596"/>
                </a:lnTo>
                <a:lnTo>
                  <a:pt x="301751" y="198882"/>
                </a:lnTo>
                <a:lnTo>
                  <a:pt x="278582" y="197512"/>
                </a:lnTo>
                <a:lnTo>
                  <a:pt x="257555" y="193643"/>
                </a:lnTo>
                <a:lnTo>
                  <a:pt x="239387" y="187630"/>
                </a:lnTo>
                <a:lnTo>
                  <a:pt x="224789" y="179832"/>
                </a:lnTo>
                <a:lnTo>
                  <a:pt x="212371" y="182951"/>
                </a:lnTo>
                <a:lnTo>
                  <a:pt x="199167" y="185356"/>
                </a:lnTo>
                <a:lnTo>
                  <a:pt x="185249" y="186904"/>
                </a:lnTo>
                <a:lnTo>
                  <a:pt x="170687" y="187452"/>
                </a:lnTo>
                <a:lnTo>
                  <a:pt x="142577" y="185666"/>
                </a:lnTo>
                <a:lnTo>
                  <a:pt x="117252" y="180594"/>
                </a:lnTo>
                <a:lnTo>
                  <a:pt x="95785" y="172664"/>
                </a:lnTo>
                <a:lnTo>
                  <a:pt x="79247" y="162306"/>
                </a:lnTo>
                <a:lnTo>
                  <a:pt x="76961" y="163068"/>
                </a:lnTo>
                <a:lnTo>
                  <a:pt x="74675" y="163068"/>
                </a:lnTo>
                <a:lnTo>
                  <a:pt x="72389" y="163068"/>
                </a:lnTo>
                <a:lnTo>
                  <a:pt x="49279" y="160924"/>
                </a:lnTo>
                <a:lnTo>
                  <a:pt x="30384" y="155067"/>
                </a:lnTo>
                <a:lnTo>
                  <a:pt x="17633" y="146351"/>
                </a:lnTo>
                <a:lnTo>
                  <a:pt x="12953" y="135636"/>
                </a:lnTo>
                <a:lnTo>
                  <a:pt x="12953" y="128778"/>
                </a:lnTo>
                <a:lnTo>
                  <a:pt x="19049" y="121920"/>
                </a:lnTo>
                <a:lnTo>
                  <a:pt x="29717" y="117348"/>
                </a:lnTo>
                <a:lnTo>
                  <a:pt x="17680" y="112799"/>
                </a:lnTo>
                <a:lnTo>
                  <a:pt x="8286" y="107251"/>
                </a:lnTo>
                <a:lnTo>
                  <a:pt x="2178" y="100845"/>
                </a:lnTo>
                <a:lnTo>
                  <a:pt x="0" y="93726"/>
                </a:lnTo>
                <a:lnTo>
                  <a:pt x="4155" y="83546"/>
                </a:lnTo>
                <a:lnTo>
                  <a:pt x="15525" y="75152"/>
                </a:lnTo>
                <a:lnTo>
                  <a:pt x="32468" y="69187"/>
                </a:lnTo>
                <a:lnTo>
                  <a:pt x="53339" y="66294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20867" y="4926329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11429" y="5334"/>
                </a:moveTo>
                <a:lnTo>
                  <a:pt x="11429" y="8382"/>
                </a:lnTo>
                <a:lnTo>
                  <a:pt x="8381" y="10668"/>
                </a:lnTo>
                <a:lnTo>
                  <a:pt x="5333" y="10668"/>
                </a:lnTo>
                <a:lnTo>
                  <a:pt x="2285" y="10668"/>
                </a:lnTo>
                <a:lnTo>
                  <a:pt x="0" y="8382"/>
                </a:lnTo>
                <a:lnTo>
                  <a:pt x="0" y="5334"/>
                </a:lnTo>
                <a:lnTo>
                  <a:pt x="0" y="2286"/>
                </a:lnTo>
                <a:lnTo>
                  <a:pt x="2285" y="0"/>
                </a:lnTo>
                <a:lnTo>
                  <a:pt x="5333" y="0"/>
                </a:lnTo>
                <a:lnTo>
                  <a:pt x="8381" y="0"/>
                </a:lnTo>
                <a:lnTo>
                  <a:pt x="11429" y="2286"/>
                </a:lnTo>
                <a:lnTo>
                  <a:pt x="11429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89447" y="49004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1429"/>
                </a:moveTo>
                <a:lnTo>
                  <a:pt x="22098" y="17525"/>
                </a:lnTo>
                <a:lnTo>
                  <a:pt x="16764" y="22097"/>
                </a:lnTo>
                <a:lnTo>
                  <a:pt x="10668" y="22097"/>
                </a:lnTo>
                <a:lnTo>
                  <a:pt x="4572" y="22097"/>
                </a:lnTo>
                <a:lnTo>
                  <a:pt x="0" y="17525"/>
                </a:lnTo>
                <a:lnTo>
                  <a:pt x="0" y="11429"/>
                </a:lnTo>
                <a:lnTo>
                  <a:pt x="0" y="5333"/>
                </a:lnTo>
                <a:lnTo>
                  <a:pt x="4572" y="0"/>
                </a:lnTo>
                <a:lnTo>
                  <a:pt x="10668" y="0"/>
                </a:lnTo>
                <a:lnTo>
                  <a:pt x="16764" y="0"/>
                </a:lnTo>
                <a:lnTo>
                  <a:pt x="22098" y="5333"/>
                </a:lnTo>
                <a:lnTo>
                  <a:pt x="22098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67934" y="4872990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4" h="33020">
                <a:moveTo>
                  <a:pt x="33527" y="16001"/>
                </a:moveTo>
                <a:lnTo>
                  <a:pt x="33527" y="25145"/>
                </a:lnTo>
                <a:lnTo>
                  <a:pt x="25907" y="32765"/>
                </a:lnTo>
                <a:lnTo>
                  <a:pt x="16763" y="32765"/>
                </a:lnTo>
                <a:lnTo>
                  <a:pt x="7619" y="32765"/>
                </a:lnTo>
                <a:lnTo>
                  <a:pt x="0" y="25145"/>
                </a:lnTo>
                <a:lnTo>
                  <a:pt x="0" y="16001"/>
                </a:lnTo>
                <a:lnTo>
                  <a:pt x="0" y="6857"/>
                </a:lnTo>
                <a:lnTo>
                  <a:pt x="7619" y="0"/>
                </a:lnTo>
                <a:lnTo>
                  <a:pt x="16763" y="0"/>
                </a:lnTo>
                <a:lnTo>
                  <a:pt x="25907" y="0"/>
                </a:lnTo>
                <a:lnTo>
                  <a:pt x="33527" y="6857"/>
                </a:lnTo>
                <a:lnTo>
                  <a:pt x="33527" y="16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24321" y="4825746"/>
            <a:ext cx="35560" cy="3175"/>
          </a:xfrm>
          <a:custGeom>
            <a:avLst/>
            <a:gdLst/>
            <a:ahLst/>
            <a:cxnLst/>
            <a:rect l="l" t="t" r="r" b="b"/>
            <a:pathLst>
              <a:path w="35560" h="3175">
                <a:moveTo>
                  <a:pt x="35051" y="3048"/>
                </a:moveTo>
                <a:lnTo>
                  <a:pt x="33527" y="3048"/>
                </a:lnTo>
                <a:lnTo>
                  <a:pt x="32003" y="3048"/>
                </a:lnTo>
                <a:lnTo>
                  <a:pt x="30479" y="3048"/>
                </a:lnTo>
                <a:lnTo>
                  <a:pt x="22181" y="2893"/>
                </a:lnTo>
                <a:lnTo>
                  <a:pt x="14382" y="2381"/>
                </a:lnTo>
                <a:lnTo>
                  <a:pt x="7012" y="144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74614" y="4869179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5239" y="0"/>
                </a:moveTo>
                <a:lnTo>
                  <a:pt x="9905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10250" y="4880609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144" y="7620"/>
                </a:moveTo>
                <a:lnTo>
                  <a:pt x="5334" y="5334"/>
                </a:lnTo>
                <a:lnTo>
                  <a:pt x="2286" y="30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83985" y="4868417"/>
            <a:ext cx="3810" cy="9525"/>
          </a:xfrm>
          <a:custGeom>
            <a:avLst/>
            <a:gdLst/>
            <a:ahLst/>
            <a:cxnLst/>
            <a:rect l="l" t="t" r="r" b="b"/>
            <a:pathLst>
              <a:path w="3810" h="9525">
                <a:moveTo>
                  <a:pt x="3810" y="0"/>
                </a:moveTo>
                <a:lnTo>
                  <a:pt x="3048" y="3048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59423" y="4814315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5" h="33020">
                <a:moveTo>
                  <a:pt x="0" y="0"/>
                </a:moveTo>
                <a:lnTo>
                  <a:pt x="18276" y="5655"/>
                </a:lnTo>
                <a:lnTo>
                  <a:pt x="32480" y="13239"/>
                </a:lnTo>
                <a:lnTo>
                  <a:pt x="41683" y="22395"/>
                </a:lnTo>
                <a:lnTo>
                  <a:pt x="44958" y="327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44767" y="4779264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19050" y="0"/>
                </a:moveTo>
                <a:lnTo>
                  <a:pt x="15240" y="4572"/>
                </a:lnTo>
                <a:lnTo>
                  <a:pt x="8382" y="9144"/>
                </a:lnTo>
                <a:lnTo>
                  <a:pt x="0" y="121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16573" y="4733544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0"/>
                </a:moveTo>
                <a:lnTo>
                  <a:pt x="762" y="1524"/>
                </a:lnTo>
                <a:lnTo>
                  <a:pt x="1524" y="3810"/>
                </a:lnTo>
                <a:lnTo>
                  <a:pt x="1524" y="5334"/>
                </a:lnTo>
                <a:lnTo>
                  <a:pt x="1524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90844" y="4719065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0" y="7620"/>
                </a:moveTo>
                <a:lnTo>
                  <a:pt x="3048" y="4572"/>
                </a:lnTo>
                <a:lnTo>
                  <a:pt x="6096" y="2286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96355" y="472363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0" y="6858"/>
                </a:moveTo>
                <a:lnTo>
                  <a:pt x="1524" y="4572"/>
                </a:lnTo>
                <a:lnTo>
                  <a:pt x="3048" y="2286"/>
                </a:lnTo>
                <a:lnTo>
                  <a:pt x="53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85865" y="4732020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0" y="0"/>
                </a:moveTo>
                <a:lnTo>
                  <a:pt x="6096" y="2286"/>
                </a:lnTo>
                <a:lnTo>
                  <a:pt x="12192" y="4572"/>
                </a:lnTo>
                <a:lnTo>
                  <a:pt x="17526" y="68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47944" y="4774691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5">
                <a:moveTo>
                  <a:pt x="3048" y="6858"/>
                </a:moveTo>
                <a:lnTo>
                  <a:pt x="2286" y="4572"/>
                </a:lnTo>
                <a:lnTo>
                  <a:pt x="762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690108" y="4734555"/>
            <a:ext cx="32575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刷题</a:t>
            </a: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掌握</a:t>
            </a:r>
            <a:endParaRPr sz="55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257544" y="4694682"/>
            <a:ext cx="898398" cy="3147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257544" y="4695444"/>
            <a:ext cx="898525" cy="314325"/>
          </a:xfrm>
          <a:prstGeom prst="rect">
            <a:avLst/>
          </a:prstGeom>
          <a:ln w="3809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225"/>
              </a:spcBef>
            </a:pP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情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析：</a:t>
            </a:r>
            <a:endParaRPr sz="5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45"/>
              </a:spcBef>
            </a:pPr>
            <a:r>
              <a:rPr dirty="0" sz="450" spc="15" b="1">
                <a:latin typeface="微软雅黑"/>
                <a:cs typeface="微软雅黑"/>
              </a:rPr>
              <a:t>单选</a:t>
            </a:r>
            <a:r>
              <a:rPr dirty="0" sz="450" spc="10" b="1">
                <a:latin typeface="微软雅黑"/>
                <a:cs typeface="微软雅黑"/>
              </a:rPr>
              <a:t>题</a:t>
            </a:r>
            <a:r>
              <a:rPr dirty="0" sz="450" spc="15" b="1">
                <a:latin typeface="微软雅黑"/>
                <a:cs typeface="微软雅黑"/>
              </a:rPr>
              <a:t>：</a:t>
            </a:r>
            <a:r>
              <a:rPr dirty="0" sz="450" spc="5">
                <a:latin typeface="微软雅黑"/>
                <a:cs typeface="微软雅黑"/>
              </a:rPr>
              <a:t>5</a:t>
            </a:r>
            <a:r>
              <a:rPr dirty="0" sz="400" spc="10">
                <a:latin typeface="微软雅黑"/>
                <a:cs typeface="微软雅黑"/>
              </a:rPr>
              <a:t>次</a:t>
            </a:r>
            <a:endParaRPr sz="4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14"/>
              </a:spcBef>
            </a:pPr>
            <a:r>
              <a:rPr dirty="0" sz="400" spc="5">
                <a:latin typeface="微软雅黑"/>
                <a:cs typeface="微软雅黑"/>
              </a:rPr>
              <a:t>【</a:t>
            </a:r>
            <a:r>
              <a:rPr dirty="0" sz="400">
                <a:latin typeface="微软雅黑"/>
                <a:cs typeface="微软雅黑"/>
              </a:rPr>
              <a:t>1310/1404/1810/2008/2110</a:t>
            </a:r>
            <a:r>
              <a:rPr dirty="0" sz="400" spc="10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20667" y="4337303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08554" y="7460742"/>
            <a:ext cx="781812" cy="1844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07847" y="9309591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12597" y="8500871"/>
            <a:ext cx="1295554" cy="7974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66977" y="7660385"/>
            <a:ext cx="2200910" cy="1320800"/>
          </a:xfrm>
          <a:custGeom>
            <a:avLst/>
            <a:gdLst/>
            <a:ahLst/>
            <a:cxnLst/>
            <a:rect l="l" t="t" r="r" b="b"/>
            <a:pathLst>
              <a:path w="2200910" h="1320800">
                <a:moveTo>
                  <a:pt x="1100328" y="0"/>
                </a:moveTo>
                <a:lnTo>
                  <a:pt x="1037925" y="942"/>
                </a:lnTo>
                <a:lnTo>
                  <a:pt x="976431" y="3738"/>
                </a:lnTo>
                <a:lnTo>
                  <a:pt x="915940" y="8336"/>
                </a:lnTo>
                <a:lnTo>
                  <a:pt x="856543" y="14685"/>
                </a:lnTo>
                <a:lnTo>
                  <a:pt x="798334" y="22737"/>
                </a:lnTo>
                <a:lnTo>
                  <a:pt x="741406" y="32440"/>
                </a:lnTo>
                <a:lnTo>
                  <a:pt x="685853" y="43744"/>
                </a:lnTo>
                <a:lnTo>
                  <a:pt x="631768" y="56600"/>
                </a:lnTo>
                <a:lnTo>
                  <a:pt x="579243" y="70956"/>
                </a:lnTo>
                <a:lnTo>
                  <a:pt x="528373" y="86763"/>
                </a:lnTo>
                <a:lnTo>
                  <a:pt x="479249" y="103970"/>
                </a:lnTo>
                <a:lnTo>
                  <a:pt x="431966" y="122527"/>
                </a:lnTo>
                <a:lnTo>
                  <a:pt x="386616" y="142384"/>
                </a:lnTo>
                <a:lnTo>
                  <a:pt x="343293" y="163491"/>
                </a:lnTo>
                <a:lnTo>
                  <a:pt x="302090" y="185797"/>
                </a:lnTo>
                <a:lnTo>
                  <a:pt x="263100" y="209253"/>
                </a:lnTo>
                <a:lnTo>
                  <a:pt x="226416" y="233807"/>
                </a:lnTo>
                <a:lnTo>
                  <a:pt x="192131" y="259410"/>
                </a:lnTo>
                <a:lnTo>
                  <a:pt x="160338" y="286011"/>
                </a:lnTo>
                <a:lnTo>
                  <a:pt x="131132" y="313560"/>
                </a:lnTo>
                <a:lnTo>
                  <a:pt x="104604" y="342008"/>
                </a:lnTo>
                <a:lnTo>
                  <a:pt x="59958" y="401395"/>
                </a:lnTo>
                <a:lnTo>
                  <a:pt x="27144" y="463772"/>
                </a:lnTo>
                <a:lnTo>
                  <a:pt x="6910" y="528735"/>
                </a:lnTo>
                <a:lnTo>
                  <a:pt x="0" y="595883"/>
                </a:lnTo>
                <a:lnTo>
                  <a:pt x="2529" y="636692"/>
                </a:lnTo>
                <a:lnTo>
                  <a:pt x="10006" y="676759"/>
                </a:lnTo>
                <a:lnTo>
                  <a:pt x="22268" y="715994"/>
                </a:lnTo>
                <a:lnTo>
                  <a:pt x="39150" y="754305"/>
                </a:lnTo>
                <a:lnTo>
                  <a:pt x="60488" y="791600"/>
                </a:lnTo>
                <a:lnTo>
                  <a:pt x="86116" y="827788"/>
                </a:lnTo>
                <a:lnTo>
                  <a:pt x="115871" y="862778"/>
                </a:lnTo>
                <a:lnTo>
                  <a:pt x="149589" y="896477"/>
                </a:lnTo>
                <a:lnTo>
                  <a:pt x="187104" y="928795"/>
                </a:lnTo>
                <a:lnTo>
                  <a:pt x="228253" y="959639"/>
                </a:lnTo>
                <a:lnTo>
                  <a:pt x="272870" y="988918"/>
                </a:lnTo>
                <a:lnTo>
                  <a:pt x="320793" y="1016541"/>
                </a:lnTo>
                <a:lnTo>
                  <a:pt x="371856" y="1042415"/>
                </a:lnTo>
                <a:lnTo>
                  <a:pt x="313944" y="1320545"/>
                </a:lnTo>
                <a:lnTo>
                  <a:pt x="733806" y="1158239"/>
                </a:lnTo>
                <a:lnTo>
                  <a:pt x="1467902" y="1158239"/>
                </a:lnTo>
                <a:lnTo>
                  <a:pt x="1514802" y="1148673"/>
                </a:lnTo>
                <a:lnTo>
                  <a:pt x="1568887" y="1135787"/>
                </a:lnTo>
                <a:lnTo>
                  <a:pt x="1621412" y="1121398"/>
                </a:lnTo>
                <a:lnTo>
                  <a:pt x="1672282" y="1105557"/>
                </a:lnTo>
                <a:lnTo>
                  <a:pt x="1721406" y="1088313"/>
                </a:lnTo>
                <a:lnTo>
                  <a:pt x="1768689" y="1069718"/>
                </a:lnTo>
                <a:lnTo>
                  <a:pt x="1814039" y="1049822"/>
                </a:lnTo>
                <a:lnTo>
                  <a:pt x="1857362" y="1028676"/>
                </a:lnTo>
                <a:lnTo>
                  <a:pt x="1898565" y="1006331"/>
                </a:lnTo>
                <a:lnTo>
                  <a:pt x="1937555" y="982836"/>
                </a:lnTo>
                <a:lnTo>
                  <a:pt x="1974239" y="958244"/>
                </a:lnTo>
                <a:lnTo>
                  <a:pt x="2008524" y="932603"/>
                </a:lnTo>
                <a:lnTo>
                  <a:pt x="2040317" y="905966"/>
                </a:lnTo>
                <a:lnTo>
                  <a:pt x="2069523" y="878381"/>
                </a:lnTo>
                <a:lnTo>
                  <a:pt x="2096051" y="849901"/>
                </a:lnTo>
                <a:lnTo>
                  <a:pt x="2140697" y="790456"/>
                </a:lnTo>
                <a:lnTo>
                  <a:pt x="2173511" y="728035"/>
                </a:lnTo>
                <a:lnTo>
                  <a:pt x="2193745" y="663042"/>
                </a:lnTo>
                <a:lnTo>
                  <a:pt x="2200656" y="595883"/>
                </a:lnTo>
                <a:lnTo>
                  <a:pt x="2198912" y="562061"/>
                </a:lnTo>
                <a:lnTo>
                  <a:pt x="2185247" y="495955"/>
                </a:lnTo>
                <a:lnTo>
                  <a:pt x="2158630" y="432235"/>
                </a:lnTo>
                <a:lnTo>
                  <a:pt x="2119807" y="371303"/>
                </a:lnTo>
                <a:lnTo>
                  <a:pt x="2069523" y="313560"/>
                </a:lnTo>
                <a:lnTo>
                  <a:pt x="2040317" y="286011"/>
                </a:lnTo>
                <a:lnTo>
                  <a:pt x="2008524" y="259410"/>
                </a:lnTo>
                <a:lnTo>
                  <a:pt x="1974239" y="233807"/>
                </a:lnTo>
                <a:lnTo>
                  <a:pt x="1937555" y="209253"/>
                </a:lnTo>
                <a:lnTo>
                  <a:pt x="1898565" y="185797"/>
                </a:lnTo>
                <a:lnTo>
                  <a:pt x="1857362" y="163491"/>
                </a:lnTo>
                <a:lnTo>
                  <a:pt x="1814039" y="142384"/>
                </a:lnTo>
                <a:lnTo>
                  <a:pt x="1768689" y="122527"/>
                </a:lnTo>
                <a:lnTo>
                  <a:pt x="1721406" y="103970"/>
                </a:lnTo>
                <a:lnTo>
                  <a:pt x="1672282" y="86763"/>
                </a:lnTo>
                <a:lnTo>
                  <a:pt x="1621412" y="70956"/>
                </a:lnTo>
                <a:lnTo>
                  <a:pt x="1568887" y="56600"/>
                </a:lnTo>
                <a:lnTo>
                  <a:pt x="1514802" y="43744"/>
                </a:lnTo>
                <a:lnTo>
                  <a:pt x="1459249" y="32440"/>
                </a:lnTo>
                <a:lnTo>
                  <a:pt x="1402321" y="22737"/>
                </a:lnTo>
                <a:lnTo>
                  <a:pt x="1344112" y="14685"/>
                </a:lnTo>
                <a:lnTo>
                  <a:pt x="1284715" y="8336"/>
                </a:lnTo>
                <a:lnTo>
                  <a:pt x="1224224" y="3738"/>
                </a:lnTo>
                <a:lnTo>
                  <a:pt x="1162730" y="942"/>
                </a:lnTo>
                <a:lnTo>
                  <a:pt x="1100328" y="0"/>
                </a:lnTo>
                <a:close/>
              </a:path>
              <a:path w="2200910" h="1320800">
                <a:moveTo>
                  <a:pt x="1467902" y="1158239"/>
                </a:moveTo>
                <a:lnTo>
                  <a:pt x="733806" y="1158239"/>
                </a:lnTo>
                <a:lnTo>
                  <a:pt x="783340" y="1167097"/>
                </a:lnTo>
                <a:lnTo>
                  <a:pt x="833927" y="1174701"/>
                </a:lnTo>
                <a:lnTo>
                  <a:pt x="885501" y="1181013"/>
                </a:lnTo>
                <a:lnTo>
                  <a:pt x="937995" y="1185991"/>
                </a:lnTo>
                <a:lnTo>
                  <a:pt x="991342" y="1189597"/>
                </a:lnTo>
                <a:lnTo>
                  <a:pt x="1045475" y="1191790"/>
                </a:lnTo>
                <a:lnTo>
                  <a:pt x="1100328" y="1192529"/>
                </a:lnTo>
                <a:lnTo>
                  <a:pt x="1162730" y="1191584"/>
                </a:lnTo>
                <a:lnTo>
                  <a:pt x="1224224" y="1188781"/>
                </a:lnTo>
                <a:lnTo>
                  <a:pt x="1284715" y="1184170"/>
                </a:lnTo>
                <a:lnTo>
                  <a:pt x="1344112" y="1177804"/>
                </a:lnTo>
                <a:lnTo>
                  <a:pt x="1402321" y="1169732"/>
                </a:lnTo>
                <a:lnTo>
                  <a:pt x="1459249" y="1160005"/>
                </a:lnTo>
                <a:lnTo>
                  <a:pt x="1467902" y="1158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66977" y="7660385"/>
            <a:ext cx="2200910" cy="1321435"/>
          </a:xfrm>
          <a:custGeom>
            <a:avLst/>
            <a:gdLst/>
            <a:ahLst/>
            <a:cxnLst/>
            <a:rect l="l" t="t" r="r" b="b"/>
            <a:pathLst>
              <a:path w="2200910" h="1321434">
                <a:moveTo>
                  <a:pt x="733805" y="1158239"/>
                </a:moveTo>
                <a:lnTo>
                  <a:pt x="313944" y="1321307"/>
                </a:lnTo>
                <a:lnTo>
                  <a:pt x="371856" y="1043177"/>
                </a:lnTo>
                <a:lnTo>
                  <a:pt x="320793" y="1017140"/>
                </a:lnTo>
                <a:lnTo>
                  <a:pt x="272870" y="989380"/>
                </a:lnTo>
                <a:lnTo>
                  <a:pt x="228253" y="959986"/>
                </a:lnTo>
                <a:lnTo>
                  <a:pt x="187104" y="929047"/>
                </a:lnTo>
                <a:lnTo>
                  <a:pt x="149589" y="896655"/>
                </a:lnTo>
                <a:lnTo>
                  <a:pt x="115871" y="862897"/>
                </a:lnTo>
                <a:lnTo>
                  <a:pt x="86116" y="827863"/>
                </a:lnTo>
                <a:lnTo>
                  <a:pt x="60488" y="791643"/>
                </a:lnTo>
                <a:lnTo>
                  <a:pt x="39150" y="754327"/>
                </a:lnTo>
                <a:lnTo>
                  <a:pt x="22268" y="716003"/>
                </a:lnTo>
                <a:lnTo>
                  <a:pt x="10006" y="676762"/>
                </a:lnTo>
                <a:lnTo>
                  <a:pt x="2529" y="636692"/>
                </a:lnTo>
                <a:lnTo>
                  <a:pt x="0" y="595883"/>
                </a:lnTo>
                <a:lnTo>
                  <a:pt x="1743" y="562061"/>
                </a:lnTo>
                <a:lnTo>
                  <a:pt x="15408" y="495955"/>
                </a:lnTo>
                <a:lnTo>
                  <a:pt x="42025" y="432235"/>
                </a:lnTo>
                <a:lnTo>
                  <a:pt x="80848" y="371303"/>
                </a:lnTo>
                <a:lnTo>
                  <a:pt x="131132" y="313560"/>
                </a:lnTo>
                <a:lnTo>
                  <a:pt x="160338" y="286011"/>
                </a:lnTo>
                <a:lnTo>
                  <a:pt x="192131" y="259410"/>
                </a:lnTo>
                <a:lnTo>
                  <a:pt x="226416" y="233807"/>
                </a:lnTo>
                <a:lnTo>
                  <a:pt x="263100" y="209253"/>
                </a:lnTo>
                <a:lnTo>
                  <a:pt x="302090" y="185797"/>
                </a:lnTo>
                <a:lnTo>
                  <a:pt x="343293" y="163491"/>
                </a:lnTo>
                <a:lnTo>
                  <a:pt x="386616" y="142384"/>
                </a:lnTo>
                <a:lnTo>
                  <a:pt x="431966" y="122527"/>
                </a:lnTo>
                <a:lnTo>
                  <a:pt x="479249" y="103970"/>
                </a:lnTo>
                <a:lnTo>
                  <a:pt x="528373" y="86763"/>
                </a:lnTo>
                <a:lnTo>
                  <a:pt x="579243" y="70956"/>
                </a:lnTo>
                <a:lnTo>
                  <a:pt x="631768" y="56600"/>
                </a:lnTo>
                <a:lnTo>
                  <a:pt x="685853" y="43744"/>
                </a:lnTo>
                <a:lnTo>
                  <a:pt x="741406" y="32440"/>
                </a:lnTo>
                <a:lnTo>
                  <a:pt x="798334" y="22737"/>
                </a:lnTo>
                <a:lnTo>
                  <a:pt x="856543" y="14685"/>
                </a:lnTo>
                <a:lnTo>
                  <a:pt x="915940" y="8336"/>
                </a:lnTo>
                <a:lnTo>
                  <a:pt x="976431" y="3738"/>
                </a:lnTo>
                <a:lnTo>
                  <a:pt x="1037925" y="942"/>
                </a:lnTo>
                <a:lnTo>
                  <a:pt x="1100328" y="0"/>
                </a:lnTo>
                <a:lnTo>
                  <a:pt x="1162730" y="942"/>
                </a:lnTo>
                <a:lnTo>
                  <a:pt x="1224224" y="3738"/>
                </a:lnTo>
                <a:lnTo>
                  <a:pt x="1284715" y="8336"/>
                </a:lnTo>
                <a:lnTo>
                  <a:pt x="1344112" y="14685"/>
                </a:lnTo>
                <a:lnTo>
                  <a:pt x="1402321" y="22737"/>
                </a:lnTo>
                <a:lnTo>
                  <a:pt x="1459249" y="32440"/>
                </a:lnTo>
                <a:lnTo>
                  <a:pt x="1514802" y="43744"/>
                </a:lnTo>
                <a:lnTo>
                  <a:pt x="1568887" y="56600"/>
                </a:lnTo>
                <a:lnTo>
                  <a:pt x="1621412" y="70956"/>
                </a:lnTo>
                <a:lnTo>
                  <a:pt x="1672282" y="86763"/>
                </a:lnTo>
                <a:lnTo>
                  <a:pt x="1721406" y="103970"/>
                </a:lnTo>
                <a:lnTo>
                  <a:pt x="1768689" y="122527"/>
                </a:lnTo>
                <a:lnTo>
                  <a:pt x="1814039" y="142384"/>
                </a:lnTo>
                <a:lnTo>
                  <a:pt x="1857362" y="163491"/>
                </a:lnTo>
                <a:lnTo>
                  <a:pt x="1898565" y="185797"/>
                </a:lnTo>
                <a:lnTo>
                  <a:pt x="1937555" y="209253"/>
                </a:lnTo>
                <a:lnTo>
                  <a:pt x="1974239" y="233807"/>
                </a:lnTo>
                <a:lnTo>
                  <a:pt x="2008524" y="259410"/>
                </a:lnTo>
                <a:lnTo>
                  <a:pt x="2040317" y="286011"/>
                </a:lnTo>
                <a:lnTo>
                  <a:pt x="2069523" y="313560"/>
                </a:lnTo>
                <a:lnTo>
                  <a:pt x="2096051" y="342008"/>
                </a:lnTo>
                <a:lnTo>
                  <a:pt x="2140697" y="401395"/>
                </a:lnTo>
                <a:lnTo>
                  <a:pt x="2173511" y="463772"/>
                </a:lnTo>
                <a:lnTo>
                  <a:pt x="2193745" y="528735"/>
                </a:lnTo>
                <a:lnTo>
                  <a:pt x="2200655" y="595883"/>
                </a:lnTo>
                <a:lnTo>
                  <a:pt x="2198912" y="629708"/>
                </a:lnTo>
                <a:lnTo>
                  <a:pt x="2185247" y="695835"/>
                </a:lnTo>
                <a:lnTo>
                  <a:pt x="2158630" y="759592"/>
                </a:lnTo>
                <a:lnTo>
                  <a:pt x="2119807" y="820576"/>
                </a:lnTo>
                <a:lnTo>
                  <a:pt x="2069523" y="878381"/>
                </a:lnTo>
                <a:lnTo>
                  <a:pt x="2040317" y="905966"/>
                </a:lnTo>
                <a:lnTo>
                  <a:pt x="2008524" y="932603"/>
                </a:lnTo>
                <a:lnTo>
                  <a:pt x="1974239" y="958244"/>
                </a:lnTo>
                <a:lnTo>
                  <a:pt x="1937555" y="982836"/>
                </a:lnTo>
                <a:lnTo>
                  <a:pt x="1898565" y="1006331"/>
                </a:lnTo>
                <a:lnTo>
                  <a:pt x="1857362" y="1028676"/>
                </a:lnTo>
                <a:lnTo>
                  <a:pt x="1814039" y="1049822"/>
                </a:lnTo>
                <a:lnTo>
                  <a:pt x="1768689" y="1069718"/>
                </a:lnTo>
                <a:lnTo>
                  <a:pt x="1721406" y="1088313"/>
                </a:lnTo>
                <a:lnTo>
                  <a:pt x="1672282" y="1105557"/>
                </a:lnTo>
                <a:lnTo>
                  <a:pt x="1621412" y="1121398"/>
                </a:lnTo>
                <a:lnTo>
                  <a:pt x="1568887" y="1135787"/>
                </a:lnTo>
                <a:lnTo>
                  <a:pt x="1514802" y="1148673"/>
                </a:lnTo>
                <a:lnTo>
                  <a:pt x="1459249" y="1160005"/>
                </a:lnTo>
                <a:lnTo>
                  <a:pt x="1402321" y="1169732"/>
                </a:lnTo>
                <a:lnTo>
                  <a:pt x="1344112" y="1177804"/>
                </a:lnTo>
                <a:lnTo>
                  <a:pt x="1284715" y="1184170"/>
                </a:lnTo>
                <a:lnTo>
                  <a:pt x="1224224" y="1188781"/>
                </a:lnTo>
                <a:lnTo>
                  <a:pt x="1162730" y="1191584"/>
                </a:lnTo>
                <a:lnTo>
                  <a:pt x="1100328" y="1192529"/>
                </a:lnTo>
                <a:lnTo>
                  <a:pt x="1045475" y="1191790"/>
                </a:lnTo>
                <a:lnTo>
                  <a:pt x="991342" y="1189597"/>
                </a:lnTo>
                <a:lnTo>
                  <a:pt x="937995" y="1185991"/>
                </a:lnTo>
                <a:lnTo>
                  <a:pt x="885501" y="1181013"/>
                </a:lnTo>
                <a:lnTo>
                  <a:pt x="833927" y="1174701"/>
                </a:lnTo>
                <a:lnTo>
                  <a:pt x="783340" y="1167097"/>
                </a:lnTo>
                <a:lnTo>
                  <a:pt x="733805" y="1158239"/>
                </a:lnTo>
              </a:path>
            </a:pathLst>
          </a:custGeom>
          <a:ln w="5613">
            <a:solidFill>
              <a:srgbClr val="F75107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478280" y="7861910"/>
            <a:ext cx="1360805" cy="8191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R="5080">
              <a:lnSpc>
                <a:spcPct val="111000"/>
              </a:lnSpc>
              <a:spcBef>
                <a:spcPts val="25"/>
              </a:spcBef>
            </a:pPr>
            <a:r>
              <a:rPr dirty="0" sz="2100" spc="15" b="1">
                <a:latin typeface="微软雅黑"/>
                <a:cs typeface="微软雅黑"/>
              </a:rPr>
              <a:t>它们三个， </a:t>
            </a:r>
            <a:r>
              <a:rPr dirty="0" sz="2100" spc="20" b="1">
                <a:latin typeface="微软雅黑"/>
                <a:cs typeface="微软雅黑"/>
              </a:rPr>
              <a:t>谁最大</a:t>
            </a:r>
            <a:r>
              <a:rPr dirty="0" sz="2700" spc="-110" b="1" i="1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2700">
              <a:latin typeface="微软雅黑"/>
              <a:cs typeface="微软雅黑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60498" y="9343854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33756" y="7526273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59">
                <a:moveTo>
                  <a:pt x="1335786" y="0"/>
                </a:moveTo>
                <a:lnTo>
                  <a:pt x="67818" y="0"/>
                </a:lnTo>
                <a:lnTo>
                  <a:pt x="0" y="162306"/>
                </a:lnTo>
                <a:lnTo>
                  <a:pt x="1268730" y="162306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3162" y="7526273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056" y="0"/>
                </a:lnTo>
                <a:lnTo>
                  <a:pt x="0" y="162306"/>
                </a:lnTo>
                <a:lnTo>
                  <a:pt x="154686" y="162306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19100" y="7542606"/>
            <a:ext cx="1171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53923" y="7422642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90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74535" y="7460742"/>
            <a:ext cx="781812" cy="1844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973829" y="9081803"/>
            <a:ext cx="1714500" cy="316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90"/>
              </a:spcBef>
            </a:pP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人口资源</a:t>
            </a:r>
            <a:r>
              <a:rPr dirty="0" sz="950" spc="-35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&gt;人力资源</a:t>
            </a:r>
            <a:r>
              <a:rPr dirty="0" sz="950" spc="-30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&gt;人</a:t>
            </a:r>
            <a:r>
              <a:rPr dirty="0" sz="950" spc="-5" b="1">
                <a:solidFill>
                  <a:srgbClr val="C00000"/>
                </a:solidFill>
                <a:latin typeface="微软雅黑"/>
                <a:cs typeface="微软雅黑"/>
              </a:rPr>
              <a:t>才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资源</a:t>
            </a:r>
            <a:endParaRPr sz="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049267" y="8644128"/>
            <a:ext cx="1513840" cy="365125"/>
          </a:xfrm>
          <a:custGeom>
            <a:avLst/>
            <a:gdLst/>
            <a:ahLst/>
            <a:cxnLst/>
            <a:rect l="l" t="t" r="r" b="b"/>
            <a:pathLst>
              <a:path w="1513839" h="365125">
                <a:moveTo>
                  <a:pt x="1312164" y="0"/>
                </a:moveTo>
                <a:lnTo>
                  <a:pt x="201168" y="0"/>
                </a:lnTo>
                <a:lnTo>
                  <a:pt x="0" y="364998"/>
                </a:lnTo>
                <a:lnTo>
                  <a:pt x="1513332" y="364998"/>
                </a:lnTo>
                <a:lnTo>
                  <a:pt x="1312164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55770" y="8287511"/>
            <a:ext cx="1106170" cy="356870"/>
          </a:xfrm>
          <a:custGeom>
            <a:avLst/>
            <a:gdLst/>
            <a:ahLst/>
            <a:cxnLst/>
            <a:rect l="l" t="t" r="r" b="b"/>
            <a:pathLst>
              <a:path w="1106170" h="356870">
                <a:moveTo>
                  <a:pt x="863346" y="0"/>
                </a:moveTo>
                <a:lnTo>
                  <a:pt x="242315" y="0"/>
                </a:lnTo>
                <a:lnTo>
                  <a:pt x="0" y="356616"/>
                </a:lnTo>
                <a:lnTo>
                  <a:pt x="1105662" y="356616"/>
                </a:lnTo>
                <a:lnTo>
                  <a:pt x="863346" y="0"/>
                </a:lnTo>
                <a:close/>
              </a:path>
            </a:pathLst>
          </a:custGeom>
          <a:solidFill>
            <a:srgbClr val="90B8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97323" y="7978140"/>
            <a:ext cx="622935" cy="309880"/>
          </a:xfrm>
          <a:custGeom>
            <a:avLst/>
            <a:gdLst/>
            <a:ahLst/>
            <a:cxnLst/>
            <a:rect l="l" t="t" r="r" b="b"/>
            <a:pathLst>
              <a:path w="622935" h="309879">
                <a:moveTo>
                  <a:pt x="305562" y="0"/>
                </a:moveTo>
                <a:lnTo>
                  <a:pt x="0" y="309371"/>
                </a:lnTo>
                <a:lnTo>
                  <a:pt x="622554" y="309371"/>
                </a:lnTo>
                <a:lnTo>
                  <a:pt x="305562" y="0"/>
                </a:lnTo>
                <a:close/>
              </a:path>
            </a:pathLst>
          </a:custGeom>
          <a:solidFill>
            <a:srgbClr val="BA41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4568190" y="8135362"/>
            <a:ext cx="431165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8735">
              <a:lnSpc>
                <a:spcPct val="100000"/>
              </a:lnSpc>
              <a:spcBef>
                <a:spcPts val="135"/>
              </a:spcBef>
            </a:pPr>
            <a:r>
              <a:rPr dirty="0" sz="550" spc="35" b="1">
                <a:solidFill>
                  <a:srgbClr val="FFFFFF"/>
                </a:solidFill>
                <a:latin typeface="微软雅黑"/>
                <a:cs typeface="微软雅黑"/>
              </a:rPr>
              <a:t>人才</a:t>
            </a:r>
            <a:r>
              <a:rPr dirty="0" sz="550" spc="40" b="1">
                <a:solidFill>
                  <a:srgbClr val="FFFFFF"/>
                </a:solidFill>
                <a:latin typeface="微软雅黑"/>
                <a:cs typeface="微软雅黑"/>
              </a:rPr>
              <a:t>资</a:t>
            </a:r>
            <a:r>
              <a:rPr dirty="0" sz="550" spc="35" b="1">
                <a:solidFill>
                  <a:srgbClr val="FFFFFF"/>
                </a:solidFill>
                <a:latin typeface="微软雅黑"/>
                <a:cs typeface="微软雅黑"/>
              </a:rPr>
              <a:t>源</a:t>
            </a:r>
            <a:endParaRPr sz="5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资源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568190" y="8747224"/>
            <a:ext cx="4311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口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资源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00500" y="7526273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59">
                <a:moveTo>
                  <a:pt x="1335024" y="0"/>
                </a:moveTo>
                <a:lnTo>
                  <a:pt x="67056" y="0"/>
                </a:lnTo>
                <a:lnTo>
                  <a:pt x="0" y="162306"/>
                </a:lnTo>
                <a:lnTo>
                  <a:pt x="1267968" y="162306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19144" y="7526273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818" y="0"/>
                </a:lnTo>
                <a:lnTo>
                  <a:pt x="0" y="162306"/>
                </a:lnTo>
                <a:lnTo>
                  <a:pt x="154686" y="162306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085082" y="7542606"/>
            <a:ext cx="1172210" cy="370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735"/>
              </a:spcBef>
            </a:pPr>
            <a:r>
              <a:rPr dirty="0" sz="950" spc="-10" b="1">
                <a:latin typeface="微软雅黑"/>
                <a:cs typeface="微软雅黑"/>
              </a:rPr>
              <a:t>三者的数</a:t>
            </a:r>
            <a:r>
              <a:rPr dirty="0" sz="950" spc="-5" b="1">
                <a:latin typeface="微软雅黑"/>
                <a:cs typeface="微软雅黑"/>
              </a:rPr>
              <a:t>量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关系</a:t>
            </a:r>
            <a:r>
              <a:rPr dirty="0" sz="950" spc="-10" b="1">
                <a:latin typeface="微软雅黑"/>
                <a:cs typeface="微软雅黑"/>
              </a:rPr>
              <a:t>：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501640" y="7647431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5" h="199390">
                <a:moveTo>
                  <a:pt x="376652" y="179832"/>
                </a:moveTo>
                <a:lnTo>
                  <a:pt x="224789" y="179832"/>
                </a:lnTo>
                <a:lnTo>
                  <a:pt x="238946" y="187630"/>
                </a:lnTo>
                <a:lnTo>
                  <a:pt x="256889" y="193643"/>
                </a:lnTo>
                <a:lnTo>
                  <a:pt x="277832" y="197512"/>
                </a:lnTo>
                <a:lnTo>
                  <a:pt x="300989" y="198882"/>
                </a:lnTo>
                <a:lnTo>
                  <a:pt x="330434" y="196584"/>
                </a:lnTo>
                <a:lnTo>
                  <a:pt x="355949" y="190214"/>
                </a:lnTo>
                <a:lnTo>
                  <a:pt x="375892" y="180558"/>
                </a:lnTo>
                <a:lnTo>
                  <a:pt x="376652" y="179832"/>
                </a:lnTo>
                <a:close/>
              </a:path>
              <a:path w="588645" h="199390">
                <a:moveTo>
                  <a:pt x="144017" y="17526"/>
                </a:moveTo>
                <a:lnTo>
                  <a:pt x="108513" y="20752"/>
                </a:lnTo>
                <a:lnTo>
                  <a:pt x="79438" y="29622"/>
                </a:lnTo>
                <a:lnTo>
                  <a:pt x="59793" y="42922"/>
                </a:lnTo>
                <a:lnTo>
                  <a:pt x="52577" y="59436"/>
                </a:lnTo>
                <a:lnTo>
                  <a:pt x="52577" y="65532"/>
                </a:lnTo>
                <a:lnTo>
                  <a:pt x="31825" y="68532"/>
                </a:lnTo>
                <a:lnTo>
                  <a:pt x="15144" y="74676"/>
                </a:lnTo>
                <a:lnTo>
                  <a:pt x="4036" y="83105"/>
                </a:lnTo>
                <a:lnTo>
                  <a:pt x="0" y="92964"/>
                </a:lnTo>
                <a:lnTo>
                  <a:pt x="2059" y="100191"/>
                </a:lnTo>
                <a:lnTo>
                  <a:pt x="7905" y="106775"/>
                </a:lnTo>
                <a:lnTo>
                  <a:pt x="17037" y="112359"/>
                </a:lnTo>
                <a:lnTo>
                  <a:pt x="28955" y="116586"/>
                </a:lnTo>
                <a:lnTo>
                  <a:pt x="19049" y="121920"/>
                </a:lnTo>
                <a:lnTo>
                  <a:pt x="12953" y="128016"/>
                </a:lnTo>
                <a:lnTo>
                  <a:pt x="12953" y="135636"/>
                </a:lnTo>
                <a:lnTo>
                  <a:pt x="17633" y="145911"/>
                </a:lnTo>
                <a:lnTo>
                  <a:pt x="30384" y="154400"/>
                </a:lnTo>
                <a:lnTo>
                  <a:pt x="49279" y="160174"/>
                </a:lnTo>
                <a:lnTo>
                  <a:pt x="72389" y="162306"/>
                </a:lnTo>
                <a:lnTo>
                  <a:pt x="79247" y="162306"/>
                </a:lnTo>
                <a:lnTo>
                  <a:pt x="95678" y="172223"/>
                </a:lnTo>
                <a:lnTo>
                  <a:pt x="116966" y="179927"/>
                </a:lnTo>
                <a:lnTo>
                  <a:pt x="142255" y="184915"/>
                </a:lnTo>
                <a:lnTo>
                  <a:pt x="170687" y="186690"/>
                </a:lnTo>
                <a:lnTo>
                  <a:pt x="185249" y="186261"/>
                </a:lnTo>
                <a:lnTo>
                  <a:pt x="199167" y="184975"/>
                </a:lnTo>
                <a:lnTo>
                  <a:pt x="212371" y="182832"/>
                </a:lnTo>
                <a:lnTo>
                  <a:pt x="224789" y="179832"/>
                </a:lnTo>
                <a:lnTo>
                  <a:pt x="376652" y="179832"/>
                </a:lnTo>
                <a:lnTo>
                  <a:pt x="388619" y="168402"/>
                </a:lnTo>
                <a:lnTo>
                  <a:pt x="471079" y="168402"/>
                </a:lnTo>
                <a:lnTo>
                  <a:pt x="486060" y="163639"/>
                </a:lnTo>
                <a:lnTo>
                  <a:pt x="502860" y="151995"/>
                </a:lnTo>
                <a:lnTo>
                  <a:pt x="509015" y="137922"/>
                </a:lnTo>
                <a:lnTo>
                  <a:pt x="540365" y="133409"/>
                </a:lnTo>
                <a:lnTo>
                  <a:pt x="565499" y="124110"/>
                </a:lnTo>
                <a:lnTo>
                  <a:pt x="582203" y="111240"/>
                </a:lnTo>
                <a:lnTo>
                  <a:pt x="588263" y="96012"/>
                </a:lnTo>
                <a:lnTo>
                  <a:pt x="587001" y="88856"/>
                </a:lnTo>
                <a:lnTo>
                  <a:pt x="583310" y="82200"/>
                </a:lnTo>
                <a:lnTo>
                  <a:pt x="577334" y="75973"/>
                </a:lnTo>
                <a:lnTo>
                  <a:pt x="569213" y="70104"/>
                </a:lnTo>
                <a:lnTo>
                  <a:pt x="573023" y="66294"/>
                </a:lnTo>
                <a:lnTo>
                  <a:pt x="575309" y="61722"/>
                </a:lnTo>
                <a:lnTo>
                  <a:pt x="575309" y="57150"/>
                </a:lnTo>
                <a:lnTo>
                  <a:pt x="571261" y="46243"/>
                </a:lnTo>
                <a:lnTo>
                  <a:pt x="560069" y="36766"/>
                </a:lnTo>
                <a:lnTo>
                  <a:pt x="543163" y="29289"/>
                </a:lnTo>
                <a:lnTo>
                  <a:pt x="521969" y="24384"/>
                </a:lnTo>
                <a:lnTo>
                  <a:pt x="520718" y="22860"/>
                </a:lnTo>
                <a:lnTo>
                  <a:pt x="190499" y="22860"/>
                </a:lnTo>
                <a:lnTo>
                  <a:pt x="180236" y="20419"/>
                </a:lnTo>
                <a:lnTo>
                  <a:pt x="168973" y="18764"/>
                </a:lnTo>
                <a:lnTo>
                  <a:pt x="156852" y="17823"/>
                </a:lnTo>
                <a:lnTo>
                  <a:pt x="144017" y="17526"/>
                </a:lnTo>
                <a:close/>
              </a:path>
              <a:path w="588645" h="199390">
                <a:moveTo>
                  <a:pt x="471079" y="168402"/>
                </a:moveTo>
                <a:lnTo>
                  <a:pt x="388619" y="168402"/>
                </a:lnTo>
                <a:lnTo>
                  <a:pt x="398168" y="170961"/>
                </a:lnTo>
                <a:lnTo>
                  <a:pt x="408431" y="172878"/>
                </a:lnTo>
                <a:lnTo>
                  <a:pt x="419266" y="174081"/>
                </a:lnTo>
                <a:lnTo>
                  <a:pt x="430529" y="174498"/>
                </a:lnTo>
                <a:lnTo>
                  <a:pt x="461117" y="171569"/>
                </a:lnTo>
                <a:lnTo>
                  <a:pt x="471079" y="168402"/>
                </a:lnTo>
                <a:close/>
              </a:path>
              <a:path w="588645" h="199390">
                <a:moveTo>
                  <a:pt x="255269" y="5334"/>
                </a:moveTo>
                <a:lnTo>
                  <a:pt x="234969" y="6572"/>
                </a:lnTo>
                <a:lnTo>
                  <a:pt x="216884" y="10096"/>
                </a:lnTo>
                <a:lnTo>
                  <a:pt x="201799" y="15621"/>
                </a:lnTo>
                <a:lnTo>
                  <a:pt x="190499" y="22860"/>
                </a:lnTo>
                <a:lnTo>
                  <a:pt x="520718" y="22860"/>
                </a:lnTo>
                <a:lnTo>
                  <a:pt x="514459" y="15240"/>
                </a:lnTo>
                <a:lnTo>
                  <a:pt x="305561" y="15240"/>
                </a:lnTo>
                <a:lnTo>
                  <a:pt x="295024" y="11120"/>
                </a:lnTo>
                <a:lnTo>
                  <a:pt x="282987" y="8001"/>
                </a:lnTo>
                <a:lnTo>
                  <a:pt x="269664" y="6024"/>
                </a:lnTo>
                <a:lnTo>
                  <a:pt x="255269" y="5334"/>
                </a:lnTo>
                <a:close/>
              </a:path>
              <a:path w="588645" h="199390">
                <a:moveTo>
                  <a:pt x="358901" y="0"/>
                </a:moveTo>
                <a:lnTo>
                  <a:pt x="342316" y="1095"/>
                </a:lnTo>
                <a:lnTo>
                  <a:pt x="327374" y="4191"/>
                </a:lnTo>
                <a:lnTo>
                  <a:pt x="314860" y="9001"/>
                </a:lnTo>
                <a:lnTo>
                  <a:pt x="305561" y="15240"/>
                </a:lnTo>
                <a:lnTo>
                  <a:pt x="514459" y="15240"/>
                </a:lnTo>
                <a:lnTo>
                  <a:pt x="514088" y="14787"/>
                </a:lnTo>
                <a:lnTo>
                  <a:pt x="506317" y="10668"/>
                </a:lnTo>
                <a:lnTo>
                  <a:pt x="406145" y="10668"/>
                </a:lnTo>
                <a:lnTo>
                  <a:pt x="396942" y="6107"/>
                </a:lnTo>
                <a:lnTo>
                  <a:pt x="385667" y="2762"/>
                </a:lnTo>
                <a:lnTo>
                  <a:pt x="372820" y="702"/>
                </a:lnTo>
                <a:lnTo>
                  <a:pt x="358901" y="0"/>
                </a:lnTo>
                <a:close/>
              </a:path>
              <a:path w="588645" h="199390">
                <a:moveTo>
                  <a:pt x="456437" y="0"/>
                </a:moveTo>
                <a:lnTo>
                  <a:pt x="441936" y="702"/>
                </a:lnTo>
                <a:lnTo>
                  <a:pt x="428434" y="2762"/>
                </a:lnTo>
                <a:lnTo>
                  <a:pt x="416361" y="6107"/>
                </a:lnTo>
                <a:lnTo>
                  <a:pt x="406145" y="10668"/>
                </a:lnTo>
                <a:lnTo>
                  <a:pt x="506317" y="10668"/>
                </a:lnTo>
                <a:lnTo>
                  <a:pt x="499490" y="7048"/>
                </a:lnTo>
                <a:lnTo>
                  <a:pt x="479750" y="1881"/>
                </a:lnTo>
                <a:lnTo>
                  <a:pt x="456437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27141" y="7863840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9143" y="0"/>
                </a:moveTo>
                <a:lnTo>
                  <a:pt x="3047" y="0"/>
                </a:lnTo>
                <a:lnTo>
                  <a:pt x="0" y="2285"/>
                </a:lnTo>
                <a:lnTo>
                  <a:pt x="0" y="8381"/>
                </a:lnTo>
                <a:lnTo>
                  <a:pt x="3047" y="11429"/>
                </a:lnTo>
                <a:lnTo>
                  <a:pt x="9143" y="11429"/>
                </a:lnTo>
                <a:lnTo>
                  <a:pt x="11429" y="8381"/>
                </a:lnTo>
                <a:lnTo>
                  <a:pt x="10667" y="5333"/>
                </a:lnTo>
                <a:lnTo>
                  <a:pt x="11429" y="2285"/>
                </a:lnTo>
                <a:lnTo>
                  <a:pt x="9143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395721" y="78386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7526" y="0"/>
                </a:moveTo>
                <a:lnTo>
                  <a:pt x="4572" y="0"/>
                </a:lnTo>
                <a:lnTo>
                  <a:pt x="0" y="5333"/>
                </a:lnTo>
                <a:lnTo>
                  <a:pt x="0" y="17525"/>
                </a:lnTo>
                <a:lnTo>
                  <a:pt x="4572" y="22097"/>
                </a:lnTo>
                <a:lnTo>
                  <a:pt x="17526" y="22097"/>
                </a:lnTo>
                <a:lnTo>
                  <a:pt x="22098" y="17525"/>
                </a:lnTo>
                <a:lnTo>
                  <a:pt x="22098" y="5333"/>
                </a:lnTo>
                <a:lnTo>
                  <a:pt x="1752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74970" y="7810500"/>
            <a:ext cx="33020" cy="33655"/>
          </a:xfrm>
          <a:custGeom>
            <a:avLst/>
            <a:gdLst/>
            <a:ahLst/>
            <a:cxnLst/>
            <a:rect l="l" t="t" r="r" b="b"/>
            <a:pathLst>
              <a:path w="33020" h="33654">
                <a:moveTo>
                  <a:pt x="25145" y="0"/>
                </a:moveTo>
                <a:lnTo>
                  <a:pt x="6857" y="0"/>
                </a:lnTo>
                <a:lnTo>
                  <a:pt x="0" y="7619"/>
                </a:lnTo>
                <a:lnTo>
                  <a:pt x="0" y="25907"/>
                </a:lnTo>
                <a:lnTo>
                  <a:pt x="6857" y="33527"/>
                </a:lnTo>
                <a:lnTo>
                  <a:pt x="25145" y="33527"/>
                </a:lnTo>
                <a:lnTo>
                  <a:pt x="32765" y="25907"/>
                </a:lnTo>
                <a:lnTo>
                  <a:pt x="32765" y="7619"/>
                </a:lnTo>
                <a:lnTo>
                  <a:pt x="25145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01640" y="7647431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5" h="199390">
                <a:moveTo>
                  <a:pt x="53339" y="65532"/>
                </a:moveTo>
                <a:lnTo>
                  <a:pt x="52577" y="63246"/>
                </a:lnTo>
                <a:lnTo>
                  <a:pt x="52577" y="61722"/>
                </a:lnTo>
                <a:lnTo>
                  <a:pt x="52577" y="59436"/>
                </a:lnTo>
                <a:lnTo>
                  <a:pt x="59793" y="42922"/>
                </a:lnTo>
                <a:lnTo>
                  <a:pt x="79438" y="29622"/>
                </a:lnTo>
                <a:lnTo>
                  <a:pt x="108513" y="20752"/>
                </a:lnTo>
                <a:lnTo>
                  <a:pt x="144017" y="17526"/>
                </a:lnTo>
                <a:lnTo>
                  <a:pt x="156852" y="17823"/>
                </a:lnTo>
                <a:lnTo>
                  <a:pt x="168973" y="18764"/>
                </a:lnTo>
                <a:lnTo>
                  <a:pt x="180236" y="20419"/>
                </a:lnTo>
                <a:lnTo>
                  <a:pt x="190499" y="22860"/>
                </a:lnTo>
                <a:lnTo>
                  <a:pt x="201799" y="15621"/>
                </a:lnTo>
                <a:lnTo>
                  <a:pt x="216884" y="10096"/>
                </a:lnTo>
                <a:lnTo>
                  <a:pt x="234969" y="6572"/>
                </a:lnTo>
                <a:lnTo>
                  <a:pt x="255269" y="5334"/>
                </a:lnTo>
                <a:lnTo>
                  <a:pt x="269664" y="6024"/>
                </a:lnTo>
                <a:lnTo>
                  <a:pt x="282987" y="8001"/>
                </a:lnTo>
                <a:lnTo>
                  <a:pt x="295024" y="11120"/>
                </a:lnTo>
                <a:lnTo>
                  <a:pt x="305561" y="15240"/>
                </a:lnTo>
                <a:lnTo>
                  <a:pt x="314860" y="9001"/>
                </a:lnTo>
                <a:lnTo>
                  <a:pt x="327374" y="4191"/>
                </a:lnTo>
                <a:lnTo>
                  <a:pt x="342316" y="1095"/>
                </a:lnTo>
                <a:lnTo>
                  <a:pt x="358901" y="0"/>
                </a:lnTo>
                <a:lnTo>
                  <a:pt x="372820" y="702"/>
                </a:lnTo>
                <a:lnTo>
                  <a:pt x="385667" y="2762"/>
                </a:lnTo>
                <a:lnTo>
                  <a:pt x="396942" y="6107"/>
                </a:lnTo>
                <a:lnTo>
                  <a:pt x="406145" y="10668"/>
                </a:lnTo>
                <a:lnTo>
                  <a:pt x="416361" y="6107"/>
                </a:lnTo>
                <a:lnTo>
                  <a:pt x="428434" y="2762"/>
                </a:lnTo>
                <a:lnTo>
                  <a:pt x="441936" y="702"/>
                </a:lnTo>
                <a:lnTo>
                  <a:pt x="456437" y="0"/>
                </a:lnTo>
                <a:lnTo>
                  <a:pt x="479750" y="1881"/>
                </a:lnTo>
                <a:lnTo>
                  <a:pt x="499490" y="7048"/>
                </a:lnTo>
                <a:lnTo>
                  <a:pt x="514088" y="14787"/>
                </a:lnTo>
                <a:lnTo>
                  <a:pt x="521969" y="24384"/>
                </a:lnTo>
                <a:lnTo>
                  <a:pt x="543163" y="29289"/>
                </a:lnTo>
                <a:lnTo>
                  <a:pt x="560069" y="36766"/>
                </a:lnTo>
                <a:lnTo>
                  <a:pt x="571261" y="46243"/>
                </a:lnTo>
                <a:lnTo>
                  <a:pt x="575309" y="57150"/>
                </a:lnTo>
                <a:lnTo>
                  <a:pt x="575309" y="61722"/>
                </a:lnTo>
                <a:lnTo>
                  <a:pt x="573023" y="66294"/>
                </a:lnTo>
                <a:lnTo>
                  <a:pt x="569213" y="70104"/>
                </a:lnTo>
                <a:lnTo>
                  <a:pt x="577334" y="75973"/>
                </a:lnTo>
                <a:lnTo>
                  <a:pt x="583310" y="82200"/>
                </a:lnTo>
                <a:lnTo>
                  <a:pt x="587001" y="88856"/>
                </a:lnTo>
                <a:lnTo>
                  <a:pt x="588263" y="96012"/>
                </a:lnTo>
                <a:lnTo>
                  <a:pt x="582203" y="111240"/>
                </a:lnTo>
                <a:lnTo>
                  <a:pt x="565499" y="124110"/>
                </a:lnTo>
                <a:lnTo>
                  <a:pt x="540365" y="133409"/>
                </a:lnTo>
                <a:lnTo>
                  <a:pt x="509015" y="137922"/>
                </a:lnTo>
                <a:lnTo>
                  <a:pt x="502860" y="151995"/>
                </a:lnTo>
                <a:lnTo>
                  <a:pt x="486060" y="163639"/>
                </a:lnTo>
                <a:lnTo>
                  <a:pt x="461117" y="171569"/>
                </a:lnTo>
                <a:lnTo>
                  <a:pt x="430529" y="174498"/>
                </a:lnTo>
                <a:lnTo>
                  <a:pt x="419266" y="174081"/>
                </a:lnTo>
                <a:lnTo>
                  <a:pt x="408431" y="172878"/>
                </a:lnTo>
                <a:lnTo>
                  <a:pt x="398168" y="170961"/>
                </a:lnTo>
                <a:lnTo>
                  <a:pt x="388619" y="168402"/>
                </a:lnTo>
                <a:lnTo>
                  <a:pt x="375892" y="180558"/>
                </a:lnTo>
                <a:lnTo>
                  <a:pt x="355949" y="190214"/>
                </a:lnTo>
                <a:lnTo>
                  <a:pt x="330434" y="196584"/>
                </a:lnTo>
                <a:lnTo>
                  <a:pt x="300989" y="198882"/>
                </a:lnTo>
                <a:lnTo>
                  <a:pt x="277832" y="197512"/>
                </a:lnTo>
                <a:lnTo>
                  <a:pt x="256889" y="193643"/>
                </a:lnTo>
                <a:lnTo>
                  <a:pt x="238946" y="187630"/>
                </a:lnTo>
                <a:lnTo>
                  <a:pt x="224789" y="179832"/>
                </a:lnTo>
                <a:lnTo>
                  <a:pt x="212371" y="182832"/>
                </a:lnTo>
                <a:lnTo>
                  <a:pt x="199167" y="184975"/>
                </a:lnTo>
                <a:lnTo>
                  <a:pt x="185249" y="186261"/>
                </a:lnTo>
                <a:lnTo>
                  <a:pt x="170687" y="186690"/>
                </a:lnTo>
                <a:lnTo>
                  <a:pt x="142255" y="184915"/>
                </a:lnTo>
                <a:lnTo>
                  <a:pt x="116966" y="179927"/>
                </a:lnTo>
                <a:lnTo>
                  <a:pt x="95678" y="172223"/>
                </a:lnTo>
                <a:lnTo>
                  <a:pt x="79247" y="162306"/>
                </a:lnTo>
                <a:lnTo>
                  <a:pt x="76961" y="162306"/>
                </a:lnTo>
                <a:lnTo>
                  <a:pt x="74675" y="162306"/>
                </a:lnTo>
                <a:lnTo>
                  <a:pt x="72389" y="162306"/>
                </a:lnTo>
                <a:lnTo>
                  <a:pt x="49279" y="160174"/>
                </a:lnTo>
                <a:lnTo>
                  <a:pt x="30384" y="154400"/>
                </a:lnTo>
                <a:lnTo>
                  <a:pt x="17633" y="145911"/>
                </a:lnTo>
                <a:lnTo>
                  <a:pt x="12953" y="135636"/>
                </a:lnTo>
                <a:lnTo>
                  <a:pt x="12953" y="128016"/>
                </a:lnTo>
                <a:lnTo>
                  <a:pt x="19049" y="121920"/>
                </a:lnTo>
                <a:lnTo>
                  <a:pt x="28955" y="116586"/>
                </a:lnTo>
                <a:lnTo>
                  <a:pt x="17037" y="112359"/>
                </a:lnTo>
                <a:lnTo>
                  <a:pt x="7905" y="106775"/>
                </a:lnTo>
                <a:lnTo>
                  <a:pt x="2059" y="100191"/>
                </a:lnTo>
                <a:lnTo>
                  <a:pt x="0" y="92964"/>
                </a:lnTo>
                <a:lnTo>
                  <a:pt x="4036" y="83105"/>
                </a:lnTo>
                <a:lnTo>
                  <a:pt x="15144" y="74676"/>
                </a:lnTo>
                <a:lnTo>
                  <a:pt x="31825" y="68532"/>
                </a:lnTo>
                <a:lnTo>
                  <a:pt x="52577" y="65532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327141" y="7863840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1429" y="5333"/>
                </a:moveTo>
                <a:lnTo>
                  <a:pt x="11429" y="8381"/>
                </a:lnTo>
                <a:lnTo>
                  <a:pt x="9143" y="11429"/>
                </a:lnTo>
                <a:lnTo>
                  <a:pt x="6095" y="11429"/>
                </a:lnTo>
                <a:lnTo>
                  <a:pt x="3047" y="11429"/>
                </a:lnTo>
                <a:lnTo>
                  <a:pt x="0" y="8381"/>
                </a:lnTo>
                <a:lnTo>
                  <a:pt x="0" y="5333"/>
                </a:lnTo>
                <a:lnTo>
                  <a:pt x="0" y="2285"/>
                </a:lnTo>
                <a:lnTo>
                  <a:pt x="3047" y="0"/>
                </a:lnTo>
                <a:lnTo>
                  <a:pt x="6095" y="0"/>
                </a:lnTo>
                <a:lnTo>
                  <a:pt x="9143" y="0"/>
                </a:lnTo>
                <a:lnTo>
                  <a:pt x="11429" y="2285"/>
                </a:lnTo>
                <a:lnTo>
                  <a:pt x="11429" y="5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95721" y="78386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1429"/>
                </a:moveTo>
                <a:lnTo>
                  <a:pt x="22098" y="17525"/>
                </a:lnTo>
                <a:lnTo>
                  <a:pt x="17526" y="22097"/>
                </a:lnTo>
                <a:lnTo>
                  <a:pt x="10668" y="22097"/>
                </a:lnTo>
                <a:lnTo>
                  <a:pt x="4572" y="22097"/>
                </a:lnTo>
                <a:lnTo>
                  <a:pt x="0" y="17525"/>
                </a:lnTo>
                <a:lnTo>
                  <a:pt x="0" y="11429"/>
                </a:lnTo>
                <a:lnTo>
                  <a:pt x="0" y="5333"/>
                </a:lnTo>
                <a:lnTo>
                  <a:pt x="4572" y="0"/>
                </a:lnTo>
                <a:lnTo>
                  <a:pt x="10668" y="0"/>
                </a:lnTo>
                <a:lnTo>
                  <a:pt x="17526" y="0"/>
                </a:lnTo>
                <a:lnTo>
                  <a:pt x="22098" y="5333"/>
                </a:lnTo>
                <a:lnTo>
                  <a:pt x="22098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74970" y="7810500"/>
            <a:ext cx="33020" cy="33655"/>
          </a:xfrm>
          <a:custGeom>
            <a:avLst/>
            <a:gdLst/>
            <a:ahLst/>
            <a:cxnLst/>
            <a:rect l="l" t="t" r="r" b="b"/>
            <a:pathLst>
              <a:path w="33020" h="33654">
                <a:moveTo>
                  <a:pt x="32765" y="16763"/>
                </a:moveTo>
                <a:lnTo>
                  <a:pt x="32765" y="25907"/>
                </a:lnTo>
                <a:lnTo>
                  <a:pt x="25145" y="33527"/>
                </a:lnTo>
                <a:lnTo>
                  <a:pt x="16001" y="33527"/>
                </a:lnTo>
                <a:lnTo>
                  <a:pt x="6857" y="33527"/>
                </a:lnTo>
                <a:lnTo>
                  <a:pt x="0" y="25907"/>
                </a:lnTo>
                <a:lnTo>
                  <a:pt x="0" y="16763"/>
                </a:lnTo>
                <a:lnTo>
                  <a:pt x="0" y="7619"/>
                </a:lnTo>
                <a:lnTo>
                  <a:pt x="6857" y="0"/>
                </a:lnTo>
                <a:lnTo>
                  <a:pt x="16001" y="0"/>
                </a:lnTo>
                <a:lnTo>
                  <a:pt x="25145" y="0"/>
                </a:lnTo>
                <a:lnTo>
                  <a:pt x="32765" y="7619"/>
                </a:lnTo>
                <a:lnTo>
                  <a:pt x="32765" y="16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531358" y="7763256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89" h="3809">
                <a:moveTo>
                  <a:pt x="34289" y="3810"/>
                </a:moveTo>
                <a:lnTo>
                  <a:pt x="32765" y="3810"/>
                </a:lnTo>
                <a:lnTo>
                  <a:pt x="31241" y="3810"/>
                </a:lnTo>
                <a:lnTo>
                  <a:pt x="29717" y="3810"/>
                </a:lnTo>
                <a:lnTo>
                  <a:pt x="21752" y="3536"/>
                </a:lnTo>
                <a:lnTo>
                  <a:pt x="14001" y="2762"/>
                </a:lnTo>
                <a:lnTo>
                  <a:pt x="6679" y="155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580888" y="7807452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5239" y="0"/>
                </a:moveTo>
                <a:lnTo>
                  <a:pt x="10667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17285" y="7818881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144" y="7620"/>
                </a:moveTo>
                <a:lnTo>
                  <a:pt x="5334" y="5334"/>
                </a:lnTo>
                <a:lnTo>
                  <a:pt x="2286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890259" y="7806690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90">
                <a:moveTo>
                  <a:pt x="3810" y="0"/>
                </a:moveTo>
                <a:lnTo>
                  <a:pt x="3048" y="3047"/>
                </a:lnTo>
                <a:lnTo>
                  <a:pt x="2286" y="6095"/>
                </a:ln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66459" y="7752588"/>
            <a:ext cx="44450" cy="33020"/>
          </a:xfrm>
          <a:custGeom>
            <a:avLst/>
            <a:gdLst/>
            <a:ahLst/>
            <a:cxnLst/>
            <a:rect l="l" t="t" r="r" b="b"/>
            <a:pathLst>
              <a:path w="44450" h="33020">
                <a:moveTo>
                  <a:pt x="0" y="0"/>
                </a:moveTo>
                <a:lnTo>
                  <a:pt x="17835" y="5322"/>
                </a:lnTo>
                <a:lnTo>
                  <a:pt x="31813" y="12858"/>
                </a:lnTo>
                <a:lnTo>
                  <a:pt x="40933" y="21967"/>
                </a:lnTo>
                <a:lnTo>
                  <a:pt x="44196" y="32003"/>
                </a:lnTo>
                <a:lnTo>
                  <a:pt x="44196" y="32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51041" y="7717535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9812" y="0"/>
                </a:moveTo>
                <a:lnTo>
                  <a:pt x="15240" y="4571"/>
                </a:lnTo>
                <a:lnTo>
                  <a:pt x="8382" y="8381"/>
                </a:ln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23609" y="7671816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0" y="0"/>
                </a:moveTo>
                <a:lnTo>
                  <a:pt x="762" y="1523"/>
                </a:lnTo>
                <a:lnTo>
                  <a:pt x="762" y="3047"/>
                </a:lnTo>
                <a:lnTo>
                  <a:pt x="762" y="5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97879" y="7657338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0" y="7619"/>
                </a:moveTo>
                <a:lnTo>
                  <a:pt x="2286" y="4571"/>
                </a:lnTo>
                <a:lnTo>
                  <a:pt x="6096" y="2285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03391" y="766190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095"/>
                </a:moveTo>
                <a:lnTo>
                  <a:pt x="762" y="3809"/>
                </a:lnTo>
                <a:lnTo>
                  <a:pt x="2286" y="2285"/>
                </a:ln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92140" y="7670292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0" y="0"/>
                </a:moveTo>
                <a:lnTo>
                  <a:pt x="6858" y="1524"/>
                </a:lnTo>
                <a:lnTo>
                  <a:pt x="12954" y="3810"/>
                </a:lnTo>
                <a:lnTo>
                  <a:pt x="17526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54979" y="7712964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3048" y="6095"/>
                </a:moveTo>
                <a:lnTo>
                  <a:pt x="1524" y="3809"/>
                </a:lnTo>
                <a:lnTo>
                  <a:pt x="762" y="228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5609082" y="7672828"/>
            <a:ext cx="31496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刷题掌握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971794" y="7844790"/>
            <a:ext cx="611124" cy="2255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5971794" y="7845552"/>
            <a:ext cx="612140" cy="224790"/>
          </a:xfrm>
          <a:prstGeom prst="rect">
            <a:avLst/>
          </a:prstGeom>
          <a:ln w="3809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225"/>
              </a:spcBef>
            </a:pP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情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析：</a:t>
            </a:r>
            <a:endParaRPr sz="5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45"/>
              </a:spcBef>
            </a:pPr>
            <a:r>
              <a:rPr dirty="0" sz="450" spc="15" b="1">
                <a:latin typeface="微软雅黑"/>
                <a:cs typeface="微软雅黑"/>
              </a:rPr>
              <a:t>单选</a:t>
            </a:r>
            <a:r>
              <a:rPr dirty="0" sz="450" spc="10" b="1">
                <a:latin typeface="微软雅黑"/>
                <a:cs typeface="微软雅黑"/>
              </a:rPr>
              <a:t>题：</a:t>
            </a:r>
            <a:r>
              <a:rPr dirty="0" sz="450" spc="10">
                <a:latin typeface="微软雅黑"/>
                <a:cs typeface="微软雅黑"/>
              </a:rPr>
              <a:t>1</a:t>
            </a:r>
            <a:r>
              <a:rPr dirty="0" sz="400" spc="5">
                <a:latin typeface="微软雅黑"/>
                <a:cs typeface="微软雅黑"/>
              </a:rPr>
              <a:t>次</a:t>
            </a:r>
            <a:r>
              <a:rPr dirty="0" sz="400">
                <a:latin typeface="微软雅黑"/>
                <a:cs typeface="微软雅黑"/>
              </a:rPr>
              <a:t>【</a:t>
            </a:r>
            <a:r>
              <a:rPr dirty="0" sz="400" spc="5">
                <a:latin typeface="微软雅黑"/>
                <a:cs typeface="微软雅黑"/>
              </a:rPr>
              <a:t>1504</a:t>
            </a:r>
            <a:r>
              <a:rPr dirty="0" sz="400" spc="10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820667" y="7422642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90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2993" y="331378"/>
            <a:ext cx="78930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Arial"/>
                <a:cs typeface="Arial"/>
              </a:rPr>
              <a:t>2021-12-1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554" y="1290066"/>
            <a:ext cx="781812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847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891283"/>
            <a:ext cx="536448" cy="48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7833" y="1890522"/>
            <a:ext cx="1946910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8783" y="2058161"/>
            <a:ext cx="208787" cy="150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8902" y="2038566"/>
            <a:ext cx="2535555" cy="2933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814705" algn="l"/>
              </a:tabLst>
            </a:pP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800" spc="15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资</a:t>
            </a: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本	</a:t>
            </a:r>
            <a:r>
              <a:rPr dirty="0" sz="700" spc="5" b="1">
                <a:solidFill>
                  <a:srgbClr val="FF0000"/>
                </a:solidFill>
                <a:latin typeface="微软雅黑"/>
                <a:cs typeface="微软雅黑"/>
              </a:rPr>
              <a:t>投资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所形成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劳动者所拥有的知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识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、技能和</a:t>
            </a:r>
            <a:endParaRPr sz="700">
              <a:latin typeface="微软雅黑"/>
              <a:cs typeface="微软雅黑"/>
            </a:endParaRPr>
          </a:p>
          <a:p>
            <a:pPr marL="815340">
              <a:lnSpc>
                <a:spcPct val="100000"/>
              </a:lnSpc>
              <a:spcBef>
                <a:spcPts val="13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健康等的总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627" y="2411729"/>
            <a:ext cx="1004477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2307" y="2427732"/>
            <a:ext cx="1041654" cy="675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60498" y="3173178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231" y="1326641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5" h="162559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876" y="1326641"/>
            <a:ext cx="222885" cy="162560"/>
          </a:xfrm>
          <a:custGeom>
            <a:avLst/>
            <a:gdLst/>
            <a:ahLst/>
            <a:cxnLst/>
            <a:rect l="l" t="t" r="r" b="b"/>
            <a:pathLst>
              <a:path w="222885" h="162559">
                <a:moveTo>
                  <a:pt x="222504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2504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7576" y="1342974"/>
            <a:ext cx="1171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6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902" y="1487209"/>
            <a:ext cx="25355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1209675" indent="-41275">
              <a:lnSpc>
                <a:spcPct val="118900"/>
              </a:lnSpc>
              <a:spcBef>
                <a:spcPts val="100"/>
              </a:spcBef>
            </a:pP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一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、人力资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源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及相关概念 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考点</a:t>
            </a:r>
            <a:r>
              <a:rPr dirty="0" sz="950" spc="-5" b="1">
                <a:solidFill>
                  <a:srgbClr val="C00000"/>
                </a:solidFill>
                <a:latin typeface="微软雅黑"/>
                <a:cs typeface="微软雅黑"/>
              </a:rPr>
              <a:t>2：</a:t>
            </a:r>
            <a:r>
              <a:rPr dirty="0" sz="950" spc="-10" b="1">
                <a:latin typeface="微软雅黑"/>
                <a:cs typeface="微软雅黑"/>
              </a:rPr>
              <a:t>人力资本</a:t>
            </a:r>
            <a:endParaRPr sz="950">
              <a:latin typeface="微软雅黑"/>
              <a:cs typeface="微软雅黑"/>
            </a:endParaRPr>
          </a:p>
          <a:p>
            <a:pPr marL="814705">
              <a:lnSpc>
                <a:spcPct val="100000"/>
              </a:lnSpc>
              <a:spcBef>
                <a:spcPts val="86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体现在人身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上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dirty="0" sz="700" spc="5" b="1">
                <a:solidFill>
                  <a:srgbClr val="FF0000"/>
                </a:solidFill>
                <a:latin typeface="微软雅黑"/>
                <a:cs typeface="微软雅黑"/>
              </a:rPr>
              <a:t>技能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dirty="0" sz="700" spc="5" b="1">
                <a:solidFill>
                  <a:srgbClr val="FF0000"/>
                </a:solidFill>
                <a:latin typeface="微软雅黑"/>
                <a:cs typeface="微软雅黑"/>
              </a:rPr>
              <a:t>知识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的存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量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，是后天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9551" y="1532382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80" h="199389">
                <a:moveTo>
                  <a:pt x="377792" y="179832"/>
                </a:moveTo>
                <a:lnTo>
                  <a:pt x="224789" y="179832"/>
                </a:lnTo>
                <a:lnTo>
                  <a:pt x="239387" y="187630"/>
                </a:lnTo>
                <a:lnTo>
                  <a:pt x="257555" y="193643"/>
                </a:lnTo>
                <a:lnTo>
                  <a:pt x="278582" y="197512"/>
                </a:lnTo>
                <a:lnTo>
                  <a:pt x="301751" y="198882"/>
                </a:lnTo>
                <a:lnTo>
                  <a:pt x="331196" y="196596"/>
                </a:lnTo>
                <a:lnTo>
                  <a:pt x="356711" y="190309"/>
                </a:lnTo>
                <a:lnTo>
                  <a:pt x="376654" y="180879"/>
                </a:lnTo>
                <a:lnTo>
                  <a:pt x="377792" y="179832"/>
                </a:lnTo>
                <a:close/>
              </a:path>
              <a:path w="589280" h="199389">
                <a:moveTo>
                  <a:pt x="489353" y="162306"/>
                </a:moveTo>
                <a:lnTo>
                  <a:pt x="80009" y="162306"/>
                </a:lnTo>
                <a:lnTo>
                  <a:pt x="96107" y="172545"/>
                </a:lnTo>
                <a:lnTo>
                  <a:pt x="117347" y="180213"/>
                </a:lnTo>
                <a:lnTo>
                  <a:pt x="142589" y="185023"/>
                </a:lnTo>
                <a:lnTo>
                  <a:pt x="170687" y="186690"/>
                </a:lnTo>
                <a:lnTo>
                  <a:pt x="185249" y="186261"/>
                </a:lnTo>
                <a:lnTo>
                  <a:pt x="199167" y="184975"/>
                </a:lnTo>
                <a:lnTo>
                  <a:pt x="212371" y="182832"/>
                </a:lnTo>
                <a:lnTo>
                  <a:pt x="224789" y="179832"/>
                </a:lnTo>
                <a:lnTo>
                  <a:pt x="377792" y="179832"/>
                </a:lnTo>
                <a:lnTo>
                  <a:pt x="389381" y="169164"/>
                </a:lnTo>
                <a:lnTo>
                  <a:pt x="470090" y="169164"/>
                </a:lnTo>
                <a:lnTo>
                  <a:pt x="486822" y="164020"/>
                </a:lnTo>
                <a:lnTo>
                  <a:pt x="489353" y="162306"/>
                </a:lnTo>
                <a:close/>
              </a:path>
              <a:path w="589280" h="199389">
                <a:moveTo>
                  <a:pt x="470090" y="169164"/>
                </a:moveTo>
                <a:lnTo>
                  <a:pt x="389381" y="169164"/>
                </a:lnTo>
                <a:lnTo>
                  <a:pt x="398930" y="171283"/>
                </a:lnTo>
                <a:lnTo>
                  <a:pt x="409193" y="172974"/>
                </a:lnTo>
                <a:lnTo>
                  <a:pt x="420028" y="174093"/>
                </a:lnTo>
                <a:lnTo>
                  <a:pt x="431291" y="174498"/>
                </a:lnTo>
                <a:lnTo>
                  <a:pt x="461879" y="171688"/>
                </a:lnTo>
                <a:lnTo>
                  <a:pt x="470090" y="169164"/>
                </a:lnTo>
                <a:close/>
              </a:path>
              <a:path w="589280" h="199389">
                <a:moveTo>
                  <a:pt x="144779" y="17526"/>
                </a:moveTo>
                <a:lnTo>
                  <a:pt x="108835" y="20859"/>
                </a:lnTo>
                <a:lnTo>
                  <a:pt x="79533" y="29908"/>
                </a:lnTo>
                <a:lnTo>
                  <a:pt x="59805" y="43243"/>
                </a:lnTo>
                <a:lnTo>
                  <a:pt x="52577" y="59436"/>
                </a:lnTo>
                <a:lnTo>
                  <a:pt x="52577" y="61722"/>
                </a:lnTo>
                <a:lnTo>
                  <a:pt x="53339" y="63246"/>
                </a:lnTo>
                <a:lnTo>
                  <a:pt x="53339" y="66294"/>
                </a:lnTo>
                <a:lnTo>
                  <a:pt x="32468" y="69175"/>
                </a:lnTo>
                <a:lnTo>
                  <a:pt x="15525" y="75057"/>
                </a:lnTo>
                <a:lnTo>
                  <a:pt x="4155" y="83224"/>
                </a:lnTo>
                <a:lnTo>
                  <a:pt x="0" y="92964"/>
                </a:lnTo>
                <a:lnTo>
                  <a:pt x="2178" y="100512"/>
                </a:lnTo>
                <a:lnTo>
                  <a:pt x="8286" y="107061"/>
                </a:lnTo>
                <a:lnTo>
                  <a:pt x="17680" y="112466"/>
                </a:lnTo>
                <a:lnTo>
                  <a:pt x="29717" y="116586"/>
                </a:lnTo>
                <a:lnTo>
                  <a:pt x="19049" y="121920"/>
                </a:lnTo>
                <a:lnTo>
                  <a:pt x="13715" y="128016"/>
                </a:lnTo>
                <a:lnTo>
                  <a:pt x="13715" y="135636"/>
                </a:lnTo>
                <a:lnTo>
                  <a:pt x="18276" y="146351"/>
                </a:lnTo>
                <a:lnTo>
                  <a:pt x="30765" y="155067"/>
                </a:lnTo>
                <a:lnTo>
                  <a:pt x="49399" y="160924"/>
                </a:lnTo>
                <a:lnTo>
                  <a:pt x="72389" y="163068"/>
                </a:lnTo>
                <a:lnTo>
                  <a:pt x="77723" y="163068"/>
                </a:lnTo>
                <a:lnTo>
                  <a:pt x="80009" y="162306"/>
                </a:lnTo>
                <a:lnTo>
                  <a:pt x="489353" y="162306"/>
                </a:lnTo>
                <a:lnTo>
                  <a:pt x="503622" y="152638"/>
                </a:lnTo>
                <a:lnTo>
                  <a:pt x="509777" y="138684"/>
                </a:lnTo>
                <a:lnTo>
                  <a:pt x="541127" y="133731"/>
                </a:lnTo>
                <a:lnTo>
                  <a:pt x="566261" y="124206"/>
                </a:lnTo>
                <a:lnTo>
                  <a:pt x="582965" y="111252"/>
                </a:lnTo>
                <a:lnTo>
                  <a:pt x="589025" y="96012"/>
                </a:lnTo>
                <a:lnTo>
                  <a:pt x="587763" y="89177"/>
                </a:lnTo>
                <a:lnTo>
                  <a:pt x="584072" y="82486"/>
                </a:lnTo>
                <a:lnTo>
                  <a:pt x="578096" y="76080"/>
                </a:lnTo>
                <a:lnTo>
                  <a:pt x="569975" y="70104"/>
                </a:lnTo>
                <a:lnTo>
                  <a:pt x="573785" y="66294"/>
                </a:lnTo>
                <a:lnTo>
                  <a:pt x="576071" y="61722"/>
                </a:lnTo>
                <a:lnTo>
                  <a:pt x="576071" y="57150"/>
                </a:lnTo>
                <a:lnTo>
                  <a:pt x="572011" y="46255"/>
                </a:lnTo>
                <a:lnTo>
                  <a:pt x="560736" y="36861"/>
                </a:lnTo>
                <a:lnTo>
                  <a:pt x="543603" y="29610"/>
                </a:lnTo>
                <a:lnTo>
                  <a:pt x="521969" y="25146"/>
                </a:lnTo>
                <a:lnTo>
                  <a:pt x="520201" y="22860"/>
                </a:lnTo>
                <a:lnTo>
                  <a:pt x="191261" y="22860"/>
                </a:lnTo>
                <a:lnTo>
                  <a:pt x="180570" y="20740"/>
                </a:lnTo>
                <a:lnTo>
                  <a:pt x="169163" y="19050"/>
                </a:lnTo>
                <a:lnTo>
                  <a:pt x="157186" y="17930"/>
                </a:lnTo>
                <a:lnTo>
                  <a:pt x="144779" y="17526"/>
                </a:lnTo>
                <a:close/>
              </a:path>
              <a:path w="589280" h="199389">
                <a:moveTo>
                  <a:pt x="255269" y="5334"/>
                </a:moveTo>
                <a:lnTo>
                  <a:pt x="235410" y="6679"/>
                </a:lnTo>
                <a:lnTo>
                  <a:pt x="217550" y="10382"/>
                </a:lnTo>
                <a:lnTo>
                  <a:pt x="202549" y="15942"/>
                </a:lnTo>
                <a:lnTo>
                  <a:pt x="191261" y="22860"/>
                </a:lnTo>
                <a:lnTo>
                  <a:pt x="520201" y="22860"/>
                </a:lnTo>
                <a:lnTo>
                  <a:pt x="514308" y="15240"/>
                </a:lnTo>
                <a:lnTo>
                  <a:pt x="306323" y="15240"/>
                </a:lnTo>
                <a:lnTo>
                  <a:pt x="295667" y="11120"/>
                </a:lnTo>
                <a:lnTo>
                  <a:pt x="283368" y="8001"/>
                </a:lnTo>
                <a:lnTo>
                  <a:pt x="269783" y="6024"/>
                </a:lnTo>
                <a:lnTo>
                  <a:pt x="255269" y="5334"/>
                </a:lnTo>
                <a:close/>
              </a:path>
              <a:path w="589280" h="199389">
                <a:moveTo>
                  <a:pt x="359663" y="0"/>
                </a:moveTo>
                <a:lnTo>
                  <a:pt x="342757" y="1095"/>
                </a:lnTo>
                <a:lnTo>
                  <a:pt x="327850" y="4191"/>
                </a:lnTo>
                <a:lnTo>
                  <a:pt x="315515" y="9001"/>
                </a:lnTo>
                <a:lnTo>
                  <a:pt x="306323" y="15240"/>
                </a:lnTo>
                <a:lnTo>
                  <a:pt x="514308" y="15240"/>
                </a:lnTo>
                <a:lnTo>
                  <a:pt x="514207" y="15109"/>
                </a:lnTo>
                <a:lnTo>
                  <a:pt x="506214" y="10668"/>
                </a:lnTo>
                <a:lnTo>
                  <a:pt x="406907" y="10668"/>
                </a:lnTo>
                <a:lnTo>
                  <a:pt x="397704" y="6107"/>
                </a:lnTo>
                <a:lnTo>
                  <a:pt x="386429" y="2762"/>
                </a:lnTo>
                <a:lnTo>
                  <a:pt x="373582" y="702"/>
                </a:lnTo>
                <a:lnTo>
                  <a:pt x="359663" y="0"/>
                </a:lnTo>
                <a:close/>
              </a:path>
              <a:path w="589280" h="199389">
                <a:moveTo>
                  <a:pt x="457199" y="0"/>
                </a:moveTo>
                <a:lnTo>
                  <a:pt x="442376" y="702"/>
                </a:lnTo>
                <a:lnTo>
                  <a:pt x="428910" y="2762"/>
                </a:lnTo>
                <a:lnTo>
                  <a:pt x="417016" y="6107"/>
                </a:lnTo>
                <a:lnTo>
                  <a:pt x="406907" y="10668"/>
                </a:lnTo>
                <a:lnTo>
                  <a:pt x="506214" y="10668"/>
                </a:lnTo>
                <a:lnTo>
                  <a:pt x="499871" y="7143"/>
                </a:lnTo>
                <a:lnTo>
                  <a:pt x="480393" y="1893"/>
                </a:lnTo>
                <a:lnTo>
                  <a:pt x="457199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75816" y="174878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8382" y="0"/>
                </a:moveTo>
                <a:lnTo>
                  <a:pt x="2286" y="0"/>
                </a:lnTo>
                <a:lnTo>
                  <a:pt x="0" y="3047"/>
                </a:lnTo>
                <a:lnTo>
                  <a:pt x="0" y="9143"/>
                </a:lnTo>
                <a:lnTo>
                  <a:pt x="2286" y="11429"/>
                </a:lnTo>
                <a:lnTo>
                  <a:pt x="8382" y="11429"/>
                </a:lnTo>
                <a:lnTo>
                  <a:pt x="11430" y="9143"/>
                </a:lnTo>
                <a:lnTo>
                  <a:pt x="10668" y="5333"/>
                </a:lnTo>
                <a:lnTo>
                  <a:pt x="11430" y="3047"/>
                </a:lnTo>
                <a:lnTo>
                  <a:pt x="8382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4395" y="172364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64" y="0"/>
                </a:moveTo>
                <a:lnTo>
                  <a:pt x="4572" y="0"/>
                </a:lnTo>
                <a:lnTo>
                  <a:pt x="0" y="5334"/>
                </a:lnTo>
                <a:lnTo>
                  <a:pt x="0" y="17526"/>
                </a:lnTo>
                <a:lnTo>
                  <a:pt x="4572" y="22098"/>
                </a:lnTo>
                <a:lnTo>
                  <a:pt x="16764" y="22098"/>
                </a:lnTo>
                <a:lnTo>
                  <a:pt x="22098" y="17526"/>
                </a:lnTo>
                <a:lnTo>
                  <a:pt x="21336" y="10668"/>
                </a:lnTo>
                <a:lnTo>
                  <a:pt x="22098" y="5334"/>
                </a:lnTo>
                <a:lnTo>
                  <a:pt x="16764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22882" y="169545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5908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25908"/>
                </a:lnTo>
                <a:lnTo>
                  <a:pt x="7620" y="33528"/>
                </a:lnTo>
                <a:lnTo>
                  <a:pt x="25908" y="33528"/>
                </a:lnTo>
                <a:lnTo>
                  <a:pt x="33528" y="25908"/>
                </a:lnTo>
                <a:lnTo>
                  <a:pt x="32766" y="16764"/>
                </a:lnTo>
                <a:lnTo>
                  <a:pt x="33528" y="7620"/>
                </a:lnTo>
                <a:lnTo>
                  <a:pt x="25908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9551" y="1532382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80" h="199389">
                <a:moveTo>
                  <a:pt x="53339" y="65531"/>
                </a:moveTo>
                <a:lnTo>
                  <a:pt x="53339" y="63245"/>
                </a:lnTo>
                <a:lnTo>
                  <a:pt x="52577" y="61721"/>
                </a:lnTo>
                <a:lnTo>
                  <a:pt x="52577" y="59435"/>
                </a:lnTo>
                <a:lnTo>
                  <a:pt x="59805" y="43243"/>
                </a:lnTo>
                <a:lnTo>
                  <a:pt x="79533" y="29908"/>
                </a:lnTo>
                <a:lnTo>
                  <a:pt x="108835" y="20859"/>
                </a:lnTo>
                <a:lnTo>
                  <a:pt x="144779" y="17525"/>
                </a:lnTo>
                <a:lnTo>
                  <a:pt x="157186" y="17930"/>
                </a:lnTo>
                <a:lnTo>
                  <a:pt x="169163" y="19049"/>
                </a:lnTo>
                <a:lnTo>
                  <a:pt x="180570" y="20740"/>
                </a:lnTo>
                <a:lnTo>
                  <a:pt x="191261" y="22859"/>
                </a:lnTo>
                <a:lnTo>
                  <a:pt x="202549" y="15942"/>
                </a:lnTo>
                <a:lnTo>
                  <a:pt x="217550" y="10382"/>
                </a:lnTo>
                <a:lnTo>
                  <a:pt x="235410" y="6679"/>
                </a:lnTo>
                <a:lnTo>
                  <a:pt x="255269" y="5333"/>
                </a:lnTo>
                <a:lnTo>
                  <a:pt x="269783" y="6024"/>
                </a:lnTo>
                <a:lnTo>
                  <a:pt x="283368" y="8000"/>
                </a:lnTo>
                <a:lnTo>
                  <a:pt x="295667" y="11120"/>
                </a:lnTo>
                <a:lnTo>
                  <a:pt x="306323" y="15239"/>
                </a:lnTo>
                <a:lnTo>
                  <a:pt x="315515" y="9001"/>
                </a:lnTo>
                <a:lnTo>
                  <a:pt x="327850" y="4190"/>
                </a:lnTo>
                <a:lnTo>
                  <a:pt x="342757" y="1095"/>
                </a:lnTo>
                <a:lnTo>
                  <a:pt x="359663" y="0"/>
                </a:lnTo>
                <a:lnTo>
                  <a:pt x="373582" y="702"/>
                </a:lnTo>
                <a:lnTo>
                  <a:pt x="386429" y="2762"/>
                </a:lnTo>
                <a:lnTo>
                  <a:pt x="397704" y="6107"/>
                </a:lnTo>
                <a:lnTo>
                  <a:pt x="406907" y="10667"/>
                </a:lnTo>
                <a:lnTo>
                  <a:pt x="417016" y="6107"/>
                </a:lnTo>
                <a:lnTo>
                  <a:pt x="428910" y="2762"/>
                </a:lnTo>
                <a:lnTo>
                  <a:pt x="442376" y="702"/>
                </a:lnTo>
                <a:lnTo>
                  <a:pt x="457199" y="0"/>
                </a:lnTo>
                <a:lnTo>
                  <a:pt x="480393" y="1893"/>
                </a:lnTo>
                <a:lnTo>
                  <a:pt x="499871" y="7143"/>
                </a:lnTo>
                <a:lnTo>
                  <a:pt x="514207" y="15109"/>
                </a:lnTo>
                <a:lnTo>
                  <a:pt x="521969" y="25145"/>
                </a:lnTo>
                <a:lnTo>
                  <a:pt x="543603" y="29610"/>
                </a:lnTo>
                <a:lnTo>
                  <a:pt x="560736" y="36861"/>
                </a:lnTo>
                <a:lnTo>
                  <a:pt x="572011" y="46255"/>
                </a:lnTo>
                <a:lnTo>
                  <a:pt x="576071" y="57149"/>
                </a:lnTo>
                <a:lnTo>
                  <a:pt x="576071" y="61721"/>
                </a:lnTo>
                <a:lnTo>
                  <a:pt x="573785" y="66293"/>
                </a:lnTo>
                <a:lnTo>
                  <a:pt x="569975" y="70103"/>
                </a:lnTo>
                <a:lnTo>
                  <a:pt x="578096" y="76080"/>
                </a:lnTo>
                <a:lnTo>
                  <a:pt x="584072" y="82486"/>
                </a:lnTo>
                <a:lnTo>
                  <a:pt x="587763" y="89177"/>
                </a:lnTo>
                <a:lnTo>
                  <a:pt x="589025" y="96011"/>
                </a:lnTo>
                <a:lnTo>
                  <a:pt x="582965" y="111251"/>
                </a:lnTo>
                <a:lnTo>
                  <a:pt x="566261" y="124205"/>
                </a:lnTo>
                <a:lnTo>
                  <a:pt x="541127" y="133730"/>
                </a:lnTo>
                <a:lnTo>
                  <a:pt x="509777" y="138683"/>
                </a:lnTo>
                <a:lnTo>
                  <a:pt x="503622" y="152638"/>
                </a:lnTo>
                <a:lnTo>
                  <a:pt x="486822" y="164020"/>
                </a:lnTo>
                <a:lnTo>
                  <a:pt x="461879" y="171688"/>
                </a:lnTo>
                <a:lnTo>
                  <a:pt x="431291" y="174497"/>
                </a:lnTo>
                <a:lnTo>
                  <a:pt x="420028" y="174093"/>
                </a:lnTo>
                <a:lnTo>
                  <a:pt x="409193" y="172973"/>
                </a:lnTo>
                <a:lnTo>
                  <a:pt x="398930" y="171283"/>
                </a:lnTo>
                <a:lnTo>
                  <a:pt x="389381" y="169163"/>
                </a:lnTo>
                <a:lnTo>
                  <a:pt x="376654" y="180879"/>
                </a:lnTo>
                <a:lnTo>
                  <a:pt x="356711" y="190309"/>
                </a:lnTo>
                <a:lnTo>
                  <a:pt x="331196" y="196595"/>
                </a:lnTo>
                <a:lnTo>
                  <a:pt x="301751" y="198881"/>
                </a:lnTo>
                <a:lnTo>
                  <a:pt x="278582" y="197512"/>
                </a:lnTo>
                <a:lnTo>
                  <a:pt x="257555" y="193643"/>
                </a:lnTo>
                <a:lnTo>
                  <a:pt x="239387" y="187630"/>
                </a:lnTo>
                <a:lnTo>
                  <a:pt x="224789" y="179831"/>
                </a:lnTo>
                <a:lnTo>
                  <a:pt x="212371" y="182832"/>
                </a:lnTo>
                <a:lnTo>
                  <a:pt x="199167" y="184975"/>
                </a:lnTo>
                <a:lnTo>
                  <a:pt x="185249" y="186261"/>
                </a:lnTo>
                <a:lnTo>
                  <a:pt x="170687" y="186689"/>
                </a:lnTo>
                <a:lnTo>
                  <a:pt x="142589" y="185023"/>
                </a:lnTo>
                <a:lnTo>
                  <a:pt x="117347" y="180212"/>
                </a:lnTo>
                <a:lnTo>
                  <a:pt x="96107" y="172545"/>
                </a:lnTo>
                <a:lnTo>
                  <a:pt x="80009" y="162305"/>
                </a:lnTo>
                <a:lnTo>
                  <a:pt x="77723" y="163067"/>
                </a:lnTo>
                <a:lnTo>
                  <a:pt x="74675" y="163067"/>
                </a:lnTo>
                <a:lnTo>
                  <a:pt x="72389" y="163067"/>
                </a:lnTo>
                <a:lnTo>
                  <a:pt x="49399" y="160924"/>
                </a:lnTo>
                <a:lnTo>
                  <a:pt x="30765" y="155066"/>
                </a:lnTo>
                <a:lnTo>
                  <a:pt x="18276" y="146351"/>
                </a:lnTo>
                <a:lnTo>
                  <a:pt x="13715" y="135635"/>
                </a:lnTo>
                <a:lnTo>
                  <a:pt x="13715" y="128015"/>
                </a:lnTo>
                <a:lnTo>
                  <a:pt x="19049" y="121919"/>
                </a:lnTo>
                <a:lnTo>
                  <a:pt x="29717" y="116585"/>
                </a:lnTo>
                <a:lnTo>
                  <a:pt x="17680" y="112466"/>
                </a:lnTo>
                <a:lnTo>
                  <a:pt x="8286" y="107060"/>
                </a:lnTo>
                <a:lnTo>
                  <a:pt x="2178" y="100512"/>
                </a:lnTo>
                <a:lnTo>
                  <a:pt x="0" y="92963"/>
                </a:lnTo>
                <a:lnTo>
                  <a:pt x="4155" y="83224"/>
                </a:lnTo>
                <a:lnTo>
                  <a:pt x="15525" y="75056"/>
                </a:lnTo>
                <a:lnTo>
                  <a:pt x="32468" y="69175"/>
                </a:lnTo>
                <a:lnTo>
                  <a:pt x="53339" y="66293"/>
                </a:lnTo>
                <a:lnTo>
                  <a:pt x="53339" y="65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75816" y="174878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11430" y="6096"/>
                </a:moveTo>
                <a:lnTo>
                  <a:pt x="11430" y="9144"/>
                </a:lnTo>
                <a:lnTo>
                  <a:pt x="8382" y="11430"/>
                </a:lnTo>
                <a:lnTo>
                  <a:pt x="5334" y="11430"/>
                </a:lnTo>
                <a:lnTo>
                  <a:pt x="2286" y="11430"/>
                </a:lnTo>
                <a:lnTo>
                  <a:pt x="0" y="9144"/>
                </a:lnTo>
                <a:lnTo>
                  <a:pt x="0" y="6096"/>
                </a:lnTo>
                <a:lnTo>
                  <a:pt x="0" y="3048"/>
                </a:lnTo>
                <a:lnTo>
                  <a:pt x="2286" y="0"/>
                </a:lnTo>
                <a:lnTo>
                  <a:pt x="5334" y="0"/>
                </a:lnTo>
                <a:lnTo>
                  <a:pt x="8382" y="0"/>
                </a:lnTo>
                <a:lnTo>
                  <a:pt x="11430" y="3048"/>
                </a:lnTo>
                <a:lnTo>
                  <a:pt x="1143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4395" y="172364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1429"/>
                </a:moveTo>
                <a:lnTo>
                  <a:pt x="22098" y="17525"/>
                </a:lnTo>
                <a:lnTo>
                  <a:pt x="16764" y="22097"/>
                </a:lnTo>
                <a:lnTo>
                  <a:pt x="10668" y="22097"/>
                </a:lnTo>
                <a:lnTo>
                  <a:pt x="4572" y="22097"/>
                </a:lnTo>
                <a:lnTo>
                  <a:pt x="0" y="17525"/>
                </a:lnTo>
                <a:lnTo>
                  <a:pt x="0" y="11429"/>
                </a:lnTo>
                <a:lnTo>
                  <a:pt x="0" y="5333"/>
                </a:lnTo>
                <a:lnTo>
                  <a:pt x="4572" y="0"/>
                </a:lnTo>
                <a:lnTo>
                  <a:pt x="10668" y="0"/>
                </a:lnTo>
                <a:lnTo>
                  <a:pt x="16764" y="0"/>
                </a:lnTo>
                <a:lnTo>
                  <a:pt x="22098" y="5333"/>
                </a:lnTo>
                <a:lnTo>
                  <a:pt x="22098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2882" y="169545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7" y="16764"/>
                </a:moveTo>
                <a:lnTo>
                  <a:pt x="33527" y="25908"/>
                </a:lnTo>
                <a:lnTo>
                  <a:pt x="25907" y="33528"/>
                </a:lnTo>
                <a:lnTo>
                  <a:pt x="16763" y="33528"/>
                </a:lnTo>
                <a:lnTo>
                  <a:pt x="7619" y="33528"/>
                </a:lnTo>
                <a:lnTo>
                  <a:pt x="0" y="25908"/>
                </a:lnTo>
                <a:lnTo>
                  <a:pt x="0" y="16764"/>
                </a:lnTo>
                <a:lnTo>
                  <a:pt x="0" y="7620"/>
                </a:lnTo>
                <a:lnTo>
                  <a:pt x="7619" y="0"/>
                </a:lnTo>
                <a:lnTo>
                  <a:pt x="16763" y="0"/>
                </a:lnTo>
                <a:lnTo>
                  <a:pt x="25907" y="0"/>
                </a:lnTo>
                <a:lnTo>
                  <a:pt x="33527" y="7620"/>
                </a:lnTo>
                <a:lnTo>
                  <a:pt x="33527" y="167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79270" y="164820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35051" y="3809"/>
                </a:moveTo>
                <a:lnTo>
                  <a:pt x="33527" y="3809"/>
                </a:lnTo>
                <a:lnTo>
                  <a:pt x="32003" y="3809"/>
                </a:lnTo>
                <a:lnTo>
                  <a:pt x="30479" y="3809"/>
                </a:lnTo>
                <a:lnTo>
                  <a:pt x="22181" y="3643"/>
                </a:lnTo>
                <a:lnTo>
                  <a:pt x="14382" y="3047"/>
                </a:lnTo>
                <a:lnTo>
                  <a:pt x="7012" y="188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29561" y="1692401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5">
                <a:moveTo>
                  <a:pt x="15239" y="0"/>
                </a:moveTo>
                <a:lnTo>
                  <a:pt x="9905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65198" y="1703832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9143" y="7620"/>
                </a:moveTo>
                <a:lnTo>
                  <a:pt x="5333" y="5334"/>
                </a:lnTo>
                <a:lnTo>
                  <a:pt x="2285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8933" y="1691639"/>
            <a:ext cx="3810" cy="9525"/>
          </a:xfrm>
          <a:custGeom>
            <a:avLst/>
            <a:gdLst/>
            <a:ahLst/>
            <a:cxnLst/>
            <a:rect l="l" t="t" r="r" b="b"/>
            <a:pathLst>
              <a:path w="3810" h="9525">
                <a:moveTo>
                  <a:pt x="3810" y="0"/>
                </a:moveTo>
                <a:lnTo>
                  <a:pt x="3048" y="3048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14372" y="1637538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5" h="33019">
                <a:moveTo>
                  <a:pt x="0" y="0"/>
                </a:moveTo>
                <a:lnTo>
                  <a:pt x="18276" y="5334"/>
                </a:lnTo>
                <a:lnTo>
                  <a:pt x="32480" y="12954"/>
                </a:lnTo>
                <a:lnTo>
                  <a:pt x="41683" y="22288"/>
                </a:lnTo>
                <a:lnTo>
                  <a:pt x="44958" y="327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99716" y="1602486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19050" y="0"/>
                </a:moveTo>
                <a:lnTo>
                  <a:pt x="15240" y="4572"/>
                </a:lnTo>
                <a:lnTo>
                  <a:pt x="8382" y="9144"/>
                </a:lnTo>
                <a:lnTo>
                  <a:pt x="0" y="121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71522" y="1556766"/>
            <a:ext cx="1905" cy="5715"/>
          </a:xfrm>
          <a:custGeom>
            <a:avLst/>
            <a:gdLst/>
            <a:ahLst/>
            <a:cxnLst/>
            <a:rect l="l" t="t" r="r" b="b"/>
            <a:pathLst>
              <a:path w="1905" h="5715">
                <a:moveTo>
                  <a:pt x="0" y="0"/>
                </a:moveTo>
                <a:lnTo>
                  <a:pt x="762" y="1524"/>
                </a:lnTo>
                <a:lnTo>
                  <a:pt x="1524" y="3048"/>
                </a:lnTo>
                <a:lnTo>
                  <a:pt x="1524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45792" y="1542288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4" h="7619">
                <a:moveTo>
                  <a:pt x="0" y="7620"/>
                </a:moveTo>
                <a:lnTo>
                  <a:pt x="3048" y="4572"/>
                </a:lnTo>
                <a:lnTo>
                  <a:pt x="6096" y="2286"/>
                </a:lnTo>
                <a:lnTo>
                  <a:pt x="106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1304" y="154686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857"/>
                </a:moveTo>
                <a:lnTo>
                  <a:pt x="1524" y="4571"/>
                </a:lnTo>
                <a:lnTo>
                  <a:pt x="3048" y="2285"/>
                </a:lnTo>
                <a:lnTo>
                  <a:pt x="53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40814" y="1555241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80" h="6984">
                <a:moveTo>
                  <a:pt x="0" y="0"/>
                </a:moveTo>
                <a:lnTo>
                  <a:pt x="6096" y="2286"/>
                </a:lnTo>
                <a:lnTo>
                  <a:pt x="12192" y="3810"/>
                </a:lnTo>
                <a:lnTo>
                  <a:pt x="17526" y="68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02892" y="15979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3810" y="6096"/>
                </a:moveTo>
                <a:lnTo>
                  <a:pt x="2286" y="4572"/>
                </a:lnTo>
                <a:lnTo>
                  <a:pt x="762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57755" y="1557777"/>
            <a:ext cx="31305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刷题</a:t>
            </a: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掌握</a:t>
            </a:r>
            <a:endParaRPr sz="55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3827" y="1531619"/>
            <a:ext cx="611124" cy="224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433827" y="1531619"/>
            <a:ext cx="611505" cy="224790"/>
          </a:xfrm>
          <a:prstGeom prst="rect">
            <a:avLst/>
          </a:prstGeom>
          <a:ln w="3810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225"/>
              </a:spcBef>
            </a:pP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情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析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500">
              <a:latin typeface="微软雅黑"/>
              <a:cs typeface="微软雅黑"/>
            </a:endParaRPr>
          </a:p>
          <a:p>
            <a:pPr marL="26670">
              <a:lnSpc>
                <a:spcPct val="100000"/>
              </a:lnSpc>
              <a:spcBef>
                <a:spcPts val="145"/>
              </a:spcBef>
            </a:pPr>
            <a:r>
              <a:rPr dirty="0" sz="450" spc="15" b="1">
                <a:latin typeface="微软雅黑"/>
                <a:cs typeface="微软雅黑"/>
              </a:rPr>
              <a:t>单</a:t>
            </a:r>
            <a:r>
              <a:rPr dirty="0" sz="450" spc="10" b="1">
                <a:latin typeface="微软雅黑"/>
                <a:cs typeface="微软雅黑"/>
              </a:rPr>
              <a:t>选</a:t>
            </a:r>
            <a:r>
              <a:rPr dirty="0" sz="450" spc="15" b="1">
                <a:latin typeface="微软雅黑"/>
                <a:cs typeface="微软雅黑"/>
              </a:rPr>
              <a:t>题</a:t>
            </a:r>
            <a:r>
              <a:rPr dirty="0" sz="450" spc="10" b="1">
                <a:latin typeface="微软雅黑"/>
                <a:cs typeface="微软雅黑"/>
              </a:rPr>
              <a:t>：</a:t>
            </a:r>
            <a:r>
              <a:rPr dirty="0" sz="450" spc="10">
                <a:latin typeface="微软雅黑"/>
                <a:cs typeface="微软雅黑"/>
              </a:rPr>
              <a:t>1</a:t>
            </a:r>
            <a:r>
              <a:rPr dirty="0" sz="400">
                <a:latin typeface="微软雅黑"/>
                <a:cs typeface="微软雅黑"/>
              </a:rPr>
              <a:t>次</a:t>
            </a:r>
            <a:r>
              <a:rPr dirty="0" sz="400" spc="5">
                <a:latin typeface="微软雅黑"/>
                <a:cs typeface="微软雅黑"/>
              </a:rPr>
              <a:t>【</a:t>
            </a:r>
            <a:r>
              <a:rPr dirty="0" sz="400">
                <a:latin typeface="微软雅黑"/>
                <a:cs typeface="微软雅黑"/>
              </a:rPr>
              <a:t>1410</a:t>
            </a:r>
            <a:r>
              <a:rPr dirty="0" sz="400" spc="5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3923" y="1251966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74535" y="1290066"/>
            <a:ext cx="781812" cy="184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973829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34384" y="1924050"/>
            <a:ext cx="1232915" cy="1232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09191" y="1489116"/>
            <a:ext cx="2106930" cy="1308735"/>
          </a:xfrm>
          <a:custGeom>
            <a:avLst/>
            <a:gdLst/>
            <a:ahLst/>
            <a:cxnLst/>
            <a:rect l="l" t="t" r="r" b="b"/>
            <a:pathLst>
              <a:path w="2106929" h="1308735">
                <a:moveTo>
                  <a:pt x="976682" y="0"/>
                </a:moveTo>
                <a:lnTo>
                  <a:pt x="918460" y="694"/>
                </a:lnTo>
                <a:lnTo>
                  <a:pt x="861167" y="3258"/>
                </a:lnTo>
                <a:lnTo>
                  <a:pt x="804894" y="7648"/>
                </a:lnTo>
                <a:lnTo>
                  <a:pt x="749736" y="13818"/>
                </a:lnTo>
                <a:lnTo>
                  <a:pt x="695783" y="21723"/>
                </a:lnTo>
                <a:lnTo>
                  <a:pt x="643128" y="31318"/>
                </a:lnTo>
                <a:lnTo>
                  <a:pt x="591864" y="42558"/>
                </a:lnTo>
                <a:lnTo>
                  <a:pt x="542081" y="55396"/>
                </a:lnTo>
                <a:lnTo>
                  <a:pt x="493874" y="69789"/>
                </a:lnTo>
                <a:lnTo>
                  <a:pt x="447333" y="85692"/>
                </a:lnTo>
                <a:lnTo>
                  <a:pt x="402552" y="103058"/>
                </a:lnTo>
                <a:lnTo>
                  <a:pt x="359622" y="121842"/>
                </a:lnTo>
                <a:lnTo>
                  <a:pt x="318635" y="142001"/>
                </a:lnTo>
                <a:lnTo>
                  <a:pt x="279684" y="163487"/>
                </a:lnTo>
                <a:lnTo>
                  <a:pt x="242862" y="186257"/>
                </a:lnTo>
                <a:lnTo>
                  <a:pt x="208260" y="210265"/>
                </a:lnTo>
                <a:lnTo>
                  <a:pt x="175970" y="235465"/>
                </a:lnTo>
                <a:lnTo>
                  <a:pt x="146085" y="261814"/>
                </a:lnTo>
                <a:lnTo>
                  <a:pt x="118697" y="289264"/>
                </a:lnTo>
                <a:lnTo>
                  <a:pt x="71780" y="347293"/>
                </a:lnTo>
                <a:lnTo>
                  <a:pt x="35959" y="409188"/>
                </a:lnTo>
                <a:lnTo>
                  <a:pt x="11970" y="474590"/>
                </a:lnTo>
                <a:lnTo>
                  <a:pt x="552" y="543137"/>
                </a:lnTo>
                <a:lnTo>
                  <a:pt x="0" y="585161"/>
                </a:lnTo>
                <a:lnTo>
                  <a:pt x="4223" y="626756"/>
                </a:lnTo>
                <a:lnTo>
                  <a:pt x="13075" y="667818"/>
                </a:lnTo>
                <a:lnTo>
                  <a:pt x="26408" y="708243"/>
                </a:lnTo>
                <a:lnTo>
                  <a:pt x="44073" y="747927"/>
                </a:lnTo>
                <a:lnTo>
                  <a:pt x="65923" y="786767"/>
                </a:lnTo>
                <a:lnTo>
                  <a:pt x="91810" y="824657"/>
                </a:lnTo>
                <a:lnTo>
                  <a:pt x="121587" y="861495"/>
                </a:lnTo>
                <a:lnTo>
                  <a:pt x="155105" y="897175"/>
                </a:lnTo>
                <a:lnTo>
                  <a:pt x="192217" y="931594"/>
                </a:lnTo>
                <a:lnTo>
                  <a:pt x="232775" y="964649"/>
                </a:lnTo>
                <a:lnTo>
                  <a:pt x="276632" y="996234"/>
                </a:lnTo>
                <a:lnTo>
                  <a:pt x="323640" y="1026245"/>
                </a:lnTo>
                <a:lnTo>
                  <a:pt x="248202" y="1308185"/>
                </a:lnTo>
                <a:lnTo>
                  <a:pt x="661968" y="1169501"/>
                </a:lnTo>
                <a:lnTo>
                  <a:pt x="1592175" y="1169501"/>
                </a:lnTo>
                <a:lnTo>
                  <a:pt x="1612119" y="1163551"/>
                </a:lnTo>
                <a:lnTo>
                  <a:pt x="1658698" y="1147649"/>
                </a:lnTo>
                <a:lnTo>
                  <a:pt x="1703518" y="1130283"/>
                </a:lnTo>
                <a:lnTo>
                  <a:pt x="1746487" y="1111498"/>
                </a:lnTo>
                <a:lnTo>
                  <a:pt x="1787513" y="1091340"/>
                </a:lnTo>
                <a:lnTo>
                  <a:pt x="1826503" y="1069854"/>
                </a:lnTo>
                <a:lnTo>
                  <a:pt x="1863364" y="1047084"/>
                </a:lnTo>
                <a:lnTo>
                  <a:pt x="1898004" y="1023076"/>
                </a:lnTo>
                <a:lnTo>
                  <a:pt x="1930330" y="997875"/>
                </a:lnTo>
                <a:lnTo>
                  <a:pt x="1960250" y="971527"/>
                </a:lnTo>
                <a:lnTo>
                  <a:pt x="1987671" y="944076"/>
                </a:lnTo>
                <a:lnTo>
                  <a:pt x="2034644" y="886048"/>
                </a:lnTo>
                <a:lnTo>
                  <a:pt x="2070511" y="824152"/>
                </a:lnTo>
                <a:lnTo>
                  <a:pt x="2094529" y="758750"/>
                </a:lnTo>
                <a:lnTo>
                  <a:pt x="2105958" y="690203"/>
                </a:lnTo>
                <a:lnTo>
                  <a:pt x="2106717" y="655401"/>
                </a:lnTo>
                <a:lnTo>
                  <a:pt x="2104163" y="620874"/>
                </a:lnTo>
                <a:lnTo>
                  <a:pt x="2089462" y="552878"/>
                </a:lnTo>
                <a:lnTo>
                  <a:pt x="2062538" y="486679"/>
                </a:lnTo>
                <a:lnTo>
                  <a:pt x="2024074" y="422740"/>
                </a:lnTo>
                <a:lnTo>
                  <a:pt x="2000728" y="391763"/>
                </a:lnTo>
                <a:lnTo>
                  <a:pt x="1974754" y="361524"/>
                </a:lnTo>
                <a:lnTo>
                  <a:pt x="1946237" y="332082"/>
                </a:lnTo>
                <a:lnTo>
                  <a:pt x="1915263" y="303495"/>
                </a:lnTo>
                <a:lnTo>
                  <a:pt x="1881917" y="275821"/>
                </a:lnTo>
                <a:lnTo>
                  <a:pt x="1846284" y="249117"/>
                </a:lnTo>
                <a:lnTo>
                  <a:pt x="1808451" y="223441"/>
                </a:lnTo>
                <a:lnTo>
                  <a:pt x="1768501" y="198852"/>
                </a:lnTo>
                <a:lnTo>
                  <a:pt x="1726522" y="175407"/>
                </a:lnTo>
                <a:lnTo>
                  <a:pt x="1682598" y="153164"/>
                </a:lnTo>
                <a:lnTo>
                  <a:pt x="1636816" y="132181"/>
                </a:lnTo>
                <a:lnTo>
                  <a:pt x="1589259" y="112516"/>
                </a:lnTo>
                <a:lnTo>
                  <a:pt x="1540015" y="94227"/>
                </a:lnTo>
                <a:lnTo>
                  <a:pt x="1489168" y="77373"/>
                </a:lnTo>
                <a:lnTo>
                  <a:pt x="1436804" y="62010"/>
                </a:lnTo>
                <a:lnTo>
                  <a:pt x="1383008" y="48196"/>
                </a:lnTo>
                <a:lnTo>
                  <a:pt x="1327866" y="35991"/>
                </a:lnTo>
                <a:lnTo>
                  <a:pt x="1271463" y="25451"/>
                </a:lnTo>
                <a:lnTo>
                  <a:pt x="1213885" y="16634"/>
                </a:lnTo>
                <a:lnTo>
                  <a:pt x="1155217" y="9599"/>
                </a:lnTo>
                <a:lnTo>
                  <a:pt x="1095546" y="4403"/>
                </a:lnTo>
                <a:lnTo>
                  <a:pt x="1035742" y="1221"/>
                </a:lnTo>
                <a:lnTo>
                  <a:pt x="976682" y="0"/>
                </a:lnTo>
                <a:close/>
              </a:path>
              <a:path w="2106929" h="1308735">
                <a:moveTo>
                  <a:pt x="1592175" y="1169501"/>
                </a:moveTo>
                <a:lnTo>
                  <a:pt x="661968" y="1169501"/>
                </a:lnTo>
                <a:lnTo>
                  <a:pt x="708890" y="1181951"/>
                </a:lnTo>
                <a:lnTo>
                  <a:pt x="756864" y="1193148"/>
                </a:lnTo>
                <a:lnTo>
                  <a:pt x="805826" y="1203052"/>
                </a:lnTo>
                <a:lnTo>
                  <a:pt x="855707" y="1211622"/>
                </a:lnTo>
                <a:lnTo>
                  <a:pt x="906441" y="1218820"/>
                </a:lnTo>
                <a:lnTo>
                  <a:pt x="957961" y="1224605"/>
                </a:lnTo>
                <a:lnTo>
                  <a:pt x="1010202" y="1228937"/>
                </a:lnTo>
                <a:lnTo>
                  <a:pt x="1070008" y="1232120"/>
                </a:lnTo>
                <a:lnTo>
                  <a:pt x="1129075" y="1233341"/>
                </a:lnTo>
                <a:lnTo>
                  <a:pt x="1187310" y="1232647"/>
                </a:lnTo>
                <a:lnTo>
                  <a:pt x="1244620" y="1230083"/>
                </a:lnTo>
                <a:lnTo>
                  <a:pt x="1300913" y="1225693"/>
                </a:lnTo>
                <a:lnTo>
                  <a:pt x="1356096" y="1219523"/>
                </a:lnTo>
                <a:lnTo>
                  <a:pt x="1410076" y="1211617"/>
                </a:lnTo>
                <a:lnTo>
                  <a:pt x="1462761" y="1202023"/>
                </a:lnTo>
                <a:lnTo>
                  <a:pt x="1514058" y="1190783"/>
                </a:lnTo>
                <a:lnTo>
                  <a:pt x="1563875" y="1177944"/>
                </a:lnTo>
                <a:lnTo>
                  <a:pt x="1592175" y="1169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09192" y="1489116"/>
            <a:ext cx="2106930" cy="1308735"/>
          </a:xfrm>
          <a:custGeom>
            <a:avLst/>
            <a:gdLst/>
            <a:ahLst/>
            <a:cxnLst/>
            <a:rect l="l" t="t" r="r" b="b"/>
            <a:pathLst>
              <a:path w="2106929" h="1308735">
                <a:moveTo>
                  <a:pt x="661967" y="1169501"/>
                </a:moveTo>
                <a:lnTo>
                  <a:pt x="248963" y="1308185"/>
                </a:lnTo>
                <a:lnTo>
                  <a:pt x="324401" y="1027007"/>
                </a:lnTo>
                <a:lnTo>
                  <a:pt x="277231" y="996833"/>
                </a:lnTo>
                <a:lnTo>
                  <a:pt x="233237" y="965110"/>
                </a:lnTo>
                <a:lnTo>
                  <a:pt x="192564" y="931941"/>
                </a:lnTo>
                <a:lnTo>
                  <a:pt x="155357" y="897428"/>
                </a:lnTo>
                <a:lnTo>
                  <a:pt x="121764" y="861672"/>
                </a:lnTo>
                <a:lnTo>
                  <a:pt x="91929" y="824776"/>
                </a:lnTo>
                <a:lnTo>
                  <a:pt x="65997" y="786841"/>
                </a:lnTo>
                <a:lnTo>
                  <a:pt x="44116" y="747970"/>
                </a:lnTo>
                <a:lnTo>
                  <a:pt x="26429" y="708265"/>
                </a:lnTo>
                <a:lnTo>
                  <a:pt x="13084" y="667827"/>
                </a:lnTo>
                <a:lnTo>
                  <a:pt x="4226" y="626758"/>
                </a:lnTo>
                <a:lnTo>
                  <a:pt x="0" y="585161"/>
                </a:lnTo>
                <a:lnTo>
                  <a:pt x="551" y="543137"/>
                </a:lnTo>
                <a:lnTo>
                  <a:pt x="11970" y="474590"/>
                </a:lnTo>
                <a:lnTo>
                  <a:pt x="35959" y="409188"/>
                </a:lnTo>
                <a:lnTo>
                  <a:pt x="71780" y="347293"/>
                </a:lnTo>
                <a:lnTo>
                  <a:pt x="118696" y="289264"/>
                </a:lnTo>
                <a:lnTo>
                  <a:pt x="146084" y="261814"/>
                </a:lnTo>
                <a:lnTo>
                  <a:pt x="175969" y="235465"/>
                </a:lnTo>
                <a:lnTo>
                  <a:pt x="208259" y="210265"/>
                </a:lnTo>
                <a:lnTo>
                  <a:pt x="242862" y="186257"/>
                </a:lnTo>
                <a:lnTo>
                  <a:pt x="279684" y="163487"/>
                </a:lnTo>
                <a:lnTo>
                  <a:pt x="318635" y="142001"/>
                </a:lnTo>
                <a:lnTo>
                  <a:pt x="359621" y="121842"/>
                </a:lnTo>
                <a:lnTo>
                  <a:pt x="402551" y="103058"/>
                </a:lnTo>
                <a:lnTo>
                  <a:pt x="447333" y="85692"/>
                </a:lnTo>
                <a:lnTo>
                  <a:pt x="493873" y="69789"/>
                </a:lnTo>
                <a:lnTo>
                  <a:pt x="542081" y="55396"/>
                </a:lnTo>
                <a:lnTo>
                  <a:pt x="591863" y="42558"/>
                </a:lnTo>
                <a:lnTo>
                  <a:pt x="643128" y="31318"/>
                </a:lnTo>
                <a:lnTo>
                  <a:pt x="695783" y="21723"/>
                </a:lnTo>
                <a:lnTo>
                  <a:pt x="749736" y="13818"/>
                </a:lnTo>
                <a:lnTo>
                  <a:pt x="804894" y="7648"/>
                </a:lnTo>
                <a:lnTo>
                  <a:pt x="861166" y="3258"/>
                </a:lnTo>
                <a:lnTo>
                  <a:pt x="918460" y="694"/>
                </a:lnTo>
                <a:lnTo>
                  <a:pt x="976682" y="0"/>
                </a:lnTo>
                <a:lnTo>
                  <a:pt x="1035741" y="1221"/>
                </a:lnTo>
                <a:lnTo>
                  <a:pt x="1095545" y="4403"/>
                </a:lnTo>
                <a:lnTo>
                  <a:pt x="1155217" y="9599"/>
                </a:lnTo>
                <a:lnTo>
                  <a:pt x="1213885" y="16634"/>
                </a:lnTo>
                <a:lnTo>
                  <a:pt x="1271463" y="25451"/>
                </a:lnTo>
                <a:lnTo>
                  <a:pt x="1327865" y="35991"/>
                </a:lnTo>
                <a:lnTo>
                  <a:pt x="1383007" y="48196"/>
                </a:lnTo>
                <a:lnTo>
                  <a:pt x="1436803" y="62010"/>
                </a:lnTo>
                <a:lnTo>
                  <a:pt x="1489167" y="77373"/>
                </a:lnTo>
                <a:lnTo>
                  <a:pt x="1540014" y="94227"/>
                </a:lnTo>
                <a:lnTo>
                  <a:pt x="1589259" y="112516"/>
                </a:lnTo>
                <a:lnTo>
                  <a:pt x="1636815" y="132181"/>
                </a:lnTo>
                <a:lnTo>
                  <a:pt x="1682598" y="153164"/>
                </a:lnTo>
                <a:lnTo>
                  <a:pt x="1726522" y="175407"/>
                </a:lnTo>
                <a:lnTo>
                  <a:pt x="1768501" y="198852"/>
                </a:lnTo>
                <a:lnTo>
                  <a:pt x="1808450" y="223441"/>
                </a:lnTo>
                <a:lnTo>
                  <a:pt x="1846284" y="249117"/>
                </a:lnTo>
                <a:lnTo>
                  <a:pt x="1881917" y="275821"/>
                </a:lnTo>
                <a:lnTo>
                  <a:pt x="1915263" y="303495"/>
                </a:lnTo>
                <a:lnTo>
                  <a:pt x="1946237" y="332082"/>
                </a:lnTo>
                <a:lnTo>
                  <a:pt x="1974754" y="361524"/>
                </a:lnTo>
                <a:lnTo>
                  <a:pt x="2000728" y="391763"/>
                </a:lnTo>
                <a:lnTo>
                  <a:pt x="2024073" y="422740"/>
                </a:lnTo>
                <a:lnTo>
                  <a:pt x="2062537" y="486679"/>
                </a:lnTo>
                <a:lnTo>
                  <a:pt x="2089462" y="552878"/>
                </a:lnTo>
                <a:lnTo>
                  <a:pt x="2104163" y="620874"/>
                </a:lnTo>
                <a:lnTo>
                  <a:pt x="2106716" y="655401"/>
                </a:lnTo>
                <a:lnTo>
                  <a:pt x="2105957" y="690203"/>
                </a:lnTo>
                <a:lnTo>
                  <a:pt x="2094528" y="758750"/>
                </a:lnTo>
                <a:lnTo>
                  <a:pt x="2070510" y="824152"/>
                </a:lnTo>
                <a:lnTo>
                  <a:pt x="2034644" y="886048"/>
                </a:lnTo>
                <a:lnTo>
                  <a:pt x="1987670" y="944076"/>
                </a:lnTo>
                <a:lnTo>
                  <a:pt x="1960250" y="971527"/>
                </a:lnTo>
                <a:lnTo>
                  <a:pt x="1930330" y="997875"/>
                </a:lnTo>
                <a:lnTo>
                  <a:pt x="1898004" y="1023076"/>
                </a:lnTo>
                <a:lnTo>
                  <a:pt x="1863364" y="1047084"/>
                </a:lnTo>
                <a:lnTo>
                  <a:pt x="1826502" y="1069854"/>
                </a:lnTo>
                <a:lnTo>
                  <a:pt x="1787513" y="1091340"/>
                </a:lnTo>
                <a:lnTo>
                  <a:pt x="1746487" y="1111498"/>
                </a:lnTo>
                <a:lnTo>
                  <a:pt x="1703517" y="1130283"/>
                </a:lnTo>
                <a:lnTo>
                  <a:pt x="1658697" y="1147649"/>
                </a:lnTo>
                <a:lnTo>
                  <a:pt x="1612119" y="1163551"/>
                </a:lnTo>
                <a:lnTo>
                  <a:pt x="1563875" y="1177944"/>
                </a:lnTo>
                <a:lnTo>
                  <a:pt x="1514058" y="1190783"/>
                </a:lnTo>
                <a:lnTo>
                  <a:pt x="1462761" y="1202023"/>
                </a:lnTo>
                <a:lnTo>
                  <a:pt x="1410076" y="1211617"/>
                </a:lnTo>
                <a:lnTo>
                  <a:pt x="1356095" y="1219523"/>
                </a:lnTo>
                <a:lnTo>
                  <a:pt x="1300913" y="1225693"/>
                </a:lnTo>
                <a:lnTo>
                  <a:pt x="1244620" y="1230083"/>
                </a:lnTo>
                <a:lnTo>
                  <a:pt x="1187310" y="1232647"/>
                </a:lnTo>
                <a:lnTo>
                  <a:pt x="1129075" y="1233341"/>
                </a:lnTo>
                <a:lnTo>
                  <a:pt x="1070008" y="1232120"/>
                </a:lnTo>
                <a:lnTo>
                  <a:pt x="1010201" y="1228937"/>
                </a:lnTo>
                <a:lnTo>
                  <a:pt x="957961" y="1224605"/>
                </a:lnTo>
                <a:lnTo>
                  <a:pt x="906440" y="1218820"/>
                </a:lnTo>
                <a:lnTo>
                  <a:pt x="855706" y="1211622"/>
                </a:lnTo>
                <a:lnTo>
                  <a:pt x="805825" y="1203052"/>
                </a:lnTo>
                <a:lnTo>
                  <a:pt x="756864" y="1193148"/>
                </a:lnTo>
                <a:lnTo>
                  <a:pt x="708889" y="1181951"/>
                </a:lnTo>
                <a:lnTo>
                  <a:pt x="661967" y="1169501"/>
                </a:lnTo>
              </a:path>
            </a:pathLst>
          </a:custGeom>
          <a:ln w="5613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281421" y="1625615"/>
            <a:ext cx="1023619" cy="9290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>
              <a:lnSpc>
                <a:spcPct val="115900"/>
              </a:lnSpc>
              <a:spcBef>
                <a:spcPts val="85"/>
              </a:spcBef>
            </a:pPr>
            <a:r>
              <a:rPr dirty="0" sz="1650" spc="-65" b="1" i="1">
                <a:latin typeface="微软雅黑"/>
                <a:cs typeface="微软雅黑"/>
              </a:rPr>
              <a:t>人力资本 </a:t>
            </a:r>
            <a:r>
              <a:rPr dirty="0" sz="1650" spc="-55" b="1" i="1">
                <a:latin typeface="微软雅黑"/>
                <a:cs typeface="微软雅黑"/>
              </a:rPr>
              <a:t>和人力资源 </a:t>
            </a:r>
            <a:r>
              <a:rPr dirty="0" sz="1650" spc="-65" b="1" i="1">
                <a:latin typeface="微软雅黑"/>
                <a:cs typeface="微软雅黑"/>
              </a:rPr>
              <a:t>啥关系</a:t>
            </a:r>
            <a:r>
              <a:rPr dirty="0" sz="1850" spc="-85" b="1" i="1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26479" y="3173178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00500" y="1355597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59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19144" y="1355597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085082" y="1371929"/>
            <a:ext cx="117221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20667" y="1251966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0876" y="4334255"/>
            <a:ext cx="3589020" cy="220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1637" y="4334255"/>
            <a:ext cx="1803654" cy="70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08554" y="4375403"/>
            <a:ext cx="781812" cy="1844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07847" y="6224253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713" y="4832827"/>
            <a:ext cx="1964689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点3：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资源</a:t>
            </a:r>
            <a:r>
              <a:rPr dirty="0" sz="800" spc="15" b="1">
                <a:latin typeface="微软雅黑"/>
                <a:cs typeface="微软雅黑"/>
              </a:rPr>
              <a:t>与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</a:t>
            </a:r>
            <a:r>
              <a:rPr dirty="0" sz="800" spc="15" b="1">
                <a:latin typeface="微软雅黑"/>
                <a:cs typeface="微软雅黑"/>
              </a:rPr>
              <a:t>本</a:t>
            </a:r>
            <a:r>
              <a:rPr dirty="0" sz="800" spc="25" b="1">
                <a:latin typeface="微软雅黑"/>
                <a:cs typeface="微软雅黑"/>
              </a:rPr>
              <a:t>的</a:t>
            </a: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联</a:t>
            </a:r>
            <a:r>
              <a:rPr dirty="0" sz="800" spc="20" b="1">
                <a:solidFill>
                  <a:srgbClr val="C00000"/>
                </a:solidFill>
                <a:latin typeface="微软雅黑"/>
                <a:cs typeface="微软雅黑"/>
              </a:rPr>
              <a:t>系</a:t>
            </a: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、</a:t>
            </a:r>
            <a:r>
              <a:rPr dirty="0" sz="800" spc="20" b="1">
                <a:solidFill>
                  <a:srgbClr val="C00000"/>
                </a:solidFill>
                <a:latin typeface="微软雅黑"/>
                <a:cs typeface="微软雅黑"/>
              </a:rPr>
              <a:t>区别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9100" y="5300761"/>
            <a:ext cx="49212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微软雅黑"/>
                <a:cs typeface="微软雅黑"/>
              </a:rPr>
              <a:t>人</a:t>
            </a:r>
            <a:r>
              <a:rPr dirty="0" sz="950" spc="-5">
                <a:latin typeface="微软雅黑"/>
                <a:cs typeface="微软雅黑"/>
              </a:rPr>
              <a:t>力</a:t>
            </a:r>
            <a:r>
              <a:rPr dirty="0" sz="950" spc="-10">
                <a:latin typeface="微软雅黑"/>
                <a:cs typeface="微软雅黑"/>
              </a:rPr>
              <a:t>资本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38569" y="5321331"/>
            <a:ext cx="49212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微软雅黑"/>
                <a:cs typeface="微软雅黑"/>
              </a:rPr>
              <a:t>人</a:t>
            </a:r>
            <a:r>
              <a:rPr dirty="0" sz="950" spc="-5">
                <a:latin typeface="微软雅黑"/>
                <a:cs typeface="微软雅黑"/>
              </a:rPr>
              <a:t>力</a:t>
            </a:r>
            <a:r>
              <a:rPr dirty="0" sz="950" spc="-10">
                <a:latin typeface="微软雅黑"/>
                <a:cs typeface="微软雅黑"/>
              </a:rPr>
              <a:t>资源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3761" y="5302758"/>
            <a:ext cx="1118870" cy="95250"/>
          </a:xfrm>
          <a:custGeom>
            <a:avLst/>
            <a:gdLst/>
            <a:ahLst/>
            <a:cxnLst/>
            <a:rect l="l" t="t" r="r" b="b"/>
            <a:pathLst>
              <a:path w="1118870" h="95250">
                <a:moveTo>
                  <a:pt x="1027176" y="0"/>
                </a:moveTo>
                <a:lnTo>
                  <a:pt x="1027176" y="19050"/>
                </a:lnTo>
                <a:lnTo>
                  <a:pt x="0" y="19050"/>
                </a:lnTo>
                <a:lnTo>
                  <a:pt x="0" y="76200"/>
                </a:lnTo>
                <a:lnTo>
                  <a:pt x="1027176" y="76200"/>
                </a:lnTo>
                <a:lnTo>
                  <a:pt x="1027176" y="95250"/>
                </a:lnTo>
                <a:lnTo>
                  <a:pt x="1118616" y="47244"/>
                </a:lnTo>
                <a:lnTo>
                  <a:pt x="1027176" y="0"/>
                </a:lnTo>
                <a:close/>
              </a:path>
            </a:pathLst>
          </a:custGeom>
          <a:solidFill>
            <a:srgbClr val="0065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00327" y="5436870"/>
            <a:ext cx="1162050" cy="94615"/>
          </a:xfrm>
          <a:custGeom>
            <a:avLst/>
            <a:gdLst/>
            <a:ahLst/>
            <a:cxnLst/>
            <a:rect l="l" t="t" r="r" b="b"/>
            <a:pathLst>
              <a:path w="1162050" h="94614">
                <a:moveTo>
                  <a:pt x="82296" y="0"/>
                </a:moveTo>
                <a:lnTo>
                  <a:pt x="0" y="47244"/>
                </a:lnTo>
                <a:lnTo>
                  <a:pt x="82296" y="94488"/>
                </a:lnTo>
                <a:lnTo>
                  <a:pt x="82296" y="75438"/>
                </a:lnTo>
                <a:lnTo>
                  <a:pt x="1162050" y="75438"/>
                </a:lnTo>
                <a:lnTo>
                  <a:pt x="1162050" y="19050"/>
                </a:lnTo>
                <a:lnTo>
                  <a:pt x="82296" y="19050"/>
                </a:lnTo>
                <a:lnTo>
                  <a:pt x="82296" y="0"/>
                </a:lnTo>
                <a:close/>
              </a:path>
            </a:pathLst>
          </a:custGeom>
          <a:solidFill>
            <a:srgbClr val="0065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497330" y="5165928"/>
            <a:ext cx="282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存在于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10458" y="5502732"/>
            <a:ext cx="4622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>
                <a:solidFill>
                  <a:srgbClr val="00B04F"/>
                </a:solidFill>
                <a:latin typeface="微软雅黑"/>
                <a:cs typeface="微软雅黑"/>
              </a:rPr>
              <a:t>教育、培训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9391" y="5032247"/>
            <a:ext cx="321310" cy="171450"/>
          </a:xfrm>
          <a:prstGeom prst="rect">
            <a:avLst/>
          </a:prstGeom>
          <a:solidFill>
            <a:srgbClr val="006FBF"/>
          </a:solidFill>
        </p:spPr>
        <p:txBody>
          <a:bodyPr wrap="square" lIns="0" tIns="889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70"/>
              </a:spcBef>
            </a:pPr>
            <a:r>
              <a:rPr dirty="0" sz="950" spc="204" b="1">
                <a:solidFill>
                  <a:srgbClr val="FFFFFF"/>
                </a:solidFill>
                <a:latin typeface="微软雅黑"/>
                <a:cs typeface="微软雅黑"/>
              </a:rPr>
              <a:t>联</a:t>
            </a:r>
            <a:r>
              <a:rPr dirty="0" sz="950" spc="-10" b="1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dirty="0" sz="950" spc="-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1198" y="5692902"/>
            <a:ext cx="2392045" cy="490220"/>
          </a:xfrm>
          <a:prstGeom prst="rect">
            <a:avLst/>
          </a:prstGeom>
          <a:solidFill>
            <a:srgbClr val="D0E7FF"/>
          </a:solidFill>
          <a:ln w="8420">
            <a:solidFill>
              <a:srgbClr val="345B84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450"/>
              </a:spcBef>
            </a:pPr>
            <a:r>
              <a:rPr dirty="0" sz="700" spc="5" b="1">
                <a:latin typeface="微软雅黑"/>
                <a:cs typeface="微软雅黑"/>
              </a:rPr>
              <a:t>二者联</a:t>
            </a:r>
            <a:r>
              <a:rPr dirty="0" sz="700" spc="-5" b="1">
                <a:latin typeface="微软雅黑"/>
                <a:cs typeface="微软雅黑"/>
              </a:rPr>
              <a:t>系</a:t>
            </a:r>
            <a:r>
              <a:rPr dirty="0" sz="700" spc="5" b="1">
                <a:latin typeface="微软雅黑"/>
                <a:cs typeface="微软雅黑"/>
              </a:rPr>
              <a:t>：</a:t>
            </a:r>
            <a:endParaRPr sz="700">
              <a:latin typeface="微软雅黑"/>
              <a:cs typeface="微软雅黑"/>
            </a:endParaRPr>
          </a:p>
          <a:p>
            <a:pPr marL="54610">
              <a:lnSpc>
                <a:spcPct val="100000"/>
              </a:lnSpc>
              <a:spcBef>
                <a:spcPts val="265"/>
              </a:spcBef>
            </a:pPr>
            <a:r>
              <a:rPr dirty="0" sz="700" spc="5">
                <a:latin typeface="微软雅黑"/>
                <a:cs typeface="微软雅黑"/>
              </a:rPr>
              <a:t>人力资本存在于人</a:t>
            </a:r>
            <a:r>
              <a:rPr dirty="0" sz="700" spc="-5">
                <a:latin typeface="微软雅黑"/>
                <a:cs typeface="微软雅黑"/>
              </a:rPr>
              <a:t>力</a:t>
            </a:r>
            <a:r>
              <a:rPr dirty="0" sz="700" spc="5">
                <a:latin typeface="微软雅黑"/>
                <a:cs typeface="微软雅黑"/>
              </a:rPr>
              <a:t>资源之中，</a:t>
            </a:r>
            <a:endParaRPr sz="700">
              <a:latin typeface="微软雅黑"/>
              <a:cs typeface="微软雅黑"/>
            </a:endParaRPr>
          </a:p>
          <a:p>
            <a:pPr marL="54610">
              <a:lnSpc>
                <a:spcPct val="100000"/>
              </a:lnSpc>
              <a:spcBef>
                <a:spcPts val="265"/>
              </a:spcBef>
            </a:pPr>
            <a:r>
              <a:rPr dirty="0" sz="700" spc="5">
                <a:latin typeface="微软雅黑"/>
                <a:cs typeface="微软雅黑"/>
              </a:rPr>
              <a:t>人力资源经过教育</a:t>
            </a:r>
            <a:r>
              <a:rPr dirty="0" sz="700" spc="-5">
                <a:latin typeface="微软雅黑"/>
                <a:cs typeface="微软雅黑"/>
              </a:rPr>
              <a:t>、</a:t>
            </a:r>
            <a:r>
              <a:rPr dirty="0" sz="700" spc="5">
                <a:latin typeface="微软雅黑"/>
                <a:cs typeface="微软雅黑"/>
              </a:rPr>
              <a:t>培训等投资可以转化</a:t>
            </a:r>
            <a:r>
              <a:rPr dirty="0" sz="700" spc="-5">
                <a:latin typeface="微软雅黑"/>
                <a:cs typeface="微软雅黑"/>
              </a:rPr>
              <a:t>为</a:t>
            </a:r>
            <a:r>
              <a:rPr dirty="0" sz="700" spc="5">
                <a:latin typeface="微软雅黑"/>
                <a:cs typeface="微软雅黑"/>
              </a:rPr>
              <a:t>人力资本。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3756" y="4440935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60">
                <a:moveTo>
                  <a:pt x="1335786" y="0"/>
                </a:moveTo>
                <a:lnTo>
                  <a:pt x="67818" y="0"/>
                </a:lnTo>
                <a:lnTo>
                  <a:pt x="0" y="162305"/>
                </a:lnTo>
                <a:lnTo>
                  <a:pt x="1268730" y="162305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53162" y="4440935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221742" y="0"/>
                </a:moveTo>
                <a:lnTo>
                  <a:pt x="67056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61188" y="4403192"/>
            <a:ext cx="1330325" cy="4032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9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1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一、人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力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资源及相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关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概念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09572" y="4533138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4" h="199389">
                <a:moveTo>
                  <a:pt x="377302" y="179832"/>
                </a:moveTo>
                <a:lnTo>
                  <a:pt x="224789" y="179832"/>
                </a:lnTo>
                <a:lnTo>
                  <a:pt x="238946" y="187630"/>
                </a:lnTo>
                <a:lnTo>
                  <a:pt x="256889" y="193643"/>
                </a:lnTo>
                <a:lnTo>
                  <a:pt x="277832" y="197512"/>
                </a:lnTo>
                <a:lnTo>
                  <a:pt x="300989" y="198882"/>
                </a:lnTo>
                <a:lnTo>
                  <a:pt x="330553" y="196584"/>
                </a:lnTo>
                <a:lnTo>
                  <a:pt x="356330" y="190214"/>
                </a:lnTo>
                <a:lnTo>
                  <a:pt x="376535" y="180558"/>
                </a:lnTo>
                <a:lnTo>
                  <a:pt x="377302" y="179832"/>
                </a:lnTo>
                <a:close/>
              </a:path>
              <a:path w="588644" h="199389">
                <a:moveTo>
                  <a:pt x="144779" y="17526"/>
                </a:moveTo>
                <a:lnTo>
                  <a:pt x="108835" y="20752"/>
                </a:lnTo>
                <a:lnTo>
                  <a:pt x="79533" y="29622"/>
                </a:lnTo>
                <a:lnTo>
                  <a:pt x="59805" y="42922"/>
                </a:lnTo>
                <a:lnTo>
                  <a:pt x="52577" y="59436"/>
                </a:lnTo>
                <a:lnTo>
                  <a:pt x="52577" y="65532"/>
                </a:lnTo>
                <a:lnTo>
                  <a:pt x="31825" y="68532"/>
                </a:lnTo>
                <a:lnTo>
                  <a:pt x="15144" y="74676"/>
                </a:lnTo>
                <a:lnTo>
                  <a:pt x="4036" y="83105"/>
                </a:lnTo>
                <a:lnTo>
                  <a:pt x="0" y="92964"/>
                </a:lnTo>
                <a:lnTo>
                  <a:pt x="2059" y="100191"/>
                </a:lnTo>
                <a:lnTo>
                  <a:pt x="7905" y="106775"/>
                </a:lnTo>
                <a:lnTo>
                  <a:pt x="17037" y="112359"/>
                </a:lnTo>
                <a:lnTo>
                  <a:pt x="28955" y="116586"/>
                </a:lnTo>
                <a:lnTo>
                  <a:pt x="19049" y="121920"/>
                </a:lnTo>
                <a:lnTo>
                  <a:pt x="12953" y="128016"/>
                </a:lnTo>
                <a:lnTo>
                  <a:pt x="12953" y="135636"/>
                </a:lnTo>
                <a:lnTo>
                  <a:pt x="17633" y="145911"/>
                </a:lnTo>
                <a:lnTo>
                  <a:pt x="30384" y="154400"/>
                </a:lnTo>
                <a:lnTo>
                  <a:pt x="49279" y="160174"/>
                </a:lnTo>
                <a:lnTo>
                  <a:pt x="72389" y="162306"/>
                </a:lnTo>
                <a:lnTo>
                  <a:pt x="79247" y="162306"/>
                </a:lnTo>
                <a:lnTo>
                  <a:pt x="95678" y="172223"/>
                </a:lnTo>
                <a:lnTo>
                  <a:pt x="116966" y="179927"/>
                </a:lnTo>
                <a:lnTo>
                  <a:pt x="142255" y="184915"/>
                </a:lnTo>
                <a:lnTo>
                  <a:pt x="170687" y="186690"/>
                </a:lnTo>
                <a:lnTo>
                  <a:pt x="185249" y="186261"/>
                </a:lnTo>
                <a:lnTo>
                  <a:pt x="199167" y="184975"/>
                </a:lnTo>
                <a:lnTo>
                  <a:pt x="212371" y="182832"/>
                </a:lnTo>
                <a:lnTo>
                  <a:pt x="224789" y="179832"/>
                </a:lnTo>
                <a:lnTo>
                  <a:pt x="377302" y="179832"/>
                </a:lnTo>
                <a:lnTo>
                  <a:pt x="389381" y="168402"/>
                </a:lnTo>
                <a:lnTo>
                  <a:pt x="469367" y="168402"/>
                </a:lnTo>
                <a:lnTo>
                  <a:pt x="486155" y="163258"/>
                </a:lnTo>
                <a:lnTo>
                  <a:pt x="503181" y="151876"/>
                </a:lnTo>
                <a:lnTo>
                  <a:pt x="509777" y="137922"/>
                </a:lnTo>
                <a:lnTo>
                  <a:pt x="540686" y="133088"/>
                </a:lnTo>
                <a:lnTo>
                  <a:pt x="565594" y="123825"/>
                </a:lnTo>
                <a:lnTo>
                  <a:pt x="582215" y="111132"/>
                </a:lnTo>
                <a:lnTo>
                  <a:pt x="588263" y="96012"/>
                </a:lnTo>
                <a:lnTo>
                  <a:pt x="587001" y="88856"/>
                </a:lnTo>
                <a:lnTo>
                  <a:pt x="583310" y="82200"/>
                </a:lnTo>
                <a:lnTo>
                  <a:pt x="577334" y="75973"/>
                </a:lnTo>
                <a:lnTo>
                  <a:pt x="569213" y="70104"/>
                </a:lnTo>
                <a:lnTo>
                  <a:pt x="573023" y="66294"/>
                </a:lnTo>
                <a:lnTo>
                  <a:pt x="575309" y="61722"/>
                </a:lnTo>
                <a:lnTo>
                  <a:pt x="575309" y="57150"/>
                </a:lnTo>
                <a:lnTo>
                  <a:pt x="571261" y="46136"/>
                </a:lnTo>
                <a:lnTo>
                  <a:pt x="560069" y="36480"/>
                </a:lnTo>
                <a:lnTo>
                  <a:pt x="543163" y="28967"/>
                </a:lnTo>
                <a:lnTo>
                  <a:pt x="521969" y="24384"/>
                </a:lnTo>
                <a:lnTo>
                  <a:pt x="520718" y="22860"/>
                </a:lnTo>
                <a:lnTo>
                  <a:pt x="191261" y="22860"/>
                </a:lnTo>
                <a:lnTo>
                  <a:pt x="180570" y="20419"/>
                </a:lnTo>
                <a:lnTo>
                  <a:pt x="169163" y="18764"/>
                </a:lnTo>
                <a:lnTo>
                  <a:pt x="157186" y="17823"/>
                </a:lnTo>
                <a:lnTo>
                  <a:pt x="144779" y="17526"/>
                </a:lnTo>
                <a:close/>
              </a:path>
              <a:path w="588644" h="199389">
                <a:moveTo>
                  <a:pt x="469367" y="168402"/>
                </a:moveTo>
                <a:lnTo>
                  <a:pt x="389381" y="168402"/>
                </a:lnTo>
                <a:lnTo>
                  <a:pt x="398490" y="170842"/>
                </a:lnTo>
                <a:lnTo>
                  <a:pt x="408527" y="172497"/>
                </a:lnTo>
                <a:lnTo>
                  <a:pt x="419278" y="173438"/>
                </a:lnTo>
                <a:lnTo>
                  <a:pt x="430529" y="173736"/>
                </a:lnTo>
                <a:lnTo>
                  <a:pt x="461129" y="170926"/>
                </a:lnTo>
                <a:lnTo>
                  <a:pt x="469367" y="168402"/>
                </a:lnTo>
                <a:close/>
              </a:path>
              <a:path w="588644" h="199389">
                <a:moveTo>
                  <a:pt x="255269" y="5334"/>
                </a:moveTo>
                <a:lnTo>
                  <a:pt x="235088" y="6572"/>
                </a:lnTo>
                <a:lnTo>
                  <a:pt x="217265" y="10096"/>
                </a:lnTo>
                <a:lnTo>
                  <a:pt x="202441" y="15621"/>
                </a:lnTo>
                <a:lnTo>
                  <a:pt x="191261" y="22860"/>
                </a:lnTo>
                <a:lnTo>
                  <a:pt x="520718" y="22860"/>
                </a:lnTo>
                <a:lnTo>
                  <a:pt x="514088" y="14787"/>
                </a:lnTo>
                <a:lnTo>
                  <a:pt x="513504" y="14478"/>
                </a:lnTo>
                <a:lnTo>
                  <a:pt x="305561" y="14478"/>
                </a:lnTo>
                <a:lnTo>
                  <a:pt x="295024" y="10798"/>
                </a:lnTo>
                <a:lnTo>
                  <a:pt x="282987" y="7905"/>
                </a:lnTo>
                <a:lnTo>
                  <a:pt x="269664" y="6012"/>
                </a:lnTo>
                <a:lnTo>
                  <a:pt x="255269" y="5334"/>
                </a:lnTo>
                <a:close/>
              </a:path>
              <a:path w="588644" h="199389">
                <a:moveTo>
                  <a:pt x="358901" y="0"/>
                </a:moveTo>
                <a:lnTo>
                  <a:pt x="342316" y="1083"/>
                </a:lnTo>
                <a:lnTo>
                  <a:pt x="327374" y="4095"/>
                </a:lnTo>
                <a:lnTo>
                  <a:pt x="314860" y="8679"/>
                </a:lnTo>
                <a:lnTo>
                  <a:pt x="305561" y="14478"/>
                </a:lnTo>
                <a:lnTo>
                  <a:pt x="513504" y="14478"/>
                </a:lnTo>
                <a:lnTo>
                  <a:pt x="506317" y="10668"/>
                </a:lnTo>
                <a:lnTo>
                  <a:pt x="406145" y="10668"/>
                </a:lnTo>
                <a:lnTo>
                  <a:pt x="397049" y="6107"/>
                </a:lnTo>
                <a:lnTo>
                  <a:pt x="385952" y="2762"/>
                </a:lnTo>
                <a:lnTo>
                  <a:pt x="373141" y="702"/>
                </a:lnTo>
                <a:lnTo>
                  <a:pt x="358901" y="0"/>
                </a:lnTo>
                <a:close/>
              </a:path>
              <a:path w="588644" h="199389">
                <a:moveTo>
                  <a:pt x="456437" y="0"/>
                </a:moveTo>
                <a:lnTo>
                  <a:pt x="441936" y="702"/>
                </a:lnTo>
                <a:lnTo>
                  <a:pt x="428434" y="2762"/>
                </a:lnTo>
                <a:lnTo>
                  <a:pt x="416361" y="6107"/>
                </a:lnTo>
                <a:lnTo>
                  <a:pt x="406145" y="10668"/>
                </a:lnTo>
                <a:lnTo>
                  <a:pt x="506317" y="10668"/>
                </a:lnTo>
                <a:lnTo>
                  <a:pt x="499490" y="7048"/>
                </a:lnTo>
                <a:lnTo>
                  <a:pt x="479750" y="1881"/>
                </a:lnTo>
                <a:lnTo>
                  <a:pt x="456437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35835" y="4749546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8382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8382"/>
                </a:lnTo>
                <a:lnTo>
                  <a:pt x="2286" y="11430"/>
                </a:lnTo>
                <a:lnTo>
                  <a:pt x="8382" y="11430"/>
                </a:lnTo>
                <a:lnTo>
                  <a:pt x="10668" y="8382"/>
                </a:lnTo>
                <a:lnTo>
                  <a:pt x="10668" y="2286"/>
                </a:lnTo>
                <a:lnTo>
                  <a:pt x="8382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03654" y="472440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7526" y="0"/>
                </a:moveTo>
                <a:lnTo>
                  <a:pt x="5334" y="0"/>
                </a:lnTo>
                <a:lnTo>
                  <a:pt x="0" y="5333"/>
                </a:lnTo>
                <a:lnTo>
                  <a:pt x="0" y="17525"/>
                </a:lnTo>
                <a:lnTo>
                  <a:pt x="5334" y="22097"/>
                </a:lnTo>
                <a:lnTo>
                  <a:pt x="17526" y="22097"/>
                </a:lnTo>
                <a:lnTo>
                  <a:pt x="22098" y="17525"/>
                </a:lnTo>
                <a:lnTo>
                  <a:pt x="22098" y="5333"/>
                </a:lnTo>
                <a:lnTo>
                  <a:pt x="1752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82901" y="4696205"/>
            <a:ext cx="33020" cy="33655"/>
          </a:xfrm>
          <a:custGeom>
            <a:avLst/>
            <a:gdLst/>
            <a:ahLst/>
            <a:cxnLst/>
            <a:rect l="l" t="t" r="r" b="b"/>
            <a:pathLst>
              <a:path w="33019" h="33654">
                <a:moveTo>
                  <a:pt x="25146" y="0"/>
                </a:moveTo>
                <a:lnTo>
                  <a:pt x="6858" y="0"/>
                </a:lnTo>
                <a:lnTo>
                  <a:pt x="0" y="7619"/>
                </a:lnTo>
                <a:lnTo>
                  <a:pt x="0" y="25907"/>
                </a:lnTo>
                <a:lnTo>
                  <a:pt x="6858" y="33527"/>
                </a:lnTo>
                <a:lnTo>
                  <a:pt x="25146" y="33527"/>
                </a:lnTo>
                <a:lnTo>
                  <a:pt x="32766" y="25907"/>
                </a:lnTo>
                <a:lnTo>
                  <a:pt x="32766" y="7619"/>
                </a:lnTo>
                <a:lnTo>
                  <a:pt x="2514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09572" y="4533138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4" h="199389">
                <a:moveTo>
                  <a:pt x="53339" y="65532"/>
                </a:moveTo>
                <a:lnTo>
                  <a:pt x="52577" y="63246"/>
                </a:lnTo>
                <a:lnTo>
                  <a:pt x="52577" y="61722"/>
                </a:lnTo>
                <a:lnTo>
                  <a:pt x="52577" y="59436"/>
                </a:lnTo>
                <a:lnTo>
                  <a:pt x="59805" y="42922"/>
                </a:lnTo>
                <a:lnTo>
                  <a:pt x="79533" y="29622"/>
                </a:lnTo>
                <a:lnTo>
                  <a:pt x="108835" y="20752"/>
                </a:lnTo>
                <a:lnTo>
                  <a:pt x="144779" y="17526"/>
                </a:lnTo>
                <a:lnTo>
                  <a:pt x="157186" y="17823"/>
                </a:lnTo>
                <a:lnTo>
                  <a:pt x="169163" y="18764"/>
                </a:lnTo>
                <a:lnTo>
                  <a:pt x="180570" y="20419"/>
                </a:lnTo>
                <a:lnTo>
                  <a:pt x="191261" y="22860"/>
                </a:lnTo>
                <a:lnTo>
                  <a:pt x="202441" y="15621"/>
                </a:lnTo>
                <a:lnTo>
                  <a:pt x="217265" y="10096"/>
                </a:lnTo>
                <a:lnTo>
                  <a:pt x="235088" y="6572"/>
                </a:lnTo>
                <a:lnTo>
                  <a:pt x="255269" y="5334"/>
                </a:lnTo>
                <a:lnTo>
                  <a:pt x="269664" y="6012"/>
                </a:lnTo>
                <a:lnTo>
                  <a:pt x="282987" y="7905"/>
                </a:lnTo>
                <a:lnTo>
                  <a:pt x="295024" y="10798"/>
                </a:lnTo>
                <a:lnTo>
                  <a:pt x="305561" y="14478"/>
                </a:lnTo>
                <a:lnTo>
                  <a:pt x="314860" y="8679"/>
                </a:lnTo>
                <a:lnTo>
                  <a:pt x="327374" y="4095"/>
                </a:lnTo>
                <a:lnTo>
                  <a:pt x="342316" y="1083"/>
                </a:lnTo>
                <a:lnTo>
                  <a:pt x="358901" y="0"/>
                </a:lnTo>
                <a:lnTo>
                  <a:pt x="373141" y="702"/>
                </a:lnTo>
                <a:lnTo>
                  <a:pt x="385952" y="2762"/>
                </a:lnTo>
                <a:lnTo>
                  <a:pt x="397049" y="6107"/>
                </a:lnTo>
                <a:lnTo>
                  <a:pt x="406145" y="10668"/>
                </a:lnTo>
                <a:lnTo>
                  <a:pt x="416361" y="6107"/>
                </a:lnTo>
                <a:lnTo>
                  <a:pt x="428434" y="2762"/>
                </a:lnTo>
                <a:lnTo>
                  <a:pt x="441936" y="702"/>
                </a:lnTo>
                <a:lnTo>
                  <a:pt x="456437" y="0"/>
                </a:lnTo>
                <a:lnTo>
                  <a:pt x="479750" y="1881"/>
                </a:lnTo>
                <a:lnTo>
                  <a:pt x="499490" y="7048"/>
                </a:lnTo>
                <a:lnTo>
                  <a:pt x="514088" y="14787"/>
                </a:lnTo>
                <a:lnTo>
                  <a:pt x="521969" y="24384"/>
                </a:lnTo>
                <a:lnTo>
                  <a:pt x="543163" y="28967"/>
                </a:lnTo>
                <a:lnTo>
                  <a:pt x="560069" y="36480"/>
                </a:lnTo>
                <a:lnTo>
                  <a:pt x="571261" y="46136"/>
                </a:lnTo>
                <a:lnTo>
                  <a:pt x="575309" y="57150"/>
                </a:lnTo>
                <a:lnTo>
                  <a:pt x="575309" y="61722"/>
                </a:lnTo>
                <a:lnTo>
                  <a:pt x="573023" y="66294"/>
                </a:lnTo>
                <a:lnTo>
                  <a:pt x="569213" y="70104"/>
                </a:lnTo>
                <a:lnTo>
                  <a:pt x="577334" y="75973"/>
                </a:lnTo>
                <a:lnTo>
                  <a:pt x="583310" y="82200"/>
                </a:lnTo>
                <a:lnTo>
                  <a:pt x="587001" y="88856"/>
                </a:lnTo>
                <a:lnTo>
                  <a:pt x="588263" y="96012"/>
                </a:lnTo>
                <a:lnTo>
                  <a:pt x="582215" y="111132"/>
                </a:lnTo>
                <a:lnTo>
                  <a:pt x="565594" y="123825"/>
                </a:lnTo>
                <a:lnTo>
                  <a:pt x="540686" y="133088"/>
                </a:lnTo>
                <a:lnTo>
                  <a:pt x="509777" y="137922"/>
                </a:lnTo>
                <a:lnTo>
                  <a:pt x="503181" y="151876"/>
                </a:lnTo>
                <a:lnTo>
                  <a:pt x="486155" y="163258"/>
                </a:lnTo>
                <a:lnTo>
                  <a:pt x="461129" y="170926"/>
                </a:lnTo>
                <a:lnTo>
                  <a:pt x="430529" y="173736"/>
                </a:lnTo>
                <a:lnTo>
                  <a:pt x="419278" y="173438"/>
                </a:lnTo>
                <a:lnTo>
                  <a:pt x="408527" y="172497"/>
                </a:lnTo>
                <a:lnTo>
                  <a:pt x="398490" y="170842"/>
                </a:lnTo>
                <a:lnTo>
                  <a:pt x="389381" y="168402"/>
                </a:lnTo>
                <a:lnTo>
                  <a:pt x="376535" y="180558"/>
                </a:lnTo>
                <a:lnTo>
                  <a:pt x="356330" y="190214"/>
                </a:lnTo>
                <a:lnTo>
                  <a:pt x="330553" y="196584"/>
                </a:lnTo>
                <a:lnTo>
                  <a:pt x="300989" y="198882"/>
                </a:lnTo>
                <a:lnTo>
                  <a:pt x="277832" y="197512"/>
                </a:lnTo>
                <a:lnTo>
                  <a:pt x="256889" y="193643"/>
                </a:lnTo>
                <a:lnTo>
                  <a:pt x="238946" y="187630"/>
                </a:lnTo>
                <a:lnTo>
                  <a:pt x="224789" y="179832"/>
                </a:lnTo>
                <a:lnTo>
                  <a:pt x="212371" y="182832"/>
                </a:lnTo>
                <a:lnTo>
                  <a:pt x="199167" y="184975"/>
                </a:lnTo>
                <a:lnTo>
                  <a:pt x="185249" y="186261"/>
                </a:lnTo>
                <a:lnTo>
                  <a:pt x="170687" y="186690"/>
                </a:lnTo>
                <a:lnTo>
                  <a:pt x="142255" y="184915"/>
                </a:lnTo>
                <a:lnTo>
                  <a:pt x="116966" y="179927"/>
                </a:lnTo>
                <a:lnTo>
                  <a:pt x="95678" y="172223"/>
                </a:lnTo>
                <a:lnTo>
                  <a:pt x="79247" y="162306"/>
                </a:lnTo>
                <a:lnTo>
                  <a:pt x="76961" y="162306"/>
                </a:lnTo>
                <a:lnTo>
                  <a:pt x="74675" y="162306"/>
                </a:lnTo>
                <a:lnTo>
                  <a:pt x="72389" y="162306"/>
                </a:lnTo>
                <a:lnTo>
                  <a:pt x="49279" y="160174"/>
                </a:lnTo>
                <a:lnTo>
                  <a:pt x="30384" y="154400"/>
                </a:lnTo>
                <a:lnTo>
                  <a:pt x="17633" y="145911"/>
                </a:lnTo>
                <a:lnTo>
                  <a:pt x="12953" y="135636"/>
                </a:lnTo>
                <a:lnTo>
                  <a:pt x="12953" y="128016"/>
                </a:lnTo>
                <a:lnTo>
                  <a:pt x="19049" y="121920"/>
                </a:lnTo>
                <a:lnTo>
                  <a:pt x="28955" y="116586"/>
                </a:lnTo>
                <a:lnTo>
                  <a:pt x="17037" y="112359"/>
                </a:lnTo>
                <a:lnTo>
                  <a:pt x="7905" y="106775"/>
                </a:lnTo>
                <a:lnTo>
                  <a:pt x="2059" y="100191"/>
                </a:lnTo>
                <a:lnTo>
                  <a:pt x="0" y="92964"/>
                </a:lnTo>
                <a:lnTo>
                  <a:pt x="4036" y="83105"/>
                </a:lnTo>
                <a:lnTo>
                  <a:pt x="15144" y="74676"/>
                </a:lnTo>
                <a:lnTo>
                  <a:pt x="31825" y="68532"/>
                </a:lnTo>
                <a:lnTo>
                  <a:pt x="52577" y="65532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35835" y="4749546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10668" y="5334"/>
                </a:moveTo>
                <a:lnTo>
                  <a:pt x="10668" y="8382"/>
                </a:lnTo>
                <a:lnTo>
                  <a:pt x="8382" y="11430"/>
                </a:lnTo>
                <a:lnTo>
                  <a:pt x="5334" y="11430"/>
                </a:lnTo>
                <a:lnTo>
                  <a:pt x="2286" y="11430"/>
                </a:lnTo>
                <a:lnTo>
                  <a:pt x="0" y="8382"/>
                </a:lnTo>
                <a:lnTo>
                  <a:pt x="0" y="5334"/>
                </a:lnTo>
                <a:lnTo>
                  <a:pt x="0" y="2286"/>
                </a:lnTo>
                <a:lnTo>
                  <a:pt x="2286" y="0"/>
                </a:lnTo>
                <a:lnTo>
                  <a:pt x="5334" y="0"/>
                </a:lnTo>
                <a:lnTo>
                  <a:pt x="8382" y="0"/>
                </a:lnTo>
                <a:lnTo>
                  <a:pt x="10668" y="2286"/>
                </a:lnTo>
                <a:lnTo>
                  <a:pt x="10668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03654" y="472440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1429"/>
                </a:moveTo>
                <a:lnTo>
                  <a:pt x="22098" y="17525"/>
                </a:lnTo>
                <a:lnTo>
                  <a:pt x="17526" y="22097"/>
                </a:lnTo>
                <a:lnTo>
                  <a:pt x="11430" y="22097"/>
                </a:lnTo>
                <a:lnTo>
                  <a:pt x="5334" y="22097"/>
                </a:lnTo>
                <a:lnTo>
                  <a:pt x="0" y="17525"/>
                </a:lnTo>
                <a:lnTo>
                  <a:pt x="0" y="11429"/>
                </a:lnTo>
                <a:lnTo>
                  <a:pt x="0" y="5333"/>
                </a:lnTo>
                <a:lnTo>
                  <a:pt x="5334" y="0"/>
                </a:lnTo>
                <a:lnTo>
                  <a:pt x="11430" y="0"/>
                </a:lnTo>
                <a:lnTo>
                  <a:pt x="17526" y="0"/>
                </a:lnTo>
                <a:lnTo>
                  <a:pt x="22098" y="5333"/>
                </a:lnTo>
                <a:lnTo>
                  <a:pt x="22098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82901" y="4696205"/>
            <a:ext cx="33020" cy="33655"/>
          </a:xfrm>
          <a:custGeom>
            <a:avLst/>
            <a:gdLst/>
            <a:ahLst/>
            <a:cxnLst/>
            <a:rect l="l" t="t" r="r" b="b"/>
            <a:pathLst>
              <a:path w="33019" h="33654">
                <a:moveTo>
                  <a:pt x="32766" y="16763"/>
                </a:moveTo>
                <a:lnTo>
                  <a:pt x="32766" y="25907"/>
                </a:lnTo>
                <a:lnTo>
                  <a:pt x="25146" y="33527"/>
                </a:lnTo>
                <a:lnTo>
                  <a:pt x="16002" y="33527"/>
                </a:lnTo>
                <a:lnTo>
                  <a:pt x="6858" y="33527"/>
                </a:lnTo>
                <a:lnTo>
                  <a:pt x="0" y="25907"/>
                </a:lnTo>
                <a:lnTo>
                  <a:pt x="0" y="16763"/>
                </a:lnTo>
                <a:lnTo>
                  <a:pt x="0" y="7619"/>
                </a:lnTo>
                <a:lnTo>
                  <a:pt x="6858" y="0"/>
                </a:lnTo>
                <a:lnTo>
                  <a:pt x="16002" y="0"/>
                </a:lnTo>
                <a:lnTo>
                  <a:pt x="25146" y="0"/>
                </a:lnTo>
                <a:lnTo>
                  <a:pt x="32766" y="7619"/>
                </a:lnTo>
                <a:lnTo>
                  <a:pt x="32766" y="16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39289" y="4648961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89" h="3810">
                <a:moveTo>
                  <a:pt x="34289" y="3810"/>
                </a:moveTo>
                <a:lnTo>
                  <a:pt x="32765" y="3810"/>
                </a:lnTo>
                <a:lnTo>
                  <a:pt x="31241" y="3810"/>
                </a:lnTo>
                <a:lnTo>
                  <a:pt x="29717" y="3810"/>
                </a:lnTo>
                <a:lnTo>
                  <a:pt x="21752" y="3536"/>
                </a:lnTo>
                <a:lnTo>
                  <a:pt x="14001" y="2762"/>
                </a:lnTo>
                <a:lnTo>
                  <a:pt x="6679" y="155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88820" y="4693158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5239" y="0"/>
                </a:moveTo>
                <a:lnTo>
                  <a:pt x="10667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25217" y="4703826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9143" y="8382"/>
                </a:moveTo>
                <a:lnTo>
                  <a:pt x="5333" y="6096"/>
                </a:lnTo>
                <a:lnTo>
                  <a:pt x="2285" y="30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98954" y="4692396"/>
            <a:ext cx="3175" cy="8890"/>
          </a:xfrm>
          <a:custGeom>
            <a:avLst/>
            <a:gdLst/>
            <a:ahLst/>
            <a:cxnLst/>
            <a:rect l="l" t="t" r="r" b="b"/>
            <a:pathLst>
              <a:path w="3175" h="8889">
                <a:moveTo>
                  <a:pt x="3048" y="0"/>
                </a:moveTo>
                <a:lnTo>
                  <a:pt x="3048" y="3048"/>
                </a:lnTo>
                <a:lnTo>
                  <a:pt x="1524" y="6096"/>
                </a:ln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74392" y="4637532"/>
            <a:ext cx="44450" cy="33655"/>
          </a:xfrm>
          <a:custGeom>
            <a:avLst/>
            <a:gdLst/>
            <a:ahLst/>
            <a:cxnLst/>
            <a:rect l="l" t="t" r="r" b="b"/>
            <a:pathLst>
              <a:path w="44450" h="33654">
                <a:moveTo>
                  <a:pt x="0" y="0"/>
                </a:moveTo>
                <a:lnTo>
                  <a:pt x="17835" y="5655"/>
                </a:lnTo>
                <a:lnTo>
                  <a:pt x="31813" y="13239"/>
                </a:lnTo>
                <a:lnTo>
                  <a:pt x="40933" y="22395"/>
                </a:lnTo>
                <a:lnTo>
                  <a:pt x="44196" y="32766"/>
                </a:lnTo>
                <a:lnTo>
                  <a:pt x="44196" y="335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58973" y="460324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19812" y="0"/>
                </a:moveTo>
                <a:lnTo>
                  <a:pt x="15240" y="4572"/>
                </a:lnTo>
                <a:lnTo>
                  <a:pt x="8382" y="8382"/>
                </a:lnTo>
                <a:lnTo>
                  <a:pt x="0" y="121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31542" y="4557521"/>
            <a:ext cx="1270" cy="5715"/>
          </a:xfrm>
          <a:custGeom>
            <a:avLst/>
            <a:gdLst/>
            <a:ahLst/>
            <a:cxnLst/>
            <a:rect l="l" t="t" r="r" b="b"/>
            <a:pathLst>
              <a:path w="1269" h="5714">
                <a:moveTo>
                  <a:pt x="0" y="0"/>
                </a:moveTo>
                <a:lnTo>
                  <a:pt x="762" y="1524"/>
                </a:lnTo>
                <a:lnTo>
                  <a:pt x="762" y="3048"/>
                </a:lnTo>
                <a:lnTo>
                  <a:pt x="762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05811" y="4543044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0" y="7620"/>
                </a:moveTo>
                <a:lnTo>
                  <a:pt x="2286" y="4572"/>
                </a:lnTo>
                <a:lnTo>
                  <a:pt x="6096" y="2286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11323" y="4547615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6096"/>
                </a:moveTo>
                <a:lnTo>
                  <a:pt x="762" y="3810"/>
                </a:lnTo>
                <a:lnTo>
                  <a:pt x="2286" y="2286"/>
                </a:ln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00072" y="4555997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4" h="6350">
                <a:moveTo>
                  <a:pt x="0" y="0"/>
                </a:moveTo>
                <a:lnTo>
                  <a:pt x="6858" y="1524"/>
                </a:lnTo>
                <a:lnTo>
                  <a:pt x="12954" y="3810"/>
                </a:lnTo>
                <a:lnTo>
                  <a:pt x="18288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62911" y="459867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3048" y="6096"/>
                </a:moveTo>
                <a:lnTo>
                  <a:pt x="1524" y="3810"/>
                </a:lnTo>
                <a:lnTo>
                  <a:pt x="762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017776" y="4558534"/>
            <a:ext cx="31369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了</a:t>
            </a: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解即可</a:t>
            </a:r>
            <a:endParaRPr sz="550">
              <a:latin typeface="宋体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38222" y="4518659"/>
            <a:ext cx="563118" cy="2247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538983" y="4519421"/>
            <a:ext cx="562610" cy="224790"/>
          </a:xfrm>
          <a:prstGeom prst="rect">
            <a:avLst/>
          </a:prstGeom>
          <a:ln w="3810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225"/>
              </a:spcBef>
            </a:pP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考情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析：</a:t>
            </a:r>
            <a:endParaRPr sz="500">
              <a:latin typeface="微软雅黑"/>
              <a:cs typeface="微软雅黑"/>
            </a:endParaRPr>
          </a:p>
          <a:p>
            <a:pPr marL="26670">
              <a:lnSpc>
                <a:spcPct val="100000"/>
              </a:lnSpc>
              <a:spcBef>
                <a:spcPts val="140"/>
              </a:spcBef>
            </a:pPr>
            <a:r>
              <a:rPr dirty="0" sz="450" spc="10" b="1">
                <a:latin typeface="微软雅黑"/>
                <a:cs typeface="微软雅黑"/>
              </a:rPr>
              <a:t>可</a:t>
            </a:r>
            <a:r>
              <a:rPr dirty="0" sz="450" spc="15" b="1">
                <a:latin typeface="微软雅黑"/>
                <a:cs typeface="微软雅黑"/>
              </a:rPr>
              <a:t>能</a:t>
            </a:r>
            <a:r>
              <a:rPr dirty="0" sz="450" spc="10" b="1">
                <a:latin typeface="微软雅黑"/>
                <a:cs typeface="微软雅黑"/>
              </a:rPr>
              <a:t>会</a:t>
            </a:r>
            <a:r>
              <a:rPr dirty="0" sz="450" spc="15" b="1">
                <a:latin typeface="微软雅黑"/>
                <a:cs typeface="微软雅黑"/>
              </a:rPr>
              <a:t>考单</a:t>
            </a:r>
            <a:r>
              <a:rPr dirty="0" sz="450" spc="10" b="1">
                <a:latin typeface="微软雅黑"/>
                <a:cs typeface="微软雅黑"/>
              </a:rPr>
              <a:t>选</a:t>
            </a:r>
            <a:r>
              <a:rPr dirty="0" sz="450" spc="20" b="1">
                <a:latin typeface="微软雅黑"/>
                <a:cs typeface="微软雅黑"/>
              </a:rPr>
              <a:t>题</a:t>
            </a:r>
            <a:endParaRPr sz="450">
              <a:latin typeface="微软雅黑"/>
              <a:cs typeface="微软雅黑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867475" y="6159315"/>
            <a:ext cx="185026" cy="1819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104388" y="6193076"/>
            <a:ext cx="34925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25">
                <a:latin typeface="宋体"/>
                <a:cs typeface="宋体"/>
              </a:rPr>
              <a:t>接</a:t>
            </a:r>
            <a:r>
              <a:rPr dirty="0" sz="500" spc="30">
                <a:latin typeface="宋体"/>
                <a:cs typeface="宋体"/>
              </a:rPr>
              <a:t>着</a:t>
            </a:r>
            <a:r>
              <a:rPr dirty="0" sz="500" spc="25">
                <a:latin typeface="宋体"/>
                <a:cs typeface="宋体"/>
              </a:rPr>
              <a:t>下一页</a:t>
            </a:r>
            <a:endParaRPr sz="5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3923" y="4337303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17620" y="4334255"/>
            <a:ext cx="3589020" cy="220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18382" y="4334255"/>
            <a:ext cx="1803654" cy="70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74535" y="4375403"/>
            <a:ext cx="781812" cy="1844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058411" y="5111496"/>
            <a:ext cx="2565400" cy="135890"/>
          </a:xfrm>
          <a:prstGeom prst="rect">
            <a:avLst/>
          </a:prstGeom>
          <a:solidFill>
            <a:srgbClr val="C9D7B9"/>
          </a:solidFill>
        </p:spPr>
        <p:txBody>
          <a:bodyPr wrap="square" lIns="0" tIns="1143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dirty="0" sz="700" spc="5">
                <a:latin typeface="微软雅黑"/>
                <a:cs typeface="微软雅黑"/>
              </a:rPr>
              <a:t>人力资源</a:t>
            </a:r>
            <a:r>
              <a:rPr dirty="0" sz="700" spc="200">
                <a:latin typeface="微软雅黑"/>
                <a:cs typeface="微软雅黑"/>
              </a:rPr>
              <a:t> </a:t>
            </a:r>
            <a:r>
              <a:rPr dirty="0" sz="700" spc="5" b="1">
                <a:latin typeface="微软雅黑"/>
                <a:cs typeface="微软雅黑"/>
              </a:rPr>
              <a:t>＝</a:t>
            </a:r>
            <a:r>
              <a:rPr dirty="0" sz="700" spc="-5" b="1">
                <a:latin typeface="微软雅黑"/>
                <a:cs typeface="微软雅黑"/>
              </a:rPr>
              <a:t> </a:t>
            </a:r>
            <a:r>
              <a:rPr dirty="0" sz="700" spc="-5">
                <a:solidFill>
                  <a:srgbClr val="C00000"/>
                </a:solidFill>
                <a:latin typeface="微软雅黑"/>
                <a:cs typeface="微软雅黑"/>
              </a:rPr>
              <a:t>自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然性</a:t>
            </a:r>
            <a:r>
              <a:rPr dirty="0" sz="700" spc="5">
                <a:latin typeface="微软雅黑"/>
                <a:cs typeface="微软雅黑"/>
              </a:rPr>
              <a:t>人力资源</a:t>
            </a:r>
            <a:r>
              <a:rPr dirty="0" sz="700" spc="200">
                <a:latin typeface="微软雅黑"/>
                <a:cs typeface="微软雅黑"/>
              </a:rPr>
              <a:t> </a:t>
            </a:r>
            <a:r>
              <a:rPr dirty="0" sz="700" spc="5" b="1">
                <a:latin typeface="微软雅黑"/>
                <a:cs typeface="微软雅黑"/>
              </a:rPr>
              <a:t>＋</a:t>
            </a:r>
            <a:r>
              <a:rPr dirty="0" sz="700" spc="-10" b="1">
                <a:latin typeface="微软雅黑"/>
                <a:cs typeface="微软雅黑"/>
              </a:rPr>
              <a:t> 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资本性</a:t>
            </a:r>
            <a:r>
              <a:rPr dirty="0" sz="700" spc="5">
                <a:latin typeface="微软雅黑"/>
                <a:cs typeface="微软雅黑"/>
              </a:rPr>
              <a:t>人力资源（</a:t>
            </a:r>
            <a:r>
              <a:rPr dirty="0" sz="700" spc="-5">
                <a:solidFill>
                  <a:srgbClr val="C00000"/>
                </a:solidFill>
                <a:latin typeface="微软雅黑"/>
                <a:cs typeface="微软雅黑"/>
              </a:rPr>
              <a:t>人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力资本</a:t>
            </a:r>
            <a:r>
              <a:rPr dirty="0" sz="700" spc="5">
                <a:latin typeface="微软雅黑"/>
                <a:cs typeface="微软雅黑"/>
              </a:rPr>
              <a:t>）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000500" y="5321808"/>
            <a:ext cx="2883535" cy="683260"/>
          </a:xfrm>
          <a:prstGeom prst="rect">
            <a:avLst/>
          </a:prstGeom>
          <a:ln w="7480">
            <a:solidFill>
              <a:srgbClr val="0053A7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735"/>
              </a:spcBef>
            </a:pPr>
            <a:r>
              <a:rPr dirty="0" sz="700" spc="-5">
                <a:latin typeface="微软雅黑"/>
                <a:cs typeface="微软雅黑"/>
              </a:rPr>
              <a:t>①</a:t>
            </a:r>
            <a:r>
              <a:rPr dirty="0" sz="700" spc="5" b="1">
                <a:solidFill>
                  <a:srgbClr val="006FC0"/>
                </a:solidFill>
                <a:latin typeface="微软雅黑"/>
                <a:cs typeface="微软雅黑"/>
              </a:rPr>
              <a:t>自然性</a:t>
            </a:r>
            <a:r>
              <a:rPr dirty="0" sz="700" spc="5">
                <a:latin typeface="微软雅黑"/>
                <a:cs typeface="微软雅黑"/>
              </a:rPr>
              <a:t>人力资源</a:t>
            </a:r>
            <a:r>
              <a:rPr dirty="0" sz="700" spc="-25">
                <a:latin typeface="微软雅黑"/>
                <a:cs typeface="微软雅黑"/>
              </a:rPr>
              <a:t> 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5">
                <a:latin typeface="微软雅黑"/>
                <a:cs typeface="微软雅黑"/>
              </a:rPr>
              <a:t>体力和</a:t>
            </a:r>
            <a:r>
              <a:rPr dirty="0" sz="700" spc="-5">
                <a:latin typeface="微软雅黑"/>
                <a:cs typeface="微软雅黑"/>
              </a:rPr>
              <a:t>脑</a:t>
            </a:r>
            <a:r>
              <a:rPr dirty="0" sz="700" spc="5">
                <a:latin typeface="微软雅黑"/>
                <a:cs typeface="微软雅黑"/>
              </a:rPr>
              <a:t>力的总和</a:t>
            </a:r>
            <a:r>
              <a:rPr dirty="0" sz="700" spc="-15">
                <a:latin typeface="微软雅黑"/>
                <a:cs typeface="微软雅黑"/>
              </a:rPr>
              <a:t> </a:t>
            </a:r>
            <a:r>
              <a:rPr dirty="0" sz="700">
                <a:latin typeface="Arial"/>
                <a:cs typeface="Arial"/>
              </a:rPr>
              <a:t>+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还没有</a:t>
            </a:r>
            <a:r>
              <a:rPr dirty="0" sz="700" spc="5">
                <a:latin typeface="微软雅黑"/>
                <a:cs typeface="微软雅黑"/>
              </a:rPr>
              <a:t>进入劳</a:t>
            </a:r>
            <a:r>
              <a:rPr dirty="0" sz="700" spc="-5">
                <a:latin typeface="微软雅黑"/>
                <a:cs typeface="微软雅黑"/>
              </a:rPr>
              <a:t>动</a:t>
            </a:r>
            <a:r>
              <a:rPr dirty="0" sz="700" spc="5">
                <a:latin typeface="微软雅黑"/>
                <a:cs typeface="微软雅黑"/>
              </a:rPr>
              <a:t>力市场交易</a:t>
            </a:r>
            <a:endParaRPr sz="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dirty="0" sz="700" spc="-5">
                <a:latin typeface="微软雅黑"/>
                <a:cs typeface="微软雅黑"/>
              </a:rPr>
              <a:t>②</a:t>
            </a:r>
            <a:r>
              <a:rPr dirty="0" sz="700" spc="5" b="1">
                <a:solidFill>
                  <a:srgbClr val="006FC0"/>
                </a:solidFill>
                <a:latin typeface="微软雅黑"/>
                <a:cs typeface="微软雅黑"/>
              </a:rPr>
              <a:t>资本性</a:t>
            </a:r>
            <a:r>
              <a:rPr dirty="0" sz="700" spc="5">
                <a:latin typeface="微软雅黑"/>
                <a:cs typeface="微软雅黑"/>
              </a:rPr>
              <a:t>人力资源</a:t>
            </a:r>
            <a:r>
              <a:rPr dirty="0" sz="700" spc="-25">
                <a:latin typeface="微软雅黑"/>
                <a:cs typeface="微软雅黑"/>
              </a:rPr>
              <a:t> 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5">
                <a:latin typeface="微软雅黑"/>
                <a:cs typeface="微软雅黑"/>
              </a:rPr>
              <a:t>体力和</a:t>
            </a:r>
            <a:r>
              <a:rPr dirty="0" sz="700" spc="-5">
                <a:latin typeface="微软雅黑"/>
                <a:cs typeface="微软雅黑"/>
              </a:rPr>
              <a:t>脑</a:t>
            </a:r>
            <a:r>
              <a:rPr dirty="0" sz="700" spc="5">
                <a:latin typeface="微软雅黑"/>
                <a:cs typeface="微软雅黑"/>
              </a:rPr>
              <a:t>力的总和</a:t>
            </a:r>
            <a:r>
              <a:rPr dirty="0" sz="700" spc="-15">
                <a:latin typeface="微软雅黑"/>
                <a:cs typeface="微软雅黑"/>
              </a:rPr>
              <a:t> </a:t>
            </a:r>
            <a:r>
              <a:rPr dirty="0" sz="700">
                <a:latin typeface="Arial"/>
                <a:cs typeface="Arial"/>
              </a:rPr>
              <a:t>+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已经</a:t>
            </a:r>
            <a:r>
              <a:rPr dirty="0" sz="700" spc="5">
                <a:latin typeface="微软雅黑"/>
                <a:cs typeface="微软雅黑"/>
              </a:rPr>
              <a:t>进入了劳</a:t>
            </a:r>
            <a:r>
              <a:rPr dirty="0" sz="700" spc="-5">
                <a:latin typeface="微软雅黑"/>
                <a:cs typeface="微软雅黑"/>
              </a:rPr>
              <a:t>动</a:t>
            </a:r>
            <a:r>
              <a:rPr dirty="0" sz="700" spc="5">
                <a:latin typeface="微软雅黑"/>
                <a:cs typeface="微软雅黑"/>
              </a:rPr>
              <a:t>力市场交易</a:t>
            </a:r>
            <a:endParaRPr sz="700">
              <a:latin typeface="微软雅黑"/>
              <a:cs typeface="微软雅黑"/>
            </a:endParaRPr>
          </a:p>
          <a:p>
            <a:pPr marL="1634489">
              <a:lnSpc>
                <a:spcPct val="100000"/>
              </a:lnSpc>
              <a:spcBef>
                <a:spcPts val="434"/>
              </a:spcBef>
            </a:pPr>
            <a:r>
              <a:rPr dirty="0" sz="700">
                <a:latin typeface="Arial"/>
                <a:cs typeface="Arial"/>
              </a:rPr>
              <a:t>+</a:t>
            </a:r>
            <a:r>
              <a:rPr dirty="0" sz="700" spc="180"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C00000"/>
                </a:solidFill>
                <a:latin typeface="微软雅黑"/>
                <a:cs typeface="微软雅黑"/>
              </a:rPr>
              <a:t>获</a:t>
            </a:r>
            <a:r>
              <a:rPr dirty="0" sz="700" spc="5">
                <a:solidFill>
                  <a:srgbClr val="C00000"/>
                </a:solidFill>
                <a:latin typeface="微软雅黑"/>
                <a:cs typeface="微软雅黑"/>
              </a:rPr>
              <a:t>得了收益</a:t>
            </a:r>
            <a:r>
              <a:rPr dirty="0" sz="700" spc="5">
                <a:latin typeface="微软雅黑"/>
                <a:cs typeface="微软雅黑"/>
              </a:rPr>
              <a:t>的人力资源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23182" y="4788408"/>
            <a:ext cx="425450" cy="208279"/>
          </a:xfrm>
          <a:prstGeom prst="rect">
            <a:avLst/>
          </a:prstGeom>
          <a:solidFill>
            <a:srgbClr val="006FBF"/>
          </a:solidFill>
        </p:spPr>
        <p:txBody>
          <a:bodyPr wrap="square" lIns="0" tIns="1270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dirty="0" sz="1150" spc="25" b="1">
                <a:solidFill>
                  <a:srgbClr val="FFFFFF"/>
                </a:solidFill>
                <a:latin typeface="微软雅黑"/>
                <a:cs typeface="微软雅黑"/>
              </a:rPr>
              <a:t>区</a:t>
            </a:r>
            <a:r>
              <a:rPr dirty="0" sz="1150" spc="15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50" spc="25" b="1">
                <a:solidFill>
                  <a:srgbClr val="FFFFFF"/>
                </a:solidFill>
                <a:latin typeface="微软雅黑"/>
                <a:cs typeface="微软雅黑"/>
              </a:rPr>
              <a:t>别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000500" y="4440935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60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19144" y="4440935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221742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02579" y="4652009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5" h="199389">
                <a:moveTo>
                  <a:pt x="377339" y="179832"/>
                </a:moveTo>
                <a:lnTo>
                  <a:pt x="224789" y="179832"/>
                </a:lnTo>
                <a:lnTo>
                  <a:pt x="238946" y="187630"/>
                </a:lnTo>
                <a:lnTo>
                  <a:pt x="256889" y="193643"/>
                </a:lnTo>
                <a:lnTo>
                  <a:pt x="277832" y="197512"/>
                </a:lnTo>
                <a:lnTo>
                  <a:pt x="300989" y="198882"/>
                </a:lnTo>
                <a:lnTo>
                  <a:pt x="330434" y="196703"/>
                </a:lnTo>
                <a:lnTo>
                  <a:pt x="355949" y="190595"/>
                </a:lnTo>
                <a:lnTo>
                  <a:pt x="375892" y="181201"/>
                </a:lnTo>
                <a:lnTo>
                  <a:pt x="377339" y="179832"/>
                </a:lnTo>
                <a:close/>
              </a:path>
              <a:path w="588645" h="199389">
                <a:moveTo>
                  <a:pt x="144017" y="17526"/>
                </a:moveTo>
                <a:lnTo>
                  <a:pt x="108513" y="20871"/>
                </a:lnTo>
                <a:lnTo>
                  <a:pt x="79438" y="30003"/>
                </a:lnTo>
                <a:lnTo>
                  <a:pt x="59793" y="43564"/>
                </a:lnTo>
                <a:lnTo>
                  <a:pt x="52577" y="60198"/>
                </a:lnTo>
                <a:lnTo>
                  <a:pt x="52577" y="66294"/>
                </a:lnTo>
                <a:lnTo>
                  <a:pt x="31825" y="69187"/>
                </a:lnTo>
                <a:lnTo>
                  <a:pt x="15144" y="75152"/>
                </a:lnTo>
                <a:lnTo>
                  <a:pt x="4036" y="83546"/>
                </a:lnTo>
                <a:lnTo>
                  <a:pt x="0" y="93726"/>
                </a:lnTo>
                <a:lnTo>
                  <a:pt x="2059" y="100845"/>
                </a:lnTo>
                <a:lnTo>
                  <a:pt x="7905" y="107251"/>
                </a:lnTo>
                <a:lnTo>
                  <a:pt x="17037" y="112799"/>
                </a:lnTo>
                <a:lnTo>
                  <a:pt x="28955" y="117348"/>
                </a:lnTo>
                <a:lnTo>
                  <a:pt x="19049" y="121920"/>
                </a:lnTo>
                <a:lnTo>
                  <a:pt x="12953" y="128778"/>
                </a:lnTo>
                <a:lnTo>
                  <a:pt x="12953" y="135636"/>
                </a:lnTo>
                <a:lnTo>
                  <a:pt x="17633" y="146351"/>
                </a:lnTo>
                <a:lnTo>
                  <a:pt x="30384" y="155067"/>
                </a:lnTo>
                <a:lnTo>
                  <a:pt x="49279" y="160924"/>
                </a:lnTo>
                <a:lnTo>
                  <a:pt x="72389" y="163068"/>
                </a:lnTo>
                <a:lnTo>
                  <a:pt x="79247" y="163068"/>
                </a:lnTo>
                <a:lnTo>
                  <a:pt x="95678" y="172985"/>
                </a:lnTo>
                <a:lnTo>
                  <a:pt x="116966" y="180689"/>
                </a:lnTo>
                <a:lnTo>
                  <a:pt x="142255" y="185677"/>
                </a:lnTo>
                <a:lnTo>
                  <a:pt x="170687" y="187452"/>
                </a:lnTo>
                <a:lnTo>
                  <a:pt x="185249" y="186904"/>
                </a:lnTo>
                <a:lnTo>
                  <a:pt x="199167" y="185356"/>
                </a:lnTo>
                <a:lnTo>
                  <a:pt x="212371" y="182951"/>
                </a:lnTo>
                <a:lnTo>
                  <a:pt x="224789" y="179832"/>
                </a:lnTo>
                <a:lnTo>
                  <a:pt x="377339" y="179832"/>
                </a:lnTo>
                <a:lnTo>
                  <a:pt x="388619" y="169164"/>
                </a:lnTo>
                <a:lnTo>
                  <a:pt x="469367" y="169164"/>
                </a:lnTo>
                <a:lnTo>
                  <a:pt x="486155" y="164020"/>
                </a:lnTo>
                <a:lnTo>
                  <a:pt x="503181" y="152638"/>
                </a:lnTo>
                <a:lnTo>
                  <a:pt x="509777" y="138684"/>
                </a:lnTo>
                <a:lnTo>
                  <a:pt x="540686" y="133850"/>
                </a:lnTo>
                <a:lnTo>
                  <a:pt x="565594" y="124587"/>
                </a:lnTo>
                <a:lnTo>
                  <a:pt x="582215" y="111894"/>
                </a:lnTo>
                <a:lnTo>
                  <a:pt x="588263" y="96774"/>
                </a:lnTo>
                <a:lnTo>
                  <a:pt x="587001" y="89511"/>
                </a:lnTo>
                <a:lnTo>
                  <a:pt x="583310" y="82677"/>
                </a:lnTo>
                <a:lnTo>
                  <a:pt x="577334" y="76414"/>
                </a:lnTo>
                <a:lnTo>
                  <a:pt x="569213" y="70866"/>
                </a:lnTo>
                <a:lnTo>
                  <a:pt x="573023" y="66294"/>
                </a:lnTo>
                <a:lnTo>
                  <a:pt x="575309" y="61722"/>
                </a:lnTo>
                <a:lnTo>
                  <a:pt x="575309" y="57150"/>
                </a:lnTo>
                <a:lnTo>
                  <a:pt x="571261" y="46255"/>
                </a:lnTo>
                <a:lnTo>
                  <a:pt x="560069" y="36861"/>
                </a:lnTo>
                <a:lnTo>
                  <a:pt x="543163" y="29610"/>
                </a:lnTo>
                <a:lnTo>
                  <a:pt x="521969" y="25146"/>
                </a:lnTo>
                <a:lnTo>
                  <a:pt x="520773" y="23622"/>
                </a:lnTo>
                <a:lnTo>
                  <a:pt x="190499" y="23622"/>
                </a:lnTo>
                <a:lnTo>
                  <a:pt x="180236" y="21062"/>
                </a:lnTo>
                <a:lnTo>
                  <a:pt x="168973" y="19145"/>
                </a:lnTo>
                <a:lnTo>
                  <a:pt x="156852" y="17942"/>
                </a:lnTo>
                <a:lnTo>
                  <a:pt x="144017" y="17526"/>
                </a:lnTo>
                <a:close/>
              </a:path>
              <a:path w="588645" h="199389">
                <a:moveTo>
                  <a:pt x="469367" y="169164"/>
                </a:moveTo>
                <a:lnTo>
                  <a:pt x="388619" y="169164"/>
                </a:lnTo>
                <a:lnTo>
                  <a:pt x="398168" y="171283"/>
                </a:lnTo>
                <a:lnTo>
                  <a:pt x="408547" y="172985"/>
                </a:lnTo>
                <a:lnTo>
                  <a:pt x="419266" y="174093"/>
                </a:lnTo>
                <a:lnTo>
                  <a:pt x="430529" y="174498"/>
                </a:lnTo>
                <a:lnTo>
                  <a:pt x="461129" y="171688"/>
                </a:lnTo>
                <a:lnTo>
                  <a:pt x="469367" y="169164"/>
                </a:lnTo>
                <a:close/>
              </a:path>
              <a:path w="588645" h="199389">
                <a:moveTo>
                  <a:pt x="255269" y="5334"/>
                </a:moveTo>
                <a:lnTo>
                  <a:pt x="234969" y="6691"/>
                </a:lnTo>
                <a:lnTo>
                  <a:pt x="216884" y="10477"/>
                </a:lnTo>
                <a:lnTo>
                  <a:pt x="201799" y="16263"/>
                </a:lnTo>
                <a:lnTo>
                  <a:pt x="190499" y="23622"/>
                </a:lnTo>
                <a:lnTo>
                  <a:pt x="520773" y="23622"/>
                </a:lnTo>
                <a:lnTo>
                  <a:pt x="514190" y="15240"/>
                </a:lnTo>
                <a:lnTo>
                  <a:pt x="305561" y="15240"/>
                </a:lnTo>
                <a:lnTo>
                  <a:pt x="295024" y="11120"/>
                </a:lnTo>
                <a:lnTo>
                  <a:pt x="282987" y="8001"/>
                </a:lnTo>
                <a:lnTo>
                  <a:pt x="269664" y="6024"/>
                </a:lnTo>
                <a:lnTo>
                  <a:pt x="255269" y="5334"/>
                </a:lnTo>
                <a:close/>
              </a:path>
              <a:path w="588645" h="199389">
                <a:moveTo>
                  <a:pt x="358901" y="0"/>
                </a:moveTo>
                <a:lnTo>
                  <a:pt x="342316" y="1095"/>
                </a:lnTo>
                <a:lnTo>
                  <a:pt x="327374" y="4191"/>
                </a:lnTo>
                <a:lnTo>
                  <a:pt x="314860" y="9001"/>
                </a:lnTo>
                <a:lnTo>
                  <a:pt x="305561" y="15240"/>
                </a:lnTo>
                <a:lnTo>
                  <a:pt x="514190" y="15240"/>
                </a:lnTo>
                <a:lnTo>
                  <a:pt x="514088" y="15109"/>
                </a:lnTo>
                <a:lnTo>
                  <a:pt x="505949" y="10668"/>
                </a:lnTo>
                <a:lnTo>
                  <a:pt x="406145" y="10668"/>
                </a:lnTo>
                <a:lnTo>
                  <a:pt x="397049" y="6429"/>
                </a:lnTo>
                <a:lnTo>
                  <a:pt x="385952" y="3048"/>
                </a:lnTo>
                <a:lnTo>
                  <a:pt x="373141" y="809"/>
                </a:lnTo>
                <a:lnTo>
                  <a:pt x="358901" y="0"/>
                </a:lnTo>
                <a:close/>
              </a:path>
              <a:path w="588645" h="199389">
                <a:moveTo>
                  <a:pt x="456437" y="0"/>
                </a:moveTo>
                <a:lnTo>
                  <a:pt x="441936" y="809"/>
                </a:lnTo>
                <a:lnTo>
                  <a:pt x="428434" y="3048"/>
                </a:lnTo>
                <a:lnTo>
                  <a:pt x="416361" y="6429"/>
                </a:lnTo>
                <a:lnTo>
                  <a:pt x="406145" y="10668"/>
                </a:lnTo>
                <a:lnTo>
                  <a:pt x="505949" y="10668"/>
                </a:lnTo>
                <a:lnTo>
                  <a:pt x="499490" y="7143"/>
                </a:lnTo>
                <a:lnTo>
                  <a:pt x="479750" y="1893"/>
                </a:lnTo>
                <a:lnTo>
                  <a:pt x="456437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28844" y="48691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8381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8382"/>
                </a:lnTo>
                <a:lnTo>
                  <a:pt x="2285" y="10668"/>
                </a:lnTo>
                <a:lnTo>
                  <a:pt x="8381" y="10668"/>
                </a:lnTo>
                <a:lnTo>
                  <a:pt x="10667" y="8382"/>
                </a:lnTo>
                <a:lnTo>
                  <a:pt x="10667" y="2286"/>
                </a:lnTo>
                <a:lnTo>
                  <a:pt x="8381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96661" y="48440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7526" y="0"/>
                </a:moveTo>
                <a:lnTo>
                  <a:pt x="5334" y="0"/>
                </a:lnTo>
                <a:lnTo>
                  <a:pt x="0" y="4571"/>
                </a:lnTo>
                <a:lnTo>
                  <a:pt x="0" y="16763"/>
                </a:lnTo>
                <a:lnTo>
                  <a:pt x="5334" y="22097"/>
                </a:lnTo>
                <a:lnTo>
                  <a:pt x="17526" y="22097"/>
                </a:lnTo>
                <a:lnTo>
                  <a:pt x="22098" y="16763"/>
                </a:lnTo>
                <a:lnTo>
                  <a:pt x="22098" y="4571"/>
                </a:lnTo>
                <a:lnTo>
                  <a:pt x="1752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75909" y="48158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45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5145"/>
                </a:lnTo>
                <a:lnTo>
                  <a:pt x="6857" y="32765"/>
                </a:lnTo>
                <a:lnTo>
                  <a:pt x="25145" y="32765"/>
                </a:lnTo>
                <a:lnTo>
                  <a:pt x="32765" y="25145"/>
                </a:lnTo>
                <a:lnTo>
                  <a:pt x="32765" y="6857"/>
                </a:lnTo>
                <a:lnTo>
                  <a:pt x="25145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02579" y="4652009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5" h="199389">
                <a:moveTo>
                  <a:pt x="53339" y="65532"/>
                </a:moveTo>
                <a:lnTo>
                  <a:pt x="52577" y="64008"/>
                </a:lnTo>
                <a:lnTo>
                  <a:pt x="52577" y="61722"/>
                </a:lnTo>
                <a:lnTo>
                  <a:pt x="52577" y="60198"/>
                </a:lnTo>
                <a:lnTo>
                  <a:pt x="59793" y="43564"/>
                </a:lnTo>
                <a:lnTo>
                  <a:pt x="79438" y="30003"/>
                </a:lnTo>
                <a:lnTo>
                  <a:pt x="108513" y="20871"/>
                </a:lnTo>
                <a:lnTo>
                  <a:pt x="144017" y="17526"/>
                </a:lnTo>
                <a:lnTo>
                  <a:pt x="156852" y="17942"/>
                </a:lnTo>
                <a:lnTo>
                  <a:pt x="168973" y="19145"/>
                </a:lnTo>
                <a:lnTo>
                  <a:pt x="180236" y="21062"/>
                </a:lnTo>
                <a:lnTo>
                  <a:pt x="190499" y="23622"/>
                </a:lnTo>
                <a:lnTo>
                  <a:pt x="201799" y="16263"/>
                </a:lnTo>
                <a:lnTo>
                  <a:pt x="216884" y="10477"/>
                </a:lnTo>
                <a:lnTo>
                  <a:pt x="234969" y="6691"/>
                </a:lnTo>
                <a:lnTo>
                  <a:pt x="255269" y="5334"/>
                </a:lnTo>
                <a:lnTo>
                  <a:pt x="269664" y="6024"/>
                </a:lnTo>
                <a:lnTo>
                  <a:pt x="282987" y="8001"/>
                </a:lnTo>
                <a:lnTo>
                  <a:pt x="295024" y="11120"/>
                </a:lnTo>
                <a:lnTo>
                  <a:pt x="305561" y="15240"/>
                </a:lnTo>
                <a:lnTo>
                  <a:pt x="314860" y="9001"/>
                </a:lnTo>
                <a:lnTo>
                  <a:pt x="327374" y="4191"/>
                </a:lnTo>
                <a:lnTo>
                  <a:pt x="342316" y="1095"/>
                </a:lnTo>
                <a:lnTo>
                  <a:pt x="358901" y="0"/>
                </a:lnTo>
                <a:lnTo>
                  <a:pt x="373141" y="809"/>
                </a:lnTo>
                <a:lnTo>
                  <a:pt x="385952" y="3048"/>
                </a:lnTo>
                <a:lnTo>
                  <a:pt x="397049" y="6429"/>
                </a:lnTo>
                <a:lnTo>
                  <a:pt x="406145" y="10668"/>
                </a:lnTo>
                <a:lnTo>
                  <a:pt x="416361" y="6429"/>
                </a:lnTo>
                <a:lnTo>
                  <a:pt x="428434" y="3048"/>
                </a:lnTo>
                <a:lnTo>
                  <a:pt x="441936" y="809"/>
                </a:lnTo>
                <a:lnTo>
                  <a:pt x="456437" y="0"/>
                </a:lnTo>
                <a:lnTo>
                  <a:pt x="479750" y="1893"/>
                </a:lnTo>
                <a:lnTo>
                  <a:pt x="499490" y="7143"/>
                </a:lnTo>
                <a:lnTo>
                  <a:pt x="514088" y="15109"/>
                </a:lnTo>
                <a:lnTo>
                  <a:pt x="521969" y="25146"/>
                </a:lnTo>
                <a:lnTo>
                  <a:pt x="543163" y="29610"/>
                </a:lnTo>
                <a:lnTo>
                  <a:pt x="560069" y="36861"/>
                </a:lnTo>
                <a:lnTo>
                  <a:pt x="571261" y="46255"/>
                </a:lnTo>
                <a:lnTo>
                  <a:pt x="575309" y="57150"/>
                </a:lnTo>
                <a:lnTo>
                  <a:pt x="575309" y="61722"/>
                </a:lnTo>
                <a:lnTo>
                  <a:pt x="573023" y="66294"/>
                </a:lnTo>
                <a:lnTo>
                  <a:pt x="569213" y="70866"/>
                </a:lnTo>
                <a:lnTo>
                  <a:pt x="577334" y="76414"/>
                </a:lnTo>
                <a:lnTo>
                  <a:pt x="583310" y="82677"/>
                </a:lnTo>
                <a:lnTo>
                  <a:pt x="587001" y="89511"/>
                </a:lnTo>
                <a:lnTo>
                  <a:pt x="588263" y="96774"/>
                </a:lnTo>
                <a:lnTo>
                  <a:pt x="582215" y="111894"/>
                </a:lnTo>
                <a:lnTo>
                  <a:pt x="565594" y="124587"/>
                </a:lnTo>
                <a:lnTo>
                  <a:pt x="540686" y="133850"/>
                </a:lnTo>
                <a:lnTo>
                  <a:pt x="509777" y="138684"/>
                </a:lnTo>
                <a:lnTo>
                  <a:pt x="503181" y="152638"/>
                </a:lnTo>
                <a:lnTo>
                  <a:pt x="486155" y="164020"/>
                </a:lnTo>
                <a:lnTo>
                  <a:pt x="461129" y="171688"/>
                </a:lnTo>
                <a:lnTo>
                  <a:pt x="430529" y="174498"/>
                </a:lnTo>
                <a:lnTo>
                  <a:pt x="419266" y="174093"/>
                </a:lnTo>
                <a:lnTo>
                  <a:pt x="408431" y="172974"/>
                </a:lnTo>
                <a:lnTo>
                  <a:pt x="398168" y="171283"/>
                </a:lnTo>
                <a:lnTo>
                  <a:pt x="388619" y="169164"/>
                </a:lnTo>
                <a:lnTo>
                  <a:pt x="375892" y="181201"/>
                </a:lnTo>
                <a:lnTo>
                  <a:pt x="355949" y="190595"/>
                </a:lnTo>
                <a:lnTo>
                  <a:pt x="330434" y="196703"/>
                </a:lnTo>
                <a:lnTo>
                  <a:pt x="300989" y="198882"/>
                </a:lnTo>
                <a:lnTo>
                  <a:pt x="277832" y="197512"/>
                </a:lnTo>
                <a:lnTo>
                  <a:pt x="256889" y="193643"/>
                </a:lnTo>
                <a:lnTo>
                  <a:pt x="238946" y="187630"/>
                </a:lnTo>
                <a:lnTo>
                  <a:pt x="224789" y="179832"/>
                </a:lnTo>
                <a:lnTo>
                  <a:pt x="212371" y="182951"/>
                </a:lnTo>
                <a:lnTo>
                  <a:pt x="199167" y="185356"/>
                </a:lnTo>
                <a:lnTo>
                  <a:pt x="185249" y="186904"/>
                </a:lnTo>
                <a:lnTo>
                  <a:pt x="170687" y="187452"/>
                </a:lnTo>
                <a:lnTo>
                  <a:pt x="142255" y="185677"/>
                </a:lnTo>
                <a:lnTo>
                  <a:pt x="116966" y="180689"/>
                </a:lnTo>
                <a:lnTo>
                  <a:pt x="95678" y="172985"/>
                </a:lnTo>
                <a:lnTo>
                  <a:pt x="79247" y="163068"/>
                </a:lnTo>
                <a:lnTo>
                  <a:pt x="76961" y="163068"/>
                </a:lnTo>
                <a:lnTo>
                  <a:pt x="74675" y="163068"/>
                </a:lnTo>
                <a:lnTo>
                  <a:pt x="72389" y="163068"/>
                </a:lnTo>
                <a:lnTo>
                  <a:pt x="49279" y="160924"/>
                </a:lnTo>
                <a:lnTo>
                  <a:pt x="30384" y="155067"/>
                </a:lnTo>
                <a:lnTo>
                  <a:pt x="17633" y="146351"/>
                </a:lnTo>
                <a:lnTo>
                  <a:pt x="12953" y="135636"/>
                </a:lnTo>
                <a:lnTo>
                  <a:pt x="12953" y="128778"/>
                </a:lnTo>
                <a:lnTo>
                  <a:pt x="19049" y="121920"/>
                </a:lnTo>
                <a:lnTo>
                  <a:pt x="28955" y="117348"/>
                </a:lnTo>
                <a:lnTo>
                  <a:pt x="17037" y="112799"/>
                </a:lnTo>
                <a:lnTo>
                  <a:pt x="7905" y="107251"/>
                </a:lnTo>
                <a:lnTo>
                  <a:pt x="2059" y="100845"/>
                </a:lnTo>
                <a:lnTo>
                  <a:pt x="0" y="93726"/>
                </a:lnTo>
                <a:lnTo>
                  <a:pt x="4036" y="83546"/>
                </a:lnTo>
                <a:lnTo>
                  <a:pt x="15144" y="75152"/>
                </a:lnTo>
                <a:lnTo>
                  <a:pt x="31825" y="69187"/>
                </a:lnTo>
                <a:lnTo>
                  <a:pt x="52577" y="66294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28844" y="48691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5334"/>
                </a:moveTo>
                <a:lnTo>
                  <a:pt x="10667" y="8382"/>
                </a:lnTo>
                <a:lnTo>
                  <a:pt x="8381" y="10668"/>
                </a:lnTo>
                <a:lnTo>
                  <a:pt x="5333" y="10668"/>
                </a:lnTo>
                <a:lnTo>
                  <a:pt x="2285" y="10668"/>
                </a:lnTo>
                <a:lnTo>
                  <a:pt x="0" y="8382"/>
                </a:lnTo>
                <a:lnTo>
                  <a:pt x="0" y="5334"/>
                </a:lnTo>
                <a:lnTo>
                  <a:pt x="0" y="2286"/>
                </a:lnTo>
                <a:lnTo>
                  <a:pt x="2285" y="0"/>
                </a:lnTo>
                <a:lnTo>
                  <a:pt x="5333" y="0"/>
                </a:lnTo>
                <a:lnTo>
                  <a:pt x="8381" y="0"/>
                </a:lnTo>
                <a:lnTo>
                  <a:pt x="10667" y="2286"/>
                </a:lnTo>
                <a:lnTo>
                  <a:pt x="10667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96661" y="48440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0667"/>
                </a:moveTo>
                <a:lnTo>
                  <a:pt x="22098" y="16763"/>
                </a:lnTo>
                <a:lnTo>
                  <a:pt x="17526" y="22097"/>
                </a:lnTo>
                <a:lnTo>
                  <a:pt x="11430" y="22097"/>
                </a:lnTo>
                <a:lnTo>
                  <a:pt x="5334" y="22097"/>
                </a:lnTo>
                <a:lnTo>
                  <a:pt x="0" y="16763"/>
                </a:lnTo>
                <a:lnTo>
                  <a:pt x="0" y="10667"/>
                </a:lnTo>
                <a:lnTo>
                  <a:pt x="0" y="4571"/>
                </a:lnTo>
                <a:lnTo>
                  <a:pt x="5334" y="0"/>
                </a:lnTo>
                <a:lnTo>
                  <a:pt x="11430" y="0"/>
                </a:lnTo>
                <a:lnTo>
                  <a:pt x="17526" y="0"/>
                </a:lnTo>
                <a:lnTo>
                  <a:pt x="22098" y="4571"/>
                </a:lnTo>
                <a:lnTo>
                  <a:pt x="22098" y="106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75909" y="48158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65" y="16001"/>
                </a:moveTo>
                <a:lnTo>
                  <a:pt x="32765" y="25145"/>
                </a:lnTo>
                <a:lnTo>
                  <a:pt x="25145" y="32765"/>
                </a:lnTo>
                <a:lnTo>
                  <a:pt x="16001" y="32765"/>
                </a:lnTo>
                <a:lnTo>
                  <a:pt x="6857" y="32765"/>
                </a:lnTo>
                <a:lnTo>
                  <a:pt x="0" y="25145"/>
                </a:lnTo>
                <a:lnTo>
                  <a:pt x="0" y="16001"/>
                </a:lnTo>
                <a:lnTo>
                  <a:pt x="0" y="6857"/>
                </a:lnTo>
                <a:lnTo>
                  <a:pt x="6857" y="0"/>
                </a:lnTo>
                <a:lnTo>
                  <a:pt x="16001" y="0"/>
                </a:lnTo>
                <a:lnTo>
                  <a:pt x="25145" y="0"/>
                </a:lnTo>
                <a:lnTo>
                  <a:pt x="32765" y="6857"/>
                </a:lnTo>
                <a:lnTo>
                  <a:pt x="32765" y="16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432297" y="4768596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89" h="3810">
                <a:moveTo>
                  <a:pt x="34289" y="3048"/>
                </a:moveTo>
                <a:lnTo>
                  <a:pt x="32765" y="3048"/>
                </a:lnTo>
                <a:lnTo>
                  <a:pt x="31241" y="3810"/>
                </a:lnTo>
                <a:lnTo>
                  <a:pt x="29717" y="3810"/>
                </a:lnTo>
                <a:lnTo>
                  <a:pt x="21752" y="3536"/>
                </a:lnTo>
                <a:lnTo>
                  <a:pt x="14001" y="2762"/>
                </a:lnTo>
                <a:lnTo>
                  <a:pt x="6679" y="155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481828" y="4812029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5239" y="0"/>
                </a:moveTo>
                <a:lnTo>
                  <a:pt x="10667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18226" y="4823459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144" y="7620"/>
                </a:moveTo>
                <a:lnTo>
                  <a:pt x="5334" y="5334"/>
                </a:lnTo>
                <a:lnTo>
                  <a:pt x="2286" y="30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791200" y="4811267"/>
            <a:ext cx="3810" cy="9525"/>
          </a:xfrm>
          <a:custGeom>
            <a:avLst/>
            <a:gdLst/>
            <a:ahLst/>
            <a:cxnLst/>
            <a:rect l="l" t="t" r="r" b="b"/>
            <a:pathLst>
              <a:path w="3810" h="9525">
                <a:moveTo>
                  <a:pt x="3810" y="0"/>
                </a:moveTo>
                <a:lnTo>
                  <a:pt x="3810" y="3048"/>
                </a:lnTo>
                <a:lnTo>
                  <a:pt x="2286" y="6096"/>
                </a:ln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867400" y="4757165"/>
            <a:ext cx="44450" cy="33020"/>
          </a:xfrm>
          <a:custGeom>
            <a:avLst/>
            <a:gdLst/>
            <a:ahLst/>
            <a:cxnLst/>
            <a:rect l="l" t="t" r="r" b="b"/>
            <a:pathLst>
              <a:path w="44450" h="33020">
                <a:moveTo>
                  <a:pt x="0" y="0"/>
                </a:moveTo>
                <a:lnTo>
                  <a:pt x="17835" y="5655"/>
                </a:lnTo>
                <a:lnTo>
                  <a:pt x="31813" y="13239"/>
                </a:lnTo>
                <a:lnTo>
                  <a:pt x="40933" y="22395"/>
                </a:lnTo>
                <a:lnTo>
                  <a:pt x="44196" y="327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951982" y="4722114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9812" y="0"/>
                </a:moveTo>
                <a:lnTo>
                  <a:pt x="15240" y="4572"/>
                </a:lnTo>
                <a:lnTo>
                  <a:pt x="8382" y="9144"/>
                </a:lnTo>
                <a:lnTo>
                  <a:pt x="0" y="121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924550" y="4676394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0"/>
                </a:moveTo>
                <a:lnTo>
                  <a:pt x="762" y="1524"/>
                </a:lnTo>
                <a:lnTo>
                  <a:pt x="762" y="3810"/>
                </a:lnTo>
                <a:lnTo>
                  <a:pt x="762" y="5334"/>
                </a:lnTo>
                <a:lnTo>
                  <a:pt x="762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98820" y="4661915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0" y="7620"/>
                </a:moveTo>
                <a:lnTo>
                  <a:pt x="2286" y="5334"/>
                </a:lnTo>
                <a:lnTo>
                  <a:pt x="6096" y="2286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704332" y="4666488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0" y="6858"/>
                </a:moveTo>
                <a:lnTo>
                  <a:pt x="762" y="4572"/>
                </a:lnTo>
                <a:lnTo>
                  <a:pt x="2286" y="2286"/>
                </a:ln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93079" y="4675632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4" h="6350">
                <a:moveTo>
                  <a:pt x="0" y="0"/>
                </a:moveTo>
                <a:lnTo>
                  <a:pt x="6858" y="1524"/>
                </a:lnTo>
                <a:lnTo>
                  <a:pt x="12954" y="3810"/>
                </a:lnTo>
                <a:lnTo>
                  <a:pt x="18288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55920" y="4717541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5">
                <a:moveTo>
                  <a:pt x="3048" y="6858"/>
                </a:moveTo>
                <a:lnTo>
                  <a:pt x="1524" y="4572"/>
                </a:lnTo>
                <a:lnTo>
                  <a:pt x="762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820667" y="4337303"/>
            <a:ext cx="3587750" cy="201548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21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L="93345">
              <a:lnSpc>
                <a:spcPct val="100000"/>
              </a:lnSpc>
            </a:pP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刷</a:t>
            </a: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题掌握</a:t>
            </a:r>
            <a:endParaRPr sz="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450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085332" y="4651247"/>
            <a:ext cx="774191" cy="2247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6086094" y="4651247"/>
            <a:ext cx="774700" cy="224790"/>
          </a:xfrm>
          <a:prstGeom prst="rect">
            <a:avLst/>
          </a:prstGeom>
          <a:ln w="3809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情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析：</a:t>
            </a:r>
            <a:endParaRPr sz="5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</a:pPr>
            <a:r>
              <a:rPr dirty="0" sz="450" spc="15" b="1">
                <a:latin typeface="微软雅黑"/>
                <a:cs typeface="微软雅黑"/>
              </a:rPr>
              <a:t>单选</a:t>
            </a:r>
            <a:r>
              <a:rPr dirty="0" sz="450" spc="10" b="1">
                <a:latin typeface="微软雅黑"/>
                <a:cs typeface="微软雅黑"/>
              </a:rPr>
              <a:t>题：</a:t>
            </a:r>
            <a:r>
              <a:rPr dirty="0" sz="450" spc="10">
                <a:latin typeface="微软雅黑"/>
                <a:cs typeface="微软雅黑"/>
              </a:rPr>
              <a:t>2</a:t>
            </a:r>
            <a:r>
              <a:rPr dirty="0" sz="400" spc="5">
                <a:latin typeface="微软雅黑"/>
                <a:cs typeface="微软雅黑"/>
              </a:rPr>
              <a:t>次【</a:t>
            </a:r>
            <a:r>
              <a:rPr dirty="0" sz="400">
                <a:latin typeface="微软雅黑"/>
                <a:cs typeface="微软雅黑"/>
              </a:rPr>
              <a:t>1710/1804</a:t>
            </a:r>
            <a:r>
              <a:rPr dirty="0" sz="400" spc="5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50876" y="7420356"/>
            <a:ext cx="3589020" cy="213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1637" y="7419593"/>
            <a:ext cx="1803654" cy="70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08554" y="7460742"/>
            <a:ext cx="781812" cy="1844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53923" y="7422642"/>
            <a:ext cx="3588385" cy="201548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368550">
              <a:lnSpc>
                <a:spcPct val="100000"/>
              </a:lnSpc>
            </a:pP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真题实战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2389505"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15670" y="7594854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40030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50876" y="7594854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29">
                <a:moveTo>
                  <a:pt x="0" y="240030"/>
                </a:moveTo>
                <a:lnTo>
                  <a:pt x="206501" y="240030"/>
                </a:lnTo>
                <a:lnTo>
                  <a:pt x="206501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358140" y="7978902"/>
            <a:ext cx="2974340" cy="1202055"/>
          </a:xfrm>
          <a:prstGeom prst="rect">
            <a:avLst/>
          </a:prstGeom>
          <a:ln w="8420">
            <a:solidFill>
              <a:srgbClr val="345B8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12395" marR="65405">
              <a:lnSpc>
                <a:spcPct val="110000"/>
              </a:lnSpc>
              <a:spcBef>
                <a:spcPts val="550"/>
              </a:spcBef>
            </a:pP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【1404·单选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一定</a:t>
            </a:r>
            <a:r>
              <a:rPr dirty="0" sz="700" spc="-5">
                <a:latin typeface="楷体"/>
                <a:cs typeface="楷体"/>
              </a:rPr>
              <a:t>范</a:t>
            </a:r>
            <a:r>
              <a:rPr dirty="0" sz="700" spc="5">
                <a:latin typeface="楷体"/>
                <a:cs typeface="楷体"/>
              </a:rPr>
              <a:t>围内的人口中具有智</a:t>
            </a:r>
            <a:r>
              <a:rPr dirty="0" sz="700" spc="-5">
                <a:latin typeface="楷体"/>
                <a:cs typeface="楷体"/>
              </a:rPr>
              <a:t>力</a:t>
            </a:r>
            <a:r>
              <a:rPr dirty="0" sz="700" spc="5">
                <a:latin typeface="楷体"/>
                <a:cs typeface="楷体"/>
              </a:rPr>
              <a:t>和体力劳动能力的人</a:t>
            </a:r>
            <a:r>
              <a:rPr dirty="0" sz="700" spc="-5">
                <a:latin typeface="楷体"/>
                <a:cs typeface="楷体"/>
              </a:rPr>
              <a:t>的</a:t>
            </a:r>
            <a:r>
              <a:rPr dirty="0" sz="700" spc="5">
                <a:latin typeface="楷体"/>
                <a:cs typeface="楷体"/>
              </a:rPr>
              <a:t>总 和被称</a:t>
            </a:r>
            <a:r>
              <a:rPr dirty="0" sz="700" spc="-5">
                <a:latin typeface="楷体"/>
                <a:cs typeface="楷体"/>
              </a:rPr>
              <a:t>为</a:t>
            </a:r>
            <a:r>
              <a:rPr dirty="0" sz="700" spc="5">
                <a:latin typeface="楷体"/>
                <a:cs typeface="楷体"/>
              </a:rPr>
              <a:t>（</a:t>
            </a:r>
            <a:r>
              <a:rPr dirty="0" sz="700" spc="340">
                <a:latin typeface="楷体"/>
                <a:cs typeface="楷体"/>
              </a:rPr>
              <a:t> </a:t>
            </a:r>
            <a:r>
              <a:rPr dirty="0" baseline="-6410" sz="1950" spc="-7" b="1">
                <a:solidFill>
                  <a:srgbClr val="C00000"/>
                </a:solidFill>
                <a:latin typeface="微软雅黑"/>
                <a:cs typeface="微软雅黑"/>
              </a:rPr>
              <a:t>B</a:t>
            </a:r>
            <a:r>
              <a:rPr dirty="0" baseline="-6410" sz="1950" spc="225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700" spc="5">
                <a:latin typeface="楷体"/>
                <a:cs typeface="楷体"/>
              </a:rPr>
              <a:t>）。</a:t>
            </a:r>
            <a:endParaRPr sz="700">
              <a:latin typeface="楷体"/>
              <a:cs typeface="楷体"/>
            </a:endParaRPr>
          </a:p>
          <a:p>
            <a:pPr marL="112395" marR="2359025">
              <a:lnSpc>
                <a:spcPts val="1520"/>
              </a:lnSpc>
              <a:spcBef>
                <a:spcPts val="60"/>
              </a:spcBef>
            </a:pPr>
            <a:r>
              <a:rPr dirty="0" sz="700" spc="5">
                <a:latin typeface="楷体"/>
                <a:cs typeface="楷体"/>
              </a:rPr>
              <a:t>A．人口资源  B．人力资源</a:t>
            </a:r>
            <a:endParaRPr sz="700">
              <a:latin typeface="楷体"/>
              <a:cs typeface="楷体"/>
            </a:endParaRPr>
          </a:p>
          <a:p>
            <a:pPr marL="112395" marR="2359025">
              <a:lnSpc>
                <a:spcPts val="1520"/>
              </a:lnSpc>
              <a:spcBef>
                <a:spcPts val="10"/>
              </a:spcBef>
            </a:pPr>
            <a:r>
              <a:rPr dirty="0" sz="700" spc="5">
                <a:latin typeface="楷体"/>
                <a:cs typeface="楷体"/>
              </a:rPr>
              <a:t>C．人才资源  D．人力资本</a:t>
            </a:r>
            <a:endParaRPr sz="700">
              <a:latin typeface="楷体"/>
              <a:cs typeface="楷体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17620" y="7420356"/>
            <a:ext cx="3589020" cy="213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18382" y="7419593"/>
            <a:ext cx="1803654" cy="70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74535" y="7460742"/>
            <a:ext cx="781812" cy="1844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3820667" y="7422642"/>
            <a:ext cx="3587750" cy="201548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368550">
              <a:lnSpc>
                <a:spcPct val="100000"/>
              </a:lnSpc>
            </a:pPr>
            <a:r>
              <a:rPr dirty="0" sz="1000" spc="20" b="1">
                <a:solidFill>
                  <a:srgbClr val="345B85"/>
                </a:solidFill>
                <a:latin typeface="微软雅黑"/>
                <a:cs typeface="微软雅黑"/>
              </a:rPr>
              <a:t>真</a:t>
            </a: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题实战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2390140"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081653" y="7594854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40030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16858" y="7594854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29">
                <a:moveTo>
                  <a:pt x="0" y="240030"/>
                </a:moveTo>
                <a:lnTo>
                  <a:pt x="206501" y="240030"/>
                </a:lnTo>
                <a:lnTo>
                  <a:pt x="206501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024121" y="7978902"/>
            <a:ext cx="3295650" cy="1202055"/>
          </a:xfrm>
          <a:prstGeom prst="rect">
            <a:avLst/>
          </a:prstGeom>
          <a:ln w="8420">
            <a:solidFill>
              <a:srgbClr val="345B8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3515" marR="1270" indent="-89535">
              <a:lnSpc>
                <a:spcPts val="1780"/>
              </a:lnSpc>
              <a:spcBef>
                <a:spcPts val="120"/>
              </a:spcBef>
            </a:pP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【1410·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单</a:t>
            </a:r>
            <a:r>
              <a:rPr dirty="0" sz="700" spc="-10" b="1">
                <a:solidFill>
                  <a:srgbClr val="006FC0"/>
                </a:solidFill>
                <a:latin typeface="楷体"/>
                <a:cs typeface="楷体"/>
              </a:rPr>
              <a:t>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体现在人身上的</a:t>
            </a:r>
            <a:r>
              <a:rPr dirty="0" sz="700" spc="-5">
                <a:latin typeface="楷体"/>
                <a:cs typeface="楷体"/>
              </a:rPr>
              <a:t>技</a:t>
            </a:r>
            <a:r>
              <a:rPr dirty="0" sz="700" spc="5">
                <a:latin typeface="楷体"/>
                <a:cs typeface="楷体"/>
              </a:rPr>
              <a:t>能、知识存量和健康</a:t>
            </a:r>
            <a:r>
              <a:rPr dirty="0" sz="700" spc="-5">
                <a:latin typeface="楷体"/>
                <a:cs typeface="楷体"/>
              </a:rPr>
              <a:t>等</a:t>
            </a:r>
            <a:r>
              <a:rPr dirty="0" sz="700" spc="5">
                <a:latin typeface="楷体"/>
                <a:cs typeface="楷体"/>
              </a:rPr>
              <a:t>的总和被称为</a:t>
            </a:r>
            <a:r>
              <a:rPr dirty="0" sz="700">
                <a:latin typeface="楷体"/>
                <a:cs typeface="楷体"/>
              </a:rPr>
              <a:t>(</a:t>
            </a:r>
            <a:r>
              <a:rPr dirty="0" sz="700" spc="95">
                <a:latin typeface="楷体"/>
                <a:cs typeface="楷体"/>
              </a:rPr>
              <a:t> </a:t>
            </a:r>
            <a:r>
              <a:rPr dirty="0" baseline="-8547" sz="1950" spc="-7" b="1">
                <a:solidFill>
                  <a:srgbClr val="C00000"/>
                </a:solidFill>
                <a:latin typeface="微软雅黑"/>
                <a:cs typeface="微软雅黑"/>
              </a:rPr>
              <a:t>D</a:t>
            </a:r>
            <a:r>
              <a:rPr dirty="0" baseline="-8547" sz="1950" spc="-135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700" spc="-10">
                <a:latin typeface="楷体"/>
                <a:cs typeface="楷体"/>
              </a:rPr>
              <a:t>)</a:t>
            </a:r>
            <a:r>
              <a:rPr dirty="0" sz="700" spc="5">
                <a:latin typeface="楷体"/>
                <a:cs typeface="楷体"/>
              </a:rPr>
              <a:t>。 </a:t>
            </a:r>
            <a:r>
              <a:rPr dirty="0" sz="700">
                <a:latin typeface="楷体"/>
                <a:cs typeface="楷体"/>
              </a:rPr>
              <a:t>A.</a:t>
            </a:r>
            <a:r>
              <a:rPr dirty="0" sz="700" spc="5">
                <a:latin typeface="楷体"/>
                <a:cs typeface="楷体"/>
              </a:rPr>
              <a:t>人口资源</a:t>
            </a:r>
            <a:endParaRPr sz="700">
              <a:latin typeface="楷体"/>
              <a:cs typeface="楷体"/>
            </a:endParaRPr>
          </a:p>
          <a:p>
            <a:pPr algn="just" marL="183515" marR="2654300">
              <a:lnSpc>
                <a:spcPts val="1780"/>
              </a:lnSpc>
              <a:spcBef>
                <a:spcPts val="5"/>
              </a:spcBef>
            </a:pPr>
            <a:r>
              <a:rPr dirty="0" sz="700" spc="5">
                <a:latin typeface="楷体"/>
                <a:cs typeface="楷体"/>
              </a:rPr>
              <a:t>B.人力资源  C.人才资源  D.人力资本</a:t>
            </a:r>
            <a:endParaRPr sz="700">
              <a:latin typeface="楷体"/>
              <a:cs typeface="楷体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2993" y="331378"/>
            <a:ext cx="78930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Arial"/>
                <a:cs typeface="Arial"/>
              </a:rPr>
              <a:t>2021-12-1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" y="1252727"/>
            <a:ext cx="3589020" cy="1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37" y="1248155"/>
            <a:ext cx="1803654" cy="70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8554" y="1290066"/>
            <a:ext cx="781812" cy="184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670" y="1424177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30">
                <a:moveTo>
                  <a:pt x="0" y="0"/>
                </a:moveTo>
                <a:lnTo>
                  <a:pt x="0" y="240029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1424177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30">
                <a:moveTo>
                  <a:pt x="0" y="240029"/>
                </a:moveTo>
                <a:lnTo>
                  <a:pt x="206501" y="240029"/>
                </a:lnTo>
                <a:lnTo>
                  <a:pt x="2065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704" y="1762505"/>
            <a:ext cx="3341370" cy="1202055"/>
          </a:xfrm>
          <a:custGeom>
            <a:avLst/>
            <a:gdLst/>
            <a:ahLst/>
            <a:cxnLst/>
            <a:rect l="l" t="t" r="r" b="b"/>
            <a:pathLst>
              <a:path w="3341370" h="1202055">
                <a:moveTo>
                  <a:pt x="0" y="0"/>
                </a:moveTo>
                <a:lnTo>
                  <a:pt x="3341370" y="0"/>
                </a:lnTo>
                <a:lnTo>
                  <a:pt x="3341370" y="1201674"/>
                </a:lnTo>
                <a:lnTo>
                  <a:pt x="0" y="1201674"/>
                </a:lnTo>
                <a:lnTo>
                  <a:pt x="0" y="0"/>
                </a:lnTo>
                <a:close/>
              </a:path>
            </a:pathLst>
          </a:custGeom>
          <a:ln w="8420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3923" y="1251966"/>
            <a:ext cx="3588385" cy="201548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真题实战</a:t>
            </a:r>
            <a:endParaRPr sz="1000">
              <a:latin typeface="微软雅黑"/>
              <a:cs typeface="微软雅黑"/>
            </a:endParaRPr>
          </a:p>
          <a:p>
            <a:pPr marL="320675" marR="66675" indent="-90170">
              <a:lnSpc>
                <a:spcPct val="152700"/>
              </a:lnSpc>
              <a:spcBef>
                <a:spcPts val="355"/>
              </a:spcBef>
            </a:pP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【</a:t>
            </a: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1504·单选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人口资源</a:t>
            </a:r>
            <a:r>
              <a:rPr dirty="0" sz="700" spc="-5">
                <a:latin typeface="楷体"/>
                <a:cs typeface="楷体"/>
              </a:rPr>
              <a:t>、</a:t>
            </a:r>
            <a:r>
              <a:rPr dirty="0" sz="700" spc="5">
                <a:latin typeface="楷体"/>
                <a:cs typeface="楷体"/>
              </a:rPr>
              <a:t>人力资源、人</a:t>
            </a:r>
            <a:r>
              <a:rPr dirty="0" sz="700" spc="-5">
                <a:latin typeface="楷体"/>
                <a:cs typeface="楷体"/>
              </a:rPr>
              <a:t>才</a:t>
            </a:r>
            <a:r>
              <a:rPr dirty="0" sz="700" spc="5">
                <a:latin typeface="楷体"/>
                <a:cs typeface="楷体"/>
              </a:rPr>
              <a:t>资源三者之间的数量</a:t>
            </a:r>
            <a:r>
              <a:rPr dirty="0" sz="700" spc="-5">
                <a:latin typeface="楷体"/>
                <a:cs typeface="楷体"/>
              </a:rPr>
              <a:t>关</a:t>
            </a:r>
            <a:r>
              <a:rPr dirty="0" sz="700" spc="5">
                <a:latin typeface="楷体"/>
                <a:cs typeface="楷体"/>
              </a:rPr>
              <a:t>系是（</a:t>
            </a:r>
            <a:r>
              <a:rPr dirty="0" sz="700" spc="165">
                <a:latin typeface="楷体"/>
                <a:cs typeface="楷体"/>
              </a:rPr>
              <a:t> </a:t>
            </a:r>
            <a:r>
              <a:rPr dirty="0" baseline="-6410" sz="1950" spc="-7" b="1">
                <a:solidFill>
                  <a:srgbClr val="C00000"/>
                </a:solidFill>
                <a:latin typeface="微软雅黑"/>
                <a:cs typeface="微软雅黑"/>
              </a:rPr>
              <a:t>B</a:t>
            </a:r>
            <a:r>
              <a:rPr dirty="0" baseline="-6410" sz="1950" spc="-30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700" spc="5">
                <a:latin typeface="楷体"/>
                <a:cs typeface="楷体"/>
              </a:rPr>
              <a:t>）。 </a:t>
            </a:r>
            <a:r>
              <a:rPr dirty="0" sz="700">
                <a:latin typeface="楷体"/>
                <a:cs typeface="楷体"/>
              </a:rPr>
              <a:t>A.</a:t>
            </a:r>
            <a:r>
              <a:rPr dirty="0" sz="700" spc="5">
                <a:latin typeface="楷体"/>
                <a:cs typeface="楷体"/>
              </a:rPr>
              <a:t>人口资</a:t>
            </a:r>
            <a:r>
              <a:rPr dirty="0" sz="700" spc="-5">
                <a:latin typeface="楷体"/>
                <a:cs typeface="楷体"/>
              </a:rPr>
              <a:t>源</a:t>
            </a:r>
            <a:r>
              <a:rPr dirty="0" sz="700" spc="5">
                <a:latin typeface="楷体"/>
                <a:cs typeface="楷体"/>
              </a:rPr>
              <a:t>＜人力资源</a:t>
            </a:r>
            <a:r>
              <a:rPr dirty="0" sz="700" spc="-5">
                <a:latin typeface="楷体"/>
                <a:cs typeface="楷体"/>
              </a:rPr>
              <a:t>＜</a:t>
            </a:r>
            <a:r>
              <a:rPr dirty="0" sz="700" spc="5">
                <a:latin typeface="楷体"/>
                <a:cs typeface="楷体"/>
              </a:rPr>
              <a:t>人才资源</a:t>
            </a:r>
            <a:endParaRPr sz="7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410845" indent="-90805">
              <a:lnSpc>
                <a:spcPct val="100000"/>
              </a:lnSpc>
              <a:buSzPct val="85714"/>
              <a:buAutoNum type="alphaUcPeriod" startAt="2"/>
              <a:tabLst>
                <a:tab pos="411480" algn="l"/>
              </a:tabLst>
            </a:pPr>
            <a:r>
              <a:rPr dirty="0" sz="700" spc="5">
                <a:latin typeface="楷体"/>
                <a:cs typeface="楷体"/>
              </a:rPr>
              <a:t>人口资</a:t>
            </a:r>
            <a:r>
              <a:rPr dirty="0" sz="700" spc="-5">
                <a:latin typeface="楷体"/>
                <a:cs typeface="楷体"/>
              </a:rPr>
              <a:t>源</a:t>
            </a:r>
            <a:r>
              <a:rPr dirty="0" sz="700" spc="5">
                <a:latin typeface="楷体"/>
                <a:cs typeface="楷体"/>
              </a:rPr>
              <a:t>＞人力资源</a:t>
            </a:r>
            <a:r>
              <a:rPr dirty="0" sz="700" spc="-5">
                <a:latin typeface="楷体"/>
                <a:cs typeface="楷体"/>
              </a:rPr>
              <a:t>＞</a:t>
            </a:r>
            <a:r>
              <a:rPr dirty="0" sz="700" spc="5">
                <a:latin typeface="楷体"/>
                <a:cs typeface="楷体"/>
              </a:rPr>
              <a:t>人才资源</a:t>
            </a:r>
            <a:endParaRPr sz="700">
              <a:latin typeface="楷体"/>
              <a:cs typeface="楷体"/>
            </a:endParaRPr>
          </a:p>
          <a:p>
            <a:pPr marL="320675" marR="1911350">
              <a:lnSpc>
                <a:spcPct val="211400"/>
              </a:lnSpc>
              <a:spcBef>
                <a:spcPts val="15"/>
              </a:spcBef>
              <a:buSzPct val="85714"/>
              <a:buAutoNum type="alphaUcPeriod" startAt="2"/>
              <a:tabLst>
                <a:tab pos="411480" algn="l"/>
              </a:tabLst>
            </a:pPr>
            <a:r>
              <a:rPr dirty="0" sz="700" spc="5">
                <a:latin typeface="楷体"/>
                <a:cs typeface="楷体"/>
              </a:rPr>
              <a:t>人口资源</a:t>
            </a:r>
            <a:r>
              <a:rPr dirty="0" sz="700" spc="-5">
                <a:latin typeface="楷体"/>
                <a:cs typeface="楷体"/>
              </a:rPr>
              <a:t>≥</a:t>
            </a:r>
            <a:r>
              <a:rPr dirty="0" sz="700" spc="5">
                <a:latin typeface="楷体"/>
                <a:cs typeface="楷体"/>
              </a:rPr>
              <a:t>人力资源≥人才资源  D.人口资源</a:t>
            </a:r>
            <a:r>
              <a:rPr dirty="0" sz="700" spc="-5">
                <a:latin typeface="楷体"/>
                <a:cs typeface="楷体"/>
              </a:rPr>
              <a:t>≤</a:t>
            </a:r>
            <a:r>
              <a:rPr dirty="0" sz="700" spc="5">
                <a:latin typeface="楷体"/>
                <a:cs typeface="楷体"/>
              </a:rPr>
              <a:t>人力资本≤人才资源</a:t>
            </a:r>
            <a:endParaRPr sz="700">
              <a:latin typeface="楷体"/>
              <a:cs typeface="楷体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530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7620" y="1252727"/>
            <a:ext cx="3589020" cy="18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8382" y="1248155"/>
            <a:ext cx="1803654" cy="70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74535" y="1290066"/>
            <a:ext cx="781812" cy="184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20667" y="1251966"/>
            <a:ext cx="3587750" cy="201548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368550">
              <a:lnSpc>
                <a:spcPct val="100000"/>
              </a:lnSpc>
            </a:pPr>
            <a:r>
              <a:rPr dirty="0" sz="1000" spc="20" b="1">
                <a:solidFill>
                  <a:srgbClr val="345B85"/>
                </a:solidFill>
                <a:latin typeface="微软雅黑"/>
                <a:cs typeface="微软雅黑"/>
              </a:rPr>
              <a:t>真</a:t>
            </a: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题实战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2390140"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81653" y="1424177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30">
                <a:moveTo>
                  <a:pt x="0" y="0"/>
                </a:moveTo>
                <a:lnTo>
                  <a:pt x="0" y="240029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16858" y="1424177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30">
                <a:moveTo>
                  <a:pt x="0" y="240029"/>
                </a:moveTo>
                <a:lnTo>
                  <a:pt x="206501" y="240029"/>
                </a:lnTo>
                <a:lnTo>
                  <a:pt x="2065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64685" y="1762505"/>
            <a:ext cx="3144520" cy="1202055"/>
          </a:xfrm>
          <a:prstGeom prst="rect">
            <a:avLst/>
          </a:prstGeom>
          <a:ln w="8420">
            <a:solidFill>
              <a:srgbClr val="345B84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85725" marR="81915">
              <a:lnSpc>
                <a:spcPct val="110700"/>
              </a:lnSpc>
              <a:spcBef>
                <a:spcPts val="540"/>
              </a:spcBef>
            </a:pP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【</a:t>
            </a: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1710·单选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已经具有了</a:t>
            </a:r>
            <a:r>
              <a:rPr dirty="0" sz="700" spc="-5">
                <a:latin typeface="楷体"/>
                <a:cs typeface="楷体"/>
              </a:rPr>
              <a:t>劳</a:t>
            </a:r>
            <a:r>
              <a:rPr dirty="0" sz="700" spc="5">
                <a:latin typeface="楷体"/>
                <a:cs typeface="楷体"/>
              </a:rPr>
              <a:t>动能力和素质</a:t>
            </a:r>
            <a:r>
              <a:rPr dirty="0" sz="700" spc="-5">
                <a:latin typeface="楷体"/>
                <a:cs typeface="楷体"/>
              </a:rPr>
              <a:t>，</a:t>
            </a:r>
            <a:r>
              <a:rPr dirty="0" sz="700" spc="5">
                <a:latin typeface="楷体"/>
                <a:cs typeface="楷体"/>
              </a:rPr>
              <a:t>但还没有进入劳动力</a:t>
            </a:r>
            <a:r>
              <a:rPr dirty="0" sz="700" spc="-5">
                <a:latin typeface="楷体"/>
                <a:cs typeface="楷体"/>
              </a:rPr>
              <a:t>市</a:t>
            </a:r>
            <a:r>
              <a:rPr dirty="0" sz="700" spc="5">
                <a:latin typeface="楷体"/>
                <a:cs typeface="楷体"/>
              </a:rPr>
              <a:t>场交易 的劳动者所蕴含的</a:t>
            </a:r>
            <a:r>
              <a:rPr dirty="0" sz="700" spc="-5">
                <a:latin typeface="楷体"/>
                <a:cs typeface="楷体"/>
              </a:rPr>
              <a:t>体</a:t>
            </a:r>
            <a:r>
              <a:rPr dirty="0" sz="700" spc="5">
                <a:latin typeface="楷体"/>
                <a:cs typeface="楷体"/>
              </a:rPr>
              <a:t>力和脑力的总和称</a:t>
            </a:r>
            <a:r>
              <a:rPr dirty="0" sz="700" spc="-5">
                <a:latin typeface="楷体"/>
                <a:cs typeface="楷体"/>
              </a:rPr>
              <a:t>为</a:t>
            </a:r>
            <a:r>
              <a:rPr dirty="0" sz="700" spc="5">
                <a:latin typeface="楷体"/>
                <a:cs typeface="楷体"/>
              </a:rPr>
              <a:t>（</a:t>
            </a:r>
            <a:r>
              <a:rPr dirty="0" sz="700" spc="40">
                <a:latin typeface="楷体"/>
                <a:cs typeface="楷体"/>
              </a:rPr>
              <a:t> </a:t>
            </a:r>
            <a:r>
              <a:rPr dirty="0" baseline="-6410" sz="1950" spc="-7" b="1">
                <a:solidFill>
                  <a:srgbClr val="C00000"/>
                </a:solidFill>
                <a:latin typeface="微软雅黑"/>
                <a:cs typeface="微软雅黑"/>
              </a:rPr>
              <a:t>A</a:t>
            </a:r>
            <a:r>
              <a:rPr dirty="0" baseline="-6410" sz="1950" spc="7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700" spc="5">
                <a:latin typeface="楷体"/>
                <a:cs typeface="楷体"/>
              </a:rPr>
              <a:t>）。</a:t>
            </a:r>
            <a:endParaRPr sz="700">
              <a:latin typeface="楷体"/>
              <a:cs typeface="楷体"/>
            </a:endParaRPr>
          </a:p>
          <a:p>
            <a:pPr marL="85725">
              <a:lnSpc>
                <a:spcPct val="100000"/>
              </a:lnSpc>
              <a:spcBef>
                <a:spcPts val="565"/>
              </a:spcBef>
            </a:pPr>
            <a:r>
              <a:rPr dirty="0" sz="700" spc="5">
                <a:latin typeface="楷体"/>
                <a:cs typeface="楷体"/>
              </a:rPr>
              <a:t>A．自然性人力资源</a:t>
            </a:r>
            <a:endParaRPr sz="700">
              <a:latin typeface="楷体"/>
              <a:cs typeface="楷体"/>
            </a:endParaRPr>
          </a:p>
          <a:p>
            <a:pPr algn="just" marL="85725" marR="2286000">
              <a:lnSpc>
                <a:spcPct val="181400"/>
              </a:lnSpc>
              <a:spcBef>
                <a:spcPts val="5"/>
              </a:spcBef>
            </a:pPr>
            <a:r>
              <a:rPr dirty="0" sz="700" spc="5">
                <a:latin typeface="楷体"/>
                <a:cs typeface="楷体"/>
              </a:rPr>
              <a:t>B．资本性人力资源  C．精神性人力资源  D．物质性人力资源</a:t>
            </a:r>
            <a:endParaRPr sz="700">
              <a:latin typeface="楷体"/>
              <a:cs typeface="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8554" y="4375403"/>
            <a:ext cx="781812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7847" y="6224253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" y="5038344"/>
            <a:ext cx="1405255" cy="1047750"/>
          </a:xfrm>
          <a:custGeom>
            <a:avLst/>
            <a:gdLst/>
            <a:ahLst/>
            <a:cxnLst/>
            <a:rect l="l" t="t" r="r" b="b"/>
            <a:pathLst>
              <a:path w="1405255" h="1047750">
                <a:moveTo>
                  <a:pt x="1230630" y="0"/>
                </a:moveTo>
                <a:lnTo>
                  <a:pt x="174498" y="0"/>
                </a:lnTo>
                <a:lnTo>
                  <a:pt x="128234" y="6526"/>
                </a:lnTo>
                <a:lnTo>
                  <a:pt x="86585" y="24271"/>
                </a:lnTo>
                <a:lnTo>
                  <a:pt x="51244" y="51625"/>
                </a:lnTo>
                <a:lnTo>
                  <a:pt x="23904" y="86980"/>
                </a:lnTo>
                <a:lnTo>
                  <a:pt x="6258" y="128728"/>
                </a:lnTo>
                <a:lnTo>
                  <a:pt x="0" y="175260"/>
                </a:lnTo>
                <a:lnTo>
                  <a:pt x="0" y="873252"/>
                </a:lnTo>
                <a:lnTo>
                  <a:pt x="6258" y="919832"/>
                </a:lnTo>
                <a:lnTo>
                  <a:pt x="23904" y="961672"/>
                </a:lnTo>
                <a:lnTo>
                  <a:pt x="51244" y="997077"/>
                </a:lnTo>
                <a:lnTo>
                  <a:pt x="86585" y="1024353"/>
                </a:lnTo>
                <a:lnTo>
                  <a:pt x="128234" y="1041809"/>
                </a:lnTo>
                <a:lnTo>
                  <a:pt x="174498" y="1047750"/>
                </a:lnTo>
                <a:lnTo>
                  <a:pt x="1230630" y="1047750"/>
                </a:lnTo>
                <a:lnTo>
                  <a:pt x="1277210" y="1041809"/>
                </a:lnTo>
                <a:lnTo>
                  <a:pt x="1319050" y="1024353"/>
                </a:lnTo>
                <a:lnTo>
                  <a:pt x="1354455" y="997077"/>
                </a:lnTo>
                <a:lnTo>
                  <a:pt x="1381731" y="961672"/>
                </a:lnTo>
                <a:lnTo>
                  <a:pt x="1399187" y="919832"/>
                </a:lnTo>
                <a:lnTo>
                  <a:pt x="1405128" y="873252"/>
                </a:lnTo>
                <a:lnTo>
                  <a:pt x="1405128" y="175260"/>
                </a:lnTo>
                <a:lnTo>
                  <a:pt x="1399187" y="128728"/>
                </a:lnTo>
                <a:lnTo>
                  <a:pt x="1381731" y="86980"/>
                </a:lnTo>
                <a:lnTo>
                  <a:pt x="1354455" y="51625"/>
                </a:lnTo>
                <a:lnTo>
                  <a:pt x="1319050" y="24271"/>
                </a:lnTo>
                <a:lnTo>
                  <a:pt x="1277210" y="6526"/>
                </a:lnTo>
                <a:lnTo>
                  <a:pt x="1230630" y="0"/>
                </a:lnTo>
                <a:close/>
              </a:path>
            </a:pathLst>
          </a:custGeom>
          <a:solidFill>
            <a:srgbClr val="BDE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0436" y="5039105"/>
            <a:ext cx="1405890" cy="1047750"/>
          </a:xfrm>
          <a:custGeom>
            <a:avLst/>
            <a:gdLst/>
            <a:ahLst/>
            <a:cxnLst/>
            <a:rect l="l" t="t" r="r" b="b"/>
            <a:pathLst>
              <a:path w="1405889" h="1047750">
                <a:moveTo>
                  <a:pt x="0" y="872490"/>
                </a:moveTo>
                <a:lnTo>
                  <a:pt x="0" y="174498"/>
                </a:lnTo>
                <a:lnTo>
                  <a:pt x="6258" y="127970"/>
                </a:lnTo>
                <a:lnTo>
                  <a:pt x="23904" y="86247"/>
                </a:lnTo>
                <a:lnTo>
                  <a:pt x="51244" y="50958"/>
                </a:lnTo>
                <a:lnTo>
                  <a:pt x="86585" y="23734"/>
                </a:lnTo>
                <a:lnTo>
                  <a:pt x="128234" y="6205"/>
                </a:lnTo>
                <a:lnTo>
                  <a:pt x="174498" y="0"/>
                </a:lnTo>
                <a:lnTo>
                  <a:pt x="1231391" y="0"/>
                </a:lnTo>
                <a:lnTo>
                  <a:pt x="1277655" y="6205"/>
                </a:lnTo>
                <a:lnTo>
                  <a:pt x="1319304" y="23734"/>
                </a:lnTo>
                <a:lnTo>
                  <a:pt x="1354645" y="50958"/>
                </a:lnTo>
                <a:lnTo>
                  <a:pt x="1381985" y="86247"/>
                </a:lnTo>
                <a:lnTo>
                  <a:pt x="1399631" y="127970"/>
                </a:lnTo>
                <a:lnTo>
                  <a:pt x="1405889" y="174498"/>
                </a:lnTo>
                <a:lnTo>
                  <a:pt x="1405889" y="872490"/>
                </a:lnTo>
                <a:lnTo>
                  <a:pt x="1399631" y="919074"/>
                </a:lnTo>
                <a:lnTo>
                  <a:pt x="1381985" y="960938"/>
                </a:lnTo>
                <a:lnTo>
                  <a:pt x="1354645" y="996410"/>
                </a:lnTo>
                <a:lnTo>
                  <a:pt x="1319304" y="1023817"/>
                </a:lnTo>
                <a:lnTo>
                  <a:pt x="1277655" y="1041488"/>
                </a:lnTo>
                <a:lnTo>
                  <a:pt x="1231391" y="1047750"/>
                </a:lnTo>
                <a:lnTo>
                  <a:pt x="174498" y="1047750"/>
                </a:lnTo>
                <a:lnTo>
                  <a:pt x="128234" y="1041488"/>
                </a:lnTo>
                <a:lnTo>
                  <a:pt x="86585" y="1023817"/>
                </a:lnTo>
                <a:lnTo>
                  <a:pt x="51244" y="996410"/>
                </a:lnTo>
                <a:lnTo>
                  <a:pt x="23904" y="960938"/>
                </a:lnTo>
                <a:lnTo>
                  <a:pt x="6258" y="919074"/>
                </a:lnTo>
                <a:lnTo>
                  <a:pt x="0" y="872490"/>
                </a:lnTo>
              </a:path>
            </a:pathLst>
          </a:custGeom>
          <a:ln w="8420">
            <a:solidFill>
              <a:srgbClr val="345B84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7981" y="5146116"/>
            <a:ext cx="966469" cy="866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4950" indent="-235585">
              <a:lnSpc>
                <a:spcPct val="100000"/>
              </a:lnSpc>
              <a:spcBef>
                <a:spcPts val="105"/>
              </a:spcBef>
              <a:buSzPct val="85714"/>
              <a:buAutoNum type="arabicPlain"/>
              <a:tabLst>
                <a:tab pos="235585" algn="l"/>
              </a:tabLst>
            </a:pPr>
            <a:r>
              <a:rPr dirty="0" sz="700" spc="5" b="1">
                <a:latin typeface="微软雅黑"/>
                <a:cs typeface="微软雅黑"/>
              </a:rPr>
              <a:t>生成过</a:t>
            </a:r>
            <a:r>
              <a:rPr dirty="0" sz="700" spc="-5" b="1">
                <a:latin typeface="微软雅黑"/>
                <a:cs typeface="微软雅黑"/>
              </a:rPr>
              <a:t>程</a:t>
            </a:r>
            <a:r>
              <a:rPr dirty="0" sz="700" spc="10" b="1">
                <a:latin typeface="微软雅黑"/>
                <a:cs typeface="微软雅黑"/>
              </a:rPr>
              <a:t>的</a:t>
            </a:r>
            <a:r>
              <a:rPr dirty="0" sz="700" spc="-5" b="1">
                <a:solidFill>
                  <a:srgbClr val="C00000"/>
                </a:solidFill>
                <a:latin typeface="微软雅黑"/>
                <a:cs typeface="微软雅黑"/>
              </a:rPr>
              <a:t>时</a:t>
            </a:r>
            <a:r>
              <a:rPr dirty="0" sz="700" spc="5" b="1">
                <a:solidFill>
                  <a:srgbClr val="C00000"/>
                </a:solidFill>
                <a:latin typeface="微软雅黑"/>
                <a:cs typeface="微软雅黑"/>
              </a:rPr>
              <a:t>代性</a:t>
            </a:r>
            <a:endParaRPr sz="700">
              <a:latin typeface="微软雅黑"/>
              <a:cs typeface="微软雅黑"/>
            </a:endParaRPr>
          </a:p>
          <a:p>
            <a:pPr marL="234950" indent="-235585">
              <a:lnSpc>
                <a:spcPct val="100000"/>
              </a:lnSpc>
              <a:spcBef>
                <a:spcPts val="600"/>
              </a:spcBef>
              <a:buSzPct val="85714"/>
              <a:buAutoNum type="arabicPlain"/>
              <a:tabLst>
                <a:tab pos="235585" algn="l"/>
              </a:tabLst>
            </a:pPr>
            <a:r>
              <a:rPr dirty="0" sz="700" spc="5" b="1">
                <a:latin typeface="微软雅黑"/>
                <a:cs typeface="微软雅黑"/>
              </a:rPr>
              <a:t>使用过</a:t>
            </a:r>
            <a:r>
              <a:rPr dirty="0" sz="700" spc="-5" b="1">
                <a:latin typeface="微软雅黑"/>
                <a:cs typeface="微软雅黑"/>
              </a:rPr>
              <a:t>程</a:t>
            </a:r>
            <a:r>
              <a:rPr dirty="0" sz="700" spc="10" b="1">
                <a:latin typeface="微软雅黑"/>
                <a:cs typeface="微软雅黑"/>
              </a:rPr>
              <a:t>的</a:t>
            </a:r>
            <a:r>
              <a:rPr dirty="0" sz="700" spc="-5" b="1">
                <a:solidFill>
                  <a:srgbClr val="C00000"/>
                </a:solidFill>
                <a:latin typeface="微软雅黑"/>
                <a:cs typeface="微软雅黑"/>
              </a:rPr>
              <a:t>时</a:t>
            </a:r>
            <a:r>
              <a:rPr dirty="0" sz="700" spc="5" b="1">
                <a:solidFill>
                  <a:srgbClr val="C00000"/>
                </a:solidFill>
                <a:latin typeface="微软雅黑"/>
                <a:cs typeface="微软雅黑"/>
              </a:rPr>
              <a:t>效性</a:t>
            </a:r>
            <a:endParaRPr sz="700">
              <a:latin typeface="微软雅黑"/>
              <a:cs typeface="微软雅黑"/>
            </a:endParaRPr>
          </a:p>
          <a:p>
            <a:pPr marL="234950" indent="-235585">
              <a:lnSpc>
                <a:spcPct val="100000"/>
              </a:lnSpc>
              <a:spcBef>
                <a:spcPts val="605"/>
              </a:spcBef>
              <a:buSzPct val="85714"/>
              <a:buAutoNum type="arabicPlain"/>
              <a:tabLst>
                <a:tab pos="235585" algn="l"/>
              </a:tabLst>
            </a:pPr>
            <a:r>
              <a:rPr dirty="0" sz="700" spc="5" b="1">
                <a:latin typeface="微软雅黑"/>
                <a:cs typeface="微软雅黑"/>
              </a:rPr>
              <a:t>开发对</a:t>
            </a:r>
            <a:r>
              <a:rPr dirty="0" sz="700" spc="-5" b="1">
                <a:latin typeface="微软雅黑"/>
                <a:cs typeface="微软雅黑"/>
              </a:rPr>
              <a:t>象</a:t>
            </a:r>
            <a:r>
              <a:rPr dirty="0" sz="700" spc="10" b="1">
                <a:latin typeface="微软雅黑"/>
                <a:cs typeface="微软雅黑"/>
              </a:rPr>
              <a:t>的</a:t>
            </a:r>
            <a:r>
              <a:rPr dirty="0" sz="700" spc="-5" b="1">
                <a:solidFill>
                  <a:srgbClr val="C00000"/>
                </a:solidFill>
                <a:latin typeface="微软雅黑"/>
                <a:cs typeface="微软雅黑"/>
              </a:rPr>
              <a:t>能</a:t>
            </a:r>
            <a:r>
              <a:rPr dirty="0" sz="700" spc="5" b="1">
                <a:solidFill>
                  <a:srgbClr val="C00000"/>
                </a:solidFill>
                <a:latin typeface="微软雅黑"/>
                <a:cs typeface="微软雅黑"/>
              </a:rPr>
              <a:t>动性</a:t>
            </a:r>
            <a:endParaRPr sz="700">
              <a:latin typeface="微软雅黑"/>
              <a:cs typeface="微软雅黑"/>
            </a:endParaRPr>
          </a:p>
          <a:p>
            <a:pPr marL="234950" indent="-235585">
              <a:lnSpc>
                <a:spcPct val="100000"/>
              </a:lnSpc>
              <a:spcBef>
                <a:spcPts val="600"/>
              </a:spcBef>
              <a:buSzPct val="85714"/>
              <a:buAutoNum type="arabicPlain"/>
              <a:tabLst>
                <a:tab pos="235585" algn="l"/>
              </a:tabLst>
            </a:pPr>
            <a:r>
              <a:rPr dirty="0" sz="700" spc="5" b="1">
                <a:latin typeface="微软雅黑"/>
                <a:cs typeface="微软雅黑"/>
              </a:rPr>
              <a:t>开发过</a:t>
            </a:r>
            <a:r>
              <a:rPr dirty="0" sz="700" spc="-5" b="1">
                <a:latin typeface="微软雅黑"/>
                <a:cs typeface="微软雅黑"/>
              </a:rPr>
              <a:t>程</a:t>
            </a:r>
            <a:r>
              <a:rPr dirty="0" sz="700" spc="10" b="1">
                <a:latin typeface="微软雅黑"/>
                <a:cs typeface="微软雅黑"/>
              </a:rPr>
              <a:t>的</a:t>
            </a:r>
            <a:r>
              <a:rPr dirty="0" sz="700" spc="-5" b="1">
                <a:solidFill>
                  <a:srgbClr val="C00000"/>
                </a:solidFill>
                <a:latin typeface="微软雅黑"/>
                <a:cs typeface="微软雅黑"/>
              </a:rPr>
              <a:t>持</a:t>
            </a:r>
            <a:r>
              <a:rPr dirty="0" sz="700" spc="5" b="1">
                <a:solidFill>
                  <a:srgbClr val="C00000"/>
                </a:solidFill>
                <a:latin typeface="微软雅黑"/>
                <a:cs typeface="微软雅黑"/>
              </a:rPr>
              <a:t>续性</a:t>
            </a:r>
            <a:endParaRPr sz="700">
              <a:latin typeface="微软雅黑"/>
              <a:cs typeface="微软雅黑"/>
            </a:endParaRPr>
          </a:p>
          <a:p>
            <a:pPr marL="234950" indent="-235585">
              <a:lnSpc>
                <a:spcPct val="100000"/>
              </a:lnSpc>
              <a:spcBef>
                <a:spcPts val="610"/>
              </a:spcBef>
              <a:buSzPct val="85714"/>
              <a:buAutoNum type="arabicPlain"/>
              <a:tabLst>
                <a:tab pos="235585" algn="l"/>
              </a:tabLst>
            </a:pPr>
            <a:r>
              <a:rPr dirty="0" sz="700" spc="5" b="1">
                <a:latin typeface="微软雅黑"/>
                <a:cs typeface="微软雅黑"/>
              </a:rPr>
              <a:t>闲置过</a:t>
            </a:r>
            <a:r>
              <a:rPr dirty="0" sz="700" spc="-5" b="1">
                <a:latin typeface="微软雅黑"/>
                <a:cs typeface="微软雅黑"/>
              </a:rPr>
              <a:t>程</a:t>
            </a:r>
            <a:r>
              <a:rPr dirty="0" sz="700" spc="10" b="1">
                <a:latin typeface="微软雅黑"/>
                <a:cs typeface="微软雅黑"/>
              </a:rPr>
              <a:t>的</a:t>
            </a:r>
            <a:r>
              <a:rPr dirty="0" sz="700" spc="-5" b="1">
                <a:solidFill>
                  <a:srgbClr val="C00000"/>
                </a:solidFill>
                <a:latin typeface="微软雅黑"/>
                <a:cs typeface="微软雅黑"/>
              </a:rPr>
              <a:t>消</a:t>
            </a:r>
            <a:r>
              <a:rPr dirty="0" sz="700" spc="5" b="1">
                <a:solidFill>
                  <a:srgbClr val="C00000"/>
                </a:solidFill>
                <a:latin typeface="微软雅黑"/>
                <a:cs typeface="微软雅黑"/>
              </a:rPr>
              <a:t>耗性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5564" y="6009132"/>
            <a:ext cx="669290" cy="309880"/>
          </a:xfrm>
          <a:prstGeom prst="rect">
            <a:avLst/>
          </a:prstGeom>
          <a:solidFill>
            <a:srgbClr val="F5D6B9"/>
          </a:solidFill>
        </p:spPr>
        <p:txBody>
          <a:bodyPr wrap="square" lIns="0" tIns="3111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245"/>
              </a:spcBef>
            </a:pPr>
            <a:r>
              <a:rPr dirty="0" sz="550" spc="35" b="1">
                <a:latin typeface="微软雅黑"/>
                <a:cs typeface="微软雅黑"/>
              </a:rPr>
              <a:t>记忆口诀：</a:t>
            </a:r>
            <a:endParaRPr sz="550">
              <a:latin typeface="微软雅黑"/>
              <a:cs typeface="微软雅黑"/>
            </a:endParaRPr>
          </a:p>
          <a:p>
            <a:pPr marL="27305">
              <a:lnSpc>
                <a:spcPct val="100000"/>
              </a:lnSpc>
              <a:spcBef>
                <a:spcPts val="204"/>
              </a:spcBef>
            </a:pP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时时能</a:t>
            </a:r>
            <a:r>
              <a:rPr dirty="0" sz="950" spc="-5" b="1">
                <a:solidFill>
                  <a:srgbClr val="C00000"/>
                </a:solidFill>
                <a:latin typeface="微软雅黑"/>
                <a:cs typeface="微软雅黑"/>
              </a:rPr>
              <a:t>吃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消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3756" y="4440935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60">
                <a:moveTo>
                  <a:pt x="1335786" y="0"/>
                </a:moveTo>
                <a:lnTo>
                  <a:pt x="67818" y="0"/>
                </a:lnTo>
                <a:lnTo>
                  <a:pt x="0" y="162305"/>
                </a:lnTo>
                <a:lnTo>
                  <a:pt x="1268730" y="162305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3162" y="4440935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221742" y="0"/>
                </a:moveTo>
                <a:lnTo>
                  <a:pt x="67056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9100" y="4402620"/>
            <a:ext cx="1497965" cy="58229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3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2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70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565"/>
              </a:spcBef>
            </a:pP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二、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人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力资源的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特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征和作用</a:t>
            </a:r>
            <a:endParaRPr sz="950">
              <a:latin typeface="微软雅黑"/>
              <a:cs typeface="微软雅黑"/>
            </a:endParaRPr>
          </a:p>
          <a:p>
            <a:pPr marL="73025">
              <a:lnSpc>
                <a:spcPct val="100000"/>
              </a:lnSpc>
              <a:spcBef>
                <a:spcPts val="434"/>
              </a:spcBef>
            </a:pP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800" spc="20" b="1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dirty="0" sz="800" spc="15" b="1">
                <a:solidFill>
                  <a:srgbClr val="C00000"/>
                </a:solidFill>
                <a:latin typeface="微软雅黑"/>
                <a:cs typeface="微软雅黑"/>
              </a:rPr>
              <a:t>1：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</a:t>
            </a:r>
            <a:r>
              <a:rPr dirty="0" sz="800" spc="15" b="1">
                <a:latin typeface="微软雅黑"/>
                <a:cs typeface="微软雅黑"/>
              </a:rPr>
              <a:t>源</a:t>
            </a:r>
            <a:r>
              <a:rPr dirty="0" sz="800" spc="20" b="1">
                <a:latin typeface="微软雅黑"/>
                <a:cs typeface="微软雅黑"/>
              </a:rPr>
              <a:t>的</a:t>
            </a:r>
            <a:r>
              <a:rPr dirty="0" sz="800" spc="15" b="1">
                <a:latin typeface="微软雅黑"/>
                <a:cs typeface="微软雅黑"/>
              </a:rPr>
              <a:t>特</a:t>
            </a:r>
            <a:r>
              <a:rPr dirty="0" sz="800" spc="25" b="1">
                <a:latin typeface="微软雅黑"/>
                <a:cs typeface="微软雅黑"/>
              </a:rPr>
              <a:t>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0072" y="4657344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4" h="199389">
                <a:moveTo>
                  <a:pt x="377781" y="179832"/>
                </a:moveTo>
                <a:lnTo>
                  <a:pt x="224789" y="179832"/>
                </a:lnTo>
                <a:lnTo>
                  <a:pt x="238946" y="187630"/>
                </a:lnTo>
                <a:lnTo>
                  <a:pt x="256889" y="193643"/>
                </a:lnTo>
                <a:lnTo>
                  <a:pt x="277832" y="197512"/>
                </a:lnTo>
                <a:lnTo>
                  <a:pt x="300989" y="198882"/>
                </a:lnTo>
                <a:lnTo>
                  <a:pt x="330874" y="196596"/>
                </a:lnTo>
                <a:lnTo>
                  <a:pt x="356615" y="190309"/>
                </a:lnTo>
                <a:lnTo>
                  <a:pt x="376642" y="180879"/>
                </a:lnTo>
                <a:lnTo>
                  <a:pt x="377781" y="179832"/>
                </a:lnTo>
                <a:close/>
              </a:path>
              <a:path w="588644" h="199389">
                <a:moveTo>
                  <a:pt x="488720" y="162306"/>
                </a:moveTo>
                <a:lnTo>
                  <a:pt x="79247" y="162306"/>
                </a:lnTo>
                <a:lnTo>
                  <a:pt x="95785" y="172545"/>
                </a:lnTo>
                <a:lnTo>
                  <a:pt x="117252" y="180213"/>
                </a:lnTo>
                <a:lnTo>
                  <a:pt x="142577" y="185023"/>
                </a:lnTo>
                <a:lnTo>
                  <a:pt x="170687" y="186690"/>
                </a:lnTo>
                <a:lnTo>
                  <a:pt x="185249" y="186261"/>
                </a:lnTo>
                <a:lnTo>
                  <a:pt x="199167" y="184975"/>
                </a:lnTo>
                <a:lnTo>
                  <a:pt x="212371" y="182832"/>
                </a:lnTo>
                <a:lnTo>
                  <a:pt x="224789" y="179832"/>
                </a:lnTo>
                <a:lnTo>
                  <a:pt x="377781" y="179832"/>
                </a:lnTo>
                <a:lnTo>
                  <a:pt x="389381" y="169164"/>
                </a:lnTo>
                <a:lnTo>
                  <a:pt x="469367" y="169164"/>
                </a:lnTo>
                <a:lnTo>
                  <a:pt x="486155" y="164020"/>
                </a:lnTo>
                <a:lnTo>
                  <a:pt x="488720" y="162306"/>
                </a:lnTo>
                <a:close/>
              </a:path>
              <a:path w="588644" h="199389">
                <a:moveTo>
                  <a:pt x="469367" y="169164"/>
                </a:moveTo>
                <a:lnTo>
                  <a:pt x="389381" y="169164"/>
                </a:lnTo>
                <a:lnTo>
                  <a:pt x="398490" y="171283"/>
                </a:lnTo>
                <a:lnTo>
                  <a:pt x="408527" y="172974"/>
                </a:lnTo>
                <a:lnTo>
                  <a:pt x="419278" y="174093"/>
                </a:lnTo>
                <a:lnTo>
                  <a:pt x="430529" y="174498"/>
                </a:lnTo>
                <a:lnTo>
                  <a:pt x="461129" y="171688"/>
                </a:lnTo>
                <a:lnTo>
                  <a:pt x="469367" y="169164"/>
                </a:lnTo>
                <a:close/>
              </a:path>
              <a:path w="588644" h="199389">
                <a:moveTo>
                  <a:pt x="144779" y="17526"/>
                </a:moveTo>
                <a:lnTo>
                  <a:pt x="108835" y="20859"/>
                </a:lnTo>
                <a:lnTo>
                  <a:pt x="79533" y="29908"/>
                </a:lnTo>
                <a:lnTo>
                  <a:pt x="59805" y="43243"/>
                </a:lnTo>
                <a:lnTo>
                  <a:pt x="52577" y="59436"/>
                </a:lnTo>
                <a:lnTo>
                  <a:pt x="52577" y="63246"/>
                </a:lnTo>
                <a:lnTo>
                  <a:pt x="53339" y="64770"/>
                </a:lnTo>
                <a:lnTo>
                  <a:pt x="52577" y="66294"/>
                </a:lnTo>
                <a:lnTo>
                  <a:pt x="31825" y="69175"/>
                </a:lnTo>
                <a:lnTo>
                  <a:pt x="15144" y="75057"/>
                </a:lnTo>
                <a:lnTo>
                  <a:pt x="4036" y="83224"/>
                </a:lnTo>
                <a:lnTo>
                  <a:pt x="0" y="92964"/>
                </a:lnTo>
                <a:lnTo>
                  <a:pt x="2059" y="100512"/>
                </a:lnTo>
                <a:lnTo>
                  <a:pt x="7905" y="107061"/>
                </a:lnTo>
                <a:lnTo>
                  <a:pt x="17037" y="112466"/>
                </a:lnTo>
                <a:lnTo>
                  <a:pt x="28955" y="116586"/>
                </a:lnTo>
                <a:lnTo>
                  <a:pt x="19049" y="121920"/>
                </a:lnTo>
                <a:lnTo>
                  <a:pt x="12953" y="128016"/>
                </a:lnTo>
                <a:lnTo>
                  <a:pt x="12953" y="135636"/>
                </a:lnTo>
                <a:lnTo>
                  <a:pt x="17633" y="146351"/>
                </a:lnTo>
                <a:lnTo>
                  <a:pt x="30384" y="155067"/>
                </a:lnTo>
                <a:lnTo>
                  <a:pt x="49279" y="160924"/>
                </a:lnTo>
                <a:lnTo>
                  <a:pt x="72389" y="163068"/>
                </a:lnTo>
                <a:lnTo>
                  <a:pt x="76961" y="163068"/>
                </a:lnTo>
                <a:lnTo>
                  <a:pt x="79247" y="162306"/>
                </a:lnTo>
                <a:lnTo>
                  <a:pt x="488720" y="162306"/>
                </a:lnTo>
                <a:lnTo>
                  <a:pt x="503181" y="152638"/>
                </a:lnTo>
                <a:lnTo>
                  <a:pt x="509777" y="138684"/>
                </a:lnTo>
                <a:lnTo>
                  <a:pt x="540686" y="133838"/>
                </a:lnTo>
                <a:lnTo>
                  <a:pt x="565594" y="124491"/>
                </a:lnTo>
                <a:lnTo>
                  <a:pt x="582215" y="111573"/>
                </a:lnTo>
                <a:lnTo>
                  <a:pt x="588263" y="96012"/>
                </a:lnTo>
                <a:lnTo>
                  <a:pt x="587001" y="89177"/>
                </a:lnTo>
                <a:lnTo>
                  <a:pt x="583310" y="82486"/>
                </a:lnTo>
                <a:lnTo>
                  <a:pt x="577334" y="76080"/>
                </a:lnTo>
                <a:lnTo>
                  <a:pt x="569213" y="70104"/>
                </a:lnTo>
                <a:lnTo>
                  <a:pt x="573023" y="66294"/>
                </a:lnTo>
                <a:lnTo>
                  <a:pt x="575309" y="61722"/>
                </a:lnTo>
                <a:lnTo>
                  <a:pt x="575309" y="57150"/>
                </a:lnTo>
                <a:lnTo>
                  <a:pt x="571261" y="46255"/>
                </a:lnTo>
                <a:lnTo>
                  <a:pt x="560069" y="36861"/>
                </a:lnTo>
                <a:lnTo>
                  <a:pt x="543163" y="29610"/>
                </a:lnTo>
                <a:lnTo>
                  <a:pt x="521969" y="25146"/>
                </a:lnTo>
                <a:lnTo>
                  <a:pt x="520177" y="22860"/>
                </a:lnTo>
                <a:lnTo>
                  <a:pt x="191261" y="22860"/>
                </a:lnTo>
                <a:lnTo>
                  <a:pt x="180570" y="20740"/>
                </a:lnTo>
                <a:lnTo>
                  <a:pt x="169163" y="19050"/>
                </a:lnTo>
                <a:lnTo>
                  <a:pt x="157186" y="17930"/>
                </a:lnTo>
                <a:lnTo>
                  <a:pt x="144779" y="17526"/>
                </a:lnTo>
                <a:close/>
              </a:path>
              <a:path w="588644" h="199389">
                <a:moveTo>
                  <a:pt x="255269" y="5334"/>
                </a:moveTo>
                <a:lnTo>
                  <a:pt x="235088" y="6679"/>
                </a:lnTo>
                <a:lnTo>
                  <a:pt x="217265" y="10382"/>
                </a:lnTo>
                <a:lnTo>
                  <a:pt x="202441" y="15942"/>
                </a:lnTo>
                <a:lnTo>
                  <a:pt x="191261" y="22860"/>
                </a:lnTo>
                <a:lnTo>
                  <a:pt x="520177" y="22860"/>
                </a:lnTo>
                <a:lnTo>
                  <a:pt x="514202" y="15240"/>
                </a:lnTo>
                <a:lnTo>
                  <a:pt x="306323" y="15240"/>
                </a:lnTo>
                <a:lnTo>
                  <a:pt x="295346" y="11120"/>
                </a:lnTo>
                <a:lnTo>
                  <a:pt x="283082" y="8001"/>
                </a:lnTo>
                <a:lnTo>
                  <a:pt x="269676" y="6024"/>
                </a:lnTo>
                <a:lnTo>
                  <a:pt x="255269" y="5334"/>
                </a:lnTo>
                <a:close/>
              </a:path>
              <a:path w="588644" h="199389">
                <a:moveTo>
                  <a:pt x="358901" y="0"/>
                </a:moveTo>
                <a:lnTo>
                  <a:pt x="342328" y="1095"/>
                </a:lnTo>
                <a:lnTo>
                  <a:pt x="327469" y="4191"/>
                </a:lnTo>
                <a:lnTo>
                  <a:pt x="315182" y="9001"/>
                </a:lnTo>
                <a:lnTo>
                  <a:pt x="306323" y="15240"/>
                </a:lnTo>
                <a:lnTo>
                  <a:pt x="514202" y="15240"/>
                </a:lnTo>
                <a:lnTo>
                  <a:pt x="514099" y="15109"/>
                </a:lnTo>
                <a:lnTo>
                  <a:pt x="506007" y="10668"/>
                </a:lnTo>
                <a:lnTo>
                  <a:pt x="406145" y="10668"/>
                </a:lnTo>
                <a:lnTo>
                  <a:pt x="397049" y="6107"/>
                </a:lnTo>
                <a:lnTo>
                  <a:pt x="385952" y="2762"/>
                </a:lnTo>
                <a:lnTo>
                  <a:pt x="373141" y="702"/>
                </a:lnTo>
                <a:lnTo>
                  <a:pt x="358901" y="0"/>
                </a:lnTo>
                <a:close/>
              </a:path>
              <a:path w="588644" h="199389">
                <a:moveTo>
                  <a:pt x="457199" y="0"/>
                </a:moveTo>
                <a:lnTo>
                  <a:pt x="442257" y="702"/>
                </a:lnTo>
                <a:lnTo>
                  <a:pt x="428529" y="2762"/>
                </a:lnTo>
                <a:lnTo>
                  <a:pt x="416373" y="6107"/>
                </a:lnTo>
                <a:lnTo>
                  <a:pt x="406145" y="10668"/>
                </a:lnTo>
                <a:lnTo>
                  <a:pt x="506007" y="10668"/>
                </a:lnTo>
                <a:lnTo>
                  <a:pt x="499586" y="7143"/>
                </a:lnTo>
                <a:lnTo>
                  <a:pt x="480071" y="1893"/>
                </a:lnTo>
                <a:lnTo>
                  <a:pt x="457199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26335" y="4873752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8382" y="0"/>
                </a:moveTo>
                <a:lnTo>
                  <a:pt x="2286" y="0"/>
                </a:lnTo>
                <a:lnTo>
                  <a:pt x="0" y="3048"/>
                </a:lnTo>
                <a:lnTo>
                  <a:pt x="0" y="9144"/>
                </a:lnTo>
                <a:lnTo>
                  <a:pt x="2286" y="11430"/>
                </a:lnTo>
                <a:lnTo>
                  <a:pt x="8382" y="11430"/>
                </a:lnTo>
                <a:lnTo>
                  <a:pt x="10668" y="9144"/>
                </a:lnTo>
                <a:lnTo>
                  <a:pt x="10668" y="3048"/>
                </a:lnTo>
                <a:lnTo>
                  <a:pt x="8382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94154" y="484860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7526" y="0"/>
                </a:moveTo>
                <a:lnTo>
                  <a:pt x="5334" y="0"/>
                </a:lnTo>
                <a:lnTo>
                  <a:pt x="0" y="5333"/>
                </a:lnTo>
                <a:lnTo>
                  <a:pt x="0" y="17525"/>
                </a:lnTo>
                <a:lnTo>
                  <a:pt x="5334" y="22097"/>
                </a:lnTo>
                <a:lnTo>
                  <a:pt x="17526" y="22097"/>
                </a:lnTo>
                <a:lnTo>
                  <a:pt x="22098" y="17525"/>
                </a:lnTo>
                <a:lnTo>
                  <a:pt x="22098" y="5333"/>
                </a:lnTo>
                <a:lnTo>
                  <a:pt x="1752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3401" y="48211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25146" y="0"/>
                </a:moveTo>
                <a:lnTo>
                  <a:pt x="6858" y="0"/>
                </a:lnTo>
                <a:lnTo>
                  <a:pt x="0" y="6857"/>
                </a:lnTo>
                <a:lnTo>
                  <a:pt x="0" y="25145"/>
                </a:lnTo>
                <a:lnTo>
                  <a:pt x="6858" y="32765"/>
                </a:lnTo>
                <a:lnTo>
                  <a:pt x="25146" y="32765"/>
                </a:lnTo>
                <a:lnTo>
                  <a:pt x="32766" y="25145"/>
                </a:lnTo>
                <a:lnTo>
                  <a:pt x="32766" y="6857"/>
                </a:lnTo>
                <a:lnTo>
                  <a:pt x="2514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00072" y="4657344"/>
            <a:ext cx="588645" cy="199390"/>
          </a:xfrm>
          <a:custGeom>
            <a:avLst/>
            <a:gdLst/>
            <a:ahLst/>
            <a:cxnLst/>
            <a:rect l="l" t="t" r="r" b="b"/>
            <a:pathLst>
              <a:path w="588644" h="199389">
                <a:moveTo>
                  <a:pt x="53339" y="65532"/>
                </a:moveTo>
                <a:lnTo>
                  <a:pt x="52577" y="63246"/>
                </a:lnTo>
                <a:lnTo>
                  <a:pt x="52577" y="61722"/>
                </a:lnTo>
                <a:lnTo>
                  <a:pt x="52577" y="59436"/>
                </a:lnTo>
                <a:lnTo>
                  <a:pt x="59805" y="43243"/>
                </a:lnTo>
                <a:lnTo>
                  <a:pt x="79533" y="29908"/>
                </a:lnTo>
                <a:lnTo>
                  <a:pt x="108835" y="20859"/>
                </a:lnTo>
                <a:lnTo>
                  <a:pt x="144779" y="17526"/>
                </a:lnTo>
                <a:lnTo>
                  <a:pt x="157186" y="17930"/>
                </a:lnTo>
                <a:lnTo>
                  <a:pt x="169163" y="19050"/>
                </a:lnTo>
                <a:lnTo>
                  <a:pt x="180570" y="20740"/>
                </a:lnTo>
                <a:lnTo>
                  <a:pt x="191261" y="22860"/>
                </a:lnTo>
                <a:lnTo>
                  <a:pt x="202441" y="15942"/>
                </a:lnTo>
                <a:lnTo>
                  <a:pt x="217265" y="10382"/>
                </a:lnTo>
                <a:lnTo>
                  <a:pt x="235088" y="6679"/>
                </a:lnTo>
                <a:lnTo>
                  <a:pt x="255269" y="5334"/>
                </a:lnTo>
                <a:lnTo>
                  <a:pt x="269676" y="6024"/>
                </a:lnTo>
                <a:lnTo>
                  <a:pt x="283082" y="8001"/>
                </a:lnTo>
                <a:lnTo>
                  <a:pt x="295346" y="11120"/>
                </a:lnTo>
                <a:lnTo>
                  <a:pt x="306323" y="15240"/>
                </a:lnTo>
                <a:lnTo>
                  <a:pt x="315182" y="9001"/>
                </a:lnTo>
                <a:lnTo>
                  <a:pt x="327469" y="4191"/>
                </a:lnTo>
                <a:lnTo>
                  <a:pt x="342328" y="1095"/>
                </a:lnTo>
                <a:lnTo>
                  <a:pt x="358901" y="0"/>
                </a:lnTo>
                <a:lnTo>
                  <a:pt x="373141" y="702"/>
                </a:lnTo>
                <a:lnTo>
                  <a:pt x="385952" y="2762"/>
                </a:lnTo>
                <a:lnTo>
                  <a:pt x="397049" y="6107"/>
                </a:lnTo>
                <a:lnTo>
                  <a:pt x="406145" y="10668"/>
                </a:lnTo>
                <a:lnTo>
                  <a:pt x="416373" y="6107"/>
                </a:lnTo>
                <a:lnTo>
                  <a:pt x="428529" y="2762"/>
                </a:lnTo>
                <a:lnTo>
                  <a:pt x="442257" y="702"/>
                </a:lnTo>
                <a:lnTo>
                  <a:pt x="457199" y="0"/>
                </a:lnTo>
                <a:lnTo>
                  <a:pt x="480071" y="1893"/>
                </a:lnTo>
                <a:lnTo>
                  <a:pt x="499586" y="7143"/>
                </a:lnTo>
                <a:lnTo>
                  <a:pt x="514099" y="15109"/>
                </a:lnTo>
                <a:lnTo>
                  <a:pt x="521969" y="25146"/>
                </a:lnTo>
                <a:lnTo>
                  <a:pt x="543163" y="29610"/>
                </a:lnTo>
                <a:lnTo>
                  <a:pt x="560069" y="36861"/>
                </a:lnTo>
                <a:lnTo>
                  <a:pt x="571261" y="46255"/>
                </a:lnTo>
                <a:lnTo>
                  <a:pt x="575309" y="57150"/>
                </a:lnTo>
                <a:lnTo>
                  <a:pt x="575309" y="61722"/>
                </a:lnTo>
                <a:lnTo>
                  <a:pt x="573023" y="66294"/>
                </a:lnTo>
                <a:lnTo>
                  <a:pt x="569213" y="70104"/>
                </a:lnTo>
                <a:lnTo>
                  <a:pt x="577334" y="76080"/>
                </a:lnTo>
                <a:lnTo>
                  <a:pt x="583310" y="82486"/>
                </a:lnTo>
                <a:lnTo>
                  <a:pt x="587001" y="89177"/>
                </a:lnTo>
                <a:lnTo>
                  <a:pt x="588263" y="96012"/>
                </a:lnTo>
                <a:lnTo>
                  <a:pt x="582215" y="111573"/>
                </a:lnTo>
                <a:lnTo>
                  <a:pt x="565594" y="124491"/>
                </a:lnTo>
                <a:lnTo>
                  <a:pt x="540686" y="133838"/>
                </a:lnTo>
                <a:lnTo>
                  <a:pt x="509777" y="138684"/>
                </a:lnTo>
                <a:lnTo>
                  <a:pt x="503181" y="152638"/>
                </a:lnTo>
                <a:lnTo>
                  <a:pt x="486155" y="164020"/>
                </a:lnTo>
                <a:lnTo>
                  <a:pt x="461129" y="171688"/>
                </a:lnTo>
                <a:lnTo>
                  <a:pt x="430529" y="174498"/>
                </a:lnTo>
                <a:lnTo>
                  <a:pt x="419278" y="174093"/>
                </a:lnTo>
                <a:lnTo>
                  <a:pt x="408527" y="172974"/>
                </a:lnTo>
                <a:lnTo>
                  <a:pt x="398490" y="171283"/>
                </a:lnTo>
                <a:lnTo>
                  <a:pt x="389381" y="169164"/>
                </a:lnTo>
                <a:lnTo>
                  <a:pt x="376642" y="180879"/>
                </a:lnTo>
                <a:lnTo>
                  <a:pt x="356615" y="190309"/>
                </a:lnTo>
                <a:lnTo>
                  <a:pt x="330874" y="196596"/>
                </a:lnTo>
                <a:lnTo>
                  <a:pt x="300989" y="198882"/>
                </a:lnTo>
                <a:lnTo>
                  <a:pt x="277832" y="197512"/>
                </a:lnTo>
                <a:lnTo>
                  <a:pt x="256889" y="193643"/>
                </a:lnTo>
                <a:lnTo>
                  <a:pt x="238946" y="187630"/>
                </a:lnTo>
                <a:lnTo>
                  <a:pt x="224789" y="179832"/>
                </a:lnTo>
                <a:lnTo>
                  <a:pt x="212371" y="182832"/>
                </a:lnTo>
                <a:lnTo>
                  <a:pt x="199167" y="184975"/>
                </a:lnTo>
                <a:lnTo>
                  <a:pt x="185249" y="186261"/>
                </a:lnTo>
                <a:lnTo>
                  <a:pt x="170687" y="186690"/>
                </a:lnTo>
                <a:lnTo>
                  <a:pt x="142577" y="185023"/>
                </a:lnTo>
                <a:lnTo>
                  <a:pt x="117252" y="180213"/>
                </a:lnTo>
                <a:lnTo>
                  <a:pt x="95785" y="172545"/>
                </a:lnTo>
                <a:lnTo>
                  <a:pt x="79247" y="162306"/>
                </a:lnTo>
                <a:lnTo>
                  <a:pt x="76961" y="163068"/>
                </a:lnTo>
                <a:lnTo>
                  <a:pt x="74675" y="163068"/>
                </a:lnTo>
                <a:lnTo>
                  <a:pt x="72389" y="163068"/>
                </a:lnTo>
                <a:lnTo>
                  <a:pt x="49279" y="160924"/>
                </a:lnTo>
                <a:lnTo>
                  <a:pt x="30384" y="155067"/>
                </a:lnTo>
                <a:lnTo>
                  <a:pt x="17633" y="146351"/>
                </a:lnTo>
                <a:lnTo>
                  <a:pt x="12953" y="135636"/>
                </a:lnTo>
                <a:lnTo>
                  <a:pt x="12953" y="128016"/>
                </a:lnTo>
                <a:lnTo>
                  <a:pt x="19049" y="121920"/>
                </a:lnTo>
                <a:lnTo>
                  <a:pt x="28955" y="116586"/>
                </a:lnTo>
                <a:lnTo>
                  <a:pt x="17037" y="112466"/>
                </a:lnTo>
                <a:lnTo>
                  <a:pt x="7905" y="107061"/>
                </a:lnTo>
                <a:lnTo>
                  <a:pt x="2059" y="100512"/>
                </a:lnTo>
                <a:lnTo>
                  <a:pt x="0" y="92964"/>
                </a:lnTo>
                <a:lnTo>
                  <a:pt x="4036" y="83224"/>
                </a:lnTo>
                <a:lnTo>
                  <a:pt x="15144" y="75057"/>
                </a:lnTo>
                <a:lnTo>
                  <a:pt x="31825" y="69175"/>
                </a:lnTo>
                <a:lnTo>
                  <a:pt x="52577" y="66294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6335" y="4873752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10668" y="6096"/>
                </a:moveTo>
                <a:lnTo>
                  <a:pt x="10668" y="9144"/>
                </a:lnTo>
                <a:lnTo>
                  <a:pt x="8382" y="11430"/>
                </a:lnTo>
                <a:lnTo>
                  <a:pt x="5334" y="11430"/>
                </a:lnTo>
                <a:lnTo>
                  <a:pt x="2286" y="11430"/>
                </a:lnTo>
                <a:lnTo>
                  <a:pt x="0" y="9144"/>
                </a:lnTo>
                <a:lnTo>
                  <a:pt x="0" y="6096"/>
                </a:lnTo>
                <a:lnTo>
                  <a:pt x="0" y="3048"/>
                </a:lnTo>
                <a:lnTo>
                  <a:pt x="2286" y="0"/>
                </a:lnTo>
                <a:lnTo>
                  <a:pt x="5334" y="0"/>
                </a:lnTo>
                <a:lnTo>
                  <a:pt x="8382" y="0"/>
                </a:lnTo>
                <a:lnTo>
                  <a:pt x="10668" y="3048"/>
                </a:lnTo>
                <a:lnTo>
                  <a:pt x="10668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94154" y="484860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1429"/>
                </a:moveTo>
                <a:lnTo>
                  <a:pt x="22098" y="17525"/>
                </a:lnTo>
                <a:lnTo>
                  <a:pt x="17526" y="22097"/>
                </a:lnTo>
                <a:lnTo>
                  <a:pt x="11430" y="22097"/>
                </a:lnTo>
                <a:lnTo>
                  <a:pt x="5334" y="22097"/>
                </a:lnTo>
                <a:lnTo>
                  <a:pt x="0" y="17525"/>
                </a:lnTo>
                <a:lnTo>
                  <a:pt x="0" y="11429"/>
                </a:lnTo>
                <a:lnTo>
                  <a:pt x="0" y="5333"/>
                </a:lnTo>
                <a:lnTo>
                  <a:pt x="5334" y="0"/>
                </a:lnTo>
                <a:lnTo>
                  <a:pt x="11430" y="0"/>
                </a:lnTo>
                <a:lnTo>
                  <a:pt x="17526" y="0"/>
                </a:lnTo>
                <a:lnTo>
                  <a:pt x="22098" y="5333"/>
                </a:lnTo>
                <a:lnTo>
                  <a:pt x="22098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73401" y="48211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2766" y="16001"/>
                </a:moveTo>
                <a:lnTo>
                  <a:pt x="32766" y="25145"/>
                </a:lnTo>
                <a:lnTo>
                  <a:pt x="25146" y="32765"/>
                </a:lnTo>
                <a:lnTo>
                  <a:pt x="16002" y="32765"/>
                </a:lnTo>
                <a:lnTo>
                  <a:pt x="6858" y="32765"/>
                </a:lnTo>
                <a:lnTo>
                  <a:pt x="0" y="25145"/>
                </a:lnTo>
                <a:lnTo>
                  <a:pt x="0" y="16001"/>
                </a:lnTo>
                <a:lnTo>
                  <a:pt x="0" y="6857"/>
                </a:lnTo>
                <a:lnTo>
                  <a:pt x="6858" y="0"/>
                </a:lnTo>
                <a:lnTo>
                  <a:pt x="16002" y="0"/>
                </a:lnTo>
                <a:lnTo>
                  <a:pt x="25146" y="0"/>
                </a:lnTo>
                <a:lnTo>
                  <a:pt x="32766" y="6857"/>
                </a:lnTo>
                <a:lnTo>
                  <a:pt x="32766" y="16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29789" y="4773167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89" h="3810">
                <a:moveTo>
                  <a:pt x="34289" y="3810"/>
                </a:moveTo>
                <a:lnTo>
                  <a:pt x="32765" y="3810"/>
                </a:lnTo>
                <a:lnTo>
                  <a:pt x="31241" y="3810"/>
                </a:lnTo>
                <a:lnTo>
                  <a:pt x="29717" y="3810"/>
                </a:lnTo>
                <a:lnTo>
                  <a:pt x="21752" y="3643"/>
                </a:lnTo>
                <a:lnTo>
                  <a:pt x="14001" y="3048"/>
                </a:lnTo>
                <a:lnTo>
                  <a:pt x="6679" y="188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79320" y="4817364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5239" y="0"/>
                </a:moveTo>
                <a:lnTo>
                  <a:pt x="10667" y="762"/>
                </a:lnTo>
                <a:lnTo>
                  <a:pt x="5333" y="1524"/>
                </a:ln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15717" y="482879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143" y="7620"/>
                </a:moveTo>
                <a:lnTo>
                  <a:pt x="5333" y="5334"/>
                </a:lnTo>
                <a:lnTo>
                  <a:pt x="2285" y="30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89454" y="4816602"/>
            <a:ext cx="3175" cy="9525"/>
          </a:xfrm>
          <a:custGeom>
            <a:avLst/>
            <a:gdLst/>
            <a:ahLst/>
            <a:cxnLst/>
            <a:rect l="l" t="t" r="r" b="b"/>
            <a:pathLst>
              <a:path w="3175" h="9525">
                <a:moveTo>
                  <a:pt x="3048" y="0"/>
                </a:moveTo>
                <a:lnTo>
                  <a:pt x="3048" y="3048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64892" y="4762500"/>
            <a:ext cx="44450" cy="33020"/>
          </a:xfrm>
          <a:custGeom>
            <a:avLst/>
            <a:gdLst/>
            <a:ahLst/>
            <a:cxnLst/>
            <a:rect l="l" t="t" r="r" b="b"/>
            <a:pathLst>
              <a:path w="44450" h="33020">
                <a:moveTo>
                  <a:pt x="0" y="0"/>
                </a:moveTo>
                <a:lnTo>
                  <a:pt x="17835" y="5655"/>
                </a:lnTo>
                <a:lnTo>
                  <a:pt x="31813" y="13239"/>
                </a:lnTo>
                <a:lnTo>
                  <a:pt x="40933" y="22395"/>
                </a:lnTo>
                <a:lnTo>
                  <a:pt x="44196" y="327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49473" y="4727447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19812" y="0"/>
                </a:moveTo>
                <a:lnTo>
                  <a:pt x="15240" y="4572"/>
                </a:lnTo>
                <a:lnTo>
                  <a:pt x="8382" y="9144"/>
                </a:lnTo>
                <a:lnTo>
                  <a:pt x="0" y="121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22042" y="4681728"/>
            <a:ext cx="1270" cy="6350"/>
          </a:xfrm>
          <a:custGeom>
            <a:avLst/>
            <a:gdLst/>
            <a:ahLst/>
            <a:cxnLst/>
            <a:rect l="l" t="t" r="r" b="b"/>
            <a:pathLst>
              <a:path w="1269" h="6350">
                <a:moveTo>
                  <a:pt x="0" y="0"/>
                </a:moveTo>
                <a:lnTo>
                  <a:pt x="762" y="1524"/>
                </a:lnTo>
                <a:lnTo>
                  <a:pt x="762" y="3810"/>
                </a:lnTo>
                <a:lnTo>
                  <a:pt x="762" y="5334"/>
                </a:lnTo>
                <a:lnTo>
                  <a:pt x="762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96311" y="4667250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0" y="7620"/>
                </a:moveTo>
                <a:lnTo>
                  <a:pt x="2286" y="4572"/>
                </a:lnTo>
                <a:lnTo>
                  <a:pt x="6096" y="2286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01823" y="4671821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0" y="6858"/>
                </a:moveTo>
                <a:lnTo>
                  <a:pt x="762" y="4572"/>
                </a:lnTo>
                <a:lnTo>
                  <a:pt x="2286" y="2286"/>
                </a:ln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90572" y="4680203"/>
            <a:ext cx="18415" cy="6985"/>
          </a:xfrm>
          <a:custGeom>
            <a:avLst/>
            <a:gdLst/>
            <a:ahLst/>
            <a:cxnLst/>
            <a:rect l="l" t="t" r="r" b="b"/>
            <a:pathLst>
              <a:path w="18414" h="6985">
                <a:moveTo>
                  <a:pt x="0" y="0"/>
                </a:moveTo>
                <a:lnTo>
                  <a:pt x="6858" y="2286"/>
                </a:lnTo>
                <a:lnTo>
                  <a:pt x="12954" y="3810"/>
                </a:lnTo>
                <a:lnTo>
                  <a:pt x="18288" y="68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53411" y="4722876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5">
                <a:moveTo>
                  <a:pt x="3048" y="6858"/>
                </a:moveTo>
                <a:lnTo>
                  <a:pt x="1524" y="4572"/>
                </a:lnTo>
                <a:lnTo>
                  <a:pt x="762" y="22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208276" y="4682740"/>
            <a:ext cx="31369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刷</a:t>
            </a: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题掌握</a:t>
            </a:r>
            <a:endParaRPr sz="55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66238" y="4778502"/>
            <a:ext cx="1037082" cy="4107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667000" y="4779264"/>
            <a:ext cx="1036319" cy="410209"/>
          </a:xfrm>
          <a:prstGeom prst="rect">
            <a:avLst/>
          </a:prstGeom>
          <a:ln w="3809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225"/>
              </a:spcBef>
            </a:pP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考情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析：</a:t>
            </a:r>
            <a:endParaRPr sz="500">
              <a:latin typeface="微软雅黑"/>
              <a:cs typeface="微软雅黑"/>
            </a:endParaRPr>
          </a:p>
          <a:p>
            <a:pPr marL="26034" marR="44450">
              <a:lnSpc>
                <a:spcPct val="121500"/>
              </a:lnSpc>
              <a:spcBef>
                <a:spcPts val="30"/>
              </a:spcBef>
            </a:pPr>
            <a:r>
              <a:rPr dirty="0" sz="450" spc="10" b="1">
                <a:latin typeface="微软雅黑"/>
                <a:cs typeface="微软雅黑"/>
              </a:rPr>
              <a:t>单</a:t>
            </a:r>
            <a:r>
              <a:rPr dirty="0" sz="450" spc="15" b="1">
                <a:latin typeface="微软雅黑"/>
                <a:cs typeface="微软雅黑"/>
              </a:rPr>
              <a:t>选</a:t>
            </a:r>
            <a:r>
              <a:rPr dirty="0" sz="450" spc="10" b="1">
                <a:latin typeface="微软雅黑"/>
                <a:cs typeface="微软雅黑"/>
              </a:rPr>
              <a:t>题</a:t>
            </a:r>
            <a:r>
              <a:rPr dirty="0" sz="450" spc="15" b="1">
                <a:latin typeface="微软雅黑"/>
                <a:cs typeface="微软雅黑"/>
              </a:rPr>
              <a:t>：</a:t>
            </a:r>
            <a:r>
              <a:rPr dirty="0" sz="450" spc="15" b="1">
                <a:latin typeface="Arial"/>
                <a:cs typeface="Arial"/>
              </a:rPr>
              <a:t>9</a:t>
            </a:r>
            <a:r>
              <a:rPr dirty="0" sz="400">
                <a:latin typeface="微软雅黑"/>
                <a:cs typeface="微软雅黑"/>
              </a:rPr>
              <a:t>次</a:t>
            </a:r>
            <a:r>
              <a:rPr dirty="0" sz="400" spc="5">
                <a:latin typeface="微软雅黑"/>
                <a:cs typeface="微软雅黑"/>
              </a:rPr>
              <a:t>【</a:t>
            </a:r>
            <a:r>
              <a:rPr dirty="0" sz="400">
                <a:latin typeface="微软雅黑"/>
                <a:cs typeface="微软雅黑"/>
              </a:rPr>
              <a:t>1504/1510/1604/1610/  1704/1904/2008/2010/2104</a:t>
            </a:r>
            <a:r>
              <a:rPr dirty="0" sz="400" spc="10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35"/>
              </a:spcBef>
            </a:pPr>
            <a:r>
              <a:rPr dirty="0" sz="450" spc="10" b="1">
                <a:latin typeface="微软雅黑"/>
                <a:cs typeface="微软雅黑"/>
              </a:rPr>
              <a:t>多</a:t>
            </a:r>
            <a:r>
              <a:rPr dirty="0" sz="450" spc="15" b="1">
                <a:latin typeface="微软雅黑"/>
                <a:cs typeface="微软雅黑"/>
              </a:rPr>
              <a:t>选</a:t>
            </a:r>
            <a:r>
              <a:rPr dirty="0" sz="450" spc="10" b="1">
                <a:latin typeface="微软雅黑"/>
                <a:cs typeface="微软雅黑"/>
              </a:rPr>
              <a:t>题：</a:t>
            </a:r>
            <a:r>
              <a:rPr dirty="0" sz="450" spc="10">
                <a:latin typeface="微软雅黑"/>
                <a:cs typeface="微软雅黑"/>
              </a:rPr>
              <a:t>1</a:t>
            </a:r>
            <a:r>
              <a:rPr dirty="0" sz="400" spc="5">
                <a:latin typeface="微软雅黑"/>
                <a:cs typeface="微软雅黑"/>
              </a:rPr>
              <a:t>次【</a:t>
            </a:r>
            <a:r>
              <a:rPr dirty="0" sz="400">
                <a:latin typeface="微软雅黑"/>
                <a:cs typeface="微软雅黑"/>
              </a:rPr>
              <a:t>1404</a:t>
            </a:r>
            <a:r>
              <a:rPr dirty="0" sz="400" spc="5">
                <a:latin typeface="微软雅黑"/>
                <a:cs typeface="微软雅黑"/>
              </a:rPr>
              <a:t>】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67475" y="6159315"/>
            <a:ext cx="185026" cy="1819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104388" y="6193076"/>
            <a:ext cx="34925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25">
                <a:latin typeface="宋体"/>
                <a:cs typeface="宋体"/>
              </a:rPr>
              <a:t>接</a:t>
            </a:r>
            <a:r>
              <a:rPr dirty="0" sz="500" spc="30">
                <a:latin typeface="宋体"/>
                <a:cs typeface="宋体"/>
              </a:rPr>
              <a:t>着</a:t>
            </a:r>
            <a:r>
              <a:rPr dirty="0" sz="500" spc="25">
                <a:latin typeface="宋体"/>
                <a:cs typeface="宋体"/>
              </a:rPr>
              <a:t>下一页</a:t>
            </a:r>
            <a:endParaRPr sz="5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3923" y="4337303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74535" y="4375403"/>
            <a:ext cx="781812" cy="1844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57650" y="4634484"/>
            <a:ext cx="1662430" cy="200660"/>
          </a:xfrm>
          <a:custGeom>
            <a:avLst/>
            <a:gdLst/>
            <a:ahLst/>
            <a:cxnLst/>
            <a:rect l="l" t="t" r="r" b="b"/>
            <a:pathLst>
              <a:path w="1662429" h="200660">
                <a:moveTo>
                  <a:pt x="0" y="200405"/>
                </a:moveTo>
                <a:lnTo>
                  <a:pt x="1661922" y="200405"/>
                </a:lnTo>
                <a:lnTo>
                  <a:pt x="1661922" y="0"/>
                </a:lnTo>
                <a:lnTo>
                  <a:pt x="0" y="0"/>
                </a:lnTo>
                <a:lnTo>
                  <a:pt x="0" y="200405"/>
                </a:lnTo>
                <a:close/>
              </a:path>
            </a:pathLst>
          </a:custGeom>
          <a:solidFill>
            <a:srgbClr val="E4E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057650" y="4656109"/>
            <a:ext cx="166243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dirty="0" sz="800" spc="15" b="1">
                <a:latin typeface="微软雅黑"/>
                <a:cs typeface="微软雅黑"/>
              </a:rPr>
              <a:t>（1）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</a:t>
            </a:r>
            <a:r>
              <a:rPr dirty="0" sz="800" spc="15" b="1">
                <a:latin typeface="微软雅黑"/>
                <a:cs typeface="微软雅黑"/>
              </a:rPr>
              <a:t>源</a:t>
            </a:r>
            <a:r>
              <a:rPr dirty="0" sz="800" spc="20" b="1">
                <a:latin typeface="微软雅黑"/>
                <a:cs typeface="微软雅黑"/>
              </a:rPr>
              <a:t>生</a:t>
            </a:r>
            <a:r>
              <a:rPr dirty="0" sz="800" spc="15" b="1">
                <a:latin typeface="微软雅黑"/>
                <a:cs typeface="微软雅黑"/>
              </a:rPr>
              <a:t>成</a:t>
            </a:r>
            <a:r>
              <a:rPr dirty="0" sz="800" spc="20" b="1">
                <a:latin typeface="微软雅黑"/>
                <a:cs typeface="微软雅黑"/>
              </a:rPr>
              <a:t>过</a:t>
            </a:r>
            <a:r>
              <a:rPr dirty="0" sz="800" spc="15" b="1">
                <a:latin typeface="微软雅黑"/>
                <a:cs typeface="微软雅黑"/>
              </a:rPr>
              <a:t>程</a:t>
            </a:r>
            <a:r>
              <a:rPr dirty="0" sz="800" spc="25" b="1">
                <a:latin typeface="微软雅黑"/>
                <a:cs typeface="微软雅黑"/>
              </a:rPr>
              <a:t>的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时代性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81421" y="5012435"/>
            <a:ext cx="1098803" cy="1296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57748" y="5046653"/>
            <a:ext cx="1141634" cy="10387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98976" y="4400550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60">
                <a:moveTo>
                  <a:pt x="1335786" y="0"/>
                </a:moveTo>
                <a:lnTo>
                  <a:pt x="67818" y="0"/>
                </a:lnTo>
                <a:lnTo>
                  <a:pt x="0" y="162305"/>
                </a:lnTo>
                <a:lnTo>
                  <a:pt x="1268730" y="162305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8382" y="4400550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221742" y="0"/>
                </a:moveTo>
                <a:lnTo>
                  <a:pt x="67056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820667" y="4337303"/>
            <a:ext cx="3587750" cy="201548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730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21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源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概述</a:t>
            </a:r>
            <a:endParaRPr sz="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1463040">
              <a:lnSpc>
                <a:spcPct val="100000"/>
              </a:lnSpc>
            </a:pP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5">
                <a:latin typeface="微软雅黑"/>
                <a:cs typeface="微软雅黑"/>
              </a:rPr>
              <a:t> </a:t>
            </a: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35">
                <a:latin typeface="微软雅黑"/>
                <a:cs typeface="微软雅黑"/>
              </a:rPr>
              <a:t>在</a:t>
            </a:r>
            <a:r>
              <a:rPr dirty="0" sz="550" spc="40">
                <a:latin typeface="微软雅黑"/>
                <a:cs typeface="微软雅黑"/>
              </a:rPr>
              <a:t>形</a:t>
            </a:r>
            <a:r>
              <a:rPr dirty="0" sz="550" spc="35">
                <a:latin typeface="微软雅黑"/>
                <a:cs typeface="微软雅黑"/>
              </a:rPr>
              <a:t>成过程</a:t>
            </a:r>
            <a:r>
              <a:rPr dirty="0" sz="550" spc="40">
                <a:latin typeface="微软雅黑"/>
                <a:cs typeface="微软雅黑"/>
              </a:rPr>
              <a:t>中</a:t>
            </a:r>
            <a:r>
              <a:rPr dirty="0" sz="550" spc="35">
                <a:latin typeface="微软雅黑"/>
                <a:cs typeface="微软雅黑"/>
              </a:rPr>
              <a:t>受到时</a:t>
            </a:r>
            <a:r>
              <a:rPr dirty="0" sz="550" spc="40">
                <a:latin typeface="微软雅黑"/>
                <a:cs typeface="微软雅黑"/>
              </a:rPr>
              <a:t>代</a:t>
            </a:r>
            <a:r>
              <a:rPr dirty="0" sz="550" spc="35">
                <a:latin typeface="微软雅黑"/>
                <a:cs typeface="微软雅黑"/>
              </a:rPr>
              <a:t>条件的制约</a:t>
            </a:r>
            <a:endParaRPr sz="5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53035">
              <a:lnSpc>
                <a:spcPts val="450"/>
              </a:lnSpc>
              <a:spcBef>
                <a:spcPts val="600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  <a:p>
            <a:pPr algn="r" marR="760730">
              <a:lnSpc>
                <a:spcPts val="210"/>
              </a:lnSpc>
            </a:pPr>
            <a:r>
              <a:rPr dirty="0" sz="200" spc="35">
                <a:latin typeface="华文楷体"/>
                <a:cs typeface="华文楷体"/>
              </a:rPr>
              <a:t>本</a:t>
            </a:r>
            <a:r>
              <a:rPr dirty="0" sz="200" spc="25">
                <a:latin typeface="华文楷体"/>
                <a:cs typeface="华文楷体"/>
              </a:rPr>
              <a:t>页图片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45814" y="4634484"/>
            <a:ext cx="235458" cy="2004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08554" y="7460742"/>
            <a:ext cx="781812" cy="1844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07847" y="9309591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2429" y="7801356"/>
            <a:ext cx="1702435" cy="186690"/>
          </a:xfrm>
          <a:prstGeom prst="rect">
            <a:avLst/>
          </a:prstGeom>
          <a:solidFill>
            <a:srgbClr val="E4EBDC"/>
          </a:solidFill>
        </p:spPr>
        <p:txBody>
          <a:bodyPr wrap="square" lIns="0" tIns="2159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70"/>
              </a:spcBef>
            </a:pPr>
            <a:r>
              <a:rPr dirty="0" sz="800" spc="15" b="1">
                <a:latin typeface="微软雅黑"/>
                <a:cs typeface="微软雅黑"/>
              </a:rPr>
              <a:t>（2）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</a:t>
            </a:r>
            <a:r>
              <a:rPr dirty="0" sz="800" spc="15" b="1">
                <a:latin typeface="微软雅黑"/>
                <a:cs typeface="微软雅黑"/>
              </a:rPr>
              <a:t>源</a:t>
            </a:r>
            <a:r>
              <a:rPr dirty="0" sz="800" spc="20" b="1">
                <a:latin typeface="微软雅黑"/>
                <a:cs typeface="微软雅黑"/>
              </a:rPr>
              <a:t>使</a:t>
            </a:r>
            <a:r>
              <a:rPr dirty="0" sz="800" spc="15" b="1">
                <a:latin typeface="微软雅黑"/>
                <a:cs typeface="微软雅黑"/>
              </a:rPr>
              <a:t>用</a:t>
            </a:r>
            <a:r>
              <a:rPr dirty="0" sz="800" spc="20" b="1">
                <a:latin typeface="微软雅黑"/>
                <a:cs typeface="微软雅黑"/>
              </a:rPr>
              <a:t>过</a:t>
            </a:r>
            <a:r>
              <a:rPr dirty="0" sz="800" spc="15" b="1">
                <a:latin typeface="微软雅黑"/>
                <a:cs typeface="微软雅黑"/>
              </a:rPr>
              <a:t>程</a:t>
            </a:r>
            <a:r>
              <a:rPr dirty="0" sz="800" spc="20" b="1">
                <a:latin typeface="微软雅黑"/>
                <a:cs typeface="微软雅黑"/>
              </a:rPr>
              <a:t>的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时效性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49729" y="8021824"/>
            <a:ext cx="94488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-35">
                <a:latin typeface="微软雅黑"/>
                <a:cs typeface="微软雅黑"/>
              </a:rPr>
              <a:t> </a:t>
            </a: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35">
                <a:latin typeface="微软雅黑"/>
                <a:cs typeface="微软雅黑"/>
              </a:rPr>
              <a:t>劳</a:t>
            </a:r>
            <a:r>
              <a:rPr dirty="0" sz="550" spc="40">
                <a:latin typeface="微软雅黑"/>
                <a:cs typeface="微软雅黑"/>
              </a:rPr>
              <a:t>动</a:t>
            </a:r>
            <a:r>
              <a:rPr dirty="0" sz="550" spc="35">
                <a:latin typeface="微软雅黑"/>
                <a:cs typeface="微软雅黑"/>
              </a:rPr>
              <a:t>的自然</a:t>
            </a:r>
            <a:r>
              <a:rPr dirty="0" sz="550" spc="40">
                <a:latin typeface="微软雅黑"/>
                <a:cs typeface="微软雅黑"/>
              </a:rPr>
              <a:t>时</a:t>
            </a:r>
            <a:r>
              <a:rPr dirty="0" sz="550" spc="35">
                <a:latin typeface="微软雅黑"/>
                <a:cs typeface="微软雅黑"/>
              </a:rPr>
              <a:t>间被限定</a:t>
            </a:r>
            <a:endParaRPr sz="55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400555" y="8173973"/>
            <a:ext cx="1129702" cy="9776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2890" y="8164068"/>
            <a:ext cx="1107948" cy="998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460498" y="9343854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3756" y="7526273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59">
                <a:moveTo>
                  <a:pt x="1335786" y="0"/>
                </a:moveTo>
                <a:lnTo>
                  <a:pt x="67818" y="0"/>
                </a:lnTo>
                <a:lnTo>
                  <a:pt x="0" y="162306"/>
                </a:lnTo>
                <a:lnTo>
                  <a:pt x="1268730" y="162306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3162" y="7526273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056" y="0"/>
                </a:lnTo>
                <a:lnTo>
                  <a:pt x="0" y="162306"/>
                </a:lnTo>
                <a:lnTo>
                  <a:pt x="154686" y="162306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19100" y="7542606"/>
            <a:ext cx="1171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7734" y="7763256"/>
            <a:ext cx="234695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3923" y="7422642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90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74535" y="7460742"/>
            <a:ext cx="781812" cy="184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973829" y="9309591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5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81271" y="7783068"/>
            <a:ext cx="1668145" cy="186690"/>
          </a:xfrm>
          <a:prstGeom prst="rect">
            <a:avLst/>
          </a:prstGeom>
          <a:solidFill>
            <a:srgbClr val="E4EBDC"/>
          </a:solidFill>
        </p:spPr>
        <p:txBody>
          <a:bodyPr wrap="square" lIns="0" tIns="2159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70"/>
              </a:spcBef>
            </a:pPr>
            <a:r>
              <a:rPr dirty="0" sz="800" spc="15" b="1">
                <a:latin typeface="微软雅黑"/>
                <a:cs typeface="微软雅黑"/>
              </a:rPr>
              <a:t>（3）人</a:t>
            </a:r>
            <a:r>
              <a:rPr dirty="0" sz="800" spc="20" b="1">
                <a:latin typeface="微软雅黑"/>
                <a:cs typeface="微软雅黑"/>
              </a:rPr>
              <a:t>力资</a:t>
            </a:r>
            <a:r>
              <a:rPr dirty="0" sz="800" spc="15" b="1">
                <a:latin typeface="微软雅黑"/>
                <a:cs typeface="微软雅黑"/>
              </a:rPr>
              <a:t>源</a:t>
            </a:r>
            <a:r>
              <a:rPr dirty="0" sz="800" spc="20" b="1">
                <a:latin typeface="微软雅黑"/>
                <a:cs typeface="微软雅黑"/>
              </a:rPr>
              <a:t>开</a:t>
            </a:r>
            <a:r>
              <a:rPr dirty="0" sz="800" spc="15" b="1">
                <a:latin typeface="微软雅黑"/>
                <a:cs typeface="微软雅黑"/>
              </a:rPr>
              <a:t>发</a:t>
            </a:r>
            <a:r>
              <a:rPr dirty="0" sz="800" spc="20" b="1">
                <a:latin typeface="微软雅黑"/>
                <a:cs typeface="微软雅黑"/>
              </a:rPr>
              <a:t>对</a:t>
            </a:r>
            <a:r>
              <a:rPr dirty="0" sz="800" spc="15" b="1">
                <a:latin typeface="微软雅黑"/>
                <a:cs typeface="微软雅黑"/>
              </a:rPr>
              <a:t>象</a:t>
            </a:r>
            <a:r>
              <a:rPr dirty="0" sz="800" spc="25" b="1">
                <a:latin typeface="微软雅黑"/>
                <a:cs typeface="微软雅黑"/>
              </a:rPr>
              <a:t>的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能动性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13426" y="8046970"/>
            <a:ext cx="131953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-25">
                <a:latin typeface="微软雅黑"/>
                <a:cs typeface="微软雅黑"/>
              </a:rPr>
              <a:t> </a:t>
            </a: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35">
                <a:latin typeface="微软雅黑"/>
                <a:cs typeface="微软雅黑"/>
              </a:rPr>
              <a:t>具</a:t>
            </a:r>
            <a:r>
              <a:rPr dirty="0" sz="550" spc="40">
                <a:latin typeface="微软雅黑"/>
                <a:cs typeface="微软雅黑"/>
              </a:rPr>
              <a:t>有</a:t>
            </a:r>
            <a:r>
              <a:rPr dirty="0" sz="550" spc="35">
                <a:latin typeface="微软雅黑"/>
                <a:cs typeface="微软雅黑"/>
              </a:rPr>
              <a:t>目的性</a:t>
            </a:r>
            <a:r>
              <a:rPr dirty="0" sz="550" spc="40">
                <a:latin typeface="微软雅黑"/>
                <a:cs typeface="微软雅黑"/>
              </a:rPr>
              <a:t>、</a:t>
            </a:r>
            <a:r>
              <a:rPr dirty="0" sz="550" spc="35">
                <a:latin typeface="微软雅黑"/>
                <a:cs typeface="微软雅黑"/>
              </a:rPr>
              <a:t>主观能</a:t>
            </a:r>
            <a:r>
              <a:rPr dirty="0" sz="550" spc="40">
                <a:latin typeface="微软雅黑"/>
                <a:cs typeface="微软雅黑"/>
              </a:rPr>
              <a:t>动</a:t>
            </a:r>
            <a:r>
              <a:rPr dirty="0" sz="550" spc="35">
                <a:latin typeface="微软雅黑"/>
                <a:cs typeface="微软雅黑"/>
              </a:rPr>
              <a:t>性和意</a:t>
            </a:r>
            <a:r>
              <a:rPr dirty="0" sz="550" spc="40">
                <a:latin typeface="微软雅黑"/>
                <a:cs typeface="微软雅黑"/>
              </a:rPr>
              <a:t>识</a:t>
            </a:r>
            <a:r>
              <a:rPr dirty="0" sz="550" spc="35">
                <a:latin typeface="微软雅黑"/>
                <a:cs typeface="微软雅黑"/>
              </a:rPr>
              <a:t>性</a:t>
            </a:r>
            <a:endParaRPr sz="55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011167" y="8183880"/>
            <a:ext cx="1143279" cy="10942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12841" y="8215883"/>
            <a:ext cx="1226819" cy="10656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126479" y="9343854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00500" y="7526273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59">
                <a:moveTo>
                  <a:pt x="1335024" y="0"/>
                </a:moveTo>
                <a:lnTo>
                  <a:pt x="67056" y="0"/>
                </a:lnTo>
                <a:lnTo>
                  <a:pt x="0" y="162306"/>
                </a:lnTo>
                <a:lnTo>
                  <a:pt x="1267968" y="162306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19144" y="7526273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818" y="0"/>
                </a:lnTo>
                <a:lnTo>
                  <a:pt x="0" y="162306"/>
                </a:lnTo>
                <a:lnTo>
                  <a:pt x="154686" y="162306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085082" y="7542606"/>
            <a:ext cx="117221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845814" y="7768590"/>
            <a:ext cx="235458" cy="201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20667" y="7422642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90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2993" y="331378"/>
            <a:ext cx="78930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Arial"/>
                <a:cs typeface="Arial"/>
              </a:rPr>
              <a:t>2021-12-1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554" y="1290066"/>
            <a:ext cx="781812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847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672" y="1603247"/>
            <a:ext cx="1658620" cy="186690"/>
          </a:xfrm>
          <a:prstGeom prst="rect">
            <a:avLst/>
          </a:prstGeom>
          <a:solidFill>
            <a:srgbClr val="E4EBDC"/>
          </a:solidFill>
        </p:spPr>
        <p:txBody>
          <a:bodyPr wrap="square" lIns="0" tIns="2095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65"/>
              </a:spcBef>
            </a:pPr>
            <a:r>
              <a:rPr dirty="0" sz="800" spc="15" b="1">
                <a:latin typeface="微软雅黑"/>
                <a:cs typeface="微软雅黑"/>
              </a:rPr>
              <a:t>（4）</a:t>
            </a:r>
            <a:r>
              <a:rPr dirty="0" sz="800" spc="20" b="1">
                <a:latin typeface="微软雅黑"/>
                <a:cs typeface="微软雅黑"/>
              </a:rPr>
              <a:t>人</a:t>
            </a:r>
            <a:r>
              <a:rPr dirty="0" sz="800" spc="15" b="1">
                <a:latin typeface="微软雅黑"/>
                <a:cs typeface="微软雅黑"/>
              </a:rPr>
              <a:t>力</a:t>
            </a:r>
            <a:r>
              <a:rPr dirty="0" sz="800" spc="20" b="1">
                <a:latin typeface="微软雅黑"/>
                <a:cs typeface="微软雅黑"/>
              </a:rPr>
              <a:t>资源</a:t>
            </a:r>
            <a:r>
              <a:rPr dirty="0" sz="800" spc="15" b="1">
                <a:latin typeface="微软雅黑"/>
                <a:cs typeface="微软雅黑"/>
              </a:rPr>
              <a:t>开</a:t>
            </a:r>
            <a:r>
              <a:rPr dirty="0" sz="800" spc="20" b="1">
                <a:latin typeface="微软雅黑"/>
                <a:cs typeface="微软雅黑"/>
              </a:rPr>
              <a:t>发</a:t>
            </a:r>
            <a:r>
              <a:rPr dirty="0" sz="800" spc="15" b="1">
                <a:latin typeface="微软雅黑"/>
                <a:cs typeface="微软雅黑"/>
              </a:rPr>
              <a:t>过</a:t>
            </a:r>
            <a:r>
              <a:rPr dirty="0" sz="800" spc="20" b="1">
                <a:latin typeface="微软雅黑"/>
                <a:cs typeface="微软雅黑"/>
              </a:rPr>
              <a:t>程</a:t>
            </a:r>
            <a:r>
              <a:rPr dirty="0" sz="800" spc="15" b="1">
                <a:latin typeface="微软雅黑"/>
                <a:cs typeface="微软雅黑"/>
              </a:rPr>
              <a:t>的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持</a:t>
            </a:r>
            <a:r>
              <a:rPr dirty="0" sz="950" spc="-5" b="1">
                <a:solidFill>
                  <a:srgbClr val="C00000"/>
                </a:solidFill>
                <a:latin typeface="微软雅黑"/>
                <a:cs typeface="微软雅黑"/>
              </a:rPr>
              <a:t>续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性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6211" y="1851148"/>
            <a:ext cx="117030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-30">
                <a:latin typeface="微软雅黑"/>
                <a:cs typeface="微软雅黑"/>
              </a:rPr>
              <a:t> </a:t>
            </a:r>
            <a:r>
              <a:rPr dirty="0" sz="550" spc="45">
                <a:latin typeface="微软雅黑"/>
                <a:cs typeface="微软雅黑"/>
              </a:rPr>
              <a:t>—</a:t>
            </a:r>
            <a:r>
              <a:rPr dirty="0" sz="550" spc="35">
                <a:latin typeface="微软雅黑"/>
                <a:cs typeface="微软雅黑"/>
              </a:rPr>
              <a:t>不断开</a:t>
            </a:r>
            <a:r>
              <a:rPr dirty="0" sz="550" spc="40">
                <a:latin typeface="微软雅黑"/>
                <a:cs typeface="微软雅黑"/>
              </a:rPr>
              <a:t>发</a:t>
            </a:r>
            <a:r>
              <a:rPr dirty="0" sz="550" spc="35">
                <a:latin typeface="微软雅黑"/>
                <a:cs typeface="微软雅黑"/>
              </a:rPr>
              <a:t>学习，</a:t>
            </a:r>
            <a:r>
              <a:rPr dirty="0" sz="550" spc="40">
                <a:latin typeface="微软雅黑"/>
                <a:cs typeface="微软雅黑"/>
              </a:rPr>
              <a:t>跟</a:t>
            </a:r>
            <a:r>
              <a:rPr dirty="0" sz="550" spc="35">
                <a:latin typeface="微软雅黑"/>
                <a:cs typeface="微软雅黑"/>
              </a:rPr>
              <a:t>上时代</a:t>
            </a:r>
            <a:r>
              <a:rPr dirty="0" sz="550" spc="40">
                <a:latin typeface="微软雅黑"/>
                <a:cs typeface="微软雅黑"/>
              </a:rPr>
              <a:t>步</a:t>
            </a:r>
            <a:r>
              <a:rPr dirty="0" sz="550" spc="35">
                <a:latin typeface="微软雅黑"/>
                <a:cs typeface="微软雅黑"/>
              </a:rPr>
              <a:t>伐</a:t>
            </a:r>
            <a:endParaRPr sz="5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038" y="2055114"/>
            <a:ext cx="2551938" cy="1029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60498" y="3173178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756" y="1355597"/>
            <a:ext cx="1336040" cy="162560"/>
          </a:xfrm>
          <a:custGeom>
            <a:avLst/>
            <a:gdLst/>
            <a:ahLst/>
            <a:cxnLst/>
            <a:rect l="l" t="t" r="r" b="b"/>
            <a:pathLst>
              <a:path w="1336039" h="162559">
                <a:moveTo>
                  <a:pt x="1335786" y="0"/>
                </a:moveTo>
                <a:lnTo>
                  <a:pt x="67818" y="0"/>
                </a:lnTo>
                <a:lnTo>
                  <a:pt x="0" y="162305"/>
                </a:lnTo>
                <a:lnTo>
                  <a:pt x="1268730" y="162305"/>
                </a:lnTo>
                <a:lnTo>
                  <a:pt x="133578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162" y="1355597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056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9100" y="1371929"/>
            <a:ext cx="1171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概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8976" y="1588769"/>
            <a:ext cx="234695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923" y="1251966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74535" y="1290066"/>
            <a:ext cx="781812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73829" y="3138915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1271" y="1600200"/>
            <a:ext cx="1644014" cy="200660"/>
          </a:xfrm>
          <a:prstGeom prst="rect">
            <a:avLst/>
          </a:prstGeom>
          <a:solidFill>
            <a:srgbClr val="E4EBDC"/>
          </a:solidFill>
        </p:spPr>
        <p:txBody>
          <a:bodyPr wrap="square" lIns="0" tIns="3302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260"/>
              </a:spcBef>
            </a:pPr>
            <a:r>
              <a:rPr dirty="0" sz="800" spc="15" b="1">
                <a:latin typeface="微软雅黑"/>
                <a:cs typeface="微软雅黑"/>
              </a:rPr>
              <a:t>（5）人</a:t>
            </a:r>
            <a:r>
              <a:rPr dirty="0" sz="800" spc="20" b="1">
                <a:latin typeface="微软雅黑"/>
                <a:cs typeface="微软雅黑"/>
              </a:rPr>
              <a:t>力资</a:t>
            </a:r>
            <a:r>
              <a:rPr dirty="0" sz="800" spc="15" b="1">
                <a:latin typeface="微软雅黑"/>
                <a:cs typeface="微软雅黑"/>
              </a:rPr>
              <a:t>源</a:t>
            </a:r>
            <a:r>
              <a:rPr dirty="0" sz="800" spc="20" b="1">
                <a:latin typeface="微软雅黑"/>
                <a:cs typeface="微软雅黑"/>
              </a:rPr>
              <a:t>闲</a:t>
            </a:r>
            <a:r>
              <a:rPr dirty="0" sz="800" spc="15" b="1">
                <a:latin typeface="微软雅黑"/>
                <a:cs typeface="微软雅黑"/>
              </a:rPr>
              <a:t>置</a:t>
            </a:r>
            <a:r>
              <a:rPr dirty="0" sz="800" spc="20" b="1">
                <a:latin typeface="微软雅黑"/>
                <a:cs typeface="微软雅黑"/>
              </a:rPr>
              <a:t>过</a:t>
            </a:r>
            <a:r>
              <a:rPr dirty="0" sz="800" spc="15" b="1">
                <a:latin typeface="微软雅黑"/>
                <a:cs typeface="微软雅黑"/>
              </a:rPr>
              <a:t>程</a:t>
            </a:r>
            <a:r>
              <a:rPr dirty="0" sz="800" spc="25" b="1">
                <a:latin typeface="微软雅黑"/>
                <a:cs typeface="微软雅黑"/>
              </a:rPr>
              <a:t>的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消耗性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3332" y="1883914"/>
            <a:ext cx="147002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>
                <a:latin typeface="微软雅黑"/>
                <a:cs typeface="微软雅黑"/>
              </a:rPr>
              <a:t>—</a:t>
            </a:r>
            <a:r>
              <a:rPr dirty="0" sz="550" spc="-20">
                <a:latin typeface="微软雅黑"/>
                <a:cs typeface="微软雅黑"/>
              </a:rPr>
              <a:t> </a:t>
            </a:r>
            <a:r>
              <a:rPr dirty="0" sz="550" spc="45">
                <a:latin typeface="微软雅黑"/>
                <a:cs typeface="微软雅黑"/>
              </a:rPr>
              <a:t>—</a:t>
            </a:r>
            <a:r>
              <a:rPr dirty="0" sz="550" spc="35">
                <a:latin typeface="微软雅黑"/>
                <a:cs typeface="微软雅黑"/>
              </a:rPr>
              <a:t>为维持</a:t>
            </a:r>
            <a:r>
              <a:rPr dirty="0" sz="550" spc="40">
                <a:latin typeface="微软雅黑"/>
                <a:cs typeface="微软雅黑"/>
              </a:rPr>
              <a:t>生</a:t>
            </a:r>
            <a:r>
              <a:rPr dirty="0" sz="550" spc="35">
                <a:latin typeface="微软雅黑"/>
                <a:cs typeface="微软雅黑"/>
              </a:rPr>
              <a:t>命仍需</a:t>
            </a:r>
            <a:r>
              <a:rPr dirty="0" sz="550" spc="40">
                <a:latin typeface="微软雅黑"/>
                <a:cs typeface="微软雅黑"/>
              </a:rPr>
              <a:t>吃</a:t>
            </a:r>
            <a:r>
              <a:rPr dirty="0" sz="550" spc="35">
                <a:latin typeface="微软雅黑"/>
                <a:cs typeface="微软雅黑"/>
              </a:rPr>
              <a:t>饭喝水</a:t>
            </a:r>
            <a:r>
              <a:rPr dirty="0" sz="550" spc="40">
                <a:latin typeface="微软雅黑"/>
                <a:cs typeface="微软雅黑"/>
              </a:rPr>
              <a:t>和</a:t>
            </a:r>
            <a:r>
              <a:rPr dirty="0" sz="550" spc="35">
                <a:latin typeface="微软雅黑"/>
                <a:cs typeface="微软雅黑"/>
              </a:rPr>
              <a:t>生活必</a:t>
            </a:r>
            <a:r>
              <a:rPr dirty="0" sz="550" spc="40">
                <a:latin typeface="微软雅黑"/>
                <a:cs typeface="微软雅黑"/>
              </a:rPr>
              <a:t>需</a:t>
            </a:r>
            <a:r>
              <a:rPr dirty="0" sz="550" spc="35">
                <a:latin typeface="微软雅黑"/>
                <a:cs typeface="微软雅黑"/>
              </a:rPr>
              <a:t>品</a:t>
            </a:r>
            <a:endParaRPr sz="5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2409" y="2002535"/>
            <a:ext cx="830580" cy="1099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89051" y="2150160"/>
            <a:ext cx="899199" cy="833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26479" y="3173178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0500" y="1355597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59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19144" y="1355597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85082" y="1371929"/>
            <a:ext cx="117221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7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45814" y="1600200"/>
            <a:ext cx="235458" cy="200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20667" y="1251966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89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08554" y="4375403"/>
            <a:ext cx="781812" cy="184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5101" y="4659629"/>
            <a:ext cx="671830" cy="186055"/>
          </a:xfrm>
          <a:prstGeom prst="rect">
            <a:avLst/>
          </a:prstGeom>
          <a:solidFill>
            <a:srgbClr val="C9D7B9"/>
          </a:solidFill>
        </p:spPr>
        <p:txBody>
          <a:bodyPr wrap="square" lIns="0" tIns="2095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65"/>
              </a:spcBef>
            </a:pPr>
            <a:r>
              <a:rPr dirty="0" sz="950" spc="-5" b="1">
                <a:solidFill>
                  <a:srgbClr val="C00000"/>
                </a:solidFill>
                <a:latin typeface="微软雅黑"/>
                <a:cs typeface="微软雅黑"/>
              </a:rPr>
              <a:t>快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速记忆</a:t>
            </a:r>
            <a:r>
              <a:rPr dirty="0" sz="950" spc="-80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790" y="4887040"/>
            <a:ext cx="175260" cy="126682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时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  </a:t>
            </a:r>
            <a:r>
              <a:rPr dirty="0" sz="1150" spc="-6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时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  </a:t>
            </a:r>
            <a:r>
              <a:rPr dirty="0" sz="1150" spc="-6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能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  </a:t>
            </a:r>
            <a:r>
              <a:rPr dirty="0" sz="1150" spc="-55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吃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  </a:t>
            </a:r>
            <a:r>
              <a:rPr dirty="0" sz="1150" spc="-55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150" b="1">
                <a:solidFill>
                  <a:srgbClr val="006FC0"/>
                </a:solidFill>
                <a:latin typeface="微软雅黑"/>
                <a:cs typeface="微软雅黑"/>
              </a:rPr>
              <a:t>消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9223" y="4932426"/>
            <a:ext cx="232409" cy="67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9891" y="5760720"/>
            <a:ext cx="232409" cy="670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9223" y="5472684"/>
            <a:ext cx="232409" cy="678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9891" y="5205221"/>
            <a:ext cx="232409" cy="67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7847" y="4886929"/>
            <a:ext cx="1897380" cy="1426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资源</a:t>
            </a:r>
            <a:r>
              <a:rPr dirty="0" sz="800" spc="15">
                <a:latin typeface="微软雅黑"/>
                <a:cs typeface="微软雅黑"/>
              </a:rPr>
              <a:t>生</a:t>
            </a:r>
            <a:r>
              <a:rPr dirty="0" sz="800" spc="20">
                <a:latin typeface="微软雅黑"/>
                <a:cs typeface="微软雅黑"/>
              </a:rPr>
              <a:t>成</a:t>
            </a:r>
            <a:r>
              <a:rPr dirty="0" sz="800" spc="15">
                <a:latin typeface="微软雅黑"/>
                <a:cs typeface="微软雅黑"/>
              </a:rPr>
              <a:t>过</a:t>
            </a:r>
            <a:r>
              <a:rPr dirty="0" sz="800" spc="20">
                <a:latin typeface="微软雅黑"/>
                <a:cs typeface="微软雅黑"/>
              </a:rPr>
              <a:t>程</a:t>
            </a:r>
            <a:r>
              <a:rPr dirty="0" sz="800" spc="15">
                <a:latin typeface="微软雅黑"/>
                <a:cs typeface="微软雅黑"/>
              </a:rPr>
              <a:t>的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时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代</a:t>
            </a:r>
            <a:r>
              <a:rPr dirty="0" sz="800" spc="25">
                <a:solidFill>
                  <a:srgbClr val="C00000"/>
                </a:solidFill>
                <a:latin typeface="微软雅黑"/>
                <a:cs typeface="微软雅黑"/>
              </a:rPr>
              <a:t>性</a:t>
            </a:r>
            <a:endParaRPr sz="800">
              <a:latin typeface="微软雅黑"/>
              <a:cs typeface="微软雅黑"/>
            </a:endParaRPr>
          </a:p>
          <a:p>
            <a:pPr algn="just" marL="610870" marR="5080" indent="15240">
              <a:lnSpc>
                <a:spcPct val="220200"/>
              </a:lnSpc>
              <a:spcBef>
                <a:spcPts val="35"/>
              </a:spcBef>
            </a:pP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资源</a:t>
            </a:r>
            <a:r>
              <a:rPr dirty="0" sz="800" spc="15">
                <a:latin typeface="微软雅黑"/>
                <a:cs typeface="微软雅黑"/>
              </a:rPr>
              <a:t>使</a:t>
            </a:r>
            <a:r>
              <a:rPr dirty="0" sz="800" spc="20">
                <a:latin typeface="微软雅黑"/>
                <a:cs typeface="微软雅黑"/>
              </a:rPr>
              <a:t>用</a:t>
            </a:r>
            <a:r>
              <a:rPr dirty="0" sz="800" spc="15">
                <a:latin typeface="微软雅黑"/>
                <a:cs typeface="微软雅黑"/>
              </a:rPr>
              <a:t>过</a:t>
            </a:r>
            <a:r>
              <a:rPr dirty="0" sz="800" spc="20">
                <a:latin typeface="微软雅黑"/>
                <a:cs typeface="微软雅黑"/>
              </a:rPr>
              <a:t>程</a:t>
            </a:r>
            <a:r>
              <a:rPr dirty="0" sz="800" spc="15">
                <a:latin typeface="微软雅黑"/>
                <a:cs typeface="微软雅黑"/>
              </a:rPr>
              <a:t>的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时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效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性 </a:t>
            </a:r>
            <a:r>
              <a:rPr dirty="0" sz="800" spc="15">
                <a:latin typeface="微软雅黑"/>
                <a:cs typeface="微软雅黑"/>
              </a:rPr>
              <a:t>人</a:t>
            </a:r>
            <a:r>
              <a:rPr dirty="0" sz="800" spc="20">
                <a:latin typeface="微软雅黑"/>
                <a:cs typeface="微软雅黑"/>
              </a:rPr>
              <a:t>力</a:t>
            </a:r>
            <a:r>
              <a:rPr dirty="0" sz="800" spc="15">
                <a:latin typeface="微软雅黑"/>
                <a:cs typeface="微软雅黑"/>
              </a:rPr>
              <a:t>资</a:t>
            </a:r>
            <a:r>
              <a:rPr dirty="0" sz="800" spc="20">
                <a:latin typeface="微软雅黑"/>
                <a:cs typeface="微软雅黑"/>
              </a:rPr>
              <a:t>源</a:t>
            </a:r>
            <a:r>
              <a:rPr dirty="0" sz="800" spc="15">
                <a:latin typeface="微软雅黑"/>
                <a:cs typeface="微软雅黑"/>
              </a:rPr>
              <a:t>开</a:t>
            </a:r>
            <a:r>
              <a:rPr dirty="0" sz="800" spc="20">
                <a:latin typeface="微软雅黑"/>
                <a:cs typeface="微软雅黑"/>
              </a:rPr>
              <a:t>发</a:t>
            </a:r>
            <a:r>
              <a:rPr dirty="0" sz="800" spc="15">
                <a:latin typeface="微软雅黑"/>
                <a:cs typeface="微软雅黑"/>
              </a:rPr>
              <a:t>对</a:t>
            </a:r>
            <a:r>
              <a:rPr dirty="0" sz="800" spc="20">
                <a:latin typeface="微软雅黑"/>
                <a:cs typeface="微软雅黑"/>
              </a:rPr>
              <a:t>象的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能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动</a:t>
            </a:r>
            <a:r>
              <a:rPr dirty="0" sz="800" spc="25">
                <a:solidFill>
                  <a:srgbClr val="C00000"/>
                </a:solidFill>
                <a:latin typeface="微软雅黑"/>
                <a:cs typeface="微软雅黑"/>
              </a:rPr>
              <a:t>性 </a:t>
            </a: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</a:t>
            </a:r>
            <a:r>
              <a:rPr dirty="0" sz="800" spc="15">
                <a:latin typeface="微软雅黑"/>
                <a:cs typeface="微软雅黑"/>
              </a:rPr>
              <a:t>源</a:t>
            </a:r>
            <a:r>
              <a:rPr dirty="0" sz="800" spc="20">
                <a:latin typeface="微软雅黑"/>
                <a:cs typeface="微软雅黑"/>
              </a:rPr>
              <a:t>开发</a:t>
            </a:r>
            <a:r>
              <a:rPr dirty="0" sz="800" spc="15">
                <a:latin typeface="微软雅黑"/>
                <a:cs typeface="微软雅黑"/>
              </a:rPr>
              <a:t>过</a:t>
            </a:r>
            <a:r>
              <a:rPr dirty="0" sz="800" spc="20">
                <a:latin typeface="微软雅黑"/>
                <a:cs typeface="微软雅黑"/>
              </a:rPr>
              <a:t>程</a:t>
            </a:r>
            <a:r>
              <a:rPr dirty="0" sz="800" spc="15">
                <a:latin typeface="微软雅黑"/>
                <a:cs typeface="微软雅黑"/>
              </a:rPr>
              <a:t>的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持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续</a:t>
            </a:r>
            <a:r>
              <a:rPr dirty="0" sz="800" spc="25">
                <a:solidFill>
                  <a:srgbClr val="C00000"/>
                </a:solidFill>
                <a:latin typeface="微软雅黑"/>
                <a:cs typeface="微软雅黑"/>
              </a:rPr>
              <a:t>性 </a:t>
            </a: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资源</a:t>
            </a:r>
            <a:r>
              <a:rPr dirty="0" sz="800" spc="15">
                <a:latin typeface="微软雅黑"/>
                <a:cs typeface="微软雅黑"/>
              </a:rPr>
              <a:t>闲</a:t>
            </a:r>
            <a:r>
              <a:rPr dirty="0" sz="800" spc="20">
                <a:latin typeface="微软雅黑"/>
                <a:cs typeface="微软雅黑"/>
              </a:rPr>
              <a:t>置</a:t>
            </a:r>
            <a:r>
              <a:rPr dirty="0" sz="800" spc="15">
                <a:latin typeface="微软雅黑"/>
                <a:cs typeface="微软雅黑"/>
              </a:rPr>
              <a:t>过</a:t>
            </a:r>
            <a:r>
              <a:rPr dirty="0" sz="800" spc="20">
                <a:latin typeface="微软雅黑"/>
                <a:cs typeface="微软雅黑"/>
              </a:rPr>
              <a:t>程</a:t>
            </a:r>
            <a:r>
              <a:rPr dirty="0" sz="800" spc="15">
                <a:latin typeface="微软雅黑"/>
                <a:cs typeface="微软雅黑"/>
              </a:rPr>
              <a:t>的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消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耗</a:t>
            </a:r>
            <a:r>
              <a:rPr dirty="0" sz="800" spc="25">
                <a:solidFill>
                  <a:srgbClr val="C00000"/>
                </a:solidFill>
                <a:latin typeface="微软雅黑"/>
                <a:cs typeface="微软雅黑"/>
              </a:rPr>
              <a:t>性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9223" y="6028182"/>
            <a:ext cx="233172" cy="670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68523" y="5466588"/>
            <a:ext cx="1021841" cy="6545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460498" y="6258515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图片源</a:t>
            </a:r>
            <a:r>
              <a:rPr dirty="0" sz="200" spc="35">
                <a:latin typeface="华文楷体"/>
                <a:cs typeface="华文楷体"/>
              </a:rPr>
              <a:t>于</a:t>
            </a:r>
            <a:r>
              <a:rPr dirty="0" sz="200" spc="25">
                <a:latin typeface="华文楷体"/>
                <a:cs typeface="华文楷体"/>
              </a:rPr>
              <a:t>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2231" y="4397502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5" h="162560">
                <a:moveTo>
                  <a:pt x="1335024" y="0"/>
                </a:moveTo>
                <a:lnTo>
                  <a:pt x="67056" y="0"/>
                </a:lnTo>
                <a:lnTo>
                  <a:pt x="0" y="162305"/>
                </a:lnTo>
                <a:lnTo>
                  <a:pt x="1267968" y="162305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0876" y="4397502"/>
            <a:ext cx="222885" cy="162560"/>
          </a:xfrm>
          <a:custGeom>
            <a:avLst/>
            <a:gdLst/>
            <a:ahLst/>
            <a:cxnLst/>
            <a:rect l="l" t="t" r="r" b="b"/>
            <a:pathLst>
              <a:path w="222885" h="162560">
                <a:moveTo>
                  <a:pt x="222504" y="0"/>
                </a:moveTo>
                <a:lnTo>
                  <a:pt x="67818" y="0"/>
                </a:lnTo>
                <a:lnTo>
                  <a:pt x="0" y="162305"/>
                </a:lnTo>
                <a:lnTo>
                  <a:pt x="154686" y="162305"/>
                </a:lnTo>
                <a:lnTo>
                  <a:pt x="222504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7576" y="4413834"/>
            <a:ext cx="11715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16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2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力资源概述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3923" y="4337303"/>
            <a:ext cx="3588385" cy="2015489"/>
          </a:xfrm>
          <a:custGeom>
            <a:avLst/>
            <a:gdLst/>
            <a:ahLst/>
            <a:cxnLst/>
            <a:rect l="l" t="t" r="r" b="b"/>
            <a:pathLst>
              <a:path w="3588385" h="2015489">
                <a:moveTo>
                  <a:pt x="0" y="0"/>
                </a:moveTo>
                <a:lnTo>
                  <a:pt x="3588258" y="0"/>
                </a:lnTo>
                <a:lnTo>
                  <a:pt x="3588258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17620" y="4334255"/>
            <a:ext cx="3589020" cy="220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18382" y="4334255"/>
            <a:ext cx="1803654" cy="70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74535" y="4375403"/>
            <a:ext cx="781812" cy="1844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20667" y="4337303"/>
            <a:ext cx="3587750" cy="201548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368550">
              <a:lnSpc>
                <a:spcPct val="100000"/>
              </a:lnSpc>
            </a:pPr>
            <a:r>
              <a:rPr dirty="0" sz="1000" spc="20" b="1">
                <a:solidFill>
                  <a:srgbClr val="345B85"/>
                </a:solidFill>
                <a:latin typeface="微软雅黑"/>
                <a:cs typeface="微软雅黑"/>
              </a:rPr>
              <a:t>真</a:t>
            </a: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题实战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2390140"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81653" y="4509515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40029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16858" y="4509515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29">
                <a:moveTo>
                  <a:pt x="0" y="240029"/>
                </a:moveTo>
                <a:lnTo>
                  <a:pt x="206501" y="240029"/>
                </a:lnTo>
                <a:lnTo>
                  <a:pt x="2065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964685" y="4847844"/>
            <a:ext cx="3068320" cy="1202055"/>
          </a:xfrm>
          <a:prstGeom prst="rect">
            <a:avLst/>
          </a:prstGeom>
          <a:ln w="8420">
            <a:solidFill>
              <a:srgbClr val="345B84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85725">
              <a:lnSpc>
                <a:spcPct val="110700"/>
              </a:lnSpc>
              <a:spcBef>
                <a:spcPts val="540"/>
              </a:spcBef>
            </a:pP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【</a:t>
            </a: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1510·单选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社会发展水</a:t>
            </a:r>
            <a:r>
              <a:rPr dirty="0" sz="700" spc="-5">
                <a:latin typeface="楷体"/>
                <a:cs typeface="楷体"/>
              </a:rPr>
              <a:t>平</a:t>
            </a:r>
            <a:r>
              <a:rPr dirty="0" sz="700" spc="5">
                <a:latin typeface="楷体"/>
                <a:cs typeface="楷体"/>
              </a:rPr>
              <a:t>从整体上影响</a:t>
            </a:r>
            <a:r>
              <a:rPr dirty="0" sz="700" spc="-5">
                <a:latin typeface="楷体"/>
                <a:cs typeface="楷体"/>
              </a:rPr>
              <a:t>、</a:t>
            </a:r>
            <a:r>
              <a:rPr dirty="0" sz="700" spc="5">
                <a:latin typeface="楷体"/>
                <a:cs typeface="楷体"/>
              </a:rPr>
              <a:t>制约着人力资源的素</a:t>
            </a:r>
            <a:r>
              <a:rPr dirty="0" sz="700" spc="-5">
                <a:latin typeface="楷体"/>
                <a:cs typeface="楷体"/>
              </a:rPr>
              <a:t>质</a:t>
            </a:r>
            <a:r>
              <a:rPr dirty="0" sz="700" spc="5">
                <a:latin typeface="楷体"/>
                <a:cs typeface="楷体"/>
              </a:rPr>
              <a:t>水平。 人力资源的这一特</a:t>
            </a:r>
            <a:r>
              <a:rPr dirty="0" sz="700" spc="-5">
                <a:latin typeface="楷体"/>
                <a:cs typeface="楷体"/>
              </a:rPr>
              <a:t>征</a:t>
            </a:r>
            <a:r>
              <a:rPr dirty="0" sz="700" spc="5">
                <a:latin typeface="楷体"/>
                <a:cs typeface="楷体"/>
              </a:rPr>
              <a:t>是指（</a:t>
            </a:r>
            <a:r>
              <a:rPr dirty="0" sz="700" spc="-225">
                <a:latin typeface="楷体"/>
                <a:cs typeface="楷体"/>
              </a:rPr>
              <a:t> </a:t>
            </a:r>
            <a:r>
              <a:rPr dirty="0" baseline="-6410" sz="1950" spc="-7" b="1">
                <a:solidFill>
                  <a:srgbClr val="C00000"/>
                </a:solidFill>
                <a:latin typeface="微软雅黑"/>
                <a:cs typeface="微软雅黑"/>
              </a:rPr>
              <a:t>A</a:t>
            </a:r>
            <a:r>
              <a:rPr dirty="0" baseline="-6410" sz="1950" spc="-120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700" spc="5">
                <a:latin typeface="楷体"/>
                <a:cs typeface="楷体"/>
              </a:rPr>
              <a:t>）。</a:t>
            </a:r>
            <a:endParaRPr sz="700">
              <a:latin typeface="楷体"/>
              <a:cs typeface="楷体"/>
            </a:endParaRPr>
          </a:p>
          <a:p>
            <a:pPr marL="175895" marR="12065" indent="-635">
              <a:lnSpc>
                <a:spcPct val="100000"/>
              </a:lnSpc>
              <a:spcBef>
                <a:spcPts val="565"/>
              </a:spcBef>
              <a:buSzPct val="85714"/>
              <a:buAutoNum type="alphaUcPeriod"/>
              <a:tabLst>
                <a:tab pos="311785" algn="l"/>
              </a:tabLst>
            </a:pPr>
            <a:r>
              <a:rPr dirty="0" sz="700" spc="5">
                <a:latin typeface="楷体"/>
                <a:cs typeface="楷体"/>
              </a:rPr>
              <a:t>生成过程的</a:t>
            </a:r>
            <a:r>
              <a:rPr dirty="0" sz="700" spc="-5">
                <a:latin typeface="楷体"/>
                <a:cs typeface="楷体"/>
              </a:rPr>
              <a:t>时</a:t>
            </a:r>
            <a:r>
              <a:rPr dirty="0" sz="700" spc="5">
                <a:latin typeface="楷体"/>
                <a:cs typeface="楷体"/>
              </a:rPr>
              <a:t>代性</a:t>
            </a:r>
            <a:endParaRPr sz="700">
              <a:latin typeface="楷体"/>
              <a:cs typeface="楷体"/>
            </a:endParaRPr>
          </a:p>
          <a:p>
            <a:pPr algn="just" marL="175895" marR="2023745">
              <a:lnSpc>
                <a:spcPct val="181400"/>
              </a:lnSpc>
              <a:spcBef>
                <a:spcPts val="5"/>
              </a:spcBef>
              <a:buSzPct val="85714"/>
              <a:buAutoNum type="alphaUcPeriod"/>
              <a:tabLst>
                <a:tab pos="311785" algn="l"/>
              </a:tabLst>
            </a:pPr>
            <a:r>
              <a:rPr dirty="0" sz="700" spc="5">
                <a:latin typeface="楷体"/>
                <a:cs typeface="楷体"/>
              </a:rPr>
              <a:t>使用过程的</a:t>
            </a:r>
            <a:r>
              <a:rPr dirty="0" sz="700" spc="-5">
                <a:latin typeface="楷体"/>
                <a:cs typeface="楷体"/>
              </a:rPr>
              <a:t>时</a:t>
            </a:r>
            <a:r>
              <a:rPr dirty="0" sz="700" spc="5">
                <a:latin typeface="楷体"/>
                <a:cs typeface="楷体"/>
              </a:rPr>
              <a:t>效性  C．开发过程的</a:t>
            </a:r>
            <a:r>
              <a:rPr dirty="0" sz="700" spc="-5">
                <a:latin typeface="楷体"/>
                <a:cs typeface="楷体"/>
              </a:rPr>
              <a:t>持</a:t>
            </a:r>
            <a:r>
              <a:rPr dirty="0" sz="700" spc="5">
                <a:latin typeface="楷体"/>
                <a:cs typeface="楷体"/>
              </a:rPr>
              <a:t>续性  D．闲置过程的</a:t>
            </a:r>
            <a:r>
              <a:rPr dirty="0" sz="700" spc="-5">
                <a:latin typeface="楷体"/>
                <a:cs typeface="楷体"/>
              </a:rPr>
              <a:t>消</a:t>
            </a:r>
            <a:r>
              <a:rPr dirty="0" sz="700" spc="5">
                <a:latin typeface="楷体"/>
                <a:cs typeface="楷体"/>
              </a:rPr>
              <a:t>耗性</a:t>
            </a:r>
            <a:endParaRPr sz="700">
              <a:latin typeface="楷体"/>
              <a:cs typeface="楷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0876" y="7420356"/>
            <a:ext cx="3589020" cy="21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1637" y="7419593"/>
            <a:ext cx="1803654" cy="70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08554" y="7460742"/>
            <a:ext cx="781812" cy="1844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53923" y="7422642"/>
            <a:ext cx="3588385" cy="201548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368550">
              <a:lnSpc>
                <a:spcPct val="100000"/>
              </a:lnSpc>
            </a:pPr>
            <a:r>
              <a:rPr dirty="0" sz="1000" spc="30" b="1">
                <a:solidFill>
                  <a:srgbClr val="345B85"/>
                </a:solidFill>
                <a:latin typeface="微软雅黑"/>
                <a:cs typeface="微软雅黑"/>
              </a:rPr>
              <a:t>真题实战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2389505">
              <a:lnSpc>
                <a:spcPct val="100000"/>
              </a:lnSpc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学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圆梦邮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5670" y="7594854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40030"/>
                </a:lnTo>
              </a:path>
            </a:pathLst>
          </a:custGeom>
          <a:ln w="46482">
            <a:solidFill>
              <a:srgbClr val="345B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0876" y="7594854"/>
            <a:ext cx="207010" cy="240029"/>
          </a:xfrm>
          <a:custGeom>
            <a:avLst/>
            <a:gdLst/>
            <a:ahLst/>
            <a:cxnLst/>
            <a:rect l="l" t="t" r="r" b="b"/>
            <a:pathLst>
              <a:path w="207010" h="240029">
                <a:moveTo>
                  <a:pt x="0" y="240030"/>
                </a:moveTo>
                <a:lnTo>
                  <a:pt x="206501" y="240030"/>
                </a:lnTo>
                <a:lnTo>
                  <a:pt x="206501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345B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98704" y="7933181"/>
            <a:ext cx="3042920" cy="1202055"/>
          </a:xfrm>
          <a:prstGeom prst="rect">
            <a:avLst/>
          </a:prstGeom>
          <a:ln w="8420">
            <a:solidFill>
              <a:srgbClr val="345B84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85725" marR="70485">
              <a:lnSpc>
                <a:spcPct val="117900"/>
              </a:lnSpc>
              <a:spcBef>
                <a:spcPts val="480"/>
              </a:spcBef>
              <a:tabLst>
                <a:tab pos="400685" algn="l"/>
                <a:tab pos="1652270" algn="l"/>
              </a:tabLst>
            </a:pP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【</a:t>
            </a:r>
            <a:r>
              <a:rPr dirty="0" sz="700" b="1">
                <a:solidFill>
                  <a:srgbClr val="006FC0"/>
                </a:solidFill>
                <a:latin typeface="楷体"/>
                <a:cs typeface="楷体"/>
              </a:rPr>
              <a:t>1704·单选</a:t>
            </a:r>
            <a:r>
              <a:rPr dirty="0" sz="700" spc="5" b="1">
                <a:solidFill>
                  <a:srgbClr val="006FC0"/>
                </a:solidFill>
                <a:latin typeface="楷体"/>
                <a:cs typeface="楷体"/>
              </a:rPr>
              <a:t>】</a:t>
            </a:r>
            <a:r>
              <a:rPr dirty="0" sz="700" spc="5">
                <a:latin typeface="楷体"/>
                <a:cs typeface="楷体"/>
              </a:rPr>
              <a:t>人力资</a:t>
            </a:r>
            <a:r>
              <a:rPr dirty="0" sz="700" spc="-5">
                <a:latin typeface="楷体"/>
                <a:cs typeface="楷体"/>
              </a:rPr>
              <a:t>源</a:t>
            </a:r>
            <a:r>
              <a:rPr dirty="0" sz="700" spc="5">
                <a:latin typeface="楷体"/>
                <a:cs typeface="楷体"/>
              </a:rPr>
              <a:t>储而不用会荒废退</a:t>
            </a:r>
            <a:r>
              <a:rPr dirty="0" sz="700" spc="-5">
                <a:latin typeface="楷体"/>
                <a:cs typeface="楷体"/>
              </a:rPr>
              <a:t>化</a:t>
            </a:r>
            <a:r>
              <a:rPr dirty="0" sz="700" spc="5">
                <a:latin typeface="楷体"/>
                <a:cs typeface="楷体"/>
              </a:rPr>
              <a:t>，这一特征</a:t>
            </a:r>
            <a:r>
              <a:rPr dirty="0" sz="700" spc="-5">
                <a:latin typeface="楷体"/>
                <a:cs typeface="楷体"/>
              </a:rPr>
              <a:t>是</a:t>
            </a:r>
            <a:r>
              <a:rPr dirty="0" sz="700" spc="5">
                <a:latin typeface="楷体"/>
                <a:cs typeface="楷体"/>
              </a:rPr>
              <a:t>指人力资源具 </a:t>
            </a:r>
            <a:r>
              <a:rPr dirty="0" baseline="3968" sz="1050" spc="7">
                <a:latin typeface="楷体"/>
                <a:cs typeface="楷体"/>
              </a:rPr>
              <a:t>有（	）。	</a:t>
            </a:r>
            <a:r>
              <a:rPr dirty="0" sz="1300" spc="-5" b="1">
                <a:solidFill>
                  <a:srgbClr val="C00000"/>
                </a:solidFill>
                <a:latin typeface="微软雅黑"/>
                <a:cs typeface="微软雅黑"/>
              </a:rPr>
              <a:t>C</a:t>
            </a:r>
            <a:endParaRPr sz="1300">
              <a:latin typeface="微软雅黑"/>
              <a:cs typeface="微软雅黑"/>
            </a:endParaRPr>
          </a:p>
          <a:p>
            <a:pPr marL="176530" indent="-91440">
              <a:lnSpc>
                <a:spcPct val="100000"/>
              </a:lnSpc>
              <a:spcBef>
                <a:spcPts val="509"/>
              </a:spcBef>
              <a:buSzPct val="85714"/>
              <a:buAutoNum type="alphaUcPeriod"/>
              <a:tabLst>
                <a:tab pos="177165" algn="l"/>
              </a:tabLst>
            </a:pPr>
            <a:r>
              <a:rPr dirty="0" sz="700" spc="5">
                <a:latin typeface="楷体"/>
                <a:cs typeface="楷体"/>
              </a:rPr>
              <a:t>生成过程的</a:t>
            </a:r>
            <a:r>
              <a:rPr dirty="0" sz="700" spc="-5">
                <a:latin typeface="楷体"/>
                <a:cs typeface="楷体"/>
              </a:rPr>
              <a:t>时</a:t>
            </a:r>
            <a:r>
              <a:rPr dirty="0" sz="700" spc="5">
                <a:latin typeface="楷体"/>
                <a:cs typeface="楷体"/>
              </a:rPr>
              <a:t>代性</a:t>
            </a:r>
            <a:endParaRPr sz="700">
              <a:latin typeface="楷体"/>
              <a:cs typeface="楷体"/>
            </a:endParaRPr>
          </a:p>
          <a:p>
            <a:pPr algn="just" marL="85725" marR="2139950">
              <a:lnSpc>
                <a:spcPct val="181400"/>
              </a:lnSpc>
              <a:buSzPct val="85714"/>
              <a:buAutoNum type="alphaUcPeriod"/>
              <a:tabLst>
                <a:tab pos="177165" algn="l"/>
              </a:tabLst>
            </a:pPr>
            <a:r>
              <a:rPr dirty="0" sz="700" spc="5">
                <a:latin typeface="楷体"/>
                <a:cs typeface="楷体"/>
              </a:rPr>
              <a:t>闲置过程的</a:t>
            </a:r>
            <a:r>
              <a:rPr dirty="0" sz="700" spc="-5">
                <a:latin typeface="楷体"/>
                <a:cs typeface="楷体"/>
              </a:rPr>
              <a:t>消</a:t>
            </a:r>
            <a:r>
              <a:rPr dirty="0" sz="700" spc="5">
                <a:latin typeface="楷体"/>
                <a:cs typeface="楷体"/>
              </a:rPr>
              <a:t>耗性  C.使用过程的</a:t>
            </a:r>
            <a:r>
              <a:rPr dirty="0" sz="700" spc="-5">
                <a:latin typeface="楷体"/>
                <a:cs typeface="楷体"/>
              </a:rPr>
              <a:t>时</a:t>
            </a:r>
            <a:r>
              <a:rPr dirty="0" sz="700" spc="5">
                <a:latin typeface="楷体"/>
                <a:cs typeface="楷体"/>
              </a:rPr>
              <a:t>效性  D.开发过程的</a:t>
            </a:r>
            <a:r>
              <a:rPr dirty="0" sz="700" spc="-5">
                <a:latin typeface="楷体"/>
                <a:cs typeface="楷体"/>
              </a:rPr>
              <a:t>持</a:t>
            </a:r>
            <a:r>
              <a:rPr dirty="0" sz="700" spc="5">
                <a:latin typeface="楷体"/>
                <a:cs typeface="楷体"/>
              </a:rPr>
              <a:t>续性</a:t>
            </a:r>
            <a:endParaRPr sz="700">
              <a:latin typeface="楷体"/>
              <a:cs typeface="楷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817620" y="7420356"/>
            <a:ext cx="3589020" cy="213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18382" y="7419593"/>
            <a:ext cx="1803654" cy="70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74535" y="7460742"/>
            <a:ext cx="781812" cy="1844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973829" y="9309591"/>
            <a:ext cx="895985" cy="88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求学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圆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梦邮</a:t>
            </a:r>
            <a:r>
              <a:rPr dirty="0" sz="400" b="1">
                <a:solidFill>
                  <a:srgbClr val="F05928"/>
                </a:solidFill>
                <a:latin typeface="微软雅黑"/>
                <a:cs typeface="微软雅黑"/>
              </a:rPr>
              <a:t>箱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</a:rPr>
              <a:t>：</a:t>
            </a:r>
            <a:r>
              <a:rPr dirty="0" sz="400" spc="5" b="1">
                <a:solidFill>
                  <a:srgbClr val="F05928"/>
                </a:solidFill>
                <a:latin typeface="微软雅黑"/>
                <a:cs typeface="微软雅黑"/>
                <a:hlinkClick r:id="rId3"/>
              </a:rPr>
              <a:t>QXYMYX@126.com</a:t>
            </a:r>
            <a:endParaRPr sz="4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58411" y="8189976"/>
            <a:ext cx="2158365" cy="782320"/>
          </a:xfrm>
          <a:prstGeom prst="rect">
            <a:avLst/>
          </a:prstGeom>
          <a:solidFill>
            <a:srgbClr val="D0E7FF"/>
          </a:solidFill>
        </p:spPr>
        <p:txBody>
          <a:bodyPr wrap="square" lIns="0" tIns="119380" rIns="0" bIns="0" rtlCol="0" vert="horz">
            <a:spAutoFit/>
          </a:bodyPr>
          <a:lstStyle/>
          <a:p>
            <a:pPr marL="299085" indent="-273050">
              <a:lnSpc>
                <a:spcPct val="100000"/>
              </a:lnSpc>
              <a:spcBef>
                <a:spcPts val="940"/>
              </a:spcBef>
              <a:buSzPct val="87500"/>
              <a:buAutoNum type="arabicPlain"/>
              <a:tabLst>
                <a:tab pos="299720" algn="l"/>
              </a:tabLst>
            </a:pP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</a:t>
            </a:r>
            <a:r>
              <a:rPr dirty="0" sz="800" spc="15">
                <a:latin typeface="微软雅黑"/>
                <a:cs typeface="微软雅黑"/>
              </a:rPr>
              <a:t>源</a:t>
            </a:r>
            <a:r>
              <a:rPr dirty="0" sz="800" spc="20">
                <a:latin typeface="微软雅黑"/>
                <a:cs typeface="微软雅黑"/>
              </a:rPr>
              <a:t>是</a:t>
            </a:r>
            <a:r>
              <a:rPr dirty="0" sz="800" spc="15">
                <a:latin typeface="微软雅黑"/>
                <a:cs typeface="微软雅黑"/>
              </a:rPr>
              <a:t>现</a:t>
            </a:r>
            <a:r>
              <a:rPr dirty="0" sz="800" spc="20">
                <a:latin typeface="微软雅黑"/>
                <a:cs typeface="微软雅黑"/>
              </a:rPr>
              <a:t>代</a:t>
            </a:r>
            <a:r>
              <a:rPr dirty="0" sz="800" spc="15">
                <a:latin typeface="微软雅黑"/>
                <a:cs typeface="微软雅黑"/>
              </a:rPr>
              <a:t>组</a:t>
            </a:r>
            <a:r>
              <a:rPr dirty="0" sz="800" spc="20">
                <a:latin typeface="微软雅黑"/>
                <a:cs typeface="微软雅黑"/>
              </a:rPr>
              <a:t>织</a:t>
            </a:r>
            <a:r>
              <a:rPr dirty="0" sz="800" spc="25">
                <a:latin typeface="微软雅黑"/>
                <a:cs typeface="微软雅黑"/>
              </a:rPr>
              <a:t>中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最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重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要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资源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΢"/>
              <a:buAutoNum type="arabicPlain"/>
            </a:pPr>
            <a:endParaRPr sz="850">
              <a:latin typeface="Times New Roman"/>
              <a:cs typeface="Times New Roman"/>
            </a:endParaRPr>
          </a:p>
          <a:p>
            <a:pPr marL="299085" indent="-273050">
              <a:lnSpc>
                <a:spcPct val="100000"/>
              </a:lnSpc>
              <a:buSzPct val="87500"/>
              <a:buAutoNum type="arabicPlain"/>
              <a:tabLst>
                <a:tab pos="299720" algn="l"/>
              </a:tabLst>
            </a:pP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</a:t>
            </a:r>
            <a:r>
              <a:rPr dirty="0" sz="800" spc="15">
                <a:latin typeface="微软雅黑"/>
                <a:cs typeface="微软雅黑"/>
              </a:rPr>
              <a:t>源</a:t>
            </a:r>
            <a:r>
              <a:rPr dirty="0" sz="800" spc="25">
                <a:latin typeface="微软雅黑"/>
                <a:cs typeface="微软雅黑"/>
              </a:rPr>
              <a:t>是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经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济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增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长</a:t>
            </a:r>
            <a:r>
              <a:rPr dirty="0" sz="800" spc="20">
                <a:latin typeface="微软雅黑"/>
                <a:cs typeface="微软雅黑"/>
              </a:rPr>
              <a:t>的</a:t>
            </a:r>
            <a:r>
              <a:rPr dirty="0" sz="800" spc="15">
                <a:latin typeface="微软雅黑"/>
                <a:cs typeface="微软雅黑"/>
              </a:rPr>
              <a:t>主</a:t>
            </a:r>
            <a:r>
              <a:rPr dirty="0" sz="800" spc="20">
                <a:latin typeface="微软雅黑"/>
                <a:cs typeface="微软雅黑"/>
              </a:rPr>
              <a:t>要</a:t>
            </a:r>
            <a:r>
              <a:rPr dirty="0" sz="800" spc="15">
                <a:latin typeface="微软雅黑"/>
                <a:cs typeface="微软雅黑"/>
              </a:rPr>
              <a:t>动</a:t>
            </a:r>
            <a:r>
              <a:rPr dirty="0" sz="800" spc="25">
                <a:latin typeface="微软雅黑"/>
                <a:cs typeface="微软雅黑"/>
              </a:rPr>
              <a:t>力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΢"/>
              <a:buAutoNum type="arabicPlain"/>
            </a:pPr>
            <a:endParaRPr sz="850">
              <a:latin typeface="Times New Roman"/>
              <a:cs typeface="Times New Roman"/>
            </a:endParaRPr>
          </a:p>
          <a:p>
            <a:pPr marL="299085" indent="-273050">
              <a:lnSpc>
                <a:spcPct val="100000"/>
              </a:lnSpc>
              <a:buSzPct val="87500"/>
              <a:buAutoNum type="arabicPlain"/>
              <a:tabLst>
                <a:tab pos="299720" algn="l"/>
              </a:tabLst>
            </a:pPr>
            <a:r>
              <a:rPr dirty="0" sz="800" spc="20">
                <a:latin typeface="微软雅黑"/>
                <a:cs typeface="微软雅黑"/>
              </a:rPr>
              <a:t>人</a:t>
            </a:r>
            <a:r>
              <a:rPr dirty="0" sz="800" spc="15">
                <a:latin typeface="微软雅黑"/>
                <a:cs typeface="微软雅黑"/>
              </a:rPr>
              <a:t>力</a:t>
            </a:r>
            <a:r>
              <a:rPr dirty="0" sz="800" spc="20">
                <a:latin typeface="微软雅黑"/>
                <a:cs typeface="微软雅黑"/>
              </a:rPr>
              <a:t>资</a:t>
            </a:r>
            <a:r>
              <a:rPr dirty="0" sz="800" spc="15">
                <a:latin typeface="微软雅黑"/>
                <a:cs typeface="微软雅黑"/>
              </a:rPr>
              <a:t>源</a:t>
            </a:r>
            <a:r>
              <a:rPr dirty="0" sz="800" spc="25">
                <a:latin typeface="微软雅黑"/>
                <a:cs typeface="微软雅黑"/>
              </a:rPr>
              <a:t>是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财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富</a:t>
            </a:r>
            <a:r>
              <a:rPr dirty="0" sz="800" spc="15">
                <a:solidFill>
                  <a:srgbClr val="C00000"/>
                </a:solidFill>
                <a:latin typeface="微软雅黑"/>
                <a:cs typeface="微软雅黑"/>
              </a:rPr>
              <a:t>形</a:t>
            </a:r>
            <a:r>
              <a:rPr dirty="0" sz="800" spc="20">
                <a:solidFill>
                  <a:srgbClr val="C00000"/>
                </a:solidFill>
                <a:latin typeface="微软雅黑"/>
                <a:cs typeface="微软雅黑"/>
              </a:rPr>
              <a:t>成</a:t>
            </a:r>
            <a:r>
              <a:rPr dirty="0" sz="800" spc="20">
                <a:latin typeface="微软雅黑"/>
                <a:cs typeface="微软雅黑"/>
              </a:rPr>
              <a:t>的</a:t>
            </a:r>
            <a:r>
              <a:rPr dirty="0" sz="800" spc="15">
                <a:latin typeface="微软雅黑"/>
                <a:cs typeface="微软雅黑"/>
              </a:rPr>
              <a:t>关</a:t>
            </a:r>
            <a:r>
              <a:rPr dirty="0" sz="800" spc="20">
                <a:latin typeface="微软雅黑"/>
                <a:cs typeface="微软雅黑"/>
              </a:rPr>
              <a:t>键</a:t>
            </a:r>
            <a:r>
              <a:rPr dirty="0" sz="800" spc="15">
                <a:latin typeface="微软雅黑"/>
                <a:cs typeface="微软雅黑"/>
              </a:rPr>
              <a:t>要</a:t>
            </a:r>
            <a:r>
              <a:rPr dirty="0" sz="800" spc="25">
                <a:latin typeface="微软雅黑"/>
                <a:cs typeface="微软雅黑"/>
              </a:rPr>
              <a:t>素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11873" y="8721090"/>
            <a:ext cx="683514" cy="6968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126479" y="9343854"/>
            <a:ext cx="252095" cy="615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" spc="25">
                <a:latin typeface="华文楷体"/>
                <a:cs typeface="华文楷体"/>
              </a:rPr>
              <a:t>本</a:t>
            </a:r>
            <a:r>
              <a:rPr dirty="0" sz="200" spc="35">
                <a:latin typeface="华文楷体"/>
                <a:cs typeface="华文楷体"/>
              </a:rPr>
              <a:t>页</a:t>
            </a:r>
            <a:r>
              <a:rPr dirty="0" sz="200" spc="25">
                <a:latin typeface="华文楷体"/>
                <a:cs typeface="华文楷体"/>
              </a:rPr>
              <a:t>图片</a:t>
            </a:r>
            <a:r>
              <a:rPr dirty="0" sz="200" spc="35">
                <a:latin typeface="华文楷体"/>
                <a:cs typeface="华文楷体"/>
              </a:rPr>
              <a:t>源</a:t>
            </a:r>
            <a:r>
              <a:rPr dirty="0" sz="200" spc="25">
                <a:latin typeface="华文楷体"/>
                <a:cs typeface="华文楷体"/>
              </a:rPr>
              <a:t>于网络</a:t>
            </a:r>
            <a:endParaRPr sz="200">
              <a:latin typeface="华文楷体"/>
              <a:cs typeface="华文楷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00500" y="7526273"/>
            <a:ext cx="1335405" cy="162560"/>
          </a:xfrm>
          <a:custGeom>
            <a:avLst/>
            <a:gdLst/>
            <a:ahLst/>
            <a:cxnLst/>
            <a:rect l="l" t="t" r="r" b="b"/>
            <a:pathLst>
              <a:path w="1335404" h="162559">
                <a:moveTo>
                  <a:pt x="1335024" y="0"/>
                </a:moveTo>
                <a:lnTo>
                  <a:pt x="67056" y="0"/>
                </a:lnTo>
                <a:lnTo>
                  <a:pt x="0" y="162306"/>
                </a:lnTo>
                <a:lnTo>
                  <a:pt x="1267968" y="162306"/>
                </a:lnTo>
                <a:lnTo>
                  <a:pt x="13350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9144" y="7526273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59">
                <a:moveTo>
                  <a:pt x="221742" y="0"/>
                </a:moveTo>
                <a:lnTo>
                  <a:pt x="67818" y="0"/>
                </a:lnTo>
                <a:lnTo>
                  <a:pt x="0" y="162306"/>
                </a:lnTo>
                <a:lnTo>
                  <a:pt x="154686" y="162306"/>
                </a:lnTo>
                <a:lnTo>
                  <a:pt x="221742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085082" y="7542606"/>
            <a:ext cx="1475105" cy="595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第一章</a:t>
            </a:r>
            <a:r>
              <a:rPr dirty="0" sz="700" spc="2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第一节</a:t>
            </a:r>
            <a:r>
              <a:rPr dirty="0" sz="700" spc="-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700" spc="5" b="1">
                <a:solidFill>
                  <a:srgbClr val="FFFFFF"/>
                </a:solidFill>
                <a:latin typeface="微软雅黑"/>
                <a:cs typeface="微软雅黑"/>
              </a:rPr>
              <a:t>人力资源概述</a:t>
            </a:r>
            <a:endParaRPr sz="700">
              <a:latin typeface="微软雅黑"/>
              <a:cs typeface="微软雅黑"/>
            </a:endParaRPr>
          </a:p>
          <a:p>
            <a:pPr marL="24765" marR="5080">
              <a:lnSpc>
                <a:spcPct val="148900"/>
              </a:lnSpc>
              <a:spcBef>
                <a:spcPts val="250"/>
              </a:spcBef>
            </a:pP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二、人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力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资源的特</a:t>
            </a:r>
            <a:r>
              <a:rPr dirty="0" sz="950" spc="-5" b="1">
                <a:solidFill>
                  <a:srgbClr val="006FC0"/>
                </a:solidFill>
                <a:latin typeface="微软雅黑"/>
                <a:cs typeface="微软雅黑"/>
              </a:rPr>
              <a:t>征</a:t>
            </a:r>
            <a:r>
              <a:rPr dirty="0" sz="950" spc="-10" b="1">
                <a:solidFill>
                  <a:srgbClr val="006FC0"/>
                </a:solidFill>
                <a:latin typeface="微软雅黑"/>
                <a:cs typeface="微软雅黑"/>
              </a:rPr>
              <a:t>和作用 </a:t>
            </a:r>
            <a:r>
              <a:rPr dirty="0" sz="950" spc="-10" b="1">
                <a:solidFill>
                  <a:srgbClr val="C00000"/>
                </a:solidFill>
                <a:latin typeface="微软雅黑"/>
                <a:cs typeface="微软雅黑"/>
              </a:rPr>
              <a:t>考点2：</a:t>
            </a:r>
            <a:r>
              <a:rPr dirty="0" sz="950" spc="-5" b="1">
                <a:latin typeface="微软雅黑"/>
                <a:cs typeface="微软雅黑"/>
              </a:rPr>
              <a:t>人</a:t>
            </a:r>
            <a:r>
              <a:rPr dirty="0" sz="950" spc="-10" b="1">
                <a:latin typeface="微软雅黑"/>
                <a:cs typeface="微软雅黑"/>
              </a:rPr>
              <a:t>力资源的</a:t>
            </a:r>
            <a:r>
              <a:rPr dirty="0" sz="950" spc="-5" b="1">
                <a:latin typeface="微软雅黑"/>
                <a:cs typeface="微软雅黑"/>
              </a:rPr>
              <a:t>作</a:t>
            </a:r>
            <a:r>
              <a:rPr dirty="0" sz="950" spc="-10" b="1">
                <a:latin typeface="微软雅黑"/>
                <a:cs typeface="微软雅黑"/>
              </a:rPr>
              <a:t>用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797296" y="7729728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79" h="199390">
                <a:moveTo>
                  <a:pt x="377284" y="180594"/>
                </a:moveTo>
                <a:lnTo>
                  <a:pt x="224789" y="180594"/>
                </a:lnTo>
                <a:lnTo>
                  <a:pt x="239267" y="188273"/>
                </a:lnTo>
                <a:lnTo>
                  <a:pt x="257174" y="194024"/>
                </a:lnTo>
                <a:lnTo>
                  <a:pt x="277939" y="197631"/>
                </a:lnTo>
                <a:lnTo>
                  <a:pt x="300989" y="198882"/>
                </a:lnTo>
                <a:lnTo>
                  <a:pt x="330874" y="196703"/>
                </a:lnTo>
                <a:lnTo>
                  <a:pt x="356615" y="190595"/>
                </a:lnTo>
                <a:lnTo>
                  <a:pt x="376642" y="181201"/>
                </a:lnTo>
                <a:lnTo>
                  <a:pt x="377284" y="180594"/>
                </a:lnTo>
                <a:close/>
              </a:path>
              <a:path w="589279" h="199390">
                <a:moveTo>
                  <a:pt x="144779" y="17526"/>
                </a:moveTo>
                <a:lnTo>
                  <a:pt x="108835" y="20871"/>
                </a:lnTo>
                <a:lnTo>
                  <a:pt x="79533" y="30003"/>
                </a:lnTo>
                <a:lnTo>
                  <a:pt x="59805" y="43564"/>
                </a:lnTo>
                <a:lnTo>
                  <a:pt x="52577" y="60198"/>
                </a:lnTo>
                <a:lnTo>
                  <a:pt x="52577" y="64008"/>
                </a:lnTo>
                <a:lnTo>
                  <a:pt x="53339" y="65532"/>
                </a:lnTo>
                <a:lnTo>
                  <a:pt x="53339" y="66294"/>
                </a:lnTo>
                <a:lnTo>
                  <a:pt x="32146" y="69187"/>
                </a:lnTo>
                <a:lnTo>
                  <a:pt x="15239" y="75152"/>
                </a:lnTo>
                <a:lnTo>
                  <a:pt x="4048" y="83546"/>
                </a:lnTo>
                <a:lnTo>
                  <a:pt x="0" y="93726"/>
                </a:lnTo>
                <a:lnTo>
                  <a:pt x="2059" y="100953"/>
                </a:lnTo>
                <a:lnTo>
                  <a:pt x="7905" y="107537"/>
                </a:lnTo>
                <a:lnTo>
                  <a:pt x="17037" y="113121"/>
                </a:lnTo>
                <a:lnTo>
                  <a:pt x="28955" y="117348"/>
                </a:lnTo>
                <a:lnTo>
                  <a:pt x="19049" y="121920"/>
                </a:lnTo>
                <a:lnTo>
                  <a:pt x="12953" y="128778"/>
                </a:lnTo>
                <a:lnTo>
                  <a:pt x="12953" y="135636"/>
                </a:lnTo>
                <a:lnTo>
                  <a:pt x="17633" y="146351"/>
                </a:lnTo>
                <a:lnTo>
                  <a:pt x="30384" y="155067"/>
                </a:lnTo>
                <a:lnTo>
                  <a:pt x="49279" y="160924"/>
                </a:lnTo>
                <a:lnTo>
                  <a:pt x="72389" y="163068"/>
                </a:lnTo>
                <a:lnTo>
                  <a:pt x="79247" y="163068"/>
                </a:lnTo>
                <a:lnTo>
                  <a:pt x="95785" y="172985"/>
                </a:lnTo>
                <a:lnTo>
                  <a:pt x="117252" y="180689"/>
                </a:lnTo>
                <a:lnTo>
                  <a:pt x="142577" y="185677"/>
                </a:lnTo>
                <a:lnTo>
                  <a:pt x="170687" y="187452"/>
                </a:lnTo>
                <a:lnTo>
                  <a:pt x="185249" y="186916"/>
                </a:lnTo>
                <a:lnTo>
                  <a:pt x="199167" y="185451"/>
                </a:lnTo>
                <a:lnTo>
                  <a:pt x="212371" y="183272"/>
                </a:lnTo>
                <a:lnTo>
                  <a:pt x="224789" y="180594"/>
                </a:lnTo>
                <a:lnTo>
                  <a:pt x="377284" y="180594"/>
                </a:lnTo>
                <a:lnTo>
                  <a:pt x="389381" y="169164"/>
                </a:lnTo>
                <a:lnTo>
                  <a:pt x="469367" y="169164"/>
                </a:lnTo>
                <a:lnTo>
                  <a:pt x="486155" y="164020"/>
                </a:lnTo>
                <a:lnTo>
                  <a:pt x="503181" y="152638"/>
                </a:lnTo>
                <a:lnTo>
                  <a:pt x="509777" y="138684"/>
                </a:lnTo>
                <a:lnTo>
                  <a:pt x="540805" y="133850"/>
                </a:lnTo>
                <a:lnTo>
                  <a:pt x="565975" y="124587"/>
                </a:lnTo>
                <a:lnTo>
                  <a:pt x="582858" y="111894"/>
                </a:lnTo>
                <a:lnTo>
                  <a:pt x="589025" y="96774"/>
                </a:lnTo>
                <a:lnTo>
                  <a:pt x="587656" y="89511"/>
                </a:lnTo>
                <a:lnTo>
                  <a:pt x="583787" y="82677"/>
                </a:lnTo>
                <a:lnTo>
                  <a:pt x="577774" y="76414"/>
                </a:lnTo>
                <a:lnTo>
                  <a:pt x="569975" y="70866"/>
                </a:lnTo>
                <a:lnTo>
                  <a:pt x="573785" y="66294"/>
                </a:lnTo>
                <a:lnTo>
                  <a:pt x="575309" y="62484"/>
                </a:lnTo>
                <a:lnTo>
                  <a:pt x="575309" y="57150"/>
                </a:lnTo>
                <a:lnTo>
                  <a:pt x="571369" y="46255"/>
                </a:lnTo>
                <a:lnTo>
                  <a:pt x="560355" y="36861"/>
                </a:lnTo>
                <a:lnTo>
                  <a:pt x="543484" y="29610"/>
                </a:lnTo>
                <a:lnTo>
                  <a:pt x="521969" y="25146"/>
                </a:lnTo>
                <a:lnTo>
                  <a:pt x="520775" y="23622"/>
                </a:lnTo>
                <a:lnTo>
                  <a:pt x="191261" y="23622"/>
                </a:lnTo>
                <a:lnTo>
                  <a:pt x="180570" y="21062"/>
                </a:lnTo>
                <a:lnTo>
                  <a:pt x="169163" y="19145"/>
                </a:lnTo>
                <a:lnTo>
                  <a:pt x="157186" y="17942"/>
                </a:lnTo>
                <a:lnTo>
                  <a:pt x="144779" y="17526"/>
                </a:lnTo>
                <a:close/>
              </a:path>
              <a:path w="589279" h="199390">
                <a:moveTo>
                  <a:pt x="469367" y="169164"/>
                </a:moveTo>
                <a:lnTo>
                  <a:pt x="389381" y="169164"/>
                </a:lnTo>
                <a:lnTo>
                  <a:pt x="398811" y="171283"/>
                </a:lnTo>
                <a:lnTo>
                  <a:pt x="408925" y="172985"/>
                </a:lnTo>
                <a:lnTo>
                  <a:pt x="419385" y="174093"/>
                </a:lnTo>
                <a:lnTo>
                  <a:pt x="430529" y="174498"/>
                </a:lnTo>
                <a:lnTo>
                  <a:pt x="461129" y="171688"/>
                </a:lnTo>
                <a:lnTo>
                  <a:pt x="469367" y="169164"/>
                </a:lnTo>
                <a:close/>
              </a:path>
              <a:path w="589279" h="199390">
                <a:moveTo>
                  <a:pt x="255269" y="5334"/>
                </a:moveTo>
                <a:lnTo>
                  <a:pt x="235088" y="6691"/>
                </a:lnTo>
                <a:lnTo>
                  <a:pt x="217265" y="10477"/>
                </a:lnTo>
                <a:lnTo>
                  <a:pt x="202441" y="16263"/>
                </a:lnTo>
                <a:lnTo>
                  <a:pt x="191261" y="23622"/>
                </a:lnTo>
                <a:lnTo>
                  <a:pt x="520775" y="23622"/>
                </a:lnTo>
                <a:lnTo>
                  <a:pt x="514202" y="15240"/>
                </a:lnTo>
                <a:lnTo>
                  <a:pt x="306323" y="15240"/>
                </a:lnTo>
                <a:lnTo>
                  <a:pt x="295667" y="11120"/>
                </a:lnTo>
                <a:lnTo>
                  <a:pt x="283368" y="8001"/>
                </a:lnTo>
                <a:lnTo>
                  <a:pt x="269783" y="6024"/>
                </a:lnTo>
                <a:lnTo>
                  <a:pt x="255269" y="5334"/>
                </a:lnTo>
                <a:close/>
              </a:path>
              <a:path w="589279" h="199390">
                <a:moveTo>
                  <a:pt x="358901" y="0"/>
                </a:moveTo>
                <a:lnTo>
                  <a:pt x="342328" y="1095"/>
                </a:lnTo>
                <a:lnTo>
                  <a:pt x="327469" y="4191"/>
                </a:lnTo>
                <a:lnTo>
                  <a:pt x="315182" y="9001"/>
                </a:lnTo>
                <a:lnTo>
                  <a:pt x="306323" y="15240"/>
                </a:lnTo>
                <a:lnTo>
                  <a:pt x="514202" y="15240"/>
                </a:lnTo>
                <a:lnTo>
                  <a:pt x="514099" y="15109"/>
                </a:lnTo>
                <a:lnTo>
                  <a:pt x="506007" y="10668"/>
                </a:lnTo>
                <a:lnTo>
                  <a:pt x="406145" y="10668"/>
                </a:lnTo>
                <a:lnTo>
                  <a:pt x="397049" y="6429"/>
                </a:lnTo>
                <a:lnTo>
                  <a:pt x="385952" y="3048"/>
                </a:lnTo>
                <a:lnTo>
                  <a:pt x="373141" y="809"/>
                </a:lnTo>
                <a:lnTo>
                  <a:pt x="358901" y="0"/>
                </a:lnTo>
                <a:close/>
              </a:path>
              <a:path w="589279" h="199390">
                <a:moveTo>
                  <a:pt x="457199" y="0"/>
                </a:moveTo>
                <a:lnTo>
                  <a:pt x="442257" y="809"/>
                </a:lnTo>
                <a:lnTo>
                  <a:pt x="428529" y="3048"/>
                </a:lnTo>
                <a:lnTo>
                  <a:pt x="416373" y="6429"/>
                </a:lnTo>
                <a:lnTo>
                  <a:pt x="406145" y="10668"/>
                </a:lnTo>
                <a:lnTo>
                  <a:pt x="506007" y="10668"/>
                </a:lnTo>
                <a:lnTo>
                  <a:pt x="499586" y="7143"/>
                </a:lnTo>
                <a:lnTo>
                  <a:pt x="480071" y="1893"/>
                </a:lnTo>
                <a:lnTo>
                  <a:pt x="457199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23559" y="79468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838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8381"/>
                </a:lnTo>
                <a:lnTo>
                  <a:pt x="2285" y="10667"/>
                </a:lnTo>
                <a:lnTo>
                  <a:pt x="8381" y="10667"/>
                </a:lnTo>
                <a:lnTo>
                  <a:pt x="10667" y="8381"/>
                </a:lnTo>
                <a:lnTo>
                  <a:pt x="10667" y="2285"/>
                </a:lnTo>
                <a:lnTo>
                  <a:pt x="8381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91378" y="79217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7526" y="0"/>
                </a:moveTo>
                <a:lnTo>
                  <a:pt x="5334" y="0"/>
                </a:lnTo>
                <a:lnTo>
                  <a:pt x="0" y="4572"/>
                </a:lnTo>
                <a:lnTo>
                  <a:pt x="0" y="16764"/>
                </a:lnTo>
                <a:lnTo>
                  <a:pt x="5334" y="22098"/>
                </a:lnTo>
                <a:lnTo>
                  <a:pt x="17526" y="22098"/>
                </a:lnTo>
                <a:lnTo>
                  <a:pt x="22098" y="16764"/>
                </a:lnTo>
                <a:lnTo>
                  <a:pt x="22098" y="4572"/>
                </a:lnTo>
                <a:lnTo>
                  <a:pt x="17526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70626" y="789355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907" y="0"/>
                </a:moveTo>
                <a:lnTo>
                  <a:pt x="7619" y="0"/>
                </a:lnTo>
                <a:lnTo>
                  <a:pt x="0" y="7620"/>
                </a:lnTo>
                <a:lnTo>
                  <a:pt x="0" y="25908"/>
                </a:lnTo>
                <a:lnTo>
                  <a:pt x="7619" y="32766"/>
                </a:lnTo>
                <a:lnTo>
                  <a:pt x="25907" y="32766"/>
                </a:lnTo>
                <a:lnTo>
                  <a:pt x="32765" y="25908"/>
                </a:lnTo>
                <a:lnTo>
                  <a:pt x="32765" y="7620"/>
                </a:lnTo>
                <a:lnTo>
                  <a:pt x="25907" y="0"/>
                </a:lnTo>
                <a:close/>
              </a:path>
            </a:pathLst>
          </a:custGeom>
          <a:solidFill>
            <a:srgbClr val="95B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97296" y="7729728"/>
            <a:ext cx="589280" cy="199390"/>
          </a:xfrm>
          <a:custGeom>
            <a:avLst/>
            <a:gdLst/>
            <a:ahLst/>
            <a:cxnLst/>
            <a:rect l="l" t="t" r="r" b="b"/>
            <a:pathLst>
              <a:path w="589279" h="199390">
                <a:moveTo>
                  <a:pt x="53339" y="65532"/>
                </a:moveTo>
                <a:lnTo>
                  <a:pt x="52577" y="64008"/>
                </a:lnTo>
                <a:lnTo>
                  <a:pt x="52577" y="61722"/>
                </a:lnTo>
                <a:lnTo>
                  <a:pt x="52577" y="60198"/>
                </a:lnTo>
                <a:lnTo>
                  <a:pt x="59805" y="43564"/>
                </a:lnTo>
                <a:lnTo>
                  <a:pt x="79533" y="30003"/>
                </a:lnTo>
                <a:lnTo>
                  <a:pt x="108835" y="20871"/>
                </a:lnTo>
                <a:lnTo>
                  <a:pt x="144779" y="17526"/>
                </a:lnTo>
                <a:lnTo>
                  <a:pt x="157186" y="17942"/>
                </a:lnTo>
                <a:lnTo>
                  <a:pt x="169163" y="19145"/>
                </a:lnTo>
                <a:lnTo>
                  <a:pt x="180570" y="21062"/>
                </a:lnTo>
                <a:lnTo>
                  <a:pt x="191261" y="23622"/>
                </a:lnTo>
                <a:lnTo>
                  <a:pt x="202441" y="16263"/>
                </a:lnTo>
                <a:lnTo>
                  <a:pt x="217265" y="10477"/>
                </a:lnTo>
                <a:lnTo>
                  <a:pt x="235088" y="6691"/>
                </a:lnTo>
                <a:lnTo>
                  <a:pt x="255269" y="5334"/>
                </a:lnTo>
                <a:lnTo>
                  <a:pt x="269783" y="6024"/>
                </a:lnTo>
                <a:lnTo>
                  <a:pt x="283368" y="8001"/>
                </a:lnTo>
                <a:lnTo>
                  <a:pt x="295667" y="11120"/>
                </a:lnTo>
                <a:lnTo>
                  <a:pt x="306323" y="15240"/>
                </a:lnTo>
                <a:lnTo>
                  <a:pt x="315182" y="9001"/>
                </a:lnTo>
                <a:lnTo>
                  <a:pt x="327469" y="4191"/>
                </a:lnTo>
                <a:lnTo>
                  <a:pt x="342328" y="1095"/>
                </a:lnTo>
                <a:lnTo>
                  <a:pt x="358901" y="0"/>
                </a:lnTo>
                <a:lnTo>
                  <a:pt x="373141" y="809"/>
                </a:lnTo>
                <a:lnTo>
                  <a:pt x="385952" y="3048"/>
                </a:lnTo>
                <a:lnTo>
                  <a:pt x="397049" y="6429"/>
                </a:lnTo>
                <a:lnTo>
                  <a:pt x="406145" y="10668"/>
                </a:lnTo>
                <a:lnTo>
                  <a:pt x="416373" y="6429"/>
                </a:lnTo>
                <a:lnTo>
                  <a:pt x="428529" y="3048"/>
                </a:lnTo>
                <a:lnTo>
                  <a:pt x="442257" y="809"/>
                </a:lnTo>
                <a:lnTo>
                  <a:pt x="457199" y="0"/>
                </a:lnTo>
                <a:lnTo>
                  <a:pt x="480071" y="1893"/>
                </a:lnTo>
                <a:lnTo>
                  <a:pt x="499586" y="7143"/>
                </a:lnTo>
                <a:lnTo>
                  <a:pt x="514099" y="15109"/>
                </a:lnTo>
                <a:lnTo>
                  <a:pt x="521969" y="25146"/>
                </a:lnTo>
                <a:lnTo>
                  <a:pt x="543484" y="29610"/>
                </a:lnTo>
                <a:lnTo>
                  <a:pt x="560355" y="36861"/>
                </a:lnTo>
                <a:lnTo>
                  <a:pt x="571369" y="46255"/>
                </a:lnTo>
                <a:lnTo>
                  <a:pt x="575309" y="57150"/>
                </a:lnTo>
                <a:lnTo>
                  <a:pt x="575309" y="62484"/>
                </a:lnTo>
                <a:lnTo>
                  <a:pt x="573785" y="66294"/>
                </a:lnTo>
                <a:lnTo>
                  <a:pt x="569975" y="70866"/>
                </a:lnTo>
                <a:lnTo>
                  <a:pt x="577774" y="76414"/>
                </a:lnTo>
                <a:lnTo>
                  <a:pt x="583787" y="82677"/>
                </a:lnTo>
                <a:lnTo>
                  <a:pt x="587656" y="89511"/>
                </a:lnTo>
                <a:lnTo>
                  <a:pt x="589025" y="96774"/>
                </a:lnTo>
                <a:lnTo>
                  <a:pt x="582858" y="111894"/>
                </a:lnTo>
                <a:lnTo>
                  <a:pt x="565975" y="124587"/>
                </a:lnTo>
                <a:lnTo>
                  <a:pt x="540805" y="133850"/>
                </a:lnTo>
                <a:lnTo>
                  <a:pt x="509777" y="138684"/>
                </a:lnTo>
                <a:lnTo>
                  <a:pt x="503181" y="152638"/>
                </a:lnTo>
                <a:lnTo>
                  <a:pt x="486155" y="164020"/>
                </a:lnTo>
                <a:lnTo>
                  <a:pt x="461129" y="171688"/>
                </a:lnTo>
                <a:lnTo>
                  <a:pt x="430529" y="174498"/>
                </a:lnTo>
                <a:lnTo>
                  <a:pt x="419385" y="174093"/>
                </a:lnTo>
                <a:lnTo>
                  <a:pt x="408812" y="172974"/>
                </a:lnTo>
                <a:lnTo>
                  <a:pt x="398811" y="171283"/>
                </a:lnTo>
                <a:lnTo>
                  <a:pt x="389381" y="169164"/>
                </a:lnTo>
                <a:lnTo>
                  <a:pt x="376642" y="181201"/>
                </a:lnTo>
                <a:lnTo>
                  <a:pt x="356615" y="190595"/>
                </a:lnTo>
                <a:lnTo>
                  <a:pt x="330874" y="196703"/>
                </a:lnTo>
                <a:lnTo>
                  <a:pt x="300989" y="198882"/>
                </a:lnTo>
                <a:lnTo>
                  <a:pt x="277939" y="197631"/>
                </a:lnTo>
                <a:lnTo>
                  <a:pt x="257174" y="194024"/>
                </a:lnTo>
                <a:lnTo>
                  <a:pt x="239267" y="188273"/>
                </a:lnTo>
                <a:lnTo>
                  <a:pt x="224789" y="180594"/>
                </a:lnTo>
                <a:lnTo>
                  <a:pt x="212371" y="183272"/>
                </a:lnTo>
                <a:lnTo>
                  <a:pt x="199167" y="185451"/>
                </a:lnTo>
                <a:lnTo>
                  <a:pt x="185249" y="186916"/>
                </a:lnTo>
                <a:lnTo>
                  <a:pt x="170687" y="187452"/>
                </a:lnTo>
                <a:lnTo>
                  <a:pt x="142577" y="185677"/>
                </a:lnTo>
                <a:lnTo>
                  <a:pt x="117252" y="180689"/>
                </a:lnTo>
                <a:lnTo>
                  <a:pt x="95785" y="172985"/>
                </a:lnTo>
                <a:lnTo>
                  <a:pt x="79247" y="163068"/>
                </a:lnTo>
                <a:lnTo>
                  <a:pt x="76961" y="163068"/>
                </a:lnTo>
                <a:lnTo>
                  <a:pt x="74675" y="163068"/>
                </a:lnTo>
                <a:lnTo>
                  <a:pt x="72389" y="163068"/>
                </a:lnTo>
                <a:lnTo>
                  <a:pt x="49279" y="160924"/>
                </a:lnTo>
                <a:lnTo>
                  <a:pt x="30384" y="155067"/>
                </a:lnTo>
                <a:lnTo>
                  <a:pt x="17633" y="146351"/>
                </a:lnTo>
                <a:lnTo>
                  <a:pt x="12953" y="135636"/>
                </a:lnTo>
                <a:lnTo>
                  <a:pt x="12953" y="128778"/>
                </a:lnTo>
                <a:lnTo>
                  <a:pt x="19049" y="121920"/>
                </a:lnTo>
                <a:lnTo>
                  <a:pt x="28955" y="117348"/>
                </a:lnTo>
                <a:lnTo>
                  <a:pt x="17037" y="113121"/>
                </a:lnTo>
                <a:lnTo>
                  <a:pt x="7905" y="107537"/>
                </a:lnTo>
                <a:lnTo>
                  <a:pt x="2059" y="100953"/>
                </a:lnTo>
                <a:lnTo>
                  <a:pt x="0" y="93726"/>
                </a:lnTo>
                <a:lnTo>
                  <a:pt x="4048" y="83546"/>
                </a:lnTo>
                <a:lnTo>
                  <a:pt x="15239" y="75152"/>
                </a:lnTo>
                <a:lnTo>
                  <a:pt x="32146" y="69187"/>
                </a:lnTo>
                <a:lnTo>
                  <a:pt x="53339" y="66294"/>
                </a:lnTo>
                <a:lnTo>
                  <a:pt x="53339" y="65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23559" y="79468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5334"/>
                </a:moveTo>
                <a:lnTo>
                  <a:pt x="10667" y="8382"/>
                </a:lnTo>
                <a:lnTo>
                  <a:pt x="8381" y="10668"/>
                </a:lnTo>
                <a:lnTo>
                  <a:pt x="5333" y="10668"/>
                </a:lnTo>
                <a:lnTo>
                  <a:pt x="2285" y="10668"/>
                </a:lnTo>
                <a:lnTo>
                  <a:pt x="0" y="8382"/>
                </a:lnTo>
                <a:lnTo>
                  <a:pt x="0" y="5334"/>
                </a:lnTo>
                <a:lnTo>
                  <a:pt x="0" y="2286"/>
                </a:lnTo>
                <a:lnTo>
                  <a:pt x="2285" y="0"/>
                </a:lnTo>
                <a:lnTo>
                  <a:pt x="5333" y="0"/>
                </a:lnTo>
                <a:lnTo>
                  <a:pt x="8381" y="0"/>
                </a:lnTo>
                <a:lnTo>
                  <a:pt x="10667" y="2286"/>
                </a:lnTo>
                <a:lnTo>
                  <a:pt x="10667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91378" y="79217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098" y="10668"/>
                </a:moveTo>
                <a:lnTo>
                  <a:pt x="22098" y="16764"/>
                </a:lnTo>
                <a:lnTo>
                  <a:pt x="17526" y="22098"/>
                </a:lnTo>
                <a:lnTo>
                  <a:pt x="11430" y="22098"/>
                </a:lnTo>
                <a:lnTo>
                  <a:pt x="5334" y="22098"/>
                </a:lnTo>
                <a:lnTo>
                  <a:pt x="0" y="16764"/>
                </a:lnTo>
                <a:lnTo>
                  <a:pt x="0" y="10668"/>
                </a:lnTo>
                <a:lnTo>
                  <a:pt x="0" y="4572"/>
                </a:lnTo>
                <a:lnTo>
                  <a:pt x="5334" y="0"/>
                </a:lnTo>
                <a:lnTo>
                  <a:pt x="11430" y="0"/>
                </a:lnTo>
                <a:lnTo>
                  <a:pt x="17526" y="0"/>
                </a:lnTo>
                <a:lnTo>
                  <a:pt x="22098" y="4572"/>
                </a:lnTo>
                <a:lnTo>
                  <a:pt x="22098" y="106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70626" y="789355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65" y="16764"/>
                </a:moveTo>
                <a:lnTo>
                  <a:pt x="32765" y="25908"/>
                </a:lnTo>
                <a:lnTo>
                  <a:pt x="25907" y="32766"/>
                </a:lnTo>
                <a:lnTo>
                  <a:pt x="16763" y="32766"/>
                </a:lnTo>
                <a:lnTo>
                  <a:pt x="7619" y="32766"/>
                </a:lnTo>
                <a:lnTo>
                  <a:pt x="0" y="25908"/>
                </a:lnTo>
                <a:lnTo>
                  <a:pt x="0" y="16764"/>
                </a:lnTo>
                <a:lnTo>
                  <a:pt x="0" y="7620"/>
                </a:lnTo>
                <a:lnTo>
                  <a:pt x="7619" y="0"/>
                </a:lnTo>
                <a:lnTo>
                  <a:pt x="16763" y="0"/>
                </a:lnTo>
                <a:lnTo>
                  <a:pt x="25907" y="0"/>
                </a:lnTo>
                <a:lnTo>
                  <a:pt x="32765" y="7620"/>
                </a:lnTo>
                <a:lnTo>
                  <a:pt x="32765" y="167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27014" y="7846314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89" h="3809">
                <a:moveTo>
                  <a:pt x="34289" y="3810"/>
                </a:moveTo>
                <a:lnTo>
                  <a:pt x="32765" y="3810"/>
                </a:lnTo>
                <a:lnTo>
                  <a:pt x="31241" y="3810"/>
                </a:lnTo>
                <a:lnTo>
                  <a:pt x="29717" y="3810"/>
                </a:lnTo>
                <a:lnTo>
                  <a:pt x="21859" y="3536"/>
                </a:lnTo>
                <a:lnTo>
                  <a:pt x="14287" y="2762"/>
                </a:lnTo>
                <a:lnTo>
                  <a:pt x="7000" y="155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76544" y="7889747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15239" y="0"/>
                </a:moveTo>
                <a:lnTo>
                  <a:pt x="10667" y="762"/>
                </a:lnTo>
                <a:lnTo>
                  <a:pt x="5333" y="1524"/>
                </a:lnTo>
                <a:lnTo>
                  <a:pt x="0" y="22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12941" y="7901178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90">
                <a:moveTo>
                  <a:pt x="9144" y="8382"/>
                </a:moveTo>
                <a:lnTo>
                  <a:pt x="5334" y="5334"/>
                </a:lnTo>
                <a:lnTo>
                  <a:pt x="2286" y="30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86678" y="7888985"/>
            <a:ext cx="3175" cy="9525"/>
          </a:xfrm>
          <a:custGeom>
            <a:avLst/>
            <a:gdLst/>
            <a:ahLst/>
            <a:cxnLst/>
            <a:rect l="l" t="t" r="r" b="b"/>
            <a:pathLst>
              <a:path w="3175" h="9525">
                <a:moveTo>
                  <a:pt x="3048" y="0"/>
                </a:moveTo>
                <a:lnTo>
                  <a:pt x="3048" y="3047"/>
                </a:lnTo>
                <a:lnTo>
                  <a:pt x="1524" y="6095"/>
                </a:ln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2115" y="7834883"/>
            <a:ext cx="44450" cy="33020"/>
          </a:xfrm>
          <a:custGeom>
            <a:avLst/>
            <a:gdLst/>
            <a:ahLst/>
            <a:cxnLst/>
            <a:rect l="l" t="t" r="r" b="b"/>
            <a:pathLst>
              <a:path w="44450" h="33020">
                <a:moveTo>
                  <a:pt x="0" y="0"/>
                </a:moveTo>
                <a:lnTo>
                  <a:pt x="18157" y="5655"/>
                </a:lnTo>
                <a:lnTo>
                  <a:pt x="32099" y="13239"/>
                </a:lnTo>
                <a:lnTo>
                  <a:pt x="41040" y="22395"/>
                </a:lnTo>
                <a:lnTo>
                  <a:pt x="44196" y="32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46697" y="779983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9812" y="0"/>
                </a:moveTo>
                <a:lnTo>
                  <a:pt x="15240" y="4571"/>
                </a:lnTo>
                <a:lnTo>
                  <a:pt x="8382" y="9143"/>
                </a:ln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19265" y="7754111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0"/>
                </a:moveTo>
                <a:lnTo>
                  <a:pt x="762" y="1523"/>
                </a:lnTo>
                <a:lnTo>
                  <a:pt x="1524" y="3809"/>
                </a:lnTo>
                <a:lnTo>
                  <a:pt x="1524" y="5333"/>
                </a:lnTo>
                <a:lnTo>
                  <a:pt x="762" y="60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93535" y="7740395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4">
                <a:moveTo>
                  <a:pt x="0" y="6858"/>
                </a:moveTo>
                <a:lnTo>
                  <a:pt x="2286" y="4572"/>
                </a:lnTo>
                <a:lnTo>
                  <a:pt x="6096" y="1524"/>
                </a:lnTo>
                <a:lnTo>
                  <a:pt x="9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99047" y="774496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096"/>
                </a:moveTo>
                <a:lnTo>
                  <a:pt x="762" y="3810"/>
                </a:lnTo>
                <a:lnTo>
                  <a:pt x="3048" y="1524"/>
                </a:ln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88558" y="7753350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0" y="0"/>
                </a:moveTo>
                <a:lnTo>
                  <a:pt x="6096" y="1524"/>
                </a:lnTo>
                <a:lnTo>
                  <a:pt x="12192" y="3810"/>
                </a:lnTo>
                <a:lnTo>
                  <a:pt x="17526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850635" y="7795259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4">
                <a:moveTo>
                  <a:pt x="3048" y="6857"/>
                </a:moveTo>
                <a:lnTo>
                  <a:pt x="1524" y="4571"/>
                </a:lnTo>
                <a:lnTo>
                  <a:pt x="762" y="228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905500" y="7755886"/>
            <a:ext cx="31369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了</a:t>
            </a:r>
            <a:r>
              <a:rPr dirty="0" sz="550" spc="35" b="1">
                <a:solidFill>
                  <a:srgbClr val="C00000"/>
                </a:solidFill>
                <a:latin typeface="宋体"/>
                <a:cs typeface="宋体"/>
              </a:rPr>
              <a:t>解</a:t>
            </a:r>
            <a:r>
              <a:rPr dirty="0" sz="550" spc="40" b="1">
                <a:solidFill>
                  <a:srgbClr val="C00000"/>
                </a:solidFill>
                <a:latin typeface="宋体"/>
                <a:cs typeface="宋体"/>
              </a:rPr>
              <a:t>即可</a:t>
            </a:r>
            <a:endParaRPr sz="550">
              <a:latin typeface="宋体"/>
              <a:cs typeface="宋体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323838" y="7958328"/>
            <a:ext cx="756665" cy="2316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323838" y="7958328"/>
            <a:ext cx="757555" cy="232410"/>
          </a:xfrm>
          <a:prstGeom prst="rect">
            <a:avLst/>
          </a:prstGeom>
          <a:ln w="3809">
            <a:solidFill>
              <a:srgbClr val="FF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225"/>
              </a:spcBef>
            </a:pP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情分</a:t>
            </a:r>
            <a:r>
              <a:rPr dirty="0" sz="500" spc="30" b="1">
                <a:solidFill>
                  <a:srgbClr val="C00000"/>
                </a:solidFill>
                <a:latin typeface="微软雅黑"/>
                <a:cs typeface="微软雅黑"/>
              </a:rPr>
              <a:t>析</a:t>
            </a:r>
            <a:r>
              <a:rPr dirty="0" sz="500" spc="25" b="1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500">
              <a:latin typeface="微软雅黑"/>
              <a:cs typeface="微软雅黑"/>
            </a:endParaRPr>
          </a:p>
          <a:p>
            <a:pPr marL="26670">
              <a:lnSpc>
                <a:spcPct val="100000"/>
              </a:lnSpc>
              <a:spcBef>
                <a:spcPts val="145"/>
              </a:spcBef>
            </a:pPr>
            <a:r>
              <a:rPr dirty="0" sz="450" spc="15" b="1">
                <a:latin typeface="微软雅黑"/>
                <a:cs typeface="微软雅黑"/>
              </a:rPr>
              <a:t>可</a:t>
            </a:r>
            <a:r>
              <a:rPr dirty="0" sz="450" spc="10" b="1">
                <a:latin typeface="微软雅黑"/>
                <a:cs typeface="微软雅黑"/>
              </a:rPr>
              <a:t>能</a:t>
            </a:r>
            <a:r>
              <a:rPr dirty="0" sz="450" spc="15" b="1">
                <a:latin typeface="微软雅黑"/>
                <a:cs typeface="微软雅黑"/>
              </a:rPr>
              <a:t>会</a:t>
            </a:r>
            <a:r>
              <a:rPr dirty="0" sz="450" spc="10" b="1">
                <a:latin typeface="微软雅黑"/>
                <a:cs typeface="微软雅黑"/>
              </a:rPr>
              <a:t>考</a:t>
            </a:r>
            <a:r>
              <a:rPr dirty="0" sz="450" spc="15" b="1">
                <a:latin typeface="微软雅黑"/>
                <a:cs typeface="微软雅黑"/>
              </a:rPr>
              <a:t>单选</a:t>
            </a:r>
            <a:r>
              <a:rPr dirty="0" sz="450" spc="10" b="1">
                <a:latin typeface="微软雅黑"/>
                <a:cs typeface="微软雅黑"/>
              </a:rPr>
              <a:t>题</a:t>
            </a:r>
            <a:r>
              <a:rPr dirty="0" sz="450" spc="15" b="1">
                <a:latin typeface="微软雅黑"/>
                <a:cs typeface="微软雅黑"/>
              </a:rPr>
              <a:t>和</a:t>
            </a:r>
            <a:r>
              <a:rPr dirty="0" sz="450" spc="10" b="1">
                <a:latin typeface="微软雅黑"/>
                <a:cs typeface="微软雅黑"/>
              </a:rPr>
              <a:t>简</a:t>
            </a:r>
            <a:r>
              <a:rPr dirty="0" sz="450" spc="15" b="1">
                <a:latin typeface="微软雅黑"/>
                <a:cs typeface="微软雅黑"/>
              </a:rPr>
              <a:t>答题</a:t>
            </a:r>
            <a:endParaRPr sz="450">
              <a:latin typeface="微软雅黑"/>
              <a:cs typeface="微软雅黑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20667" y="7422642"/>
            <a:ext cx="3587750" cy="2015489"/>
          </a:xfrm>
          <a:custGeom>
            <a:avLst/>
            <a:gdLst/>
            <a:ahLst/>
            <a:cxnLst/>
            <a:rect l="l" t="t" r="r" b="b"/>
            <a:pathLst>
              <a:path w="3587750" h="2015490">
                <a:moveTo>
                  <a:pt x="0" y="0"/>
                </a:moveTo>
                <a:lnTo>
                  <a:pt x="3587495" y="0"/>
                </a:lnTo>
                <a:lnTo>
                  <a:pt x="3587495" y="2015489"/>
                </a:lnTo>
                <a:lnTo>
                  <a:pt x="0" y="2015489"/>
                </a:lnTo>
                <a:lnTo>
                  <a:pt x="0" y="0"/>
                </a:lnTo>
                <a:close/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9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&lt;A1B6C8CBC1A6D7CAD4B4B9DCC0EDD2BBA1B7BEABBDB2312E70707478&gt;</dc:title>
  <dcterms:created xsi:type="dcterms:W3CDTF">2022-09-03T01:46:32Z</dcterms:created>
  <dcterms:modified xsi:type="dcterms:W3CDTF">2022-09-03T01:46:32Z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2022-09-03T00:00:00Z</vt:filetime>
  </property>
</Properties>
</file>