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675" r:id="rId3"/>
    <p:sldId id="847" r:id="rId4"/>
    <p:sldId id="848" r:id="rId5"/>
    <p:sldId id="994" r:id="rId6"/>
    <p:sldId id="996" r:id="rId7"/>
    <p:sldId id="997" r:id="rId8"/>
    <p:sldId id="998" r:id="rId9"/>
    <p:sldId id="999" r:id="rId10"/>
    <p:sldId id="1000" r:id="rId11"/>
    <p:sldId id="1001" r:id="rId12"/>
    <p:sldId id="1002" r:id="rId13"/>
    <p:sldId id="1003" r:id="rId14"/>
    <p:sldId id="1004" r:id="rId15"/>
    <p:sldId id="1005" r:id="rId16"/>
    <p:sldId id="1006" r:id="rId17"/>
    <p:sldId id="1007" r:id="rId18"/>
    <p:sldId id="1008" r:id="rId19"/>
    <p:sldId id="1009" r:id="rId20"/>
    <p:sldId id="1010" r:id="rId21"/>
    <p:sldId id="1011" r:id="rId22"/>
    <p:sldId id="1012" r:id="rId23"/>
    <p:sldId id="1013" r:id="rId24"/>
    <p:sldId id="1014" r:id="rId25"/>
    <p:sldId id="1015" r:id="rId26"/>
    <p:sldId id="1016" r:id="rId27"/>
    <p:sldId id="1017" r:id="rId28"/>
    <p:sldId id="1018" r:id="rId29"/>
    <p:sldId id="1019" r:id="rId30"/>
    <p:sldId id="1020" r:id="rId31"/>
    <p:sldId id="1021" r:id="rId32"/>
    <p:sldId id="1022" r:id="rId33"/>
    <p:sldId id="1023" r:id="rId34"/>
    <p:sldId id="1024" r:id="rId35"/>
    <p:sldId id="1025" r:id="rId36"/>
    <p:sldId id="1026" r:id="rId37"/>
    <p:sldId id="1027" r:id="rId38"/>
    <p:sldId id="1028" r:id="rId39"/>
    <p:sldId id="1029" r:id="rId40"/>
    <p:sldId id="1030" r:id="rId41"/>
    <p:sldId id="1031" r:id="rId42"/>
    <p:sldId id="1032" r:id="rId43"/>
    <p:sldId id="1033" r:id="rId44"/>
    <p:sldId id="1034" r:id="rId45"/>
    <p:sldId id="1035" r:id="rId46"/>
    <p:sldId id="1036" r:id="rId47"/>
    <p:sldId id="1037" r:id="rId48"/>
    <p:sldId id="1038" r:id="rId49"/>
    <p:sldId id="1039" r:id="rId50"/>
    <p:sldId id="1040" r:id="rId51"/>
    <p:sldId id="1041" r:id="rId52"/>
    <p:sldId id="1043" r:id="rId53"/>
    <p:sldId id="1044" r:id="rId54"/>
    <p:sldId id="1045" r:id="rId55"/>
    <p:sldId id="1046" r:id="rId56"/>
    <p:sldId id="1042" r:id="rId57"/>
    <p:sldId id="1047" r:id="rId59"/>
    <p:sldId id="1048" r:id="rId60"/>
    <p:sldId id="1049" r:id="rId61"/>
    <p:sldId id="1050" r:id="rId62"/>
    <p:sldId id="1051" r:id="rId63"/>
    <p:sldId id="1052" r:id="rId64"/>
    <p:sldId id="1053" r:id="rId65"/>
    <p:sldId id="1054" r:id="rId66"/>
    <p:sldId id="1055" r:id="rId67"/>
    <p:sldId id="1056" r:id="rId68"/>
    <p:sldId id="839" r:id="rId69"/>
  </p:sldIdLst>
  <p:sldSz cx="12192000" cy="6858000"/>
  <p:notesSz cx="6858000" cy="9144000"/>
  <p:custDataLst>
    <p:tags r:id="rId7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紫微" initials="赵紫微" lastIdx="1" clrIdx="0"/>
  <p:cmAuthor id="2" name="Administra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088BA"/>
    <a:srgbClr val="92DAED"/>
    <a:srgbClr val="4EAFD6"/>
    <a:srgbClr val="0270A7"/>
    <a:srgbClr val="8EE4FD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5" autoAdjust="0"/>
    <p:restoredTop sz="94660"/>
  </p:normalViewPr>
  <p:slideViewPr>
    <p:cSldViewPr snapToGrid="0">
      <p:cViewPr>
        <p:scale>
          <a:sx n="100" d="100"/>
          <a:sy n="100" d="100"/>
        </p:scale>
        <p:origin x="-1062" y="-318"/>
      </p:cViewPr>
      <p:guideLst>
        <p:guide orient="horz" pos="224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4" Type="http://schemas.openxmlformats.org/officeDocument/2006/relationships/tags" Target="tags/tag4.xml"/><Relationship Id="rId73" Type="http://schemas.openxmlformats.org/officeDocument/2006/relationships/commentAuthors" Target="commentAuthors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438" y="1924636"/>
            <a:ext cx="3936426" cy="3834008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0" y="4682719"/>
            <a:ext cx="12192000" cy="2740837"/>
            <a:chOff x="0" y="2058581"/>
            <a:chExt cx="12192000" cy="274083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44468"/>
              <a:ext cx="12192000" cy="176906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58581"/>
              <a:ext cx="12192000" cy="2740837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82743"/>
              <a:ext cx="12192000" cy="229251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15387"/>
              <a:ext cx="12192000" cy="1827225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7213534" y="6396077"/>
            <a:ext cx="3952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努力到感动自己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2185" y="909955"/>
            <a:ext cx="10372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人力资源管理（</a:t>
            </a:r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一）</a:t>
            </a:r>
            <a:endParaRPr lang="zh-CN" altLang="en-US" sz="6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917509" y="2402269"/>
            <a:ext cx="5010150" cy="430773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None/>
              <a:defRPr/>
            </a:pPr>
            <a:r>
              <a:rPr 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精讲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72185" y="2828290"/>
            <a:ext cx="730948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娜娜</a:t>
            </a:r>
            <a:endParaRPr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</a:rPr>
              <a:t>寄语：态度决定一切，实力捍卫尊严</a:t>
            </a:r>
            <a:endParaRPr lang="zh-CN" altLang="en-US" sz="3200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【1310·单选】在全面薪酬体系中，股票期权属于（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A.成果型薪酬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B.过程型薪酬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C.直接经济薪酬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D.间接经济薪酬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【1310·单选】在全面薪酬体系中，股票期权属于（</a:t>
            </a:r>
            <a:r>
              <a:rPr sz="2200" b="1">
                <a:solidFill>
                  <a:srgbClr val="FF0000"/>
                </a:solidFill>
              </a:rPr>
              <a:t>C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A.成果型薪酬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B.过程型薪酬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C.直接经济薪酬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D.间接经济薪酬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【1604·多选】成果型的非经济性薪酬包括（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A.晋升职位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B.提高社会地位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C.工作成就感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D.自我价值实现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E.舒适工作环境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【1604·多选】成果型的非经济性薪酬包括（</a:t>
            </a:r>
            <a:r>
              <a:rPr sz="2200" b="1">
                <a:solidFill>
                  <a:srgbClr val="FF0000"/>
                </a:solidFill>
              </a:rPr>
              <a:t>ABCD</a:t>
            </a:r>
            <a:r>
              <a:rPr lang="zh-CN" sz="2200"/>
              <a:t>）</a:t>
            </a:r>
            <a:r>
              <a:rPr sz="2200"/>
              <a:t>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A.晋升职位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B.提高社会地位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C.工作成就感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D.自我价值实现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E.舒适工作环境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【2010·多选】全面薪酬体系中，间接经济薪酬的构成包括（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A.员工培训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B.职位消费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C.带薪休假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D.股票期权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E.住房资助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【2010·多选】全面薪酬体系中，间接经济薪酬的构成包括（</a:t>
            </a:r>
            <a:r>
              <a:rPr sz="2200" b="1">
                <a:solidFill>
                  <a:srgbClr val="FF0000"/>
                </a:solidFill>
              </a:rPr>
              <a:t>ACE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A.员工培训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B.职位消费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C.带薪休假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D.股票期权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E.住房资助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634555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考点3：基本薪酬和激励薪酬的特点区别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二、薪酬的分类和构成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844550" y="2587625"/>
            <a:ext cx="10224135" cy="1511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210000"/>
              </a:lnSpc>
            </a:pPr>
            <a:r>
              <a:rPr lang="zh-CN" altLang="en-US" sz="2200"/>
              <a:t>（1）</a:t>
            </a:r>
            <a:r>
              <a:rPr lang="zh-CN" altLang="en-US" sz="2200" b="1">
                <a:solidFill>
                  <a:schemeClr val="accent5"/>
                </a:solidFill>
              </a:rPr>
              <a:t>基本</a:t>
            </a:r>
            <a:r>
              <a:rPr lang="zh-CN" altLang="en-US" sz="2200"/>
              <a:t>薪酬：（职位、技能或能力）常规性、稳定性、基准性、综合性</a:t>
            </a:r>
            <a:endParaRPr lang="zh-CN" altLang="en-US" sz="2200"/>
          </a:p>
          <a:p>
            <a:pPr indent="457200" fontAlgn="auto">
              <a:lnSpc>
                <a:spcPct val="210000"/>
              </a:lnSpc>
            </a:pPr>
            <a:r>
              <a:rPr lang="zh-CN" altLang="en-US" sz="2200"/>
              <a:t>（2）</a:t>
            </a:r>
            <a:r>
              <a:rPr lang="zh-CN" altLang="en-US" sz="2200" b="1">
                <a:solidFill>
                  <a:schemeClr val="accent5"/>
                </a:solidFill>
              </a:rPr>
              <a:t>激励</a:t>
            </a:r>
            <a:r>
              <a:rPr lang="zh-CN" altLang="en-US" sz="2200"/>
              <a:t>薪酬：（可变薪酬）补充性、激励性、灵活性、战略性</a:t>
            </a:r>
            <a:endParaRPr lang="zh-CN" altLang="en-US" sz="2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8865" y="1440815"/>
            <a:ext cx="1944370" cy="8070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634555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考点4：激励薪酬和绩效薪酬的联系和区别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二、薪酬的分类和构成</a:t>
            </a:r>
            <a:endParaRPr lang="zh-CN" altLang="en-US" sz="2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9040" y="913130"/>
            <a:ext cx="1932305" cy="92710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235710" y="2232660"/>
          <a:ext cx="7718425" cy="39452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67435"/>
                <a:gridCol w="6650990"/>
              </a:tblGrid>
              <a:tr h="138493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联 系</a:t>
                      </a:r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①都与</a:t>
                      </a:r>
                      <a:r>
                        <a:rPr lang="zh-CN" altLang="en-US" b="1" u="sng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工作业绩</a:t>
                      </a: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直接相关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②都作为基本薪酬的</a:t>
                      </a:r>
                      <a:r>
                        <a:rPr lang="zh-CN" altLang="en-US" u="sng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补充</a:t>
                      </a: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形式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③都起到</a:t>
                      </a:r>
                      <a:r>
                        <a:rPr lang="zh-CN" altLang="en-US" u="sng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激励</a:t>
                      </a: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员工的目的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56032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区 别</a:t>
                      </a:r>
                      <a:endParaRPr lang="zh-CN" altLang="en-US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①影响绩效的</a:t>
                      </a:r>
                      <a:r>
                        <a:rPr lang="zh-CN" altLang="en-US" b="1" u="sng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</a:t>
                      </a: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不同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绩效薪酬：对员工过去的突出业绩奖励，事先不知情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激励薪酬：影响员工未来行为，“诱导”完成理想业绩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②对企业劳动</a:t>
                      </a:r>
                      <a:r>
                        <a:rPr lang="zh-CN" altLang="en-US" b="1" u="sng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成本影响</a:t>
                      </a: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不同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绩效薪酬：永久加到员工基本薪酬上，增加企业劳动成本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激励薪酬：会下浮或不支付，不会永久性影响企业劳动成本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984490" y="4145915"/>
            <a:ext cx="3258820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成就薪酬：超额完成，突出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2970" y="5809615"/>
            <a:ext cx="1131570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可变薪酬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【1704·单选】企业对员工超额完成工作部分支付的报酬属于（ ）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A.基本薪酬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B.激励薪酬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C.绩效薪酬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D.福利薪酬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【1704·单选】企业对员工超额完成工作部分支付的报酬属于（</a:t>
            </a:r>
            <a:r>
              <a:rPr lang="en-US" sz="2200" b="1">
                <a:solidFill>
                  <a:srgbClr val="FF0000"/>
                </a:solidFill>
              </a:rPr>
              <a:t>C</a:t>
            </a:r>
            <a:r>
              <a:rPr sz="2200"/>
              <a:t>）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A.基本薪酬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B.激励薪酬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C.绩效薪酬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D.福利薪酬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8FAFD2">
                  <a:alpha val="100000"/>
                </a:srgbClr>
              </a:clrFrom>
              <a:clrTo>
                <a:srgbClr val="8FAFD2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470025"/>
            <a:ext cx="12173585" cy="4394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【2104·单选】在薪酬构成中，预先将具体的利益分享方案和考核标准告知员工，并根据员工实际业绩达成情况按规定给与兑现的薪酬是（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A.基本薪酬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B.固定薪酬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C.福利薪酬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D.激励薪酬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【2104·单选】在薪酬构成中，预先将具体的利益分享方案和考核标准告知员工，并根据员工实际业绩达成情况按规定给与兑现的薪酬是（</a:t>
            </a:r>
            <a:r>
              <a:rPr sz="2200" b="1">
                <a:solidFill>
                  <a:srgbClr val="FF0000"/>
                </a:solidFill>
              </a:rPr>
              <a:t>D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A.基本薪酬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B.固定薪酬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C.福利薪酬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D.激励薪酬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634555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考点5：福利薪酬的特点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二、薪酬的分类和构成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844550" y="2587625"/>
            <a:ext cx="10224135" cy="2222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210000"/>
              </a:lnSpc>
            </a:pPr>
            <a:r>
              <a:rPr lang="zh-CN" altLang="en-US" sz="2200"/>
              <a:t>（1）支付形式</a:t>
            </a:r>
            <a:r>
              <a:rPr lang="zh-CN" altLang="en-US" sz="2200" b="1" u="sng">
                <a:solidFill>
                  <a:srgbClr val="FF0000"/>
                </a:solidFill>
              </a:rPr>
              <a:t>灵活</a:t>
            </a:r>
            <a:r>
              <a:rPr lang="zh-CN" altLang="en-US" sz="2200"/>
              <a:t>，有</a:t>
            </a:r>
            <a:r>
              <a:rPr lang="zh-CN" altLang="en-US" sz="2200" b="1" u="sng">
                <a:solidFill>
                  <a:srgbClr val="FF0000"/>
                </a:solidFill>
              </a:rPr>
              <a:t>针对性</a:t>
            </a:r>
            <a:r>
              <a:rPr lang="zh-CN" altLang="en-US" sz="2200"/>
              <a:t>满足员工的生活需求；</a:t>
            </a:r>
            <a:endParaRPr lang="zh-CN" altLang="en-US" sz="2200"/>
          </a:p>
          <a:p>
            <a:pPr indent="457200" fontAlgn="auto">
              <a:lnSpc>
                <a:spcPct val="210000"/>
              </a:lnSpc>
            </a:pPr>
            <a:r>
              <a:rPr lang="zh-CN" altLang="en-US" sz="2200"/>
              <a:t>（2）对企业起到</a:t>
            </a:r>
            <a:r>
              <a:rPr lang="zh-CN" altLang="en-US" sz="2200" b="1" u="sng">
                <a:solidFill>
                  <a:srgbClr val="FF0000"/>
                </a:solidFill>
              </a:rPr>
              <a:t>节税</a:t>
            </a:r>
            <a:r>
              <a:rPr lang="zh-CN" altLang="en-US" sz="2200"/>
              <a:t>效果；</a:t>
            </a:r>
            <a:endParaRPr lang="zh-CN" altLang="en-US" sz="2200"/>
          </a:p>
          <a:p>
            <a:pPr indent="457200" fontAlgn="auto">
              <a:lnSpc>
                <a:spcPct val="210000"/>
              </a:lnSpc>
            </a:pPr>
            <a:r>
              <a:rPr lang="zh-CN" altLang="en-US" sz="2200"/>
              <a:t>（3）保证员工基本生活的有力</a:t>
            </a:r>
            <a:r>
              <a:rPr lang="zh-CN" altLang="en-US" sz="2200" b="1" u="sng">
                <a:solidFill>
                  <a:srgbClr val="FF0000"/>
                </a:solidFill>
              </a:rPr>
              <a:t>补偿</a:t>
            </a:r>
            <a:r>
              <a:rPr lang="zh-CN" altLang="en-US" sz="2200"/>
              <a:t>。</a:t>
            </a:r>
            <a:endParaRPr lang="zh-CN" altLang="en-US" sz="2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8865" y="1440815"/>
            <a:ext cx="1944370" cy="8070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模拟演练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【例1·多选】福利薪酬的特点包括（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A.支付形式灵活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B.有针对性满足员工的生活需求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C.对企业起到节税效果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D.保证员工基本生活的有力补偿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E.与员工工作业绩直接相关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模拟演练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【例1·多选】福利薪酬的特点包括（</a:t>
            </a:r>
            <a:r>
              <a:rPr sz="2200" b="1">
                <a:solidFill>
                  <a:srgbClr val="FF0000"/>
                </a:solidFill>
              </a:rPr>
              <a:t>ABCD</a:t>
            </a:r>
            <a:r>
              <a:rPr sz="2200"/>
              <a:t>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A.支付形式灵活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B.有针对性满足员工的生活需求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C.对企业起到节税效果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D.保证员工基本生活的有力补偿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E.与员工工作业绩直接相关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634555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考点1：薪酬的功能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三、薪酬的功能</a:t>
            </a:r>
            <a:endParaRPr lang="zh-CN" altLang="en-US" sz="2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5890" y="1485265"/>
            <a:ext cx="1821815" cy="1262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55" y="1920875"/>
            <a:ext cx="7195820" cy="43319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【2010·单选】下列选项中，属于薪酬对员工的功能是（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A.补偿功能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B.资源配置功能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C.文化塑造功能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D.成本控制功能</a:t>
            </a:r>
            <a:endParaRPr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【2010·单选】下列选项中，属于薪酬对员工的功能是（</a:t>
            </a:r>
            <a:r>
              <a:rPr sz="2200" b="1">
                <a:solidFill>
                  <a:srgbClr val="FF0000"/>
                </a:solidFill>
              </a:rPr>
              <a:t>A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A.补偿功能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B.资源配置功能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C.文化塑造功能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D.成本控制功能</a:t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【1404·多选】薪酬对员工的功能有（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A.补偿功能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B.激励功能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C.保障功能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D.价值功能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E.资本增值功能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【1404·多选】薪酬对员工的功能有（</a:t>
            </a:r>
            <a:r>
              <a:rPr sz="2200">
                <a:solidFill>
                  <a:srgbClr val="FF0000"/>
                </a:solidFill>
              </a:rPr>
              <a:t>ABCD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A.补偿功能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B.激励功能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C.保障功能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D.价值功能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E.资本增值功能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890" y="2486660"/>
            <a:ext cx="408368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考点1：薪酬的理解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59715"/>
            <a:ext cx="10515600" cy="1325563"/>
          </a:xfrm>
        </p:spPr>
        <p:txBody>
          <a:bodyPr/>
          <a:p>
            <a:pPr algn="ctr"/>
            <a:r>
              <a:rPr lang="zh-CN" altLang="en-US"/>
              <a:t>第一节 薪酬概述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2935" y="164465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一、薪酬的概念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124585" y="3237865"/>
            <a:ext cx="551307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 b="1"/>
              <a:t>各种货币收入和各种福利酬劳之总和</a:t>
            </a:r>
            <a:endParaRPr lang="zh-CN" altLang="en-US" sz="2200" b="1"/>
          </a:p>
        </p:txBody>
      </p:sp>
      <p:sp>
        <p:nvSpPr>
          <p:cNvPr id="2" name="文本框 1"/>
          <p:cNvSpPr txBox="1"/>
          <p:nvPr/>
        </p:nvSpPr>
        <p:spPr>
          <a:xfrm>
            <a:off x="1638300" y="4166235"/>
            <a:ext cx="5240020" cy="18148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000"/>
              <a:t>（1）基础是雇佣关系</a:t>
            </a:r>
            <a:endParaRPr lang="zh-CN" altLang="en-US" sz="2000"/>
          </a:p>
          <a:p>
            <a:pPr>
              <a:lnSpc>
                <a:spcPct val="140000"/>
              </a:lnSpc>
            </a:pPr>
            <a:r>
              <a:rPr lang="zh-CN" altLang="en-US" sz="2000"/>
              <a:t>（2）</a:t>
            </a:r>
            <a:r>
              <a:rPr lang="zh-CN" altLang="en-US" sz="2000" b="1">
                <a:solidFill>
                  <a:srgbClr val="FF0000"/>
                </a:solidFill>
              </a:rPr>
              <a:t>主体</a:t>
            </a:r>
            <a:r>
              <a:rPr lang="zh-CN" altLang="en-US" sz="2000"/>
              <a:t>是雇主</a:t>
            </a:r>
            <a:endParaRPr lang="zh-CN" altLang="en-US" sz="2000"/>
          </a:p>
          <a:p>
            <a:pPr>
              <a:lnSpc>
                <a:spcPct val="140000"/>
              </a:lnSpc>
            </a:pPr>
            <a:r>
              <a:rPr lang="zh-CN" altLang="en-US" sz="2000"/>
              <a:t>（3）</a:t>
            </a:r>
            <a:r>
              <a:rPr lang="zh-CN" altLang="en-US" sz="2000" b="1">
                <a:solidFill>
                  <a:srgbClr val="FF0000"/>
                </a:solidFill>
              </a:rPr>
              <a:t>客体</a:t>
            </a:r>
            <a:r>
              <a:rPr lang="zh-CN" altLang="en-US" sz="2000"/>
              <a:t>是雇员 </a:t>
            </a:r>
            <a:endParaRPr lang="zh-CN" altLang="en-US" sz="2000"/>
          </a:p>
          <a:p>
            <a:pPr>
              <a:lnSpc>
                <a:spcPct val="140000"/>
              </a:lnSpc>
            </a:pPr>
            <a:r>
              <a:rPr lang="zh-CN" altLang="en-US" sz="2000"/>
              <a:t>（4）本质是一种等价交换过程（时间换金钱）</a:t>
            </a:r>
            <a:endParaRPr lang="zh-CN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890" y="2486660"/>
            <a:ext cx="408368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考点1：薪酬水平的概念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59715"/>
            <a:ext cx="10515600" cy="1325563"/>
          </a:xfrm>
        </p:spPr>
        <p:txBody>
          <a:bodyPr/>
          <a:p>
            <a:pPr algn="ctr"/>
            <a:r>
              <a:rPr lang="zh-CN" altLang="en-US"/>
              <a:t>第二节 薪酬水平和结构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2935" y="164465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一、薪酬水平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58545" y="3133090"/>
            <a:ext cx="1007491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200">
                <a:sym typeface="+mn-ea"/>
              </a:rPr>
              <a:t>薪酬水平是指一定国家、区域、行业或企业内部各岗位、各部门或整个企业</a:t>
            </a:r>
            <a:r>
              <a:rPr lang="zh-CN" altLang="en-US" sz="2200" b="1" u="sng">
                <a:solidFill>
                  <a:srgbClr val="FF0000"/>
                </a:solidFill>
                <a:sym typeface="+mn-ea"/>
              </a:rPr>
              <a:t>劳动者平均薪酬</a:t>
            </a:r>
            <a:r>
              <a:rPr lang="zh-CN" altLang="en-US" sz="2200">
                <a:sym typeface="+mn-ea"/>
              </a:rPr>
              <a:t>的高低程度。</a:t>
            </a:r>
            <a:endParaRPr lang="zh-CN" altLang="en-US" sz="22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200">
                <a:sym typeface="+mn-ea"/>
              </a:rPr>
              <a:t>薪酬水平决定了企业薪酬的内部和外部</a:t>
            </a:r>
            <a:r>
              <a:rPr lang="zh-CN" altLang="en-US" sz="2200" b="1">
                <a:solidFill>
                  <a:srgbClr val="FF0000"/>
                </a:solidFill>
                <a:sym typeface="+mn-ea"/>
              </a:rPr>
              <a:t>竞争性</a:t>
            </a:r>
            <a:r>
              <a:rPr lang="zh-CN" altLang="en-US" sz="2200">
                <a:sym typeface="+mn-ea"/>
              </a:rPr>
              <a:t>。</a:t>
            </a:r>
            <a:endParaRPr lang="zh-CN" altLang="en-US" sz="22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73835" y="5114925"/>
            <a:ext cx="6544310" cy="521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层次</a:t>
            </a:r>
            <a:r>
              <a:rPr lang="zh-CN" altLang="en-US" sz="2000"/>
              <a:t>：宏观薪酬水平、微观薪酬水平、个人薪酬水平</a:t>
            </a:r>
            <a:endParaRPr lang="zh-CN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634555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考点2：薪酬水平的影响因素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一、薪酬水平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873125" y="2050415"/>
            <a:ext cx="758825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生产力水平是制定薪酬水平的</a:t>
            </a:r>
            <a:r>
              <a:rPr lang="zh-CN" altLang="en-US" sz="2200" b="1" u="sng">
                <a:solidFill>
                  <a:srgbClr val="FF0000"/>
                </a:solidFill>
              </a:rPr>
              <a:t>客观依据</a:t>
            </a:r>
            <a:r>
              <a:rPr lang="zh-CN" altLang="en-US" sz="2200"/>
              <a:t>。</a:t>
            </a:r>
            <a:endParaRPr lang="zh-CN" altLang="en-US" sz="2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1070" y="1508125"/>
            <a:ext cx="2152015" cy="1149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5615" y="3202305"/>
            <a:ext cx="2625725" cy="29152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70000"/>
              </a:lnSpc>
            </a:pPr>
            <a:r>
              <a:rPr lang="zh-CN" altLang="en-US"/>
              <a:t>（1）</a:t>
            </a:r>
            <a:r>
              <a:rPr lang="zh-CN" altLang="en-US" b="1">
                <a:solidFill>
                  <a:srgbClr val="FF0000"/>
                </a:solidFill>
              </a:rPr>
              <a:t>宏观</a:t>
            </a:r>
            <a:r>
              <a:rPr lang="zh-CN" altLang="en-US"/>
              <a:t>因素：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/>
              <a:t>①劳动生产率水平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/>
              <a:t>②积累消费水平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/>
              <a:t>③政府政策法规的调节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/>
              <a:t>④劳动力市场供求状况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/>
              <a:t>⑤物价变动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6240" y="3202305"/>
            <a:ext cx="2625725" cy="29997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（2）</a:t>
            </a:r>
            <a:r>
              <a:rPr lang="zh-CN" altLang="en-US" b="1">
                <a:solidFill>
                  <a:srgbClr val="FF0000"/>
                </a:solidFill>
              </a:rPr>
              <a:t>微观</a:t>
            </a:r>
            <a:r>
              <a:rPr lang="zh-CN" altLang="en-US"/>
              <a:t>因素：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①企业经营效益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②企业薪酬政策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③企业规模和发展阶段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④员工的异质性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⑤劳资双方的谈判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⑥心理因素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模拟演练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【例2·单选】制定薪酬水平的客观依据是（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A.公司效益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B.薪酬制度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C.劳动生产率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D.生产力水平</a:t>
            </a:r>
            <a:endParaRPr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模拟演练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【例2·单选】制定薪酬水平的客观依据是（</a:t>
            </a:r>
            <a:r>
              <a:rPr lang="en-US" sz="2200" b="1">
                <a:solidFill>
                  <a:srgbClr val="FF0000"/>
                </a:solidFill>
              </a:rPr>
              <a:t>D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A.公司效益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B.薪酬制度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C.劳动生产率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D.生产力水平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634555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考点3：薪酬水平的衡量指标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一、薪酬水平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873125" y="2289810"/>
            <a:ext cx="85178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（1）</a:t>
            </a:r>
            <a:r>
              <a:rPr lang="zh-CN" altLang="en-US" sz="2200" b="1">
                <a:solidFill>
                  <a:schemeClr val="accent1"/>
                </a:solidFill>
              </a:rPr>
              <a:t>薪酬平均率</a:t>
            </a:r>
            <a:r>
              <a:rPr lang="zh-CN" altLang="en-US" sz="2200"/>
              <a:t> = 实际平均薪酬 / 薪酬区间中间值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（2）</a:t>
            </a:r>
            <a:r>
              <a:rPr lang="zh-CN" altLang="en-US" sz="2200" b="1">
                <a:solidFill>
                  <a:schemeClr val="accent1"/>
                </a:solidFill>
              </a:rPr>
              <a:t>增薪幅度</a:t>
            </a:r>
            <a:r>
              <a:rPr lang="zh-CN" altLang="en-US" sz="2200"/>
              <a:t> = 本年度平均薪酬水平 －上年度平均薪酬水平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（3）</a:t>
            </a:r>
            <a:r>
              <a:rPr lang="zh-CN" altLang="en-US" sz="2200" b="1">
                <a:solidFill>
                  <a:schemeClr val="accent1"/>
                </a:solidFill>
              </a:rPr>
              <a:t>平均增薪率</a:t>
            </a:r>
            <a:r>
              <a:rPr lang="zh-CN" altLang="en-US" sz="2200"/>
              <a:t> = 本年增薪幅度 / 上年平均薪酬水平</a:t>
            </a:r>
            <a:endParaRPr lang="zh-CN" altLang="en-US" sz="2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2210" y="972185"/>
            <a:ext cx="1930400" cy="87820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【1604·单选】本年度增薪幅度与上年度平均薪酬水平的比值称为（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A.增薪幅度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B.平均增薪率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C.薪酬平均率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D.薪酬变动比率</a:t>
            </a:r>
            <a:endParaRPr sz="2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【1604·单选】本年度增薪幅度与上年度平均薪酬水平的比值称为（</a:t>
            </a:r>
            <a:r>
              <a:rPr sz="2200" b="1">
                <a:solidFill>
                  <a:srgbClr val="FF0000"/>
                </a:solidFill>
              </a:rPr>
              <a:t>B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A.增薪幅度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B.平均增薪率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C.薪酬平均率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D.薪酬变动比率</a:t>
            </a:r>
            <a:endParaRPr sz="2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【1610·多选】衡量薪酬水平的指标有（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A.增薪幅度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B.薪酬平均率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C.薪酬区间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D.平均增薪率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E.薪酬变动比率</a:t>
            </a:r>
            <a:endParaRPr sz="2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【1610·多选】衡量薪酬水平的指标有（</a:t>
            </a:r>
            <a:r>
              <a:rPr sz="2200" b="1">
                <a:solidFill>
                  <a:srgbClr val="FF0000"/>
                </a:solidFill>
              </a:rPr>
              <a:t>ABD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A.增薪幅度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B.薪酬平均率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C.薪酬区间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D.平均增薪率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E.薪酬变动比率</a:t>
            </a:r>
            <a:endParaRPr sz="2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634555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考点1：薪酬结构的构成要素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二、薪酬结构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902335" y="2079625"/>
            <a:ext cx="8517890" cy="401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（1）薪酬的等级数量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（2）薪酬趋势线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（3）同一薪酬等级内部的薪酬变动范围</a:t>
            </a:r>
            <a:endParaRPr lang="zh-CN" altLang="en-US" sz="2200"/>
          </a:p>
          <a:p>
            <a:pPr indent="457200" fontAlgn="auto">
              <a:lnSpc>
                <a:spcPct val="360000"/>
              </a:lnSpc>
            </a:pPr>
            <a:r>
              <a:rPr lang="zh-CN" altLang="en-US" sz="2200"/>
              <a:t>（4）相邻两个薪酬等级之间的交叉与重叠关系</a:t>
            </a:r>
            <a:endParaRPr lang="zh-CN" altLang="en-US" sz="2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215" y="1209675"/>
            <a:ext cx="2120900" cy="1080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89525" y="2282825"/>
            <a:ext cx="3862705" cy="645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等级越</a:t>
            </a:r>
            <a:r>
              <a:rPr lang="zh-CN" altLang="en-US" b="1">
                <a:solidFill>
                  <a:srgbClr val="FF0000"/>
                </a:solidFill>
              </a:rPr>
              <a:t>多</a:t>
            </a:r>
            <a:r>
              <a:rPr lang="zh-CN" altLang="en-US"/>
              <a:t>，越明确，但也容易僵化</a:t>
            </a:r>
            <a:endParaRPr lang="zh-CN" altLang="en-US"/>
          </a:p>
          <a:p>
            <a:r>
              <a:rPr lang="zh-CN" altLang="en-US"/>
              <a:t>等级越</a:t>
            </a:r>
            <a:r>
              <a:rPr lang="zh-CN" altLang="en-US" b="1">
                <a:solidFill>
                  <a:srgbClr val="FF0000"/>
                </a:solidFill>
              </a:rPr>
              <a:t>少</a:t>
            </a:r>
            <a:r>
              <a:rPr lang="zh-CN" altLang="en-US"/>
              <a:t>，越灵活，但也容易失控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19605" y="3556635"/>
            <a:ext cx="3232785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（最高、中位、最低趋势线）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42505" y="3836670"/>
            <a:ext cx="2358390" cy="13093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薪酬区间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薪酬变动比率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薪酬区间比较比率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薪酬区间渗透度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65110" y="5375275"/>
            <a:ext cx="3481070" cy="7556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没有交叉重叠或交叉重叠很少，意味着薪酬水平差异过大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303395" y="2446655"/>
            <a:ext cx="517525" cy="182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548755" y="4434840"/>
            <a:ext cx="517525" cy="182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232015" y="5606415"/>
            <a:ext cx="517525" cy="1822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5664200" y="6378575"/>
            <a:ext cx="555625" cy="4794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408368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考点1：薪酬的分类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二、薪酬的分类和构成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921385" y="2232660"/>
            <a:ext cx="9208135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（1）是否可以用</a:t>
            </a:r>
            <a:r>
              <a:rPr lang="zh-CN" altLang="en-US" sz="2200" b="1">
                <a:solidFill>
                  <a:srgbClr val="FF0000"/>
                </a:solidFill>
              </a:rPr>
              <a:t>货币衡量</a:t>
            </a:r>
            <a:r>
              <a:rPr lang="zh-CN" altLang="en-US" sz="2200"/>
              <a:t>：货币性薪酬和非货币性薪酬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（2）基本</a:t>
            </a:r>
            <a:r>
              <a:rPr lang="zh-CN" altLang="en-US" sz="2200" b="1">
                <a:solidFill>
                  <a:srgbClr val="FF0000"/>
                </a:solidFill>
              </a:rPr>
              <a:t>发生机制</a:t>
            </a:r>
            <a:r>
              <a:rPr lang="zh-CN" altLang="en-US" sz="2200"/>
              <a:t>不同：外在薪酬和内在薪酬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（3）</a:t>
            </a:r>
            <a:r>
              <a:rPr lang="zh-CN" altLang="en-US" sz="2200" b="1">
                <a:solidFill>
                  <a:srgbClr val="FF0000"/>
                </a:solidFill>
              </a:rPr>
              <a:t>支付量</a:t>
            </a:r>
            <a:r>
              <a:rPr lang="zh-CN" altLang="en-US" sz="2200"/>
              <a:t>如何界定：计时薪酬和计件薪酬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（4）</a:t>
            </a:r>
            <a:r>
              <a:rPr lang="zh-CN" altLang="en-US" sz="2200" b="1">
                <a:solidFill>
                  <a:srgbClr val="FF0000"/>
                </a:solidFill>
              </a:rPr>
              <a:t>激励时间</a:t>
            </a:r>
            <a:r>
              <a:rPr lang="zh-CN" altLang="en-US" sz="2200"/>
              <a:t>的长短：短期薪酬和长期薪酬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（5）</a:t>
            </a:r>
            <a:r>
              <a:rPr lang="zh-CN" altLang="en-US" sz="2200">
                <a:solidFill>
                  <a:srgbClr val="FF0000"/>
                </a:solidFill>
              </a:rPr>
              <a:t>发放的标准</a:t>
            </a:r>
            <a:r>
              <a:rPr lang="zh-CN" altLang="en-US" sz="2200"/>
              <a:t>：能力薪酬、绩效薪酬和职位薪酬</a:t>
            </a:r>
            <a:endParaRPr lang="zh-CN" altLang="en-US" sz="2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5550" y="1226820"/>
            <a:ext cx="1917700" cy="100584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165" y="1031240"/>
            <a:ext cx="634555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考点1：薪酬结构的构成要素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二、薪酬结构</a:t>
            </a:r>
            <a:endParaRPr lang="zh-CN" altLang="en-US" sz="28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9DC3E6">
                  <a:alpha val="100000"/>
                </a:srgbClr>
              </a:clrFrom>
              <a:clrTo>
                <a:srgbClr val="9DC3E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7120" y="1520190"/>
            <a:ext cx="6350635" cy="47523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165" y="1031240"/>
            <a:ext cx="634555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考点1：薪酬结构的构成要素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二、薪酬结构</a:t>
            </a:r>
            <a:endParaRPr lang="zh-CN" altLang="en-US" sz="2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9DC3E6">
                  <a:alpha val="100000"/>
                </a:srgbClr>
              </a:clrFrom>
              <a:clrTo>
                <a:srgbClr val="9DC3E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2625" y="1979295"/>
            <a:ext cx="777875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165" y="1031240"/>
            <a:ext cx="634555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考点1：薪酬结构的构成要素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二、薪酬结构</a:t>
            </a:r>
            <a:endParaRPr lang="zh-CN" altLang="en-US" sz="28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clrChange>
              <a:clrFrom>
                <a:srgbClr val="9DC3E6">
                  <a:alpha val="100000"/>
                </a:srgbClr>
              </a:clrFrom>
              <a:clrTo>
                <a:srgbClr val="9DC3E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0910" y="1492250"/>
            <a:ext cx="7183755" cy="490283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模拟演练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【例1·单选】以下关于薪酬等级数量的说法，错误的是（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A.等级越多，薪酬管理制度和规范要求越明确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B.等级过多，容易导致薪酬管理僵化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C.等级越少，薪酬管理制度和规范要求的灵活性越高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D.等级过少，容易导致薪酬管理僵化</a:t>
            </a:r>
            <a:endParaRPr sz="2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模拟演练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【例1·单选】以下关于薪酬等级数量的说法，错误的是（</a:t>
            </a:r>
            <a:r>
              <a:rPr lang="en-US" sz="2200" b="1">
                <a:solidFill>
                  <a:srgbClr val="FF0000"/>
                </a:solidFill>
              </a:rPr>
              <a:t>D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A.等级越多，薪酬管理制度和规范要求越明确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B.等级过多，容易导致薪酬管理僵化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C.等级越少，薪酬管理制度和规范要求的灵活性越高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D.等级过少，容易导致薪酬管理僵化</a:t>
            </a:r>
            <a:endParaRPr sz="2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模拟演练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【例2·单选】如果相邻两个薪酬等级之间没有交叉重叠或交叉重叠很少，意味着相邻两个薪酬等级的区间薪酬水平（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A.差异过大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B.差异过小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C.无差异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D.相等</a:t>
            </a:r>
            <a:endParaRPr sz="2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模拟演练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【例2·单选】如果相邻两个薪酬等级之间没有交叉重叠或交叉重叠很少，意味着相邻两个薪酬等级的区间薪酬水平（</a:t>
            </a:r>
            <a:r>
              <a:rPr sz="2200" b="1">
                <a:solidFill>
                  <a:srgbClr val="FF0000"/>
                </a:solidFill>
              </a:rPr>
              <a:t>A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A.差异过大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B.差异过小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C.无差异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D.相等</a:t>
            </a:r>
            <a:endParaRPr sz="2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634555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考点2：薪酬结构的类型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二、薪酬结构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902335" y="2079625"/>
            <a:ext cx="851789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（1）以员工岗位为基础的薪酬结构（</a:t>
            </a:r>
            <a:r>
              <a:rPr lang="zh-CN" altLang="en-US" sz="2200" b="1">
                <a:solidFill>
                  <a:schemeClr val="accent1"/>
                </a:solidFill>
              </a:rPr>
              <a:t>关键环节</a:t>
            </a:r>
            <a:r>
              <a:rPr lang="zh-CN" altLang="en-US" sz="2200"/>
              <a:t>：</a:t>
            </a:r>
            <a:r>
              <a:rPr lang="zh-CN" altLang="en-US" sz="2200" b="1" u="sng">
                <a:solidFill>
                  <a:srgbClr val="FF0000"/>
                </a:solidFill>
              </a:rPr>
              <a:t>工作评价</a:t>
            </a:r>
            <a:r>
              <a:rPr lang="zh-CN" altLang="en-US" sz="2200"/>
              <a:t>） 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en-US" altLang="zh-CN" sz="2200">
                <a:sym typeface="+mn-ea"/>
              </a:rPr>
              <a:t>            </a:t>
            </a:r>
            <a:r>
              <a:rPr lang="zh-CN" altLang="en-US" sz="2200">
                <a:sym typeface="+mn-ea"/>
              </a:rPr>
              <a:t>①</a:t>
            </a:r>
            <a:r>
              <a:rPr lang="zh-CN" altLang="en-US" sz="2200" b="1" u="sng">
                <a:solidFill>
                  <a:srgbClr val="FF0000"/>
                </a:solidFill>
                <a:sym typeface="+mn-ea"/>
              </a:rPr>
              <a:t>岗位内容</a:t>
            </a:r>
            <a:r>
              <a:rPr lang="zh-CN" altLang="en-US" sz="2200">
                <a:sym typeface="+mn-ea"/>
              </a:rPr>
              <a:t>：该岗位所要求的技能以及该岗位的职责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en-US" altLang="zh-CN" sz="2200">
                <a:sym typeface="+mn-ea"/>
              </a:rPr>
              <a:t>            </a:t>
            </a:r>
            <a:r>
              <a:rPr lang="zh-CN" altLang="en-US" sz="2200">
                <a:sym typeface="+mn-ea"/>
              </a:rPr>
              <a:t>②</a:t>
            </a:r>
            <a:r>
              <a:rPr lang="zh-CN" altLang="en-US" sz="2200" b="1" u="sng">
                <a:solidFill>
                  <a:srgbClr val="FF0000"/>
                </a:solidFill>
                <a:sym typeface="+mn-ea"/>
              </a:rPr>
              <a:t>岗位价值</a:t>
            </a:r>
            <a:r>
              <a:rPr lang="zh-CN" altLang="en-US" sz="2200">
                <a:sym typeface="+mn-ea"/>
              </a:rPr>
              <a:t>：该岗位对组织目标的相对贡献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zh-CN" altLang="en-US" sz="2200"/>
              <a:t>（2）基于任职者的薪酬结构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en-US" altLang="zh-CN" sz="2200"/>
              <a:t>          </a:t>
            </a:r>
            <a:r>
              <a:rPr lang="zh-CN" altLang="en-US" sz="2200"/>
              <a:t>①</a:t>
            </a:r>
            <a:r>
              <a:rPr lang="zh-CN" altLang="en-US" sz="2200" b="1" u="sng">
                <a:solidFill>
                  <a:srgbClr val="FF0000"/>
                </a:solidFill>
              </a:rPr>
              <a:t>技能</a:t>
            </a:r>
            <a:r>
              <a:rPr lang="zh-CN" altLang="en-US" sz="2200"/>
              <a:t> ：与工作有关的技能、能力、知识</a:t>
            </a:r>
            <a:endParaRPr lang="zh-CN" altLang="en-US" sz="2200"/>
          </a:p>
          <a:p>
            <a:pPr indent="457200" fontAlgn="auto">
              <a:lnSpc>
                <a:spcPct val="200000"/>
              </a:lnSpc>
            </a:pPr>
            <a:r>
              <a:rPr lang="en-US" altLang="zh-CN" sz="2200"/>
              <a:t>          </a:t>
            </a:r>
            <a:r>
              <a:rPr lang="zh-CN" altLang="en-US" sz="2200"/>
              <a:t>②</a:t>
            </a:r>
            <a:r>
              <a:rPr lang="zh-CN" altLang="en-US" sz="2200" b="1" u="sng">
                <a:solidFill>
                  <a:srgbClr val="FF0000"/>
                </a:solidFill>
              </a:rPr>
              <a:t>能力</a:t>
            </a:r>
            <a:r>
              <a:rPr lang="zh-CN" altLang="en-US" sz="2200"/>
              <a:t>：适应不同情况的能力</a:t>
            </a:r>
            <a:endParaRPr lang="zh-CN" altLang="en-US" sz="2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8070" y="938530"/>
            <a:ext cx="2181860" cy="113157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【1610·单选】实施以岗位为基础的薪酬结构的关键环节是（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A.工作分析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B.工作评价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C.薪酬调查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D.工资结构设计</a:t>
            </a:r>
            <a:endParaRPr sz="2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【1610·单选】实施以岗位为基础的薪酬结构的关键环节是（</a:t>
            </a:r>
            <a:r>
              <a:rPr lang="en-US" sz="2200" b="1">
                <a:solidFill>
                  <a:srgbClr val="FF0000"/>
                </a:solidFill>
              </a:rPr>
              <a:t>B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A.工作分析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B.工作评价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C.薪酬调查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D.工资结构设计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模拟演练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【例1·单选】将薪酬分为货币性薪酬和非货币性薪酬的标准是（ ）。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A.是否可以用货币衡量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B.基本发生机制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C.支付量的界定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D.激励时间长短</a:t>
            </a:r>
            <a:endParaRPr lang="zh-CN" altLang="en-US" sz="2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890" y="2486660"/>
            <a:ext cx="408368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考点1：薪酬设计的原则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59715"/>
            <a:ext cx="10515600" cy="1325563"/>
          </a:xfrm>
        </p:spPr>
        <p:txBody>
          <a:bodyPr/>
          <a:p>
            <a:pPr algn="ctr"/>
            <a:r>
              <a:rPr lang="zh-CN" altLang="en-US"/>
              <a:t>第三节 薪酬设计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2935" y="164465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一、薪酬设计的原则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58545" y="3133090"/>
            <a:ext cx="100749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200">
                <a:sym typeface="+mn-ea"/>
              </a:rPr>
              <a:t>（1）公平性（</a:t>
            </a:r>
            <a:r>
              <a:rPr lang="zh-CN" altLang="en-US" sz="2200" b="1">
                <a:solidFill>
                  <a:srgbClr val="FF0000"/>
                </a:solidFill>
                <a:sym typeface="+mn-ea"/>
              </a:rPr>
              <a:t>基础原则</a:t>
            </a:r>
            <a:r>
              <a:rPr lang="zh-CN" altLang="en-US" sz="2200">
                <a:sym typeface="+mn-ea"/>
              </a:rPr>
              <a:t>） </a:t>
            </a:r>
            <a:endParaRPr lang="zh-CN" altLang="en-US" sz="22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200">
                <a:sym typeface="+mn-ea"/>
              </a:rPr>
              <a:t>（2）竞争性 </a:t>
            </a:r>
            <a:endParaRPr lang="zh-CN" altLang="en-US" sz="22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200">
                <a:sym typeface="+mn-ea"/>
              </a:rPr>
              <a:t>（3）激励性 </a:t>
            </a:r>
            <a:endParaRPr lang="zh-CN" altLang="en-US" sz="22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200">
                <a:sym typeface="+mn-ea"/>
              </a:rPr>
              <a:t>（4）经济性</a:t>
            </a:r>
            <a:endParaRPr lang="zh-CN" altLang="en-US" sz="22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200">
                <a:sym typeface="+mn-ea"/>
              </a:rPr>
              <a:t>（5）合法性</a:t>
            </a:r>
            <a:endParaRPr lang="zh-CN" altLang="en-US" sz="22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200">
                <a:sym typeface="+mn-ea"/>
              </a:rPr>
              <a:t>（6）战略性</a:t>
            </a:r>
            <a:endParaRPr lang="zh-CN" altLang="en-US" sz="22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31385" y="4914900"/>
            <a:ext cx="5001895" cy="521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altLang="en-US" sz="2000"/>
              <a:t>记忆口诀：和（合）平，经历（励）战争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5475605" y="3190240"/>
            <a:ext cx="3286760" cy="7004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①内在公平表现出的是激励性 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②外在公平表现出的是竞争性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854575" y="3383280"/>
            <a:ext cx="457200" cy="3143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5445" y="1716405"/>
            <a:ext cx="3044190" cy="8223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【1804·单选】薪酬设计的基础原则是（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A.战略性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B.激励性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C.竞争性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D.公平性</a:t>
            </a:r>
            <a:endParaRPr sz="2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【1804·单选】薪酬设计的基础原则是（</a:t>
            </a:r>
            <a:r>
              <a:rPr lang="en-US" sz="2200" b="1">
                <a:solidFill>
                  <a:srgbClr val="FF0000"/>
                </a:solidFill>
              </a:rPr>
              <a:t>D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A.战略性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B.激励性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C.竞争性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D.公平性</a:t>
            </a:r>
            <a:endParaRPr sz="2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【1404·单选】薪酬设计原则中，与外在公平原则对应的原则是（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A.合法性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B.经济性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C.激励性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D.竞争性</a:t>
            </a:r>
            <a:endParaRPr sz="2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【1404·单选】薪酬设计原则中，与外在公平原则对应的原则是（</a:t>
            </a:r>
            <a:r>
              <a:rPr lang="en-US" sz="2200" b="1">
                <a:solidFill>
                  <a:srgbClr val="FF0000"/>
                </a:solidFill>
              </a:rPr>
              <a:t>D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A.合法性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B.经济性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C.激励性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D.竞争性</a:t>
            </a:r>
            <a:endParaRPr sz="2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682053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考点1：薪酬设计的基本流程</a:t>
            </a:r>
            <a:r>
              <a:rPr lang="zh-CN" sz="16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（</a:t>
            </a:r>
            <a:r>
              <a:rPr lang="zh-CN" altLang="en-US" sz="1800">
                <a:latin typeface="楷体" panose="02010609060101010101" charset="-122"/>
                <a:ea typeface="楷体" panose="02010609060101010101" charset="-122"/>
                <a:sym typeface="+mn-ea"/>
              </a:rPr>
              <a:t>内在公平的</a:t>
            </a:r>
            <a:r>
              <a:rPr lang="zh-CN" altLang="en-US" sz="1800" b="1" u="sng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关键一步</a:t>
            </a:r>
            <a:r>
              <a:rPr lang="zh-CN" altLang="en-US" sz="1800"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endParaRPr lang="zh-CN" altLang="en-US" sz="1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二、薪酬设计的基本流程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940435" y="1917700"/>
            <a:ext cx="5946140" cy="4117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（1）确定薪酬原则和策略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（2）工作分析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（3）工作评价</a:t>
            </a:r>
            <a:r>
              <a:rPr lang="zh-CN" altLang="en-US" sz="2200">
                <a:sym typeface="+mn-ea"/>
              </a:rPr>
              <a:t>★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（4）薪酬调查★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（5）工资结构设计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（6）工资分级及定薪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（7）薪酬体系的实施和修正</a:t>
            </a:r>
            <a:endParaRPr lang="zh-CN" altLang="en-US" sz="2200"/>
          </a:p>
        </p:txBody>
      </p:sp>
      <p:sp>
        <p:nvSpPr>
          <p:cNvPr id="2" name="文本框 1"/>
          <p:cNvSpPr txBox="1"/>
          <p:nvPr/>
        </p:nvSpPr>
        <p:spPr>
          <a:xfrm>
            <a:off x="5762625" y="2092960"/>
            <a:ext cx="2496185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b="1" u="sng">
                <a:solidFill>
                  <a:srgbClr val="FF0000"/>
                </a:solidFill>
              </a:rPr>
              <a:t>首要</a:t>
            </a:r>
            <a:r>
              <a:rPr lang="zh-CN" altLang="en-US"/>
              <a:t>步骤、纲领性文件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00905" y="2686050"/>
            <a:ext cx="1790700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确定薪酬的</a:t>
            </a:r>
            <a:r>
              <a:rPr lang="zh-CN" altLang="en-US" b="1" u="sng">
                <a:solidFill>
                  <a:srgbClr val="FF0000"/>
                </a:solidFill>
              </a:rPr>
              <a:t>基础</a:t>
            </a:r>
            <a:endParaRPr lang="zh-CN" altLang="en-US" b="1" u="sng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62780" y="3308350"/>
            <a:ext cx="2305050" cy="368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内在公平的</a:t>
            </a:r>
            <a:r>
              <a:rPr lang="zh-CN" altLang="en-US" b="1" u="sng">
                <a:solidFill>
                  <a:srgbClr val="FF0000"/>
                </a:solidFill>
              </a:rPr>
              <a:t>关键一步</a:t>
            </a:r>
            <a:endParaRPr lang="zh-CN" altLang="en-US" b="1" u="sng">
              <a:solidFill>
                <a:srgbClr val="FF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736975" y="2778125"/>
            <a:ext cx="59055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736975" y="3378200"/>
            <a:ext cx="59055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919980" y="2232660"/>
            <a:ext cx="59055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8320" y="869315"/>
            <a:ext cx="3400425" cy="67373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557466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考点2：工作评价的方法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二、薪酬设计的基本流程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36955" y="1880235"/>
            <a:ext cx="594614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250000"/>
              </a:lnSpc>
            </a:pPr>
            <a:r>
              <a:rPr lang="zh-CN" altLang="en-US" sz="2200"/>
              <a:t>（1）</a:t>
            </a:r>
            <a:r>
              <a:rPr lang="zh-CN" altLang="en-US" sz="2200" b="1">
                <a:solidFill>
                  <a:schemeClr val="accent1"/>
                </a:solidFill>
              </a:rPr>
              <a:t>排序法</a:t>
            </a:r>
            <a:endParaRPr lang="zh-CN" altLang="en-US" sz="2200"/>
          </a:p>
          <a:p>
            <a:pPr indent="457200" fontAlgn="auto">
              <a:lnSpc>
                <a:spcPct val="250000"/>
              </a:lnSpc>
            </a:pPr>
            <a:r>
              <a:rPr lang="zh-CN" altLang="en-US" sz="2200"/>
              <a:t>（2）</a:t>
            </a:r>
            <a:r>
              <a:rPr lang="zh-CN" altLang="en-US" sz="2200" b="1">
                <a:solidFill>
                  <a:schemeClr val="accent1"/>
                </a:solidFill>
              </a:rPr>
              <a:t>套级法</a:t>
            </a:r>
            <a:endParaRPr lang="zh-CN" altLang="en-US" sz="2200"/>
          </a:p>
          <a:p>
            <a:pPr indent="457200" fontAlgn="auto">
              <a:lnSpc>
                <a:spcPct val="250000"/>
              </a:lnSpc>
            </a:pPr>
            <a:r>
              <a:rPr lang="zh-CN" altLang="en-US" sz="2200"/>
              <a:t>（3）</a:t>
            </a:r>
            <a:r>
              <a:rPr lang="zh-CN" altLang="en-US" sz="2200" b="1">
                <a:solidFill>
                  <a:schemeClr val="accent1"/>
                </a:solidFill>
              </a:rPr>
              <a:t>因素比较法</a:t>
            </a:r>
            <a:endParaRPr lang="zh-CN" altLang="en-US" sz="2200"/>
          </a:p>
          <a:p>
            <a:pPr indent="457200" fontAlgn="auto">
              <a:lnSpc>
                <a:spcPct val="250000"/>
              </a:lnSpc>
            </a:pPr>
            <a:r>
              <a:rPr lang="zh-CN" altLang="en-US" sz="2200"/>
              <a:t>（4）</a:t>
            </a:r>
            <a:r>
              <a:rPr lang="zh-CN" altLang="en-US" sz="2200" b="1">
                <a:solidFill>
                  <a:schemeClr val="accent1"/>
                </a:solidFill>
              </a:rPr>
              <a:t>评分法</a:t>
            </a:r>
            <a:endParaRPr lang="zh-CN" altLang="en-US" sz="2200"/>
          </a:p>
        </p:txBody>
      </p:sp>
      <p:sp>
        <p:nvSpPr>
          <p:cNvPr id="4" name="文本框 3"/>
          <p:cNvSpPr txBox="1"/>
          <p:nvPr/>
        </p:nvSpPr>
        <p:spPr>
          <a:xfrm>
            <a:off x="4515485" y="2123440"/>
            <a:ext cx="4696460" cy="8102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所有岗位两两进行比较，根据其对企业的相对价值大小或重要性的高低排出顺序或等级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15485" y="4007485"/>
            <a:ext cx="4153535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各个薪酬因素分别与基准岗位相比较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515485" y="3244850"/>
            <a:ext cx="6695440" cy="368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首先制定一套等级标准，然后将待评价的岗位与评价标准相比较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15485" y="4839970"/>
            <a:ext cx="6639560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将待评价岗位与薪酬标准相比较得出的分值--最普遍的一种方法</a:t>
            </a: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3514725" y="2414270"/>
            <a:ext cx="59055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3515360" y="3169920"/>
            <a:ext cx="59055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3714750" y="4077335"/>
            <a:ext cx="59055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515360" y="4909820"/>
            <a:ext cx="59055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3095" y="775970"/>
            <a:ext cx="3273425" cy="94805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259840"/>
            <a:ext cx="557466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考点3：薪酬调查的步骤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二、薪酬设计的基本流程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904240" y="2061210"/>
            <a:ext cx="1038352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 b="1">
                <a:solidFill>
                  <a:schemeClr val="accent1"/>
                </a:solidFill>
              </a:rPr>
              <a:t>薪酬调查</a:t>
            </a:r>
            <a:r>
              <a:rPr lang="zh-CN" altLang="en-US" sz="2200"/>
              <a:t>，是指通过正当途径、获取企业外部组织或个人相关薪酬信息的过程。</a:t>
            </a:r>
            <a:endParaRPr lang="zh-CN" altLang="en-US" sz="2200"/>
          </a:p>
        </p:txBody>
      </p:sp>
      <p:sp>
        <p:nvSpPr>
          <p:cNvPr id="2" name="文本框 1"/>
          <p:cNvSpPr txBox="1"/>
          <p:nvPr/>
        </p:nvSpPr>
        <p:spPr>
          <a:xfrm>
            <a:off x="1619250" y="3291205"/>
            <a:ext cx="3924935" cy="24441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70000"/>
              </a:lnSpc>
            </a:pPr>
            <a:r>
              <a:rPr lang="zh-CN" altLang="en-US"/>
              <a:t>（1）确定</a:t>
            </a:r>
            <a:r>
              <a:rPr lang="zh-CN" altLang="en-US" b="1" u="sng">
                <a:solidFill>
                  <a:srgbClr val="FF0000"/>
                </a:solidFill>
              </a:rPr>
              <a:t>薪酬战略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/>
              <a:t>（2）确定薪酬调查的</a:t>
            </a:r>
            <a:r>
              <a:rPr lang="zh-CN" altLang="en-US" b="1" u="sng">
                <a:solidFill>
                  <a:srgbClr val="FF0000"/>
                </a:solidFill>
              </a:rPr>
              <a:t>范围</a:t>
            </a:r>
            <a:r>
              <a:rPr lang="zh-CN" altLang="en-US"/>
              <a:t>和</a:t>
            </a:r>
            <a:r>
              <a:rPr lang="zh-CN" altLang="en-US" b="1" u="sng">
                <a:solidFill>
                  <a:srgbClr val="FF0000"/>
                </a:solidFill>
              </a:rPr>
              <a:t>对象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/>
              <a:t>（3）进行薪酬</a:t>
            </a:r>
            <a:r>
              <a:rPr lang="zh-CN" altLang="en-US" b="1" u="sng">
                <a:solidFill>
                  <a:srgbClr val="FF0000"/>
                </a:solidFill>
              </a:rPr>
              <a:t>调查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/>
              <a:t>（4）形成薪酬调查</a:t>
            </a:r>
            <a:r>
              <a:rPr lang="zh-CN" altLang="en-US" b="1" u="sng">
                <a:solidFill>
                  <a:srgbClr val="FF0000"/>
                </a:solidFill>
              </a:rPr>
              <a:t>报告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zh-CN" altLang="en-US"/>
              <a:t>（5）应用薪酬调查</a:t>
            </a:r>
            <a:r>
              <a:rPr lang="zh-CN" altLang="en-US" b="1" u="sng">
                <a:solidFill>
                  <a:srgbClr val="FF0000"/>
                </a:solidFill>
              </a:rPr>
              <a:t>结果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4520" y="916305"/>
            <a:ext cx="2781300" cy="66103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【1510·单选】薪酬设计流程的第一步骤是（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A.工作分析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B.工作评价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C.工资结构设计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D.确定薪酬原则和策略</a:t>
            </a:r>
            <a:endParaRPr sz="22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【1510·单选】薪酬设计流程的第一步骤是（</a:t>
            </a:r>
            <a:r>
              <a:rPr sz="2200" b="1">
                <a:solidFill>
                  <a:srgbClr val="FF0000"/>
                </a:solidFill>
              </a:rPr>
              <a:t>D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A.工作分析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B.工作评价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C.工资结构设计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D.确定薪酬原则和策略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模拟演练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【例1·单选】将薪酬分为货币性薪酬和非货币性薪酬的标准是（</a:t>
            </a:r>
            <a:r>
              <a:rPr lang="en-US" altLang="zh-CN" sz="2200" b="1">
                <a:solidFill>
                  <a:srgbClr val="FF0000"/>
                </a:solidFill>
              </a:rPr>
              <a:t>A</a:t>
            </a:r>
            <a:r>
              <a:rPr lang="zh-CN" altLang="en-US" sz="2200"/>
              <a:t>）。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A.是否可以用货币衡量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B.基本发生机制 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C.支付量的界定</a:t>
            </a:r>
            <a:endParaRPr lang="zh-CN" altLang="en-US" sz="2200"/>
          </a:p>
          <a:p>
            <a:pPr indent="457200" fontAlgn="auto">
              <a:lnSpc>
                <a:spcPct val="170000"/>
              </a:lnSpc>
            </a:pPr>
            <a:r>
              <a:rPr lang="zh-CN" altLang="en-US" sz="2200"/>
              <a:t>D.激励时间长短</a:t>
            </a:r>
            <a:endParaRPr lang="zh-CN" altLang="en-US" sz="2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【1704·单选】薪酬设计中，首先制定一套职务级别标准，然后将待评价岗位与评价标准相比较，从而确定这一岗位相对价值的工作评价方法是（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A.排序法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B.评分法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C.套级法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D.因素比较法</a:t>
            </a:r>
            <a:endParaRPr sz="22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【1704·单选】薪酬设计中，首先制定一套职务级别标准，然后将待评价岗位与评价标准相比较，从而确定这一岗位相对价值的工作评价方法是（</a:t>
            </a:r>
            <a:r>
              <a:rPr sz="2200" b="1">
                <a:solidFill>
                  <a:srgbClr val="FF0000"/>
                </a:solidFill>
              </a:rPr>
              <a:t>C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A.排序法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B.评分法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C.套级法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D.因素比较法</a:t>
            </a:r>
            <a:endParaRPr sz="22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【1604·单选】薪酬设计中应用最为普遍的一种工作评价方法是（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A.排序法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B.评分法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C.套级法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D.因素比较法</a:t>
            </a:r>
            <a:endParaRPr sz="22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【1604·单选】薪酬设计中应用最为普遍的一种工作评价方法是（</a:t>
            </a:r>
            <a:r>
              <a:rPr lang="en-US" sz="2200" b="1">
                <a:solidFill>
                  <a:srgbClr val="FF0000"/>
                </a:solidFill>
              </a:rPr>
              <a:t>B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A.排序法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B.评分法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C.套级法 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D.因素比较法</a:t>
            </a:r>
            <a:endParaRPr sz="22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【1910·单选】通过正当途径获取外部组织的薪酬信息过程属于（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A.薪酬分析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B.薪酬调查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C.薪酬设计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D.薪酬比较</a:t>
            </a:r>
            <a:endParaRPr sz="22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真题实战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296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【1910·单选】通过正当途径获取外部组织的薪酬信息过程属于（</a:t>
            </a:r>
            <a:r>
              <a:rPr sz="2200" b="1">
                <a:solidFill>
                  <a:srgbClr val="FF0000"/>
                </a:solidFill>
              </a:rPr>
              <a:t>B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A.薪酬分析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B.薪酬调查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C.薪酬设计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D.薪酬比较</a:t>
            </a:r>
            <a:endParaRPr sz="22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6" name="直接连接符 515"/>
          <p:cNvCxnSpPr/>
          <p:nvPr/>
        </p:nvCxnSpPr>
        <p:spPr>
          <a:xfrm flipH="1">
            <a:off x="4047386" y="4466738"/>
            <a:ext cx="4446362" cy="0"/>
          </a:xfrm>
          <a:prstGeom prst="line">
            <a:avLst/>
          </a:prstGeom>
          <a:ln w="28575">
            <a:solidFill>
              <a:srgbClr val="92D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文本框 520"/>
          <p:cNvSpPr txBox="1"/>
          <p:nvPr/>
        </p:nvSpPr>
        <p:spPr>
          <a:xfrm>
            <a:off x="3896786" y="4562594"/>
            <a:ext cx="482790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000" b="1">
                <a:solidFill>
                  <a:srgbClr val="2088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岁月如歌，努力向上</a:t>
            </a:r>
            <a:endParaRPr lang="zh-CN" altLang="en-US" sz="4000" b="1">
              <a:solidFill>
                <a:srgbClr val="2088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35" y="1804035"/>
            <a:ext cx="4827270" cy="2580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模拟演练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【例2·多选】按照薪酬发放的标准可将薪酬分为（ 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A.计时薪酬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B.能力薪酬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C.绩效薪酬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D.职位薪酬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E.内在薪酬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模拟演练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1026795" y="1312545"/>
            <a:ext cx="10261600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70000"/>
              </a:lnSpc>
            </a:pPr>
            <a:r>
              <a:rPr sz="2200"/>
              <a:t>【例2·多选】按照薪酬发放的标准可将薪酬分为（</a:t>
            </a:r>
            <a:r>
              <a:rPr sz="2200" b="1">
                <a:solidFill>
                  <a:srgbClr val="FF0000"/>
                </a:solidFill>
              </a:rPr>
              <a:t>BCD</a:t>
            </a:r>
            <a:r>
              <a:rPr sz="2200"/>
              <a:t>）。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A.计时薪酬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B.能力薪酬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C.绩效薪酬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D.职位薪酬</a:t>
            </a:r>
            <a:endParaRPr sz="2200"/>
          </a:p>
          <a:p>
            <a:pPr indent="457200" fontAlgn="auto">
              <a:lnSpc>
                <a:spcPct val="170000"/>
              </a:lnSpc>
            </a:pPr>
            <a:r>
              <a:rPr sz="2200"/>
              <a:t>E.内在薪酬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1068070"/>
            <a:ext cx="4083685" cy="48895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考点2：薪酬的构成</a:t>
            </a:r>
            <a:endParaRPr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0510" y="25400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二、薪酬的分类和构成</a:t>
            </a:r>
            <a:endParaRPr lang="zh-CN" altLang="en-US" sz="28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9DC3E6">
                  <a:alpha val="100000"/>
                </a:srgbClr>
              </a:clrFrom>
              <a:clrTo>
                <a:srgbClr val="9DC3E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6045" y="1748790"/>
            <a:ext cx="8291195" cy="4747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831580" y="541020"/>
            <a:ext cx="2731770" cy="1016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476,&quot;width&quot;:13057}"/>
</p:tagLst>
</file>

<file path=ppt/tags/tag2.xml><?xml version="1.0" encoding="utf-8"?>
<p:tagLst xmlns:p="http://schemas.openxmlformats.org/presentationml/2006/main">
  <p:tag name="KSO_WM_UNIT_PLACING_PICTURE_USER_VIEWPORT" val="{&quot;height&quot;:2565,&quot;width&quot;:6900}"/>
</p:tagLst>
</file>

<file path=ppt/tags/tag3.xml><?xml version="1.0" encoding="utf-8"?>
<p:tagLst xmlns:p="http://schemas.openxmlformats.org/presentationml/2006/main">
  <p:tag name="KSO_WM_UNIT_TABLE_BEAUTIFY" val="smartTable{216e6024-2c2d-42b8-8ee0-79412b6823f4}"/>
  <p:tag name="TABLE_ENDDRAG_ORIGIN_RECT" val="607*298"/>
  <p:tag name="TABLE_ENDDRAG_RECT" val="87*201*607*298"/>
</p:tagLst>
</file>

<file path=ppt/tags/tag4.xml><?xml version="1.0" encoding="utf-8"?>
<p:tagLst xmlns:p="http://schemas.openxmlformats.org/presentationml/2006/main">
  <p:tag name="COMMONDATA" val="eyJoZGlkIjoiMTBlMGMxZjYwODQ1Yzc4NWZhOThmMGI3ZjYyNTJlNmIifQ=="/>
  <p:tag name="KSO_WPP_MARK_KEY" val="12a59b4e-8155-406e-a73c-2e2b131012d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5111</Words>
  <Application>WPS 演示</Application>
  <PresentationFormat>自定义</PresentationFormat>
  <Paragraphs>596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Arial</vt:lpstr>
      <vt:lpstr>宋体</vt:lpstr>
      <vt:lpstr>Wingdings</vt:lpstr>
      <vt:lpstr>微软雅黑</vt:lpstr>
      <vt:lpstr>华文楷体</vt:lpstr>
      <vt:lpstr>Arial Unicode MS</vt:lpstr>
      <vt:lpstr>Calibri Light</vt:lpstr>
      <vt:lpstr>Calibri</vt:lpstr>
      <vt:lpstr>楷体</vt:lpstr>
      <vt:lpstr>Office 主题</vt:lpstr>
      <vt:lpstr>PowerPoint 演示文稿</vt:lpstr>
      <vt:lpstr>PowerPoint 演示文稿</vt:lpstr>
      <vt:lpstr>第一节 薪酬概述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薪酬概述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第二节 薪酬水平和结构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FJW</dc:creator>
  <cp:lastModifiedBy>H</cp:lastModifiedBy>
  <cp:revision>71</cp:revision>
  <dcterms:created xsi:type="dcterms:W3CDTF">2015-05-05T08:02:00Z</dcterms:created>
  <dcterms:modified xsi:type="dcterms:W3CDTF">2022-09-24T02:59:11Z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9B3B62DA56144DD582695041A190FDDC</vt:lpwstr>
  </property>
  <property fmtid="{D5CDD505-2E9C-101B-9397-08002B2CF9AE}" pid="3" name="KSOProductBuildVer">
    <vt:lpwstr>2052-11.1.0.12358</vt:lpwstr>
  </property>
</Properties>
</file>