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675" r:id="rId3"/>
    <p:sldId id="847" r:id="rId4"/>
    <p:sldId id="848" r:id="rId5"/>
    <p:sldId id="994" r:id="rId6"/>
    <p:sldId id="1059" r:id="rId7"/>
    <p:sldId id="1060" r:id="rId8"/>
    <p:sldId id="1061" r:id="rId9"/>
    <p:sldId id="1062" r:id="rId10"/>
    <p:sldId id="1063" r:id="rId11"/>
    <p:sldId id="1064" r:id="rId12"/>
    <p:sldId id="1065" r:id="rId13"/>
    <p:sldId id="1067" r:id="rId14"/>
    <p:sldId id="1068" r:id="rId15"/>
    <p:sldId id="1069" r:id="rId16"/>
    <p:sldId id="1070" r:id="rId17"/>
    <p:sldId id="1071" r:id="rId18"/>
    <p:sldId id="1072" r:id="rId19"/>
    <p:sldId id="1073" r:id="rId20"/>
    <p:sldId id="1074" r:id="rId21"/>
    <p:sldId id="1075" r:id="rId22"/>
    <p:sldId id="1076" r:id="rId23"/>
    <p:sldId id="1077" r:id="rId24"/>
    <p:sldId id="1078" r:id="rId25"/>
    <p:sldId id="1079" r:id="rId26"/>
    <p:sldId id="1080" r:id="rId27"/>
    <p:sldId id="1081" r:id="rId28"/>
    <p:sldId id="1082" r:id="rId29"/>
    <p:sldId id="1083" r:id="rId30"/>
    <p:sldId id="1084" r:id="rId31"/>
    <p:sldId id="1085" r:id="rId32"/>
    <p:sldId id="1086" r:id="rId33"/>
    <p:sldId id="1087" r:id="rId34"/>
    <p:sldId id="1088" r:id="rId35"/>
    <p:sldId id="1089" r:id="rId36"/>
    <p:sldId id="1090" r:id="rId37"/>
    <p:sldId id="1091" r:id="rId38"/>
    <p:sldId id="1092" r:id="rId39"/>
    <p:sldId id="1093" r:id="rId40"/>
    <p:sldId id="1094" r:id="rId41"/>
    <p:sldId id="1095" r:id="rId42"/>
    <p:sldId id="1096" r:id="rId43"/>
    <p:sldId id="1097" r:id="rId44"/>
    <p:sldId id="1098" r:id="rId45"/>
    <p:sldId id="1099" r:id="rId46"/>
    <p:sldId id="1100" r:id="rId47"/>
    <p:sldId id="1101" r:id="rId48"/>
    <p:sldId id="1102" r:id="rId49"/>
    <p:sldId id="1103" r:id="rId50"/>
    <p:sldId id="1104" r:id="rId51"/>
    <p:sldId id="1105" r:id="rId52"/>
    <p:sldId id="1106" r:id="rId53"/>
    <p:sldId id="1107" r:id="rId54"/>
    <p:sldId id="1108" r:id="rId55"/>
    <p:sldId id="1109" r:id="rId56"/>
    <p:sldId id="1111" r:id="rId57"/>
    <p:sldId id="1112" r:id="rId58"/>
    <p:sldId id="1113" r:id="rId59"/>
    <p:sldId id="1114" r:id="rId60"/>
    <p:sldId id="1115" r:id="rId61"/>
    <p:sldId id="1117" r:id="rId62"/>
    <p:sldId id="1118" r:id="rId63"/>
    <p:sldId id="1119" r:id="rId64"/>
    <p:sldId id="1120" r:id="rId65"/>
    <p:sldId id="1121" r:id="rId66"/>
    <p:sldId id="1122" r:id="rId68"/>
    <p:sldId id="1123" r:id="rId69"/>
    <p:sldId id="1124" r:id="rId70"/>
    <p:sldId id="1125" r:id="rId71"/>
    <p:sldId id="1126" r:id="rId72"/>
    <p:sldId id="1127" r:id="rId73"/>
    <p:sldId id="1128" r:id="rId74"/>
    <p:sldId id="1129" r:id="rId75"/>
    <p:sldId id="1130" r:id="rId76"/>
    <p:sldId id="1131" r:id="rId77"/>
    <p:sldId id="1132" r:id="rId78"/>
    <p:sldId id="1133" r:id="rId79"/>
    <p:sldId id="839" r:id="rId80"/>
  </p:sldIdLst>
  <p:sldSz cx="12192000" cy="6858000"/>
  <p:notesSz cx="6858000" cy="9144000"/>
  <p:custDataLst>
    <p:tags r:id="rId8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紫微" initials="赵紫微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088BA"/>
    <a:srgbClr val="92DAED"/>
    <a:srgbClr val="4EAFD6"/>
    <a:srgbClr val="0270A7"/>
    <a:srgbClr val="8EE4FD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5" autoAdjust="0"/>
    <p:restoredTop sz="94660"/>
  </p:normalViewPr>
  <p:slideViewPr>
    <p:cSldViewPr snapToGrid="0">
      <p:cViewPr>
        <p:scale>
          <a:sx n="100" d="100"/>
          <a:sy n="100" d="100"/>
        </p:scale>
        <p:origin x="-1062" y="-318"/>
      </p:cViewPr>
      <p:guideLst>
        <p:guide orient="horz" pos="22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gs" Target="tags/tag2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38" y="1924636"/>
            <a:ext cx="3936426" cy="383400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4682719"/>
            <a:ext cx="12192000" cy="2740837"/>
            <a:chOff x="0" y="2058581"/>
            <a:chExt cx="12192000" cy="274083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44468"/>
              <a:ext cx="12192000" cy="176906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58581"/>
              <a:ext cx="12192000" cy="274083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2743"/>
              <a:ext cx="12192000" cy="229251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5387"/>
              <a:ext cx="12192000" cy="18272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7213534" y="6396077"/>
            <a:ext cx="3952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努力到感动自己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2185" y="909955"/>
            <a:ext cx="10372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人力资源管理（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一）</a:t>
            </a:r>
            <a:endParaRPr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917509" y="2402269"/>
            <a:ext cx="5010150" cy="43077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  <a:defRPr/>
            </a:pP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2185" y="2828290"/>
            <a:ext cx="730948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娜娜</a:t>
            </a:r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寄语：态度决定一切，实力捍卫尊严</a:t>
            </a:r>
            <a:endParaRPr lang="zh-CN" altLang="en-US" sz="32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【1710·单选】下列选项对职业生涯含义理解正确的是（</a:t>
            </a:r>
            <a:r>
              <a:rPr lang="zh-CN" altLang="en-US" sz="2200" b="1">
                <a:solidFill>
                  <a:srgbClr val="FF0000"/>
                </a:solidFill>
              </a:rPr>
              <a:t>A</a:t>
            </a:r>
            <a:r>
              <a:rPr lang="zh-CN" altLang="en-US" sz="2200"/>
              <a:t>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A．职业生涯是指一个人一生的职业经历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B．职业生涯是指一个人第一次的职业经历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C．职业生涯是指组织和员工共同的职业经历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D．职业生涯是指一个人最后一次的职业经历</a:t>
            </a:r>
            <a:endParaRPr lang="zh-CN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89585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考点1：职业生涯管理的作用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二、职业生涯管理的作用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665335" cy="239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（1）使员工</a:t>
            </a:r>
            <a:r>
              <a:rPr lang="zh-CN" altLang="en-US" sz="2200" b="1" u="sng">
                <a:solidFill>
                  <a:srgbClr val="FF0000"/>
                </a:solidFill>
              </a:rPr>
              <a:t>掌握</a:t>
            </a:r>
            <a:r>
              <a:rPr lang="zh-CN" altLang="en-US" sz="2200"/>
              <a:t>职业发展的方法、获得公平持续的发展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（2）人尽其才，使员工获得</a:t>
            </a:r>
            <a:r>
              <a:rPr lang="zh-CN" altLang="en-US" sz="2200" b="1" u="sng">
                <a:solidFill>
                  <a:srgbClr val="FF0000"/>
                </a:solidFill>
              </a:rPr>
              <a:t>适宜</a:t>
            </a:r>
            <a:r>
              <a:rPr lang="zh-CN" altLang="en-US" sz="2200"/>
              <a:t>的发展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（3）实现员工发展与组织发展的</a:t>
            </a:r>
            <a:r>
              <a:rPr lang="zh-CN" altLang="en-US" sz="2200" b="1" u="sng">
                <a:solidFill>
                  <a:srgbClr val="FF0000"/>
                </a:solidFill>
              </a:rPr>
              <a:t>统一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（4）是组织</a:t>
            </a:r>
            <a:r>
              <a:rPr lang="zh-CN" altLang="en-US" sz="2200" b="1" u="sng">
                <a:solidFill>
                  <a:srgbClr val="FF0000"/>
                </a:solidFill>
              </a:rPr>
              <a:t>吸引</a:t>
            </a:r>
            <a:r>
              <a:rPr lang="zh-CN" altLang="en-US" sz="2200"/>
              <a:t>和</a:t>
            </a:r>
            <a:r>
              <a:rPr lang="zh-CN" altLang="en-US" sz="2200" b="1" u="sng">
                <a:solidFill>
                  <a:srgbClr val="FF0000"/>
                </a:solidFill>
              </a:rPr>
              <a:t>留住</a:t>
            </a:r>
            <a:r>
              <a:rPr lang="zh-CN" altLang="en-US" sz="2200"/>
              <a:t>人才的重要措施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0275" y="953770"/>
            <a:ext cx="2279650" cy="1429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89585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考点1：责任主体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三、职业生涯管理中的责任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665335" cy="239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（1）员工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（2）经理（直线经理）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（3）人力资源经理/部门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（4）组织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6670" y="1334770"/>
            <a:ext cx="1958975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89585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考点2：员工的责任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三、职业生涯管理中的责任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665335" cy="239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（1）主动，获取有关自身的优势不足信息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（2）明确自身</a:t>
            </a:r>
            <a:r>
              <a:rPr lang="zh-CN" altLang="en-US" sz="2200" b="1">
                <a:solidFill>
                  <a:srgbClr val="FF0000"/>
                </a:solidFill>
              </a:rPr>
              <a:t>开发需求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（3）了解存在的</a:t>
            </a:r>
            <a:r>
              <a:rPr lang="zh-CN" altLang="en-US" sz="2200" b="1">
                <a:solidFill>
                  <a:srgbClr val="FF0000"/>
                </a:solidFill>
              </a:rPr>
              <a:t>学习机会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（4）与内外员工</a:t>
            </a:r>
            <a:r>
              <a:rPr lang="zh-CN" altLang="en-US" sz="2200" b="1">
                <a:solidFill>
                  <a:srgbClr val="FF0000"/>
                </a:solidFill>
              </a:rPr>
              <a:t>接触</a:t>
            </a:r>
            <a:endParaRPr lang="zh-CN" altLang="en-US" sz="22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5575" y="1328420"/>
            <a:ext cx="2070100" cy="798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89585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考点3：直线经理扮演的角色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三、职业生涯管理中的责任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665335" cy="239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教练</a:t>
            </a:r>
            <a:r>
              <a:rPr lang="zh-CN" altLang="en-US" sz="2200"/>
              <a:t>：发现问题、倾听需求、界定需求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rgbClr val="FF0000"/>
                </a:solidFill>
              </a:rPr>
              <a:t>评估者</a:t>
            </a:r>
            <a:r>
              <a:rPr lang="zh-CN" altLang="en-US" sz="2200"/>
              <a:t>：给出反馈、明确标准、确定工作职责和需求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rgbClr val="FF0000"/>
                </a:solidFill>
              </a:rPr>
              <a:t>顾问</a:t>
            </a:r>
            <a:r>
              <a:rPr lang="zh-CN" altLang="en-US" sz="2200"/>
              <a:t>：提供选择、协助设置目标、提出建议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rgbClr val="FF0000"/>
                </a:solidFill>
              </a:rPr>
              <a:t>推荐人</a:t>
            </a:r>
            <a:r>
              <a:rPr lang="zh-CN" altLang="en-US" sz="2200"/>
              <a:t>：与职业生涯管理资源联系、追踪规划执行情况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7705" y="1316990"/>
            <a:ext cx="291020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83438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考点4：组织和人力资源部门的责任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三、职业生涯管理中的责任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66533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提供信息</a:t>
            </a:r>
            <a:r>
              <a:rPr lang="zh-CN" altLang="en-US" sz="2200" b="1">
                <a:solidFill>
                  <a:schemeClr val="accent1"/>
                </a:solidFill>
              </a:rPr>
              <a:t>建议</a:t>
            </a:r>
            <a:r>
              <a:rPr lang="zh-CN" altLang="en-US" sz="2200"/>
              <a:t>、</a:t>
            </a:r>
            <a:r>
              <a:rPr lang="zh-CN" altLang="en-US" sz="2200" b="1">
                <a:solidFill>
                  <a:schemeClr val="accent1"/>
                </a:solidFill>
              </a:rPr>
              <a:t>服务</a:t>
            </a:r>
            <a:r>
              <a:rPr lang="zh-CN" altLang="en-US" sz="2200"/>
              <a:t>和</a:t>
            </a:r>
            <a:r>
              <a:rPr lang="zh-CN" altLang="en-US" sz="2200" b="1">
                <a:solidFill>
                  <a:schemeClr val="accent1"/>
                </a:solidFill>
              </a:rPr>
              <a:t>咨询</a:t>
            </a:r>
            <a:r>
              <a:rPr lang="zh-CN" altLang="en-US" sz="2200"/>
              <a:t>，提供</a:t>
            </a:r>
            <a:r>
              <a:rPr lang="zh-CN" altLang="en-US" sz="2200" b="1">
                <a:solidFill>
                  <a:schemeClr val="accent1"/>
                </a:solidFill>
              </a:rPr>
              <a:t>资源</a:t>
            </a:r>
            <a:r>
              <a:rPr lang="zh-CN" altLang="en-US" sz="2200"/>
              <a:t>。</a:t>
            </a:r>
            <a:endParaRPr lang="zh-CN" altLang="en-US" sz="2200"/>
          </a:p>
        </p:txBody>
      </p:sp>
      <p:sp>
        <p:nvSpPr>
          <p:cNvPr id="2" name="文本框 1"/>
          <p:cNvSpPr txBox="1"/>
          <p:nvPr/>
        </p:nvSpPr>
        <p:spPr>
          <a:xfrm>
            <a:off x="1579880" y="3146425"/>
            <a:ext cx="3700145" cy="274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/>
              <a:t>①举办职业生涯研讨会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②提供关于职业和工作机会的信息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③制定职业生涯规划工作手册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④提供职业生涯咨询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⑤提供职业生涯发展路径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⑥职业生涯规划系统监督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91270" y="1404620"/>
            <a:ext cx="2002155" cy="828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【1704·多选】企业职业生涯管理中的责任主体包括（ 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A.员工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B.组织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C.政府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D.直线经理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E.人力资源部门</a:t>
            </a:r>
            <a:endParaRPr lang="zh-CN" alt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【1704·多选】企业职业生涯管理中的责任主体包括（</a:t>
            </a:r>
            <a:r>
              <a:rPr lang="zh-CN" altLang="en-US" sz="2200" b="1">
                <a:solidFill>
                  <a:srgbClr val="FF0000"/>
                </a:solidFill>
              </a:rPr>
              <a:t>ABDE</a:t>
            </a:r>
            <a:r>
              <a:rPr lang="zh-CN" altLang="en-US" sz="2200"/>
              <a:t>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A.员工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B.组织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C.政府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D.直线经理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E.人力资源部门</a:t>
            </a:r>
            <a:endParaRPr lang="zh-CN" altLang="en-US"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【1910·单选】职业生涯管理中员工个体的责任（ 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A.晋升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B.确定工作职责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C.明确自身发展阶段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D.提供资源</a:t>
            </a:r>
            <a:endParaRPr lang="zh-CN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【1910·单选】职业生涯管理中员工个体的责任（</a:t>
            </a:r>
            <a:r>
              <a:rPr lang="en-US" altLang="zh-CN" sz="2200" b="1">
                <a:solidFill>
                  <a:srgbClr val="FF0000"/>
                </a:solidFill>
              </a:rPr>
              <a:t>C</a:t>
            </a:r>
            <a:r>
              <a:rPr lang="zh-CN" altLang="en-US" sz="2200"/>
              <a:t>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A.晋升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B.确定工作职责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C.明确自身发展阶段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D.提供资源</a:t>
            </a:r>
            <a:endParaRPr lang="zh-CN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255" y="1137920"/>
            <a:ext cx="12056745" cy="4737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411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【1410·单选】为了帮助员工处理好职业发展问题，直线经理需要扮演四种角色：教练、评估者、顾问和推荐人。下列选项中最能体现直线经理扮演教练角色的是（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A.提供选择、协助设置目标、提出建议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B.发现问题、倾听确定需求、详细界定这些需求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C.给出反馈、明确公司标准、确定工作职责、确定公司需求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D.与职业生涯管理资源联系、追踪职业生涯管理规划执行情况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411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【1410·单选】为了帮助员工处理好职业发展问题，直线经理需要扮演四种角色：教练、评估者、顾问和推荐人。下列选项中最能体现直线经理扮演教练角色的是（</a:t>
            </a:r>
            <a:r>
              <a:rPr lang="en-US" sz="2200" b="1">
                <a:solidFill>
                  <a:srgbClr val="FF0000"/>
                </a:solidFill>
              </a:rPr>
              <a:t>B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A.提供选择、协助设置目标、提出建议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B.发现问题、倾听确定需求、详细界定这些需求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C.给出反馈、明确公司标准、确定工作职责、确定公司需求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D.与职业生涯管理资源联系、追踪职业生涯管理规划执行情况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p>
            <a:pPr algn="ctr"/>
            <a:r>
              <a:rPr lang="zh-CN" altLang="en-US" b="1"/>
              <a:t>第二节 职业生涯管理理论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861820"/>
            <a:ext cx="10884535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89585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考点1：金斯伯格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一、职业生涯发展阶段理论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7745" y="2126615"/>
            <a:ext cx="10045065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研究的重点是从</a:t>
            </a:r>
            <a:r>
              <a:rPr lang="zh-CN" altLang="en-US" sz="2200" b="1">
                <a:solidFill>
                  <a:srgbClr val="FF0000"/>
                </a:solidFill>
              </a:rPr>
              <a:t>童年</a:t>
            </a:r>
            <a:r>
              <a:rPr lang="zh-CN" altLang="en-US" sz="2200" b="1">
                <a:solidFill>
                  <a:schemeClr val="accent6"/>
                </a:solidFill>
              </a:rPr>
              <a:t>到</a:t>
            </a:r>
            <a:r>
              <a:rPr lang="zh-CN" altLang="en-US" sz="2200" b="1">
                <a:solidFill>
                  <a:srgbClr val="FF0000"/>
                </a:solidFill>
              </a:rPr>
              <a:t>青少</a:t>
            </a:r>
            <a:r>
              <a:rPr lang="zh-CN" altLang="en-US" sz="2200"/>
              <a:t>年阶段的职业心理过程，他将职业生涯规划划分为三个阶段：</a:t>
            </a:r>
            <a:endParaRPr lang="zh-CN" altLang="en-US" sz="2200"/>
          </a:p>
        </p:txBody>
      </p:sp>
      <p:sp>
        <p:nvSpPr>
          <p:cNvPr id="2" name="文本框 1"/>
          <p:cNvSpPr txBox="1"/>
          <p:nvPr/>
        </p:nvSpPr>
        <p:spPr>
          <a:xfrm>
            <a:off x="1159510" y="3745865"/>
            <a:ext cx="9742170" cy="1668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zh-CN" altLang="en-US"/>
              <a:t>（1）</a:t>
            </a:r>
            <a:r>
              <a:rPr lang="zh-CN" altLang="en-US" b="1">
                <a:solidFill>
                  <a:srgbClr val="FF0000"/>
                </a:solidFill>
              </a:rPr>
              <a:t>幻想期</a:t>
            </a:r>
            <a:r>
              <a:rPr lang="zh-CN" altLang="en-US"/>
              <a:t>（11岁之前）：单纯凭自己的兴趣爱好。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（2）</a:t>
            </a:r>
            <a:r>
              <a:rPr lang="zh-CN" altLang="en-US" b="1">
                <a:solidFill>
                  <a:srgbClr val="FF0000"/>
                </a:solidFill>
              </a:rPr>
              <a:t>尝试期</a:t>
            </a:r>
            <a:r>
              <a:rPr lang="zh-CN" altLang="en-US"/>
              <a:t>（11--17岁）：客观审视自条件和能力、开始注意职业角色的社会地位、社会意义。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（3）</a:t>
            </a:r>
            <a:r>
              <a:rPr lang="zh-CN" altLang="en-US" b="1">
                <a:solidFill>
                  <a:srgbClr val="FF0000"/>
                </a:solidFill>
              </a:rPr>
              <a:t>现实期</a:t>
            </a:r>
            <a:r>
              <a:rPr lang="zh-CN" altLang="en-US"/>
              <a:t>（17岁之后）：客观性、现实性、讲求实际。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3145" y="1026795"/>
            <a:ext cx="2150745" cy="809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79165" y="5792470"/>
            <a:ext cx="421830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记忆方法：小金想尝试一下现实的味道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89585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考点2：舒伯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一、职业生涯发展阶段理论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7745" y="2126615"/>
            <a:ext cx="10045065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扩展到整个人生，根据个体不同生命周期的</a:t>
            </a:r>
            <a:r>
              <a:rPr lang="zh-CN" altLang="en-US" sz="2200" b="1">
                <a:solidFill>
                  <a:schemeClr val="accent1"/>
                </a:solidFill>
              </a:rPr>
              <a:t>特点</a:t>
            </a:r>
            <a:r>
              <a:rPr lang="zh-CN" altLang="en-US" sz="2200"/>
              <a:t>和不同职业阶段的</a:t>
            </a:r>
            <a:r>
              <a:rPr lang="zh-CN" altLang="en-US" sz="2200" b="1">
                <a:solidFill>
                  <a:schemeClr val="accent1"/>
                </a:solidFill>
              </a:rPr>
              <a:t>任务</a:t>
            </a:r>
            <a:r>
              <a:rPr lang="zh-CN" altLang="en-US" sz="2200"/>
              <a:t>，将职业生涯发展划分为5个阶段：</a:t>
            </a:r>
            <a:endParaRPr lang="zh-CN" altLang="en-US" sz="2200"/>
          </a:p>
        </p:txBody>
      </p:sp>
      <p:sp>
        <p:nvSpPr>
          <p:cNvPr id="2" name="文本框 1"/>
          <p:cNvSpPr txBox="1"/>
          <p:nvPr/>
        </p:nvSpPr>
        <p:spPr>
          <a:xfrm>
            <a:off x="1159510" y="3487420"/>
            <a:ext cx="9742170" cy="2444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zh-CN" altLang="en-US"/>
              <a:t>（1）</a:t>
            </a:r>
            <a:r>
              <a:rPr lang="zh-CN" altLang="en-US" b="1">
                <a:solidFill>
                  <a:srgbClr val="FF0000"/>
                </a:solidFill>
              </a:rPr>
              <a:t>成长期</a:t>
            </a:r>
            <a:r>
              <a:rPr lang="zh-CN" altLang="en-US"/>
              <a:t>（0-14岁）：通过学校学习来认识自我，理解工作的意义。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（2）</a:t>
            </a:r>
            <a:r>
              <a:rPr lang="zh-CN" altLang="en-US" b="1">
                <a:solidFill>
                  <a:srgbClr val="FF0000"/>
                </a:solidFill>
              </a:rPr>
              <a:t>探索期</a:t>
            </a:r>
            <a:r>
              <a:rPr lang="zh-CN" altLang="en-US"/>
              <a:t>（15--24岁）：深化职业和工作的认识，将学习成果沉淀，具体化自己的职业。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（3）</a:t>
            </a:r>
            <a:r>
              <a:rPr lang="zh-CN" altLang="en-US" b="1">
                <a:solidFill>
                  <a:srgbClr val="FF0000"/>
                </a:solidFill>
              </a:rPr>
              <a:t>建立期</a:t>
            </a:r>
            <a:r>
              <a:rPr lang="zh-CN" altLang="en-US"/>
              <a:t>（25--44岁）：稳定工作，学会在家庭和事业之间合理地安排均衡。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（4）</a:t>
            </a:r>
            <a:r>
              <a:rPr lang="zh-CN" altLang="en-US" b="1">
                <a:solidFill>
                  <a:srgbClr val="FF0000"/>
                </a:solidFill>
              </a:rPr>
              <a:t>维持期</a:t>
            </a:r>
            <a:r>
              <a:rPr lang="zh-CN" altLang="en-US"/>
              <a:t>（45--65岁）：巩固已有的地位并力争提升。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（5）</a:t>
            </a:r>
            <a:r>
              <a:rPr lang="zh-CN" altLang="en-US" b="1">
                <a:solidFill>
                  <a:srgbClr val="FF0000"/>
                </a:solidFill>
              </a:rPr>
              <a:t>衰退期</a:t>
            </a:r>
            <a:r>
              <a:rPr lang="zh-CN" altLang="en-US"/>
              <a:t>（65岁以后）：安排退休和开始退休生活，精神上寻求新的满足点。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1245" y="958215"/>
            <a:ext cx="221043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【1910·单选】提出把职业发展阶段分为幻想期、尝试期、现实期的是（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A.舒伯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B.帕森斯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C.霍兰德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D.金斯伯格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【1910·单选】提出把职业发展阶段分为幻想期、尝试期、现实期的是（</a:t>
            </a:r>
            <a:r>
              <a:rPr lang="en-US"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A.舒伯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B.帕森斯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C.霍兰德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D.金斯伯格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【2008·单选】将职业生涯的发展过程划分为成长期、探索期、建立期、维持期、衰退期五个阶段的学者是（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A.舒伯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B.施恩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C.韦克斯勒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D.金斯伯格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【2008·单选】将职业生涯的发展过程划分为成长期、探索期、建立期、维持期、衰退期五个阶段的学者是（</a:t>
            </a:r>
            <a:r>
              <a:rPr lang="en-US" sz="2200" b="1">
                <a:solidFill>
                  <a:srgbClr val="FF0000"/>
                </a:solidFill>
              </a:rPr>
              <a:t>A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A.舒伯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B.施恩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C.韦克斯勒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D.金斯伯格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</a:t>
            </a:r>
            <a:r>
              <a:rPr sz="24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帕森斯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的职业--人员匹配理论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二、职业选择理论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7745" y="2126615"/>
            <a:ext cx="10045065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条件</a:t>
            </a:r>
            <a:r>
              <a:rPr lang="zh-CN" altLang="en-US" sz="2200"/>
              <a:t>匹配（专业技术）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rgbClr val="FF0000"/>
                </a:solidFill>
              </a:rPr>
              <a:t>特长</a:t>
            </a:r>
            <a:r>
              <a:rPr lang="zh-CN" altLang="en-US" sz="2200"/>
              <a:t>匹配（人格特征）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1945640" y="4577080"/>
            <a:ext cx="353695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记忆口诀：</a:t>
            </a:r>
            <a:r>
              <a:rPr lang="zh-CN" altLang="en-US" b="1">
                <a:solidFill>
                  <a:schemeClr val="accent2"/>
                </a:solidFill>
              </a:rPr>
              <a:t>升职人员</a:t>
            </a:r>
            <a:r>
              <a:rPr lang="zh-CN" altLang="en-US"/>
              <a:t>（森）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0305" y="1356360"/>
            <a:ext cx="19907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248666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考点1：职业的属性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p>
            <a:pPr algn="ctr"/>
            <a:r>
              <a:rPr lang="zh-CN" altLang="en-US" b="1"/>
              <a:t>第一节 职业生涯管理概述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22935" y="164465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一、职业生涯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205865" y="3402965"/>
            <a:ext cx="5513070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社会</a:t>
            </a:r>
            <a:r>
              <a:rPr lang="zh-CN" altLang="en-US" sz="2200"/>
              <a:t>属性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rgbClr val="FF0000"/>
                </a:solidFill>
              </a:rPr>
              <a:t>经济</a:t>
            </a:r>
            <a:r>
              <a:rPr lang="zh-CN" altLang="en-US" sz="2200"/>
              <a:t>属性</a:t>
            </a:r>
            <a:endParaRPr lang="zh-CN" altLang="en-US" sz="2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895" y="1668780"/>
            <a:ext cx="1988185" cy="817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55" y="3402965"/>
            <a:ext cx="36957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</a:t>
            </a:r>
            <a:r>
              <a:rPr sz="24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霍兰德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的人格类型--职业匹配理论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二、职业选择理论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2020" y="2078355"/>
            <a:ext cx="9325610" cy="3542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7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现实</a:t>
            </a:r>
            <a:r>
              <a:rPr lang="zh-CN" altLang="en-US" sz="2200"/>
              <a:t>型：木工、车工、电工 等 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rgbClr val="FF0000"/>
                </a:solidFill>
              </a:rPr>
              <a:t>调研</a:t>
            </a:r>
            <a:r>
              <a:rPr lang="zh-CN" altLang="en-US" sz="2200"/>
              <a:t>型：计算机程序设计、实验员、科研人员等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rgbClr val="FF0000"/>
                </a:solidFill>
              </a:rPr>
              <a:t>艺术</a:t>
            </a:r>
            <a:r>
              <a:rPr lang="zh-CN" altLang="en-US" sz="2200"/>
              <a:t>型：作曲家、画家、演员、服装设计师等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rgbClr val="FF0000"/>
                </a:solidFill>
              </a:rPr>
              <a:t>社会</a:t>
            </a:r>
            <a:r>
              <a:rPr lang="zh-CN" altLang="en-US" sz="2200"/>
              <a:t>型：导游、咨询人员、社会工作者、心理治疗医生等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（5）</a:t>
            </a:r>
            <a:r>
              <a:rPr lang="zh-CN" altLang="en-US" sz="2200" b="1">
                <a:solidFill>
                  <a:srgbClr val="FF0000"/>
                </a:solidFill>
              </a:rPr>
              <a:t>企业</a:t>
            </a:r>
            <a:r>
              <a:rPr lang="zh-CN" altLang="en-US" sz="2200"/>
              <a:t>型： 厂长、经理、推销员、律师、政治家等 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（6）</a:t>
            </a:r>
            <a:r>
              <a:rPr lang="zh-CN" altLang="en-US" sz="2200" b="1">
                <a:solidFill>
                  <a:srgbClr val="FF0000"/>
                </a:solidFill>
              </a:rPr>
              <a:t>传统</a:t>
            </a:r>
            <a:r>
              <a:rPr lang="zh-CN" altLang="en-US" sz="2200"/>
              <a:t>型：财会人员、速记员打字员、办公室职员、计算机操作者等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2463800" y="5949950"/>
            <a:ext cx="306705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记忆口诀：</a:t>
            </a:r>
            <a:r>
              <a:rPr lang="zh-CN" altLang="en-US" b="1">
                <a:solidFill>
                  <a:schemeClr val="accent2"/>
                </a:solidFill>
              </a:rPr>
              <a:t>蓝色人格</a:t>
            </a:r>
            <a:r>
              <a:rPr lang="zh-CN" altLang="en-US"/>
              <a:t>（兰）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670" y="882650"/>
            <a:ext cx="4243070" cy="8661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【1510·单选】传统型人格类型最适合的工作是（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A.画家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B.作家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C.律师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D.会计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【1510·单选】传统型人格类型最适合的工作是（</a:t>
            </a:r>
            <a:r>
              <a:rPr lang="en-US"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A.画家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B.作家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C.律师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D.会计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【例2·单选】根据霍兰德人格类型--职业匹配理论，具有喜欢冒险、精力充沛、果敢、乐观、自信特征的人格类型为（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A.调研型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B.艺术型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C.企业型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D.社会型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【例2·单选】根据霍兰德人格类型--职业匹配理论，具有喜欢冒险、精力充沛、果敢、乐观、自信特征的人格类型为（</a:t>
            </a:r>
            <a:r>
              <a:rPr lang="en-US" sz="2200" b="1">
                <a:solidFill>
                  <a:srgbClr val="FF0000"/>
                </a:solidFill>
              </a:rPr>
              <a:t>C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A.调研型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B.艺术型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C.企业型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D.社会型</a:t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</a:t>
            </a:r>
            <a:r>
              <a:rPr sz="24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施恩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的职业锚理论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三、职业锚理论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8045" y="2232660"/>
            <a:ext cx="10290175" cy="2966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7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技术职能型</a:t>
            </a:r>
            <a:r>
              <a:rPr lang="zh-CN" altLang="en-US" sz="2200"/>
              <a:t>职业锚：重视个人专业技能的发展，喜欢面对富有挑战性的工作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rgbClr val="FF0000"/>
                </a:solidFill>
              </a:rPr>
              <a:t>管理型</a:t>
            </a:r>
            <a:r>
              <a:rPr lang="zh-CN" altLang="en-US" sz="2200"/>
              <a:t>职业锚：较强的权利和升迁欲望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rgbClr val="FF0000"/>
                </a:solidFill>
              </a:rPr>
              <a:t>安全稳定型</a:t>
            </a:r>
            <a:r>
              <a:rPr lang="zh-CN" altLang="en-US" sz="2200"/>
              <a:t>职业锚：选择有保障、稳定的工作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rgbClr val="FF0000"/>
                </a:solidFill>
              </a:rPr>
              <a:t>独立自主型</a:t>
            </a:r>
            <a:r>
              <a:rPr lang="zh-CN" altLang="en-US" sz="2200"/>
              <a:t>职业锚：追求自由环境，最大限度的摆脱限制和约束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（5）</a:t>
            </a:r>
            <a:r>
              <a:rPr lang="zh-CN" altLang="en-US" sz="2200" b="1">
                <a:solidFill>
                  <a:srgbClr val="FF0000"/>
                </a:solidFill>
              </a:rPr>
              <a:t>创造性</a:t>
            </a:r>
            <a:r>
              <a:rPr lang="zh-CN" altLang="en-US" sz="2200"/>
              <a:t>职业锚： 意志坚定、勇于冒险，强烈的创造欲望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2079625" y="5832475"/>
            <a:ext cx="353695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记忆口诀：</a:t>
            </a:r>
            <a:r>
              <a:rPr lang="zh-CN" altLang="en-US" b="1">
                <a:solidFill>
                  <a:schemeClr val="accent2"/>
                </a:solidFill>
              </a:rPr>
              <a:t>时髦</a:t>
            </a:r>
            <a:r>
              <a:rPr lang="zh-CN" altLang="en-US"/>
              <a:t>（施锚）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1795" y="914400"/>
            <a:ext cx="314642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885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考点2：职业锚的功能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三、职业锚理论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5195" y="2232660"/>
            <a:ext cx="6562090" cy="3338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6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识别</a:t>
            </a:r>
            <a:r>
              <a:rPr lang="zh-CN" altLang="en-US" sz="2200">
                <a:solidFill>
                  <a:schemeClr val="tx1"/>
                </a:solidFill>
              </a:rPr>
              <a:t>功能</a:t>
            </a:r>
            <a:endParaRPr lang="zh-CN" altLang="en-US" sz="2200"/>
          </a:p>
          <a:p>
            <a:pPr indent="0" fontAlgn="auto">
              <a:lnSpc>
                <a:spcPct val="160000"/>
              </a:lnSpc>
            </a:pPr>
            <a:r>
              <a:rPr lang="zh-CN" altLang="en-US" sz="2200"/>
              <a:t> </a:t>
            </a:r>
            <a:r>
              <a:rPr lang="zh-CN" altLang="en-US" sz="2200">
                <a:latin typeface="楷体" panose="02010609060101010101" charset="-122"/>
                <a:ea typeface="楷体" panose="02010609060101010101" charset="-122"/>
              </a:rPr>
              <a:t>（清晰反映个人的职业追求与理想）</a:t>
            </a:r>
            <a:endParaRPr lang="zh-CN" altLang="en-US" sz="2200"/>
          </a:p>
          <a:p>
            <a:pPr indent="0" fontAlgn="auto">
              <a:lnSpc>
                <a:spcPct val="160000"/>
              </a:lnSpc>
            </a:pPr>
            <a:r>
              <a:rPr lang="zh-CN" altLang="en-US" sz="2200"/>
              <a:t>（2）促进员工与组织</a:t>
            </a:r>
            <a:r>
              <a:rPr lang="zh-CN" altLang="en-US" sz="2200" b="1">
                <a:solidFill>
                  <a:srgbClr val="FF0000"/>
                </a:solidFill>
              </a:rPr>
              <a:t>相互接纳</a:t>
            </a:r>
            <a:r>
              <a:rPr lang="zh-CN" altLang="en-US" sz="2200"/>
              <a:t>的功能</a:t>
            </a:r>
            <a:endParaRPr lang="zh-CN" altLang="en-US" sz="2200"/>
          </a:p>
          <a:p>
            <a:pPr indent="0" fontAlgn="auto">
              <a:lnSpc>
                <a:spcPct val="160000"/>
              </a:lnSpc>
            </a:pPr>
            <a:r>
              <a:rPr lang="zh-CN" altLang="en-US" sz="2200"/>
              <a:t> </a:t>
            </a:r>
            <a:r>
              <a:rPr lang="zh-CN" altLang="en-US" sz="2200">
                <a:latin typeface="楷体" panose="02010609060101010101" charset="-122"/>
                <a:ea typeface="楷体" panose="02010609060101010101" charset="-122"/>
              </a:rPr>
              <a:t>（组织可以获得员工个人明确的职业发展信息）</a:t>
            </a:r>
            <a:endParaRPr lang="zh-CN" altLang="en-US" sz="2200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6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rgbClr val="FF0000"/>
                </a:solidFill>
              </a:rPr>
              <a:t>提升员工价值</a:t>
            </a:r>
            <a:r>
              <a:rPr lang="zh-CN" altLang="en-US" sz="2200"/>
              <a:t>的功能</a:t>
            </a:r>
            <a:endParaRPr lang="zh-CN" altLang="en-US" sz="2200"/>
          </a:p>
          <a:p>
            <a:pPr indent="0" fontAlgn="auto">
              <a:lnSpc>
                <a:spcPct val="160000"/>
              </a:lnSpc>
            </a:pPr>
            <a:r>
              <a:rPr lang="zh-CN" altLang="en-US" sz="2200"/>
              <a:t> </a:t>
            </a:r>
            <a:r>
              <a:rPr lang="zh-CN" altLang="en-US" sz="2200">
                <a:latin typeface="楷体" panose="02010609060101010101" charset="-122"/>
                <a:ea typeface="楷体" panose="02010609060101010101" charset="-122"/>
              </a:rPr>
              <a:t>（职业锚确定后会在一定时间内稳定工作并发展）</a:t>
            </a:r>
            <a:endParaRPr lang="zh-CN" altLang="en-US" sz="2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4560" y="1110615"/>
            <a:ext cx="2142490" cy="9029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【例1·单选】具备意志坚定、锲而不舍、勇于冒险等优良特质的人所属的职业锚类型是（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A.管理型职业锚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B.创造型职业锚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C.安全稳定型职业锚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D.独立自主型职业锚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【例1·单选】具备意志坚定、锲而不舍、勇于冒险等优良特质的人所属的职业锚类型是（</a:t>
            </a:r>
            <a:r>
              <a:rPr lang="en-US" sz="2200" b="1">
                <a:solidFill>
                  <a:srgbClr val="FF0000"/>
                </a:solidFill>
              </a:rPr>
              <a:t>B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A.管理型职业锚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B.创造型职业锚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C.安全稳定型职业锚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D.独立自主型职业锚</a:t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【1604·单选】具有较强的权力和升迁欲望，以晋升作为衡量职业成功主要标准的职业锚类型是（ ）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A.技术型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B.管理型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C.安全稳定型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D.独立自主型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考点2：生涯的特征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一、职业生涯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208135" cy="239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（1）终身性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（2）独特性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（3）发展性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（4）综合性（</a:t>
            </a:r>
            <a:r>
              <a:rPr lang="zh-CN" altLang="en-US" sz="2200" b="1" u="sng">
                <a:solidFill>
                  <a:srgbClr val="FF0000"/>
                </a:solidFill>
              </a:rPr>
              <a:t>职业角色和生活角色</a:t>
            </a:r>
            <a:r>
              <a:rPr lang="zh-CN" altLang="en-US" sz="2200"/>
              <a:t>）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0" y="1259840"/>
            <a:ext cx="2388235" cy="8223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【1604·单选】具有较强的权力和升迁欲望，以晋升作为衡量职业成功主要标准的职业锚类型是（</a:t>
            </a:r>
            <a:r>
              <a:rPr lang="en-US" sz="2200" b="1">
                <a:solidFill>
                  <a:srgbClr val="FF0000"/>
                </a:solidFill>
              </a:rPr>
              <a:t>B</a:t>
            </a:r>
            <a:r>
              <a:rPr sz="2200"/>
              <a:t>）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A.技术型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B.管理型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C.安全稳定型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D.独立自主型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【1704·单选】在职业锚理论中，希望能够自己掌控时间，追求能够施展个人职业能力的职业锚类型是（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A.管理型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B.创造型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C.独立自主型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D.安全稳定型</a:t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【1704·单选】在职业锚理论中，希望能够自己掌控时间，追求能够施展个人职业能力的职业锚类型是（</a:t>
            </a:r>
            <a:r>
              <a:rPr lang="en-US" sz="2200" b="1">
                <a:solidFill>
                  <a:srgbClr val="FF0000"/>
                </a:solidFill>
              </a:rPr>
              <a:t>C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A.管理型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B.创造型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C.独立自主型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D.安全稳定型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【1404·单选】职业锚的功能有（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A.识别功能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B.创造功能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C.激励功能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D.学习功能</a:t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【1404·单选】职业锚的功能有（</a:t>
            </a:r>
            <a:r>
              <a:rPr lang="en-US" sz="2200" b="1">
                <a:solidFill>
                  <a:srgbClr val="FF0000"/>
                </a:solidFill>
              </a:rPr>
              <a:t>A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A.识别功能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B.创造功能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C.激励功能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D.学习功能</a:t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2486660"/>
            <a:ext cx="52139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考点1：员工职业生涯规划的概念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p>
            <a:pPr algn="ctr"/>
            <a:r>
              <a:rPr lang="zh-CN" altLang="en-US" b="1"/>
              <a:t>第三节 员工职业生涯规划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22935" y="164465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一、员工职业生涯规划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205865" y="3402965"/>
            <a:ext cx="8627745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员工职业生涯规划，是指员工根据自己的职业倾向，确定最佳的</a:t>
            </a:r>
            <a:r>
              <a:rPr lang="zh-CN" altLang="en-US" sz="2200" b="1">
                <a:solidFill>
                  <a:srgbClr val="FF0000"/>
                </a:solidFill>
              </a:rPr>
              <a:t>职业奋斗目标</a:t>
            </a:r>
            <a:r>
              <a:rPr lang="zh-CN" altLang="en-US" sz="2200"/>
              <a:t>，对职业发展道路进行的</a:t>
            </a:r>
            <a:r>
              <a:rPr lang="zh-CN" altLang="en-US" sz="2200" b="1">
                <a:solidFill>
                  <a:srgbClr val="FF0000"/>
                </a:solidFill>
              </a:rPr>
              <a:t>设想</a:t>
            </a:r>
            <a:r>
              <a:rPr lang="zh-CN" altLang="en-US" sz="2200"/>
              <a:t>和</a:t>
            </a:r>
            <a:r>
              <a:rPr lang="zh-CN" altLang="en-US" sz="2200" b="1">
                <a:solidFill>
                  <a:srgbClr val="FF0000"/>
                </a:solidFill>
              </a:rPr>
              <a:t>规划</a:t>
            </a:r>
            <a:r>
              <a:rPr lang="zh-CN" altLang="en-US" sz="2200"/>
              <a:t>。</a:t>
            </a:r>
            <a:endParaRPr lang="zh-CN" altLang="en-US" sz="2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895" y="1668780"/>
            <a:ext cx="1988185" cy="817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2865" y="5013960"/>
            <a:ext cx="8768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chemeClr val="accent6"/>
                </a:solidFill>
                <a:latin typeface="楷体" panose="02010609060101010101" charset="-122"/>
                <a:ea typeface="楷体" panose="02010609060101010101" charset="-122"/>
              </a:rPr>
              <a:t>包括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：选择什么职业，在什么地区和什么单位从事这种职业，打算担负什么职务等。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考点2：员工职业生涯规划的意义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一、员工职业生涯规划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860" y="2346960"/>
            <a:ext cx="100450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chemeClr val="accent1"/>
                </a:solidFill>
              </a:rPr>
              <a:t>个人角度</a:t>
            </a:r>
            <a:r>
              <a:rPr lang="zh-CN" altLang="en-US" sz="2200"/>
              <a:t>：认识自我，发掘潜能，促进职业成功。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chemeClr val="accent1"/>
                </a:solidFill>
              </a:rPr>
              <a:t>组织角度</a:t>
            </a:r>
            <a:r>
              <a:rPr lang="zh-CN" altLang="en-US" sz="2200"/>
              <a:t>：增强员工归属感，促进良性竞争，满足组织发展需求。</a:t>
            </a:r>
            <a:endParaRPr lang="en-US" altLang="zh-CN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3595" y="1428115"/>
            <a:ext cx="2242185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考点1：员工职业生涯规划的步骤与内容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二、员工职业生涯规划的步骤与内容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860" y="2346960"/>
            <a:ext cx="4429760" cy="2966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70000"/>
              </a:lnSpc>
            </a:pPr>
            <a:r>
              <a:rPr lang="zh-CN" altLang="en-US" sz="2200"/>
              <a:t>（1）自我</a:t>
            </a:r>
            <a:r>
              <a:rPr lang="zh-CN" altLang="en-US" sz="2200" b="1">
                <a:solidFill>
                  <a:srgbClr val="FF0000"/>
                </a:solidFill>
              </a:rPr>
              <a:t>剖析</a:t>
            </a:r>
            <a:r>
              <a:rPr lang="zh-CN" altLang="en-US" sz="2200"/>
              <a:t>与</a:t>
            </a:r>
            <a:r>
              <a:rPr lang="zh-CN" altLang="en-US" sz="2200" b="1">
                <a:solidFill>
                  <a:srgbClr val="FF0000"/>
                </a:solidFill>
              </a:rPr>
              <a:t>定位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（2）职业生涯</a:t>
            </a:r>
            <a:r>
              <a:rPr lang="zh-CN" altLang="en-US" sz="2200" b="1">
                <a:solidFill>
                  <a:srgbClr val="FF0000"/>
                </a:solidFill>
              </a:rPr>
              <a:t>机会评估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（3）职业生涯</a:t>
            </a:r>
            <a:r>
              <a:rPr lang="zh-CN" altLang="en-US" sz="2200" b="1">
                <a:solidFill>
                  <a:srgbClr val="FF0000"/>
                </a:solidFill>
              </a:rPr>
              <a:t>目标</a:t>
            </a:r>
            <a:r>
              <a:rPr lang="zh-CN" altLang="en-US" sz="2200"/>
              <a:t>与</a:t>
            </a:r>
            <a:r>
              <a:rPr lang="zh-CN" altLang="en-US" sz="2200" b="1">
                <a:solidFill>
                  <a:srgbClr val="FF0000"/>
                </a:solidFill>
              </a:rPr>
              <a:t>路线</a:t>
            </a:r>
            <a:r>
              <a:rPr lang="zh-CN" altLang="en-US" sz="2200"/>
              <a:t>的</a:t>
            </a:r>
            <a:r>
              <a:rPr lang="zh-CN" altLang="en-US" sz="2200" b="1">
                <a:solidFill>
                  <a:schemeClr val="accent1"/>
                </a:solidFill>
              </a:rPr>
              <a:t>设定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（4）职业生涯</a:t>
            </a:r>
            <a:r>
              <a:rPr lang="zh-CN" altLang="en-US" sz="2200" b="1">
                <a:solidFill>
                  <a:srgbClr val="FF0000"/>
                </a:solidFill>
              </a:rPr>
              <a:t>策略</a:t>
            </a:r>
            <a:r>
              <a:rPr lang="zh-CN" altLang="en-US" sz="2200"/>
              <a:t>的</a:t>
            </a:r>
            <a:r>
              <a:rPr lang="zh-CN" altLang="en-US" sz="2200" b="1">
                <a:solidFill>
                  <a:schemeClr val="accent1"/>
                </a:solidFill>
              </a:rPr>
              <a:t>制定</a:t>
            </a:r>
            <a:r>
              <a:rPr lang="zh-CN" altLang="en-US" sz="2200"/>
              <a:t>与</a:t>
            </a:r>
            <a:r>
              <a:rPr lang="zh-CN" altLang="en-US" sz="2200" b="1">
                <a:solidFill>
                  <a:schemeClr val="accent1"/>
                </a:solidFill>
              </a:rPr>
              <a:t>实施</a:t>
            </a:r>
            <a:endParaRPr lang="zh-CN" altLang="en-US" sz="2200"/>
          </a:p>
          <a:p>
            <a:pPr indent="0" fontAlgn="auto">
              <a:lnSpc>
                <a:spcPct val="170000"/>
              </a:lnSpc>
            </a:pPr>
            <a:r>
              <a:rPr lang="zh-CN" altLang="en-US" sz="2200"/>
              <a:t>（5）职业生涯规划的</a:t>
            </a:r>
            <a:r>
              <a:rPr lang="zh-CN" altLang="en-US" sz="2200" b="1">
                <a:solidFill>
                  <a:srgbClr val="FF0000"/>
                </a:solidFill>
              </a:rPr>
              <a:t>反馈</a:t>
            </a:r>
            <a:r>
              <a:rPr lang="zh-CN" altLang="en-US" sz="2200"/>
              <a:t>与</a:t>
            </a:r>
            <a:r>
              <a:rPr lang="zh-CN" altLang="en-US" sz="2200" b="1">
                <a:solidFill>
                  <a:srgbClr val="FF0000"/>
                </a:solidFill>
              </a:rPr>
              <a:t>修正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3595" y="1428115"/>
            <a:ext cx="2242185" cy="698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66510" y="3265170"/>
            <a:ext cx="2626995" cy="1252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①</a:t>
            </a:r>
            <a:r>
              <a:rPr lang="zh-CN" altLang="en-US" b="1">
                <a:solidFill>
                  <a:srgbClr val="FF0000"/>
                </a:solidFill>
              </a:rPr>
              <a:t>立足本职</a:t>
            </a:r>
            <a:r>
              <a:rPr lang="zh-CN" altLang="en-US"/>
              <a:t>的生涯路线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②</a:t>
            </a:r>
            <a:r>
              <a:rPr lang="zh-CN" altLang="en-US" b="1">
                <a:solidFill>
                  <a:srgbClr val="FF0000"/>
                </a:solidFill>
              </a:rPr>
              <a:t>转换职业</a:t>
            </a:r>
            <a:r>
              <a:rPr lang="zh-CN" altLang="en-US"/>
              <a:t>的生涯路线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③</a:t>
            </a:r>
            <a:r>
              <a:rPr lang="zh-CN" altLang="en-US" b="1">
                <a:solidFill>
                  <a:srgbClr val="FF0000"/>
                </a:solidFill>
              </a:rPr>
              <a:t>自我创业</a:t>
            </a:r>
            <a:r>
              <a:rPr lang="zh-CN" altLang="en-US"/>
              <a:t>的生涯路线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51450" y="3603625"/>
            <a:ext cx="939165" cy="5753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【例1·单选】员工职业生涯规划第一步是（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A.自我剖析与定位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B.目标和路线设定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C.策略的制定和实施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D.反馈与修正</a:t>
            </a:r>
            <a:endParaRPr sz="2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【例1·单选】员工职业生涯规划第一步是（</a:t>
            </a:r>
            <a:r>
              <a:rPr sz="2200" b="1">
                <a:solidFill>
                  <a:srgbClr val="FF0000"/>
                </a:solidFill>
              </a:rPr>
              <a:t>A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A.自我剖析与定位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B.目标和路线设定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C.策略的制定和实施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D.反馈与修正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考点3：职业生涯的含义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一、职业生涯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665335" cy="3406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职业生涯：员工个人职业的发展变化历程。</a:t>
            </a:r>
            <a:endParaRPr lang="zh-CN" altLang="en-US" sz="2200"/>
          </a:p>
          <a:p>
            <a:pPr indent="457200" fontAlgn="auto">
              <a:lnSpc>
                <a:spcPct val="130000"/>
              </a:lnSpc>
            </a:pP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（1）是</a:t>
            </a:r>
            <a:r>
              <a:rPr lang="zh-CN" altLang="en-US" sz="2200" b="1">
                <a:solidFill>
                  <a:schemeClr val="accent1"/>
                </a:solidFill>
              </a:rPr>
              <a:t>个体</a:t>
            </a:r>
            <a:r>
              <a:rPr lang="zh-CN" altLang="en-US" sz="2200"/>
              <a:t>概念，是指个体的行为经历，而非群体或组织的行为经历。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（2）是</a:t>
            </a:r>
            <a:r>
              <a:rPr lang="zh-CN" altLang="en-US" sz="2200" b="1">
                <a:solidFill>
                  <a:schemeClr val="accent1"/>
                </a:solidFill>
              </a:rPr>
              <a:t>职业</a:t>
            </a:r>
            <a:r>
              <a:rPr lang="zh-CN" altLang="en-US" sz="2200"/>
              <a:t>的概念，实质是指一个人一生中的职业经历或历程。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（3）是</a:t>
            </a:r>
            <a:r>
              <a:rPr lang="zh-CN" altLang="en-US" sz="2200" b="1">
                <a:solidFill>
                  <a:schemeClr val="accent1"/>
                </a:solidFill>
              </a:rPr>
              <a:t>时间</a:t>
            </a:r>
            <a:r>
              <a:rPr lang="zh-CN" altLang="en-US" sz="2200"/>
              <a:t>概念，意指职业生涯期。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（4）是</a:t>
            </a:r>
            <a:r>
              <a:rPr lang="zh-CN" altLang="en-US" sz="2200" b="1">
                <a:solidFill>
                  <a:schemeClr val="accent1"/>
                </a:solidFill>
              </a:rPr>
              <a:t>发展</a:t>
            </a:r>
            <a:r>
              <a:rPr lang="zh-CN" altLang="en-US" sz="2200"/>
              <a:t>和</a:t>
            </a:r>
            <a:r>
              <a:rPr lang="zh-CN" altLang="en-US" sz="2200" b="1">
                <a:solidFill>
                  <a:schemeClr val="accent1"/>
                </a:solidFill>
              </a:rPr>
              <a:t>动态</a:t>
            </a:r>
            <a:r>
              <a:rPr lang="zh-CN" altLang="en-US" sz="2200"/>
              <a:t>概念，指个人的具体职业内容和职业的发展变化历程。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6275" y="1259840"/>
            <a:ext cx="253365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【2010·多选】生涯路线是个人选择的职业发展路线，包括的内容有（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A.立足本职的生涯路线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B.转换职业的生涯路线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C.组织安排的生涯路线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D.自我创业的生涯路线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E.政府安置的生涯路线</a:t>
            </a:r>
            <a:endParaRPr sz="2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【2010·多选】生涯路线是个人选择的职业发展路线，包括的内容有（</a:t>
            </a:r>
            <a:r>
              <a:rPr sz="2200" b="1">
                <a:solidFill>
                  <a:srgbClr val="FF0000"/>
                </a:solidFill>
              </a:rPr>
              <a:t>ABD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A.立足本职的生涯路线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B.转换职业的生涯路线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C.组织安排的生涯路线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D.自我创业的生涯路线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E.政府安置的生涯路线</a:t>
            </a:r>
            <a:endParaRPr sz="2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考点1：员工职业生涯规划的影响因素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三、员工职业生涯规划的影响因素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860" y="2346960"/>
            <a:ext cx="100450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教育背景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rgbClr val="FF0000"/>
                </a:solidFill>
              </a:rPr>
              <a:t>家庭影响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rgbClr val="FF0000"/>
                </a:solidFill>
              </a:rPr>
              <a:t>个性与职业理想</a:t>
            </a:r>
            <a:r>
              <a:rPr lang="zh-CN" altLang="en-US" sz="2200"/>
              <a:t>（人格特征、动机与需求价值）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rgbClr val="FF0000"/>
                </a:solidFill>
              </a:rPr>
              <a:t>外部环境</a:t>
            </a:r>
            <a:r>
              <a:rPr lang="zh-CN" altLang="en-US" sz="2200"/>
              <a:t>（社会环境、组织环境、机会运气）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8860" y="1565275"/>
            <a:ext cx="2144395" cy="70421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【例1·多选】影响员工职业生涯规划的因素有（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A.教育背景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B.家庭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C.人格特征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D.机会和运气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E.动机与需求价值观</a:t>
            </a:r>
            <a:endParaRPr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【例1·多选】影响员工职业生涯规划的因素有（</a:t>
            </a:r>
            <a:r>
              <a:rPr sz="2200" b="1">
                <a:solidFill>
                  <a:srgbClr val="FF0000"/>
                </a:solidFill>
              </a:rPr>
              <a:t>ABCDE</a:t>
            </a:r>
            <a:r>
              <a:rPr lang="zh-CN" sz="2200"/>
              <a:t>）</a:t>
            </a:r>
            <a:r>
              <a:rPr sz="2200"/>
              <a:t>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A.教育背景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B.家庭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C.人格特征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D.机会和运气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E.动机与需求价值观</a:t>
            </a:r>
            <a:endParaRPr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考点1：不同类型员工职业、个性特点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四、不同类型员工职业生涯规划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860" y="2346960"/>
            <a:ext cx="100450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rgbClr val="FF0000"/>
                </a:solidFill>
              </a:rPr>
              <a:t>财务类</a:t>
            </a:r>
            <a:r>
              <a:rPr lang="zh-CN" altLang="en-US" sz="2200"/>
              <a:t>人员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rgbClr val="FF0000"/>
                </a:solidFill>
              </a:rPr>
              <a:t>营销类</a:t>
            </a:r>
            <a:r>
              <a:rPr lang="zh-CN" altLang="en-US" sz="2200"/>
              <a:t>人员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rgbClr val="FF0000"/>
                </a:solidFill>
              </a:rPr>
              <a:t>生产类</a:t>
            </a:r>
            <a:r>
              <a:rPr lang="zh-CN" altLang="en-US" sz="2200"/>
              <a:t>人员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rgbClr val="FF0000"/>
                </a:solidFill>
              </a:rPr>
              <a:t>研发类</a:t>
            </a:r>
            <a:r>
              <a:rPr lang="zh-CN" altLang="en-US" sz="2200"/>
              <a:t>人员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625" y="1499870"/>
            <a:ext cx="2400300" cy="94297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5376545" y="5744845"/>
            <a:ext cx="738505" cy="7893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98933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考点1：不同类型员工职业、个性特点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四、不同类型员工职业生涯规划</a:t>
            </a:r>
            <a:endParaRPr lang="zh-CN" altLang="en-US" sz="28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085" y="1686560"/>
            <a:ext cx="7303135" cy="2016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055" y="1478280"/>
            <a:ext cx="2277110" cy="910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085" y="3910965"/>
            <a:ext cx="7214870" cy="243649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98933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考点1：不同类型员工职业、个性特点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四、不同类型员工职业生涯规划</a:t>
            </a:r>
            <a:endParaRPr lang="zh-CN" altLang="en-US" sz="28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155" y="1691640"/>
            <a:ext cx="7133590" cy="2357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155" y="4123055"/>
            <a:ext cx="7005955" cy="2253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855" y="1691640"/>
            <a:ext cx="223837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411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【1404·多选】在为新入职员工提供合理职业生涯发展规划时，可以将员工大致划分的类型有（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A.财务类人员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B.营销类人员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C.生产类人员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D.研发类人员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E.领导类人员</a:t>
            </a:r>
            <a:endParaRPr sz="2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411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【1404·多选】在为新入职员工提供合理职业生涯发展规划时，可以将员工大致划分的类型有（</a:t>
            </a:r>
            <a:r>
              <a:rPr sz="2200" b="1">
                <a:solidFill>
                  <a:srgbClr val="FF0000"/>
                </a:solidFill>
              </a:rPr>
              <a:t>ABCD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A.财务类人员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B.营销类人员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C.生产类人员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D.研发类人员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E.领导类人员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89585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考点4：职业生涯管理的含义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一、职业生涯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665335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（1）职业生涯管理指组织和员工本人对职业生涯进行</a:t>
            </a:r>
            <a:r>
              <a:rPr lang="zh-CN" altLang="en-US" sz="2200" u="sng">
                <a:solidFill>
                  <a:srgbClr val="FF0000"/>
                </a:solidFill>
              </a:rPr>
              <a:t>设计、规划、执行、评估、反馈</a:t>
            </a:r>
            <a:r>
              <a:rPr lang="zh-CN" altLang="en-US" sz="2200"/>
              <a:t>的一个综合管理过程。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（2）包含了两层含义：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①</a:t>
            </a:r>
            <a:r>
              <a:rPr lang="zh-CN" altLang="en-US" sz="2200" b="1">
                <a:solidFill>
                  <a:schemeClr val="accent1"/>
                </a:solidFill>
              </a:rPr>
              <a:t>组织</a:t>
            </a:r>
            <a:r>
              <a:rPr lang="zh-CN" altLang="en-US" sz="2200"/>
              <a:t>职业生涯管理。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②</a:t>
            </a:r>
            <a:r>
              <a:rPr lang="zh-CN" altLang="en-US" sz="2200" b="1">
                <a:solidFill>
                  <a:schemeClr val="accent1"/>
                </a:solidFill>
              </a:rPr>
              <a:t>个人</a:t>
            </a:r>
            <a:r>
              <a:rPr lang="zh-CN" altLang="en-US" sz="2200"/>
              <a:t>职业生涯管理。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4545" y="1259840"/>
            <a:ext cx="18954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2486660"/>
            <a:ext cx="52139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考点1：职业生涯发展途径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p>
            <a:pPr algn="ctr"/>
            <a:r>
              <a:rPr lang="zh-CN" altLang="en-US" b="1"/>
              <a:t>第四节 组织的职业生涯设计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22935" y="164465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一、职业生涯发展途径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196340" y="3393440"/>
            <a:ext cx="8627745" cy="239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chemeClr val="accent1"/>
                </a:solidFill>
              </a:rPr>
              <a:t>纵向</a:t>
            </a:r>
            <a:r>
              <a:rPr lang="zh-CN" altLang="en-US" sz="2200"/>
              <a:t>职业途径— —向上晋升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chemeClr val="accent1"/>
                </a:solidFill>
              </a:rPr>
              <a:t>横向</a:t>
            </a:r>
            <a:r>
              <a:rPr lang="zh-CN" altLang="en-US" sz="2200"/>
              <a:t>职业途径— —不晋升的基础上丰富工作内容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chemeClr val="accent1"/>
                </a:solidFill>
              </a:rPr>
              <a:t>网状</a:t>
            </a:r>
            <a:r>
              <a:rPr lang="zh-CN" altLang="en-US" sz="2200"/>
              <a:t>职业途径— —横向、纵向综合发展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chemeClr val="accent1"/>
                </a:solidFill>
              </a:rPr>
              <a:t>多阶梯</a:t>
            </a:r>
            <a:r>
              <a:rPr lang="zh-CN" altLang="en-US" sz="2200"/>
              <a:t>职业途径— — 平行的职业轨迹：管理、技术</a:t>
            </a:r>
            <a:endParaRPr lang="zh-CN" altLang="en-US" sz="2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885" y="1988185"/>
            <a:ext cx="315277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【1710·单选】在职级不变的前提下，小张在不同车间之间调整工作，其职业发展途径属于（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A．纵向职业途径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B．横向职业途径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C．网状职业途径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D．多阶梯职业途径</a:t>
            </a:r>
            <a:endParaRPr sz="2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【1710·单选】在职级不变的前提下，小张在不同车间之间调整工作，其职业发展途径属于（</a:t>
            </a:r>
            <a:r>
              <a:rPr lang="en-US" sz="2200" b="1">
                <a:solidFill>
                  <a:srgbClr val="FF0000"/>
                </a:solidFill>
              </a:rPr>
              <a:t>B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A．纵向职业途径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B．横向职业途径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C．网状职业途径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D．多阶梯职业途径</a:t>
            </a:r>
            <a:endParaRPr sz="2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二、职业生涯周期管理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0275" y="1858010"/>
            <a:ext cx="10045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400"/>
              <a:t>1.职业生涯</a:t>
            </a:r>
            <a:r>
              <a:rPr lang="zh-CN" altLang="en-US" sz="2400" b="1">
                <a:solidFill>
                  <a:srgbClr val="FF0000"/>
                </a:solidFill>
              </a:rPr>
              <a:t>早期</a:t>
            </a:r>
            <a:r>
              <a:rPr lang="zh-CN" altLang="en-US" sz="2400"/>
              <a:t>的员工的管理</a:t>
            </a:r>
            <a:endParaRPr lang="zh-CN" altLang="en-US" sz="2400"/>
          </a:p>
          <a:p>
            <a:pPr indent="457200" fontAlgn="auto">
              <a:lnSpc>
                <a:spcPct val="200000"/>
              </a:lnSpc>
            </a:pPr>
            <a:r>
              <a:rPr lang="zh-CN" altLang="en-US" sz="2400"/>
              <a:t>2.职业生涯</a:t>
            </a:r>
            <a:r>
              <a:rPr lang="zh-CN" altLang="en-US" sz="2400" b="1">
                <a:solidFill>
                  <a:srgbClr val="FF0000"/>
                </a:solidFill>
              </a:rPr>
              <a:t>中期</a:t>
            </a:r>
            <a:r>
              <a:rPr lang="zh-CN" altLang="en-US" sz="2400"/>
              <a:t>的员工的管理</a:t>
            </a:r>
            <a:endParaRPr lang="zh-CN" altLang="en-US" sz="2400"/>
          </a:p>
          <a:p>
            <a:pPr indent="457200" fontAlgn="auto">
              <a:lnSpc>
                <a:spcPct val="200000"/>
              </a:lnSpc>
            </a:pPr>
            <a:r>
              <a:rPr lang="zh-CN" altLang="en-US" sz="2400"/>
              <a:t>3.职业生涯</a:t>
            </a:r>
            <a:r>
              <a:rPr lang="zh-CN" altLang="en-US" sz="2400" b="1">
                <a:solidFill>
                  <a:srgbClr val="FF0000"/>
                </a:solidFill>
              </a:rPr>
              <a:t>后期</a:t>
            </a:r>
            <a:r>
              <a:rPr lang="zh-CN" altLang="en-US" sz="2400"/>
              <a:t>的员工的管理</a:t>
            </a:r>
            <a:endParaRPr lang="zh-CN" altLang="en-US" sz="2400"/>
          </a:p>
        </p:txBody>
      </p:sp>
      <p:sp>
        <p:nvSpPr>
          <p:cNvPr id="5" name="下箭头 4"/>
          <p:cNvSpPr/>
          <p:nvPr/>
        </p:nvSpPr>
        <p:spPr>
          <a:xfrm>
            <a:off x="5376545" y="5744845"/>
            <a:ext cx="738505" cy="7893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086485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考点1：职业生涯</a:t>
            </a:r>
            <a:r>
              <a:rPr sz="24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早期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的员工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二、职业生涯周期管理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6795" y="1638935"/>
            <a:ext cx="6767830" cy="1640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40000"/>
              </a:lnSpc>
            </a:pPr>
            <a:r>
              <a:rPr lang="zh-CN" altLang="en-US" b="1"/>
              <a:t>（1）特征：</a:t>
            </a:r>
            <a:r>
              <a:rPr lang="zh-CN" altLang="en-US"/>
              <a:t> 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①</a:t>
            </a:r>
            <a:r>
              <a:rPr lang="zh-CN" altLang="en-US" b="1">
                <a:solidFill>
                  <a:srgbClr val="FF0000"/>
                </a:solidFill>
              </a:rPr>
              <a:t>进取心强</a:t>
            </a:r>
            <a:r>
              <a:rPr lang="zh-CN" altLang="en-US"/>
              <a:t>，具有积极向上、争强好胜的心态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②职业</a:t>
            </a:r>
            <a:r>
              <a:rPr lang="zh-CN" altLang="en-US" b="1">
                <a:solidFill>
                  <a:srgbClr val="FF0000"/>
                </a:solidFill>
              </a:rPr>
              <a:t>竞争力不断增强</a:t>
            </a:r>
            <a:r>
              <a:rPr lang="zh-CN" altLang="en-US"/>
              <a:t>，具有做出一番轰轰烈烈事业的心理准备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③开始</a:t>
            </a:r>
            <a:r>
              <a:rPr lang="zh-CN" altLang="en-US" b="1">
                <a:solidFill>
                  <a:srgbClr val="FF0000"/>
                </a:solidFill>
              </a:rPr>
              <a:t>组建家庭</a:t>
            </a:r>
            <a:r>
              <a:rPr lang="zh-CN" altLang="en-US"/>
              <a:t>，逐步学习调适家庭和工作的关系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6005" y="1086485"/>
            <a:ext cx="2171065" cy="1187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795" y="3342640"/>
            <a:ext cx="9622155" cy="3189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/>
              <a:t>（2）早期员工的组织化：</a:t>
            </a:r>
            <a:r>
              <a:rPr lang="zh-CN" altLang="en-US"/>
              <a:t> 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accent1"/>
                </a:solidFill>
              </a:rPr>
              <a:t>①个人组织化</a:t>
            </a:r>
            <a:r>
              <a:rPr lang="zh-CN" altLang="en-US"/>
              <a:t>：自由人向组织人转化，向所有雇员灌输组织及其部门所期望的主要态度、规范、价值观和行为模式。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accent1"/>
                </a:solidFill>
              </a:rPr>
              <a:t>②加速组织化方法：</a:t>
            </a:r>
            <a:endParaRPr lang="zh-CN" altLang="en-US" b="1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/>
              <a:t>a.向新员工展示组织发展前景和工作发展前景 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b.新员工的培训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c.给新员工配备职业顾问 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d.增加新员工在组织中的生存能力和发展机会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086485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考点2：职业生涯</a:t>
            </a:r>
            <a:r>
              <a:rPr sz="24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中期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的员工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二、职业生涯周期管理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8380" y="1995805"/>
            <a:ext cx="7352665" cy="3636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60000"/>
              </a:lnSpc>
            </a:pPr>
            <a:r>
              <a:rPr lang="zh-CN" altLang="en-US" b="1"/>
              <a:t>（1）特征：（</a:t>
            </a:r>
            <a:r>
              <a:rPr lang="zh-CN" altLang="en-US" b="1">
                <a:solidFill>
                  <a:srgbClr val="FF0000"/>
                </a:solidFill>
              </a:rPr>
              <a:t>危机</a:t>
            </a:r>
            <a:r>
              <a:rPr lang="zh-CN" altLang="en-US" b="1"/>
              <a:t>）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①身体开始</a:t>
            </a:r>
            <a:r>
              <a:rPr lang="zh-CN" altLang="en-US" b="1">
                <a:solidFill>
                  <a:srgbClr val="FF0000"/>
                </a:solidFill>
              </a:rPr>
              <a:t>衰老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②开始</a:t>
            </a:r>
            <a:r>
              <a:rPr lang="zh-CN" altLang="en-US" b="1">
                <a:solidFill>
                  <a:srgbClr val="FF0000"/>
                </a:solidFill>
              </a:rPr>
              <a:t>寻找</a:t>
            </a:r>
            <a:r>
              <a:rPr lang="zh-CN" altLang="en-US"/>
              <a:t>新的生活</a:t>
            </a:r>
            <a:r>
              <a:rPr lang="zh-CN" altLang="en-US" b="1">
                <a:solidFill>
                  <a:srgbClr val="FF0000"/>
                </a:solidFill>
              </a:rPr>
              <a:t>目标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③家庭关系发生明显的变化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④工作</a:t>
            </a:r>
            <a:r>
              <a:rPr lang="zh-CN" altLang="en-US" b="1">
                <a:solidFill>
                  <a:srgbClr val="FF0000"/>
                </a:solidFill>
              </a:rPr>
              <a:t>颓废感日益强烈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⑤工作</a:t>
            </a:r>
            <a:r>
              <a:rPr lang="zh-CN" altLang="en-US" b="1">
                <a:solidFill>
                  <a:srgbClr val="FF0000"/>
                </a:solidFill>
              </a:rPr>
              <a:t>流动性下降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⑥对自己职业目标有多少实现了，多少没有实现，有</a:t>
            </a:r>
            <a:r>
              <a:rPr lang="zh-CN" altLang="en-US" b="1">
                <a:solidFill>
                  <a:srgbClr val="FF0000"/>
                </a:solidFill>
              </a:rPr>
              <a:t>清楚的认识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⑦</a:t>
            </a:r>
            <a:r>
              <a:rPr lang="zh-CN" altLang="en-US" b="1">
                <a:solidFill>
                  <a:srgbClr val="FF0000"/>
                </a:solidFill>
              </a:rPr>
              <a:t>工作关系发生变化</a:t>
            </a:r>
            <a:r>
              <a:rPr lang="zh-CN" altLang="en-US"/>
              <a:t>，对新员工的指导功能加强</a:t>
            </a:r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628005" y="5888990"/>
            <a:ext cx="738505" cy="7893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5035" y="1146810"/>
            <a:ext cx="2914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zh-CN" altLang="en-US" b="1">
                <a:solidFill>
                  <a:srgbClr val="FF0000"/>
                </a:solidFill>
              </a:rPr>
              <a:t>40-50岁</a:t>
            </a:r>
            <a:r>
              <a:rPr lang="zh-CN" altLang="en-US"/>
              <a:t>，最重要时期）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0" y="1086485"/>
            <a:ext cx="2019935" cy="8864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086485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考点2：职业生涯</a:t>
            </a:r>
            <a:r>
              <a:rPr sz="24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中期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的员工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二、职业生涯周期管理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120" y="1746885"/>
            <a:ext cx="5503545" cy="230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60000"/>
              </a:lnSpc>
            </a:pPr>
            <a:r>
              <a:rPr lang="zh-CN" altLang="en-US" b="1"/>
              <a:t>（2）应对措施：（</a:t>
            </a:r>
            <a:r>
              <a:rPr lang="zh-CN" altLang="en-US" b="1">
                <a:solidFill>
                  <a:srgbClr val="FF0000"/>
                </a:solidFill>
              </a:rPr>
              <a:t>自己</a:t>
            </a:r>
            <a:r>
              <a:rPr lang="zh-CN" altLang="en-US" b="1"/>
              <a:t>）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①保持积极进取的精神和乐观的</a:t>
            </a:r>
            <a:r>
              <a:rPr lang="zh-CN" altLang="en-US" b="1">
                <a:solidFill>
                  <a:srgbClr val="FF0000"/>
                </a:solidFill>
              </a:rPr>
              <a:t>心态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②选择新的职业或进行职业角色</a:t>
            </a:r>
            <a:r>
              <a:rPr lang="zh-CN" altLang="en-US" b="1">
                <a:solidFill>
                  <a:srgbClr val="FF0000"/>
                </a:solidFill>
              </a:rPr>
              <a:t>选择决策</a:t>
            </a:r>
            <a:r>
              <a:rPr lang="zh-CN" altLang="en-US"/>
              <a:t>转换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③成为</a:t>
            </a:r>
            <a:r>
              <a:rPr lang="zh-CN" altLang="en-US" b="1">
                <a:solidFill>
                  <a:srgbClr val="FF0000"/>
                </a:solidFill>
              </a:rPr>
              <a:t>良师益友</a:t>
            </a:r>
            <a:r>
              <a:rPr lang="zh-CN" altLang="en-US"/>
              <a:t>，担任起言传身教的责任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④维护职业</a:t>
            </a:r>
            <a:r>
              <a:rPr lang="zh-CN" altLang="en-US" b="1">
                <a:solidFill>
                  <a:srgbClr val="FF0000"/>
                </a:solidFill>
              </a:rPr>
              <a:t>工作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家庭生活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自我发展</a:t>
            </a:r>
            <a:r>
              <a:rPr lang="zh-CN" altLang="en-US"/>
              <a:t>三者间的平衡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5035" y="1146810"/>
            <a:ext cx="2914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zh-CN" altLang="en-US" b="1">
                <a:solidFill>
                  <a:srgbClr val="FF0000"/>
                </a:solidFill>
              </a:rPr>
              <a:t>40-50岁</a:t>
            </a:r>
            <a:r>
              <a:rPr lang="zh-CN" altLang="en-US"/>
              <a:t>，最重要时期）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0120" y="4224655"/>
            <a:ext cx="7352665" cy="230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60000"/>
              </a:lnSpc>
            </a:pPr>
            <a:r>
              <a:rPr lang="zh-CN" altLang="en-US" b="1"/>
              <a:t>（3）预防中期危机：（</a:t>
            </a:r>
            <a:r>
              <a:rPr lang="zh-CN" altLang="en-US" b="1">
                <a:solidFill>
                  <a:srgbClr val="FF0000"/>
                </a:solidFill>
              </a:rPr>
              <a:t>组织</a:t>
            </a:r>
            <a:r>
              <a:rPr lang="zh-CN" altLang="en-US" b="1"/>
              <a:t>）</a:t>
            </a:r>
            <a:endParaRPr lang="zh-CN" altLang="en-US" b="1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①</a:t>
            </a:r>
            <a:r>
              <a:rPr lang="zh-CN" altLang="en-US" b="1">
                <a:solidFill>
                  <a:schemeClr val="accent1"/>
                </a:solidFill>
              </a:rPr>
              <a:t>帮助雇员自我实现</a:t>
            </a:r>
            <a:r>
              <a:rPr lang="zh-CN" altLang="en-US"/>
              <a:t>：提拔晋升、安排富有挑战性工作、实施工作轮换、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赋予员工良师角色、改善工作环境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②建立</a:t>
            </a:r>
            <a:r>
              <a:rPr lang="zh-CN" altLang="en-US" b="1">
                <a:solidFill>
                  <a:schemeClr val="accent1"/>
                </a:solidFill>
              </a:rPr>
              <a:t>内部晋升计划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③落实内部晋升计划，促进员工发展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3070" y="1445260"/>
            <a:ext cx="2021205" cy="109791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086485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考点3：职业生涯</a:t>
            </a:r>
            <a:r>
              <a:rPr sz="24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后期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的员工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二、职业生涯周期管理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120" y="1746885"/>
            <a:ext cx="5503545" cy="1863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60000"/>
              </a:lnSpc>
            </a:pPr>
            <a:r>
              <a:rPr lang="zh-CN" altLang="en-US" b="1"/>
              <a:t>（1）特征：</a:t>
            </a:r>
            <a:endParaRPr lang="zh-CN" altLang="en-US" b="1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①进取心、竞争力和职业</a:t>
            </a:r>
            <a:r>
              <a:rPr lang="zh-CN" altLang="en-US" b="1">
                <a:solidFill>
                  <a:srgbClr val="FF0000"/>
                </a:solidFill>
              </a:rPr>
              <a:t>能力明显下降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②权力和中心地位下降，</a:t>
            </a:r>
            <a:r>
              <a:rPr lang="zh-CN" altLang="en-US" b="1">
                <a:solidFill>
                  <a:srgbClr val="FF0000"/>
                </a:solidFill>
              </a:rPr>
              <a:t>角色发生明显变化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③优势尚存，仍可</a:t>
            </a:r>
            <a:r>
              <a:rPr lang="zh-CN" altLang="en-US" b="1">
                <a:solidFill>
                  <a:srgbClr val="FF0000"/>
                </a:solidFill>
              </a:rPr>
              <a:t>发挥余热</a:t>
            </a:r>
            <a:r>
              <a:rPr lang="zh-CN" altLang="en-US"/>
              <a:t>，尽职贡献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51170" y="3782060"/>
            <a:ext cx="5503545" cy="274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60000"/>
              </a:lnSpc>
            </a:pPr>
            <a:r>
              <a:rPr lang="zh-CN" altLang="en-US" b="1"/>
              <a:t>（2）退休计划管理：</a:t>
            </a:r>
            <a:endParaRPr lang="zh-CN" altLang="en-US" b="1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①树立正确</a:t>
            </a:r>
            <a:r>
              <a:rPr lang="zh-CN" altLang="en-US" b="1">
                <a:solidFill>
                  <a:srgbClr val="FF0000"/>
                </a:solidFill>
              </a:rPr>
              <a:t>观念</a:t>
            </a:r>
            <a:r>
              <a:rPr lang="zh-CN" altLang="en-US"/>
              <a:t>，坦然面对退休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②开展退休</a:t>
            </a:r>
            <a:r>
              <a:rPr lang="zh-CN" altLang="en-US" b="1">
                <a:solidFill>
                  <a:srgbClr val="FF0000"/>
                </a:solidFill>
              </a:rPr>
              <a:t>咨询</a:t>
            </a:r>
            <a:r>
              <a:rPr lang="zh-CN" altLang="en-US"/>
              <a:t>，着手退休行动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③做好退休员工的</a:t>
            </a:r>
            <a:r>
              <a:rPr lang="zh-CN" altLang="en-US" b="1">
                <a:solidFill>
                  <a:srgbClr val="FF0000"/>
                </a:solidFill>
              </a:rPr>
              <a:t>职业衔接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④采取多种措施，做好员</a:t>
            </a:r>
            <a:r>
              <a:rPr lang="zh-CN" altLang="en-US" b="1">
                <a:solidFill>
                  <a:srgbClr val="FF0000"/>
                </a:solidFill>
              </a:rPr>
              <a:t>工退休后的工作安排</a:t>
            </a:r>
            <a:endParaRPr lang="zh-CN" altLang="en-US"/>
          </a:p>
          <a:p>
            <a:pPr indent="0" fontAlgn="auto">
              <a:lnSpc>
                <a:spcPct val="160000"/>
              </a:lnSpc>
            </a:pPr>
            <a:r>
              <a:rPr lang="zh-CN" altLang="en-US"/>
              <a:t>⑤召开退休员工</a:t>
            </a:r>
            <a:r>
              <a:rPr lang="zh-CN" altLang="en-US" b="1">
                <a:solidFill>
                  <a:srgbClr val="FF0000"/>
                </a:solidFill>
              </a:rPr>
              <a:t>座谈会</a:t>
            </a:r>
            <a:r>
              <a:rPr lang="zh-CN" altLang="en-US"/>
              <a:t>等多种形式</a:t>
            </a:r>
            <a:r>
              <a:rPr lang="zh-CN" altLang="en-US" b="1">
                <a:solidFill>
                  <a:srgbClr val="FF0000"/>
                </a:solidFill>
              </a:rPr>
              <a:t>关心</a:t>
            </a:r>
            <a:r>
              <a:rPr lang="zh-CN" altLang="en-US"/>
              <a:t>退休员工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5815" y="1669415"/>
            <a:ext cx="2731770" cy="106235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【1310·多选】加速处于职业生涯早期的员工组织化的有效方法包括（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A.培训教育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B.配备职业顾问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C.实施工作轮换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D.增加员工在组织中的生存能力和发展机会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E.展示组织发展的前景和员工工作发展的前景</a:t>
            </a:r>
            <a:endParaRPr sz="2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【1310·多选】加速处于职业生涯早期的员工组织化的有效方法包括（</a:t>
            </a:r>
            <a:r>
              <a:rPr sz="2200" b="1">
                <a:solidFill>
                  <a:srgbClr val="FF0000"/>
                </a:solidFill>
              </a:rPr>
              <a:t>ABDE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A.培训教育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B.配备职业顾问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C.实施工作轮换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D.增加员工在组织中的生存能力和发展机会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E.展示组织发展的前景和员工工作发展的前景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【1704·单选】生涯是人一生中的一个连续不断的发展过程，并概括了一生中所拥有的各种职位和角色。这一特征反映了生涯具有（ 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A.独立性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B.创造性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C.专业性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D.终身性</a:t>
            </a:r>
            <a:endParaRPr lang="zh-CN" altLang="en-US" sz="2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【1710·多选】预防职业生涯中期危机的管理措施有（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A．帮助再就业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B．加速员工组织化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C．落实内部晋升计划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D．赋予员工以良师角色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E．安排富有挑战性的工作</a:t>
            </a:r>
            <a:endParaRPr sz="2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【1710·多选】预防职业生涯中期危机的管理措施有（</a:t>
            </a:r>
            <a:r>
              <a:rPr sz="2200" b="1">
                <a:solidFill>
                  <a:srgbClr val="FF0000"/>
                </a:solidFill>
              </a:rPr>
              <a:t>CDE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A．帮助再就业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B．加速员工组织化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C．落实内部晋升计划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D．赋予员工以良师角色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E．安排富有挑战性的工作</a:t>
            </a:r>
            <a:endParaRPr sz="2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【1404·单选】针对处于职业生涯后期的员工进行管理的措施是（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A.延伸管理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B.组织化管理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C.退休计划管理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D.安排富有挑战性的工作</a:t>
            </a:r>
            <a:endParaRPr sz="22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【1404·单选】针对处于职业生涯后期的员工进行管理的措施是（</a:t>
            </a:r>
            <a:r>
              <a:rPr lang="en-US" sz="2200" b="1">
                <a:solidFill>
                  <a:srgbClr val="FF0000"/>
                </a:solidFill>
              </a:rPr>
              <a:t>C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A.延伸管理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B.组织化管理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C.退休计划管理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D.安排富有挑战性的工作</a:t>
            </a:r>
            <a:endParaRPr sz="2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979160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考点1：职业生涯延伸管理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三、职业生涯延伸管理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860" y="2346960"/>
            <a:ext cx="100450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（1）关注员工</a:t>
            </a:r>
            <a:r>
              <a:rPr lang="zh-CN" altLang="en-US" sz="2200" b="1">
                <a:solidFill>
                  <a:srgbClr val="FF0000"/>
                </a:solidFill>
              </a:rPr>
              <a:t>健康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（2）处理员工工作与生活的</a:t>
            </a:r>
            <a:r>
              <a:rPr lang="zh-CN" altLang="en-US" sz="2200" b="1">
                <a:solidFill>
                  <a:srgbClr val="FF0000"/>
                </a:solidFill>
              </a:rPr>
              <a:t>矛盾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（3）帮助</a:t>
            </a:r>
            <a:r>
              <a:rPr lang="zh-CN" altLang="en-US" sz="2200" b="1">
                <a:solidFill>
                  <a:srgbClr val="FF0000"/>
                </a:solidFill>
              </a:rPr>
              <a:t>再就业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（4）员工</a:t>
            </a:r>
            <a:r>
              <a:rPr lang="zh-CN" altLang="en-US" sz="2200" b="1">
                <a:solidFill>
                  <a:srgbClr val="FF0000"/>
                </a:solidFill>
              </a:rPr>
              <a:t>退休</a:t>
            </a:r>
            <a:r>
              <a:rPr lang="zh-CN" altLang="en-US" sz="2200"/>
              <a:t>管理（心理、退休生活）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5860" y="1402715"/>
            <a:ext cx="1988820" cy="80073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【1710·多选】属于组织职业生涯延伸管理范畴的有（）。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A.为员工制定健康计划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B.给员工提供带薪休假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C.为失业者发放失业保险金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D.对即将退休员工进行心理辅导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E.协调员工工作与生活中的冲突</a:t>
            </a:r>
            <a:endParaRPr sz="22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【1710·多选】属于组织职业生涯延伸管理范畴的有（</a:t>
            </a:r>
            <a:r>
              <a:rPr sz="2200" b="1">
                <a:solidFill>
                  <a:srgbClr val="FF0000"/>
                </a:solidFill>
              </a:rPr>
              <a:t>ADE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A.为员工制定健康计划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B.给员工提供带薪休假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C.为失业者发放失业保险金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D.对即将退休员工进行心理辅导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E.协调员工工作与生活中的冲突</a:t>
            </a:r>
            <a:endParaRPr sz="2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6" name="直接连接符 515"/>
          <p:cNvCxnSpPr/>
          <p:nvPr/>
        </p:nvCxnSpPr>
        <p:spPr>
          <a:xfrm flipH="1">
            <a:off x="4047386" y="4466738"/>
            <a:ext cx="4446362" cy="0"/>
          </a:xfrm>
          <a:prstGeom prst="line">
            <a:avLst/>
          </a:prstGeom>
          <a:ln w="28575">
            <a:solidFill>
              <a:srgbClr val="92D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本框 520"/>
          <p:cNvSpPr txBox="1"/>
          <p:nvPr/>
        </p:nvSpPr>
        <p:spPr>
          <a:xfrm>
            <a:off x="3896786" y="4562594"/>
            <a:ext cx="48279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000" b="1">
                <a:solidFill>
                  <a:srgbClr val="2088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岁月如歌，努力向上</a:t>
            </a:r>
            <a:endParaRPr lang="zh-CN" altLang="en-US" sz="4000" b="1">
              <a:solidFill>
                <a:srgbClr val="2088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35" y="1804035"/>
            <a:ext cx="482727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【1704·单选】生涯是人一生中的一个连续不断的发展过程，并概括了一生中所拥有的各种职位和角色。这一特征反映了生涯具有（</a:t>
            </a:r>
            <a:r>
              <a:rPr lang="zh-CN" altLang="en-US" sz="2200" b="1">
                <a:solidFill>
                  <a:srgbClr val="FF0000"/>
                </a:solidFill>
              </a:rPr>
              <a:t>D</a:t>
            </a:r>
            <a:r>
              <a:rPr lang="zh-CN" altLang="en-US" sz="2200"/>
              <a:t>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A.独立性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B.创造性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C.专业性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D.终身性</a:t>
            </a:r>
            <a:endParaRPr lang="zh-CN" alt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真题实战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285" y="1432560"/>
            <a:ext cx="100965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【1710·单选】下列选项对职业生涯含义理解正确的是（ 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A．职业生涯是指一个人一生的职业经历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B．职业生涯是指一个人第一次的职业经历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C．职业生涯是指组织和员工共同的职业经历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D．职业生涯是指一个人最后一次的职业经历</a:t>
            </a:r>
            <a:endParaRPr lang="zh-CN" altLang="en-US" sz="2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04,&quot;width&quot;:3153}"/>
</p:tagLst>
</file>

<file path=ppt/tags/tag2.xml><?xml version="1.0" encoding="utf-8"?>
<p:tagLst xmlns:p="http://schemas.openxmlformats.org/presentationml/2006/main">
  <p:tag name="COMMONDATA" val="eyJoZGlkIjoiMTBlMGMxZjYwODQ1Yzc4NWZhOThmMGI3ZjYyNTJlNmIifQ=="/>
  <p:tag name="KSO_WPP_MARK_KEY" val="12a59b4e-8155-406e-a73c-2e2b131012d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7086</Words>
  <Application>WPS 演示</Application>
  <PresentationFormat>自定义</PresentationFormat>
  <Paragraphs>686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华文楷体</vt:lpstr>
      <vt:lpstr>Arial Unicode MS</vt:lpstr>
      <vt:lpstr>Calibri Light</vt:lpstr>
      <vt:lpstr>Calibri</vt:lpstr>
      <vt:lpstr>楷体</vt:lpstr>
      <vt:lpstr>Office 主题</vt:lpstr>
      <vt:lpstr>PowerPoint 演示文稿</vt:lpstr>
      <vt:lpstr>PowerPoint 演示文稿</vt:lpstr>
      <vt:lpstr>第一节 职业生涯管理概述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职业生涯管理概述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职业生涯管理概述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员工职业生涯规划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H</cp:lastModifiedBy>
  <cp:revision>74</cp:revision>
  <dcterms:created xsi:type="dcterms:W3CDTF">2015-05-05T08:02:00Z</dcterms:created>
  <dcterms:modified xsi:type="dcterms:W3CDTF">2022-09-26T03:53:47Z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9B3B62DA56144DD582695041A190FDDC</vt:lpwstr>
  </property>
  <property fmtid="{D5CDD505-2E9C-101B-9397-08002B2CF9AE}" pid="3" name="KSOProductBuildVer">
    <vt:lpwstr>2052-11.1.0.12358</vt:lpwstr>
  </property>
</Properties>
</file>