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45"/>
  </p:notesMasterIdLst>
  <p:sldIdLst>
    <p:sldId id="256" r:id="rId2"/>
    <p:sldId id="307" r:id="rId3"/>
    <p:sldId id="258" r:id="rId4"/>
    <p:sldId id="260" r:id="rId5"/>
    <p:sldId id="328" r:id="rId6"/>
    <p:sldId id="340" r:id="rId7"/>
    <p:sldId id="257" r:id="rId8"/>
    <p:sldId id="259" r:id="rId9"/>
    <p:sldId id="263" r:id="rId10"/>
    <p:sldId id="261" r:id="rId11"/>
    <p:sldId id="264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5" r:id="rId20"/>
    <p:sldId id="338" r:id="rId21"/>
    <p:sldId id="339" r:id="rId22"/>
    <p:sldId id="352" r:id="rId23"/>
    <p:sldId id="349" r:id="rId24"/>
    <p:sldId id="355" r:id="rId25"/>
    <p:sldId id="356" r:id="rId26"/>
    <p:sldId id="284" r:id="rId27"/>
    <p:sldId id="266" r:id="rId28"/>
    <p:sldId id="351" r:id="rId29"/>
    <p:sldId id="271" r:id="rId30"/>
    <p:sldId id="268" r:id="rId31"/>
    <p:sldId id="269" r:id="rId32"/>
    <p:sldId id="341" r:id="rId33"/>
    <p:sldId id="353" r:id="rId34"/>
    <p:sldId id="347" r:id="rId35"/>
    <p:sldId id="342" r:id="rId36"/>
    <p:sldId id="354" r:id="rId37"/>
    <p:sldId id="348" r:id="rId38"/>
    <p:sldId id="343" r:id="rId39"/>
    <p:sldId id="305" r:id="rId40"/>
    <p:sldId id="344" r:id="rId41"/>
    <p:sldId id="350" r:id="rId42"/>
    <p:sldId id="345" r:id="rId43"/>
    <p:sldId id="346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4D800-3D3C-4AE6-A40E-ED0435BB5E51}">
  <a:tblStyle styleId="{CB64D800-3D3C-4AE6-A40E-ED0435BB5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Tuấn Kiệt" userId="c1bba4bf77efddd4" providerId="LiveId" clId="{24667F70-94DA-41F2-92EB-936D6AB036B5}"/>
    <pc:docChg chg="modSld sldOrd">
      <pc:chgData name="Lê Tuấn Kiệt" userId="c1bba4bf77efddd4" providerId="LiveId" clId="{24667F70-94DA-41F2-92EB-936D6AB036B5}" dt="2023-09-27T02:29:55.536" v="1"/>
      <pc:docMkLst>
        <pc:docMk/>
      </pc:docMkLst>
      <pc:sldChg chg="ord">
        <pc:chgData name="Lê Tuấn Kiệt" userId="c1bba4bf77efddd4" providerId="LiveId" clId="{24667F70-94DA-41F2-92EB-936D6AB036B5}" dt="2023-09-27T02:29:55.536" v="1"/>
        <pc:sldMkLst>
          <pc:docMk/>
          <pc:sldMk cId="787855365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493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28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56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409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3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697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8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232f742ce2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232f742ce2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75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2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59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4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013acee2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013acee2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68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292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013acee2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013acee2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0f9523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0f9523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0f9523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0f9523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14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36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99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197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82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94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3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64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22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73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9163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1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4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013acee2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013acee2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8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14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6" r:id="rId12"/>
    <p:sldLayoutId id="2147483671" r:id="rId13"/>
    <p:sldLayoutId id="2147483677" r:id="rId14"/>
    <p:sldLayoutId id="2147483678" r:id="rId15"/>
    <p:sldLayoutId id="2147483679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800" dirty="0">
                <a:solidFill>
                  <a:schemeClr val="accent1"/>
                </a:solidFill>
                <a:latin typeface="Times  New Roman"/>
              </a:rPr>
              <a:t>CPU</a:t>
            </a:r>
            <a:endParaRPr sz="13800" dirty="0">
              <a:solidFill>
                <a:schemeClr val="accent1"/>
              </a:solidFill>
              <a:latin typeface="Times  New Roman"/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2626322" y="3837125"/>
            <a:ext cx="5797703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latin typeface="Times  New Roman"/>
              </a:rPr>
              <a:t>8_Above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err="1">
                <a:latin typeface="Times  New Roman"/>
              </a:rPr>
              <a:t>Mentor</a:t>
            </a:r>
            <a:r>
              <a:rPr lang="vi-VN" sz="1600" b="1" dirty="0">
                <a:latin typeface="Times  New Roman"/>
              </a:rPr>
              <a:t>: NGUYEN THI THIEN TRANG</a:t>
            </a:r>
            <a:endParaRPr sz="1600" b="1" dirty="0">
              <a:latin typeface="Times  New Roman"/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FULL ADDER</a:t>
            </a:r>
            <a:endParaRPr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371975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A921DC-A32B-0104-ADC1-3E94EEC857E6}"/>
              </a:ext>
            </a:extLst>
          </p:cNvPr>
          <p:cNvSpPr txBox="1"/>
          <p:nvPr/>
        </p:nvSpPr>
        <p:spPr>
          <a:xfrm>
            <a:off x="7598983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7A01F57-3E7C-20FC-D9F7-D1C84283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4"/>
            <a:ext cx="7810214" cy="34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3074" name="Picture 2" descr="Full-adder circuit diagram and truth table, where A, B, and C in are... |  Download Scientific Diagram">
            <a:extLst>
              <a:ext uri="{FF2B5EF4-FFF2-40B4-BE49-F238E27FC236}">
                <a16:creationId xmlns:a16="http://schemas.microsoft.com/office/drawing/2014/main" id="{FBF2DFF0-2F60-456B-577E-BFDC60E7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7" y="772134"/>
            <a:ext cx="6886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2A823D9-6EC8-2492-5BE2-05F6BC43EBB9}"/>
              </a:ext>
            </a:extLst>
          </p:cNvPr>
          <p:cNvSpPr txBox="1"/>
          <p:nvPr/>
        </p:nvSpPr>
        <p:spPr>
          <a:xfrm>
            <a:off x="921407" y="3393501"/>
            <a:ext cx="36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S = A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Times  New Roman"/>
              </a:rPr>
              <a:t>⊕</a:t>
            </a:r>
            <a:r>
              <a:rPr lang="vi-VN" sz="1600" b="1" i="0" dirty="0">
                <a:solidFill>
                  <a:srgbClr val="202122"/>
                </a:solidFill>
                <a:effectLst/>
                <a:latin typeface="Times  New Roman"/>
              </a:rPr>
              <a:t>B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Times  New Roman"/>
              </a:rPr>
              <a:t>⊕</a:t>
            </a:r>
            <a:r>
              <a:rPr lang="vi-VN" sz="1600" b="1" i="0" dirty="0" err="1">
                <a:solidFill>
                  <a:srgbClr val="202122"/>
                </a:solidFill>
                <a:effectLst/>
                <a:latin typeface="Times  New Roman"/>
              </a:rPr>
              <a:t>Cin</a:t>
            </a:r>
            <a:endParaRPr lang="vi-VN" sz="1600" b="1" i="0" dirty="0">
              <a:solidFill>
                <a:srgbClr val="202122"/>
              </a:solidFill>
              <a:effectLst/>
              <a:latin typeface="Times  New Roman"/>
            </a:endParaRPr>
          </a:p>
          <a:p>
            <a:pPr algn="ctr"/>
            <a:r>
              <a:rPr lang="vi-VN" sz="1600" b="1" dirty="0" err="1">
                <a:solidFill>
                  <a:srgbClr val="202122"/>
                </a:solidFill>
                <a:latin typeface="Times  New Roman"/>
              </a:rPr>
              <a:t>Cout</a:t>
            </a:r>
            <a:r>
              <a:rPr lang="vi-VN" sz="1600" b="1" dirty="0">
                <a:solidFill>
                  <a:srgbClr val="202122"/>
                </a:solidFill>
                <a:latin typeface="Times  New Roman"/>
              </a:rPr>
              <a:t> = </a:t>
            </a:r>
            <a:r>
              <a:rPr lang="vi-VN" sz="1600" b="1" dirty="0" err="1">
                <a:solidFill>
                  <a:srgbClr val="202122"/>
                </a:solidFill>
                <a:latin typeface="Times  New Roman"/>
              </a:rPr>
              <a:t>A.B+A.Cin+B.Cin</a:t>
            </a:r>
            <a:endParaRPr lang="en-US" sz="1600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13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DECODER 3 to 8</a:t>
            </a:r>
            <a:endParaRPr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371975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A921DC-A32B-0104-ADC1-3E94EEC857E6}"/>
              </a:ext>
            </a:extLst>
          </p:cNvPr>
          <p:cNvSpPr txBox="1"/>
          <p:nvPr/>
        </p:nvSpPr>
        <p:spPr>
          <a:xfrm>
            <a:off x="7598983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6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5122" name="Picture 2" descr="How to Design a 4 to 16 Decoder using 3 to 8 Decoder">
            <a:extLst>
              <a:ext uri="{FF2B5EF4-FFF2-40B4-BE49-F238E27FC236}">
                <a16:creationId xmlns:a16="http://schemas.microsoft.com/office/drawing/2014/main" id="{54722558-8E54-7B5F-D0E0-7DBE25F2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83" y="0"/>
            <a:ext cx="5497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6146" name="Picture 2" descr="3-to-8 line decoder. | Download Scientific Diagram">
            <a:extLst>
              <a:ext uri="{FF2B5EF4-FFF2-40B4-BE49-F238E27FC236}">
                <a16:creationId xmlns:a16="http://schemas.microsoft.com/office/drawing/2014/main" id="{4CE47BB1-FC23-6857-999A-4EA56771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7" y="305803"/>
            <a:ext cx="6431165" cy="421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MUX 4 to 1</a:t>
            </a:r>
            <a:endParaRPr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371975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A921DC-A32B-0104-ADC1-3E94EEC857E6}"/>
              </a:ext>
            </a:extLst>
          </p:cNvPr>
          <p:cNvSpPr txBox="1"/>
          <p:nvPr/>
        </p:nvSpPr>
        <p:spPr>
          <a:xfrm>
            <a:off x="7598983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71769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7170" name="Picture 2" descr="Digital Circuits - Multiplexers | Tutorialspoint">
            <a:extLst>
              <a:ext uri="{FF2B5EF4-FFF2-40B4-BE49-F238E27FC236}">
                <a16:creationId xmlns:a16="http://schemas.microsoft.com/office/drawing/2014/main" id="{15443A19-0540-C5FA-F7CF-928842A1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3" y="735358"/>
            <a:ext cx="7546816" cy="36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52CB520-744D-B6A2-5588-D7F62370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693"/>
            <a:ext cx="8291477" cy="37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MUX 8 to 1</a:t>
            </a:r>
            <a:endParaRPr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371975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A921DC-A32B-0104-ADC1-3E94EEC857E6}"/>
              </a:ext>
            </a:extLst>
          </p:cNvPr>
          <p:cNvSpPr txBox="1"/>
          <p:nvPr/>
        </p:nvSpPr>
        <p:spPr>
          <a:xfrm>
            <a:off x="7598983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7572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88"/>
          <p:cNvSpPr/>
          <p:nvPr/>
        </p:nvSpPr>
        <p:spPr>
          <a:xfrm>
            <a:off x="776799" y="480574"/>
            <a:ext cx="6923411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24000">
                <a:schemeClr val="lt2"/>
              </a:gs>
              <a:gs pos="49000">
                <a:schemeClr val="lt1"/>
              </a:gs>
              <a:gs pos="75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Lê Tuấn Kiệt - 20200239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48" name="Google Shape;1748;p88"/>
          <p:cNvSpPr/>
          <p:nvPr/>
        </p:nvSpPr>
        <p:spPr>
          <a:xfrm>
            <a:off x="776798" y="1239812"/>
            <a:ext cx="6923411" cy="572700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accent1"/>
              </a:gs>
              <a:gs pos="49000">
                <a:schemeClr val="lt1"/>
              </a:gs>
              <a:gs pos="75000">
                <a:schemeClr val="accent1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Nguyễn Tuấn Kiệt - 20200240</a:t>
            </a:r>
          </a:p>
        </p:txBody>
      </p:sp>
      <p:sp>
        <p:nvSpPr>
          <p:cNvPr id="6" name="Google Shape;1747;p88">
            <a:extLst>
              <a:ext uri="{FF2B5EF4-FFF2-40B4-BE49-F238E27FC236}">
                <a16:creationId xmlns:a16="http://schemas.microsoft.com/office/drawing/2014/main" id="{4CFF8111-5F54-31F8-D54E-BC710526AB91}"/>
              </a:ext>
            </a:extLst>
          </p:cNvPr>
          <p:cNvSpPr/>
          <p:nvPr/>
        </p:nvSpPr>
        <p:spPr>
          <a:xfrm>
            <a:off x="776799" y="3499928"/>
            <a:ext cx="6923411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24000">
                <a:schemeClr val="lt2"/>
              </a:gs>
              <a:gs pos="49000">
                <a:schemeClr val="lt1"/>
              </a:gs>
              <a:gs pos="75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Võ Thành Lộc - 20200251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Google Shape;1748;p88">
            <a:extLst>
              <a:ext uri="{FF2B5EF4-FFF2-40B4-BE49-F238E27FC236}">
                <a16:creationId xmlns:a16="http://schemas.microsoft.com/office/drawing/2014/main" id="{FFABEDF5-493C-85FB-A697-9DC6967EE67F}"/>
              </a:ext>
            </a:extLst>
          </p:cNvPr>
          <p:cNvSpPr/>
          <p:nvPr/>
        </p:nvSpPr>
        <p:spPr>
          <a:xfrm>
            <a:off x="776798" y="4303481"/>
            <a:ext cx="6923411" cy="572700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accent1"/>
              </a:gs>
              <a:gs pos="49000">
                <a:schemeClr val="lt1"/>
              </a:gs>
              <a:gs pos="75000">
                <a:schemeClr val="accent1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Huỳnh Văn Vũ Luân - 20200252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Google Shape;1747;p88">
            <a:extLst>
              <a:ext uri="{FF2B5EF4-FFF2-40B4-BE49-F238E27FC236}">
                <a16:creationId xmlns:a16="http://schemas.microsoft.com/office/drawing/2014/main" id="{4E8F642B-6DEB-0B00-CE04-0D3557793D65}"/>
              </a:ext>
            </a:extLst>
          </p:cNvPr>
          <p:cNvSpPr/>
          <p:nvPr/>
        </p:nvSpPr>
        <p:spPr>
          <a:xfrm>
            <a:off x="776797" y="1968093"/>
            <a:ext cx="6923411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24000">
                <a:schemeClr val="lt2"/>
              </a:gs>
              <a:gs pos="49000">
                <a:schemeClr val="lt1"/>
              </a:gs>
              <a:gs pos="75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002060"/>
                </a:solidFill>
                <a:latin typeface="+mj-lt"/>
              </a:rPr>
              <a:t>Phạm Tuấn Kiệt - 20200241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Google Shape;1748;p88">
            <a:extLst>
              <a:ext uri="{FF2B5EF4-FFF2-40B4-BE49-F238E27FC236}">
                <a16:creationId xmlns:a16="http://schemas.microsoft.com/office/drawing/2014/main" id="{BF8CA1D0-AF3A-4785-978D-751427CEABC4}"/>
              </a:ext>
            </a:extLst>
          </p:cNvPr>
          <p:cNvSpPr/>
          <p:nvPr/>
        </p:nvSpPr>
        <p:spPr>
          <a:xfrm>
            <a:off x="776799" y="2696375"/>
            <a:ext cx="6923411" cy="572700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accent1"/>
              </a:gs>
              <a:gs pos="49000">
                <a:schemeClr val="lt1"/>
              </a:gs>
              <a:gs pos="75000">
                <a:schemeClr val="accent1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FF0000"/>
                </a:solidFill>
                <a:latin typeface="+mj-lt"/>
              </a:rPr>
              <a:t>Dương Đình Linh - 20200246</a:t>
            </a:r>
            <a:endParaRPr sz="28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10242" name="Picture 2" descr="Verilog for Beginners: 8-to-1 Multiplexer">
            <a:extLst>
              <a:ext uri="{FF2B5EF4-FFF2-40B4-BE49-F238E27FC236}">
                <a16:creationId xmlns:a16="http://schemas.microsoft.com/office/drawing/2014/main" id="{BE34252C-5CBC-D346-97F2-C8DFA03E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71" y="421822"/>
            <a:ext cx="317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pic>
        <p:nvPicPr>
          <p:cNvPr id="9218" name="Picture 2" descr="📋 8:1 Multiplexer In Digital Logic📋">
            <a:extLst>
              <a:ext uri="{FF2B5EF4-FFF2-40B4-BE49-F238E27FC236}">
                <a16:creationId xmlns:a16="http://schemas.microsoft.com/office/drawing/2014/main" id="{834F2593-6422-F11F-193B-7B743DCF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0"/>
            <a:ext cx="6924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RISC vs CSIC</a:t>
            </a:r>
            <a:endParaRPr sz="4400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371975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A921DC-A32B-0104-ADC1-3E94EEC857E6}"/>
              </a:ext>
            </a:extLst>
          </p:cNvPr>
          <p:cNvSpPr txBox="1"/>
          <p:nvPr/>
        </p:nvSpPr>
        <p:spPr>
          <a:xfrm>
            <a:off x="7598983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5080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CISC And RISC - Use, Characteristics &amp; Advantages">
            <a:extLst>
              <a:ext uri="{FF2B5EF4-FFF2-40B4-BE49-F238E27FC236}">
                <a16:creationId xmlns:a16="http://schemas.microsoft.com/office/drawing/2014/main" id="{0190630B-608C-1890-25C4-C877597F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latin typeface="Times  New Roman"/>
              </a:rPr>
              <a:t>SPECIFICATIONS</a:t>
            </a:r>
            <a:endParaRPr sz="4400" dirty="0">
              <a:latin typeface="Times  New Roman"/>
            </a:endParaRPr>
          </a:p>
        </p:txBody>
      </p:sp>
      <p:sp>
        <p:nvSpPr>
          <p:cNvPr id="721" name="Google Shape;721;p65"/>
          <p:cNvSpPr txBox="1">
            <a:spLocks noGrp="1"/>
          </p:cNvSpPr>
          <p:nvPr>
            <p:ph type="title" idx="2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03</a:t>
            </a:r>
            <a:endParaRPr dirty="0">
              <a:latin typeface="Times  New Roman"/>
            </a:endParaRPr>
          </a:p>
        </p:txBody>
      </p:sp>
      <p:cxnSp>
        <p:nvCxnSpPr>
          <p:cNvPr id="723" name="Google Shape;723;p65"/>
          <p:cNvCxnSpPr/>
          <p:nvPr/>
        </p:nvCxnSpPr>
        <p:spPr>
          <a:xfrm rot="10800000">
            <a:off x="719900" y="2400200"/>
            <a:ext cx="64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65"/>
          <p:cNvGrpSpPr/>
          <p:nvPr/>
        </p:nvGrpSpPr>
        <p:grpSpPr>
          <a:xfrm flipH="1">
            <a:off x="6023510" y="3921581"/>
            <a:ext cx="402866" cy="369933"/>
            <a:chOff x="6985538" y="307000"/>
            <a:chExt cx="1545325" cy="1419000"/>
          </a:xfrm>
        </p:grpSpPr>
        <p:sp>
          <p:nvSpPr>
            <p:cNvPr id="725" name="Google Shape;725;p65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6" name="Google Shape;726;p65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7" name="Google Shape;727;p65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8" name="Google Shape;728;p65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9" name="Google Shape;729;p65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30" name="Google Shape;730;p65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pic>
        <p:nvPicPr>
          <p:cNvPr id="731" name="Google Shape;7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11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E1B5393-A4F4-35F2-384B-232C459720F7}"/>
              </a:ext>
            </a:extLst>
          </p:cNvPr>
          <p:cNvSpPr txBox="1"/>
          <p:nvPr/>
        </p:nvSpPr>
        <p:spPr>
          <a:xfrm>
            <a:off x="110003" y="469575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9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8E55A64-9E58-EA4C-F463-30B09ED41F86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sp>
        <p:nvSpPr>
          <p:cNvPr id="2" name="Google Shape;1747;p88">
            <a:extLst>
              <a:ext uri="{FF2B5EF4-FFF2-40B4-BE49-F238E27FC236}">
                <a16:creationId xmlns:a16="http://schemas.microsoft.com/office/drawing/2014/main" id="{9A81137C-D67B-077A-7527-0C6A5DD989F7}"/>
              </a:ext>
            </a:extLst>
          </p:cNvPr>
          <p:cNvSpPr/>
          <p:nvPr/>
        </p:nvSpPr>
        <p:spPr>
          <a:xfrm>
            <a:off x="776799" y="1183610"/>
            <a:ext cx="6923411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24000">
                <a:schemeClr val="lt2"/>
              </a:gs>
              <a:gs pos="49000">
                <a:schemeClr val="lt1"/>
              </a:gs>
              <a:gs pos="75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 New Roman"/>
              </a:rPr>
              <a:t>Clock rate</a:t>
            </a:r>
            <a:endParaRPr sz="28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Google Shape;1747;p88">
            <a:extLst>
              <a:ext uri="{FF2B5EF4-FFF2-40B4-BE49-F238E27FC236}">
                <a16:creationId xmlns:a16="http://schemas.microsoft.com/office/drawing/2014/main" id="{F67BA288-A1F0-BAE8-6ABD-3E2019719AD2}"/>
              </a:ext>
            </a:extLst>
          </p:cNvPr>
          <p:cNvSpPr/>
          <p:nvPr/>
        </p:nvSpPr>
        <p:spPr>
          <a:xfrm>
            <a:off x="776799" y="2689151"/>
            <a:ext cx="6923411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24000">
                <a:schemeClr val="lt2"/>
              </a:gs>
              <a:gs pos="49000">
                <a:schemeClr val="lt1"/>
              </a:gs>
              <a:gs pos="75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 New Roman"/>
              </a:rPr>
              <a:t>Integer range</a:t>
            </a:r>
            <a:endParaRPr sz="2800" b="1" dirty="0">
              <a:solidFill>
                <a:srgbClr val="002060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7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5400" dirty="0">
                <a:latin typeface="+mj-lt"/>
              </a:rPr>
              <a:t>DESIGN</a:t>
            </a:r>
            <a:endParaRPr sz="5400" dirty="0">
              <a:latin typeface="+mj-lt"/>
            </a:endParaRPr>
          </a:p>
        </p:txBody>
      </p:sp>
      <p:sp>
        <p:nvSpPr>
          <p:cNvPr id="721" name="Google Shape;721;p65"/>
          <p:cNvSpPr txBox="1">
            <a:spLocks noGrp="1"/>
          </p:cNvSpPr>
          <p:nvPr>
            <p:ph type="title" idx="2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04</a:t>
            </a:r>
            <a:endParaRPr dirty="0">
              <a:latin typeface="Times  New Roman"/>
            </a:endParaRPr>
          </a:p>
        </p:txBody>
      </p:sp>
      <p:cxnSp>
        <p:nvCxnSpPr>
          <p:cNvPr id="723" name="Google Shape;723;p65"/>
          <p:cNvCxnSpPr/>
          <p:nvPr/>
        </p:nvCxnSpPr>
        <p:spPr>
          <a:xfrm rot="10800000">
            <a:off x="719900" y="2400200"/>
            <a:ext cx="64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65"/>
          <p:cNvGrpSpPr/>
          <p:nvPr/>
        </p:nvGrpSpPr>
        <p:grpSpPr>
          <a:xfrm flipH="1">
            <a:off x="6023510" y="3921581"/>
            <a:ext cx="402866" cy="369933"/>
            <a:chOff x="6985538" y="307000"/>
            <a:chExt cx="1545325" cy="1419000"/>
          </a:xfrm>
        </p:grpSpPr>
        <p:sp>
          <p:nvSpPr>
            <p:cNvPr id="725" name="Google Shape;725;p65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6" name="Google Shape;726;p65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7" name="Google Shape;727;p65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8" name="Google Shape;728;p65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9" name="Google Shape;729;p65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30" name="Google Shape;730;p65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pic>
        <p:nvPicPr>
          <p:cNvPr id="731" name="Google Shape;7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11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E1B5393-A4F4-35F2-384B-232C459720F7}"/>
              </a:ext>
            </a:extLst>
          </p:cNvPr>
          <p:cNvSpPr txBox="1"/>
          <p:nvPr/>
        </p:nvSpPr>
        <p:spPr>
          <a:xfrm>
            <a:off x="110003" y="469575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8BD06A3-7ED6-5A05-8E68-18E6F75F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2975"/>
            <a:ext cx="1676400" cy="3905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6902EC0-A082-8878-5650-9A04ADA6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19062"/>
            <a:ext cx="5943600" cy="49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DD99CB2-2099-7F42-5FF5-D0EF441E0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2" y="127505"/>
            <a:ext cx="7887383" cy="4640982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8BD06A3-7ED6-5A05-8E68-18E6F75F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2975"/>
            <a:ext cx="1676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18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CELL CODING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01" name="Google Shape;501;p52"/>
          <p:cNvGrpSpPr/>
          <p:nvPr/>
        </p:nvGrpSpPr>
        <p:grpSpPr>
          <a:xfrm>
            <a:off x="8021086" y="540006"/>
            <a:ext cx="402866" cy="369933"/>
            <a:chOff x="6985538" y="307000"/>
            <a:chExt cx="1545325" cy="1419000"/>
          </a:xfrm>
        </p:grpSpPr>
        <p:sp>
          <p:nvSpPr>
            <p:cNvPr id="502" name="Google Shape;502;p5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0" y="-24000"/>
            <a:ext cx="31536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85716B3-461B-3062-283D-51D486494CE6}"/>
              </a:ext>
            </a:extLst>
          </p:cNvPr>
          <p:cNvSpPr txBox="1"/>
          <p:nvPr/>
        </p:nvSpPr>
        <p:spPr>
          <a:xfrm>
            <a:off x="8181267" y="483572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02</a:t>
            </a:r>
            <a:endParaRPr dirty="0">
              <a:latin typeface="Times  New Roman"/>
            </a:endParaRPr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04</a:t>
            </a:r>
            <a:endParaRPr dirty="0">
              <a:latin typeface="Times  New Roman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03</a:t>
            </a:r>
            <a:endParaRPr dirty="0">
              <a:latin typeface="Times  New Roman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01</a:t>
            </a:r>
            <a:endParaRPr dirty="0">
              <a:latin typeface="Times  New Roman"/>
            </a:endParaRPr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CONTENTS</a:t>
            </a:r>
            <a:endParaRPr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Times  New Roman"/>
              </a:rPr>
              <a:t>Definition</a:t>
            </a:r>
            <a:endParaRPr sz="2400" dirty="0">
              <a:latin typeface="Times  New Roman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 New Roman"/>
              </a:rPr>
              <a:t>Structure</a:t>
            </a:r>
            <a:endParaRPr sz="2400" dirty="0">
              <a:latin typeface="Times  New Roman"/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 New Roman"/>
              </a:rPr>
              <a:t>CPU 4-bit</a:t>
            </a:r>
            <a:endParaRPr dirty="0">
              <a:latin typeface="Times  New Roman"/>
            </a:endParaRPr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 New Roman"/>
              </a:rPr>
              <a:t>MU, ALU, CU, …</a:t>
            </a:r>
            <a:endParaRPr dirty="0">
              <a:latin typeface="Times  New Roman"/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5827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 New Roman"/>
              </a:rPr>
              <a:t>Specifications</a:t>
            </a:r>
            <a:endParaRPr sz="2400" dirty="0">
              <a:latin typeface="Times  New Roman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 New Roman"/>
              </a:rPr>
              <a:t>Design</a:t>
            </a:r>
            <a:endParaRPr sz="2400" dirty="0">
              <a:latin typeface="Times  New Roman"/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Times  New Roman"/>
              </a:rPr>
              <a:t>Clk</a:t>
            </a:r>
            <a:r>
              <a:rPr lang="en-US" dirty="0">
                <a:latin typeface="Times  New Roman"/>
              </a:rPr>
              <a:t>, integer range, …</a:t>
            </a:r>
            <a:endParaRPr dirty="0">
              <a:latin typeface="Times  New Roman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err="1">
                <a:latin typeface="Times  New Roman"/>
              </a:rPr>
              <a:t>Inspect</a:t>
            </a:r>
            <a:r>
              <a:rPr lang="vi-VN" dirty="0">
                <a:latin typeface="Times  New Roman"/>
              </a:rPr>
              <a:t>, </a:t>
            </a:r>
            <a:r>
              <a:rPr lang="vi-VN" dirty="0" err="1">
                <a:latin typeface="Times  New Roman"/>
              </a:rPr>
              <a:t>conclude</a:t>
            </a:r>
            <a:r>
              <a:rPr lang="vi-VN" dirty="0">
                <a:latin typeface="Times  New Roman"/>
              </a:rPr>
              <a:t>, …</a:t>
            </a:r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F6E0088-C2D2-B774-52CD-4337DB5C4326}"/>
              </a:ext>
            </a:extLst>
          </p:cNvPr>
          <p:cNvSpPr txBox="1"/>
          <p:nvPr/>
        </p:nvSpPr>
        <p:spPr>
          <a:xfrm>
            <a:off x="7493955" y="4682771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24" grpId="0"/>
      <p:bldP spid="225" grpId="0"/>
      <p:bldP spid="226" grpId="0"/>
      <p:bldP spid="228" grpId="0"/>
      <p:bldP spid="229" grpId="0"/>
      <p:bldP spid="230" grpId="0" build="p"/>
      <p:bldP spid="231" grpId="0" build="p"/>
      <p:bldP spid="232" grpId="0"/>
      <p:bldP spid="233" grpId="0"/>
      <p:bldP spid="234" grpId="0" build="p"/>
      <p:bldP spid="2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0D8E873-18AC-FF0F-1E13-3BCB07D3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55A8C8F-CF7A-CDA2-C24F-4E0D4070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7A7FA30-AE3C-C669-B392-7F7E7190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5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 New Roman"/>
              </a:rPr>
              <a:t>DC</a:t>
            </a:r>
            <a:br>
              <a:rPr lang="en-US" dirty="0">
                <a:solidFill>
                  <a:schemeClr val="tx1"/>
                </a:solidFill>
                <a:latin typeface="Times  New Roman"/>
              </a:rPr>
            </a:br>
            <a:r>
              <a:rPr lang="en-US" dirty="0">
                <a:solidFill>
                  <a:schemeClr val="tx1"/>
                </a:solidFill>
                <a:latin typeface="Times  New Roman"/>
              </a:rPr>
              <a:t>COMPILER</a:t>
            </a:r>
            <a:endParaRPr dirty="0">
              <a:solidFill>
                <a:schemeClr val="tx1"/>
              </a:solidFill>
              <a:latin typeface="Times  New Roman"/>
            </a:endParaRPr>
          </a:p>
        </p:txBody>
      </p:sp>
      <p:grpSp>
        <p:nvGrpSpPr>
          <p:cNvPr id="501" name="Google Shape;501;p52"/>
          <p:cNvGrpSpPr/>
          <p:nvPr/>
        </p:nvGrpSpPr>
        <p:grpSpPr>
          <a:xfrm>
            <a:off x="8021086" y="540006"/>
            <a:ext cx="402866" cy="369933"/>
            <a:chOff x="6985538" y="307000"/>
            <a:chExt cx="1545325" cy="1419000"/>
          </a:xfrm>
        </p:grpSpPr>
        <p:sp>
          <p:nvSpPr>
            <p:cNvPr id="502" name="Google Shape;502;p5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0" y="-24000"/>
            <a:ext cx="31536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85716B3-461B-3062-283D-51D486494CE6}"/>
              </a:ext>
            </a:extLst>
          </p:cNvPr>
          <p:cNvSpPr txBox="1"/>
          <p:nvPr/>
        </p:nvSpPr>
        <p:spPr>
          <a:xfrm>
            <a:off x="8181267" y="483572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0619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ảnh chụp màn hình, văn bản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12C23A04-CA6A-2B0D-DCE4-A2B9F518A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ảnh chụp màn hình, Phần mềm đa phương tiện, màn hình, phần mềm&#10;&#10;Mô tả được tạo tự động">
            <a:extLst>
              <a:ext uri="{FF2B5EF4-FFF2-40B4-BE49-F238E27FC236}">
                <a16:creationId xmlns:a16="http://schemas.microsoft.com/office/drawing/2014/main" id="{9D9B9E67-65E7-299A-C64D-B3C80EC0B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Times  New Roman"/>
              </a:rPr>
              <a:t>DESIGN CONSTRAINST</a:t>
            </a:r>
            <a:endParaRPr sz="4400" dirty="0">
              <a:solidFill>
                <a:schemeClr val="tx1"/>
              </a:solidFill>
              <a:latin typeface="Times  New Roman"/>
            </a:endParaRPr>
          </a:p>
        </p:txBody>
      </p:sp>
      <p:grpSp>
        <p:nvGrpSpPr>
          <p:cNvPr id="501" name="Google Shape;501;p52"/>
          <p:cNvGrpSpPr/>
          <p:nvPr/>
        </p:nvGrpSpPr>
        <p:grpSpPr>
          <a:xfrm>
            <a:off x="8021086" y="540006"/>
            <a:ext cx="402866" cy="369933"/>
            <a:chOff x="6985538" y="307000"/>
            <a:chExt cx="1545325" cy="1419000"/>
          </a:xfrm>
        </p:grpSpPr>
        <p:sp>
          <p:nvSpPr>
            <p:cNvPr id="502" name="Google Shape;502;p5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0" y="-24000"/>
            <a:ext cx="31536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85716B3-461B-3062-283D-51D486494CE6}"/>
              </a:ext>
            </a:extLst>
          </p:cNvPr>
          <p:cNvSpPr txBox="1"/>
          <p:nvPr/>
        </p:nvSpPr>
        <p:spPr>
          <a:xfrm>
            <a:off x="8181267" y="483572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785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ảnh chụp màn hình, văn bản, thiết kế&#10;&#10;Mô tả được tạo tự động">
            <a:extLst>
              <a:ext uri="{FF2B5EF4-FFF2-40B4-BE49-F238E27FC236}">
                <a16:creationId xmlns:a16="http://schemas.microsoft.com/office/drawing/2014/main" id="{7EE9F42F-18CE-7E20-0C95-C8327A3F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văn bản, màn hình, ảnh chụp màn hình, phần mềm&#10;&#10;Mô tả được tạo tự động">
            <a:extLst>
              <a:ext uri="{FF2B5EF4-FFF2-40B4-BE49-F238E27FC236}">
                <a16:creationId xmlns:a16="http://schemas.microsoft.com/office/drawing/2014/main" id="{791D7BFF-FCF5-397B-EC35-A3F41E538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619447" y="719396"/>
            <a:ext cx="6332048" cy="2601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0" dirty="0">
                <a:latin typeface="Times  New Roman"/>
              </a:rPr>
              <a:t>Thanks!</a:t>
            </a:r>
            <a:endParaRPr sz="13800" dirty="0">
              <a:latin typeface="Times  New Roman"/>
            </a:endParaRPr>
          </a:p>
        </p:txBody>
      </p:sp>
      <p:cxnSp>
        <p:nvCxnSpPr>
          <p:cNvPr id="1271" name="Google Shape;1271;p86"/>
          <p:cNvCxnSpPr/>
          <p:nvPr/>
        </p:nvCxnSpPr>
        <p:spPr>
          <a:xfrm>
            <a:off x="2468800" y="3562475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41;p54">
            <a:extLst>
              <a:ext uri="{FF2B5EF4-FFF2-40B4-BE49-F238E27FC236}">
                <a16:creationId xmlns:a16="http://schemas.microsoft.com/office/drawing/2014/main" id="{5C4747C0-59DF-EDF4-E7E2-EB5E2187273A}"/>
              </a:ext>
            </a:extLst>
          </p:cNvPr>
          <p:cNvSpPr txBox="1"/>
          <p:nvPr/>
        </p:nvSpPr>
        <p:spPr>
          <a:xfrm>
            <a:off x="2958845" y="3725053"/>
            <a:ext cx="4672614" cy="379429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 New Roman"/>
                <a:ea typeface="Anybody SemiBold"/>
                <a:cs typeface="Anybody SemiBold"/>
                <a:sym typeface="Anybody SemiBold"/>
              </a:rPr>
              <a:t>8_Above</a:t>
            </a:r>
            <a:endParaRPr sz="1800" b="1" dirty="0">
              <a:solidFill>
                <a:schemeClr val="dk1"/>
              </a:solidFill>
              <a:latin typeface="Times  New Roman"/>
              <a:ea typeface="Anybody SemiBold"/>
              <a:cs typeface="Anybody SemiBold"/>
              <a:sym typeface="Anybod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951566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dirty="0">
                <a:latin typeface="Times  New Roman"/>
              </a:rPr>
              <a:t>DEFINITION 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01</a:t>
            </a:r>
            <a:endParaRPr dirty="0">
              <a:latin typeface="Times  New Roman"/>
            </a:endParaRPr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E08E7B-68DA-99EC-3DD5-95C3104A07DE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6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09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7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71032E5-970F-227B-5BF6-8314B94DBCE0}"/>
              </a:ext>
            </a:extLst>
          </p:cNvPr>
          <p:cNvSpPr txBox="1"/>
          <p:nvPr/>
        </p:nvSpPr>
        <p:spPr>
          <a:xfrm>
            <a:off x="110003" y="469575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cxnSp>
        <p:nvCxnSpPr>
          <p:cNvPr id="5" name="Google Shape;200;p37">
            <a:extLst>
              <a:ext uri="{FF2B5EF4-FFF2-40B4-BE49-F238E27FC236}">
                <a16:creationId xmlns:a16="http://schemas.microsoft.com/office/drawing/2014/main" id="{02EDC56D-1CE0-3018-1E11-7BB23F74A9C6}"/>
              </a:ext>
            </a:extLst>
          </p:cNvPr>
          <p:cNvCxnSpPr>
            <a:cxnSpLocks/>
          </p:cNvCxnSpPr>
          <p:nvPr/>
        </p:nvCxnSpPr>
        <p:spPr>
          <a:xfrm>
            <a:off x="385618" y="778024"/>
            <a:ext cx="77546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98E474-2593-B4A7-405A-A0EEDE3B6A58}"/>
              </a:ext>
            </a:extLst>
          </p:cNvPr>
          <p:cNvSpPr txBox="1"/>
          <p:nvPr/>
        </p:nvSpPr>
        <p:spPr>
          <a:xfrm>
            <a:off x="310039" y="254804"/>
            <a:ext cx="57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What</a:t>
            </a:r>
            <a:r>
              <a:rPr lang="vi-VN" sz="28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is</a:t>
            </a:r>
            <a:r>
              <a:rPr lang="vi-VN" sz="28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vi-VN" sz="2800" b="1" dirty="0">
                <a:solidFill>
                  <a:schemeClr val="accent1"/>
                </a:solidFill>
                <a:latin typeface="+mj-lt"/>
              </a:rPr>
              <a:t>CPU?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Hình ảnh 6" descr="Ảnh có chứa văn bản, đồ điện tử, Phông chữ, bộ nhớ flash&#10;&#10;Mô tả được tạo tự động">
            <a:extLst>
              <a:ext uri="{FF2B5EF4-FFF2-40B4-BE49-F238E27FC236}">
                <a16:creationId xmlns:a16="http://schemas.microsoft.com/office/drawing/2014/main" id="{830471B2-6014-2E24-4635-9E162AF92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7" y="1009650"/>
            <a:ext cx="7754605" cy="3617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7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>
            <a:spLocks noGrp="1"/>
          </p:cNvSpPr>
          <p:nvPr>
            <p:ph type="title"/>
          </p:nvPr>
        </p:nvSpPr>
        <p:spPr>
          <a:xfrm flipH="1">
            <a:off x="2674448" y="1761725"/>
            <a:ext cx="4429052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>
                <a:latin typeface="Times  New Roman"/>
              </a:rPr>
              <a:t>STRUCTURE</a:t>
            </a:r>
            <a:endParaRPr sz="5400" dirty="0">
              <a:latin typeface="Times  New Roman"/>
            </a:endParaRPr>
          </a:p>
        </p:txBody>
      </p:sp>
      <p:sp>
        <p:nvSpPr>
          <p:cNvPr id="600" name="Google Shape;600;p58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 New Roman"/>
              </a:rPr>
              <a:t>02</a:t>
            </a:r>
            <a:endParaRPr dirty="0">
              <a:latin typeface="Times  New Roman"/>
            </a:endParaRPr>
          </a:p>
        </p:txBody>
      </p:sp>
      <p:cxnSp>
        <p:nvCxnSpPr>
          <p:cNvPr id="602" name="Google Shape;602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3" name="Google Shape;603;p58"/>
          <p:cNvGrpSpPr/>
          <p:nvPr/>
        </p:nvGrpSpPr>
        <p:grpSpPr>
          <a:xfrm flipH="1">
            <a:off x="8222585" y="355031"/>
            <a:ext cx="402866" cy="369933"/>
            <a:chOff x="6985538" y="307000"/>
            <a:chExt cx="1545325" cy="1419000"/>
          </a:xfrm>
        </p:grpSpPr>
        <p:sp>
          <p:nvSpPr>
            <p:cNvPr id="604" name="Google Shape;604;p5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0" name="Google Shape;6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3C13DA-984B-5E78-B77A-456904718724}"/>
              </a:ext>
            </a:extLst>
          </p:cNvPr>
          <p:cNvSpPr txBox="1"/>
          <p:nvPr/>
        </p:nvSpPr>
        <p:spPr>
          <a:xfrm>
            <a:off x="8222595" y="4835710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0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71032E5-970F-227B-5BF6-8314B94DBCE0}"/>
              </a:ext>
            </a:extLst>
          </p:cNvPr>
          <p:cNvSpPr txBox="1"/>
          <p:nvPr/>
        </p:nvSpPr>
        <p:spPr>
          <a:xfrm>
            <a:off x="110003" y="469575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cxnSp>
        <p:nvCxnSpPr>
          <p:cNvPr id="5" name="Google Shape;200;p37">
            <a:extLst>
              <a:ext uri="{FF2B5EF4-FFF2-40B4-BE49-F238E27FC236}">
                <a16:creationId xmlns:a16="http://schemas.microsoft.com/office/drawing/2014/main" id="{02EDC56D-1CE0-3018-1E11-7BB23F74A9C6}"/>
              </a:ext>
            </a:extLst>
          </p:cNvPr>
          <p:cNvCxnSpPr>
            <a:cxnSpLocks/>
          </p:cNvCxnSpPr>
          <p:nvPr/>
        </p:nvCxnSpPr>
        <p:spPr>
          <a:xfrm>
            <a:off x="385618" y="778024"/>
            <a:ext cx="77546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98E474-2593-B4A7-405A-A0EEDE3B6A58}"/>
              </a:ext>
            </a:extLst>
          </p:cNvPr>
          <p:cNvSpPr txBox="1"/>
          <p:nvPr/>
        </p:nvSpPr>
        <p:spPr>
          <a:xfrm>
            <a:off x="310039" y="254804"/>
            <a:ext cx="57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Structure</a:t>
            </a:r>
            <a:r>
              <a:rPr lang="vi-VN" sz="28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of</a:t>
            </a:r>
            <a:r>
              <a:rPr lang="vi-VN" sz="28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vi-VN" sz="2800" b="1" dirty="0">
                <a:solidFill>
                  <a:schemeClr val="accent1"/>
                </a:solidFill>
                <a:latin typeface="+mj-lt"/>
              </a:rPr>
              <a:t>CPU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B0A3387-AF5C-A041-D552-A124ACD521A5}"/>
              </a:ext>
            </a:extLst>
          </p:cNvPr>
          <p:cNvSpPr txBox="1"/>
          <p:nvPr/>
        </p:nvSpPr>
        <p:spPr>
          <a:xfrm>
            <a:off x="2936362" y="1271910"/>
            <a:ext cx="2330688" cy="299070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29E038B2-7ABF-76B4-6491-472297228D49}"/>
              </a:ext>
            </a:extLst>
          </p:cNvPr>
          <p:cNvSpPr/>
          <p:nvPr/>
        </p:nvSpPr>
        <p:spPr>
          <a:xfrm>
            <a:off x="2365722" y="2358620"/>
            <a:ext cx="529389" cy="426259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5948CCD-7354-8854-89F3-D7BF28532274}"/>
              </a:ext>
            </a:extLst>
          </p:cNvPr>
          <p:cNvSpPr txBox="1"/>
          <p:nvPr/>
        </p:nvSpPr>
        <p:spPr>
          <a:xfrm>
            <a:off x="1148157" y="2417860"/>
            <a:ext cx="117631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 New Roman"/>
              </a:rPr>
              <a:t>INPUT</a:t>
            </a:r>
            <a:endParaRPr lang="en-US" b="1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F8B56E9-1F7A-67C3-FDEF-80C58634257A}"/>
              </a:ext>
            </a:extLst>
          </p:cNvPr>
          <p:cNvSpPr txBox="1"/>
          <p:nvPr/>
        </p:nvSpPr>
        <p:spPr>
          <a:xfrm>
            <a:off x="5851441" y="2417859"/>
            <a:ext cx="117631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 New Roman"/>
              </a:rPr>
              <a:t>OUTPUT</a:t>
            </a:r>
            <a:endParaRPr lang="en-US" b="1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73AE1C44-F480-1D49-849D-0A13D0E7A6BF}"/>
              </a:ext>
            </a:extLst>
          </p:cNvPr>
          <p:cNvSpPr/>
          <p:nvPr/>
        </p:nvSpPr>
        <p:spPr>
          <a:xfrm>
            <a:off x="5294551" y="2358620"/>
            <a:ext cx="529389" cy="426259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3E8173E-8382-5C0D-A795-A2405FE6D187}"/>
              </a:ext>
            </a:extLst>
          </p:cNvPr>
          <p:cNvSpPr txBox="1"/>
          <p:nvPr/>
        </p:nvSpPr>
        <p:spPr>
          <a:xfrm>
            <a:off x="3223729" y="2324637"/>
            <a:ext cx="17559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chemeClr val="bg1"/>
                </a:solidFill>
                <a:latin typeface="Times  New Roman"/>
              </a:rPr>
              <a:t>ALU</a:t>
            </a:r>
            <a:endParaRPr lang="en-US" sz="3600" b="1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18" name="Mũi tên: Lên-Xuống 17">
            <a:extLst>
              <a:ext uri="{FF2B5EF4-FFF2-40B4-BE49-F238E27FC236}">
                <a16:creationId xmlns:a16="http://schemas.microsoft.com/office/drawing/2014/main" id="{466DB4F8-2E32-5F7B-5707-1FED42D6E342}"/>
              </a:ext>
            </a:extLst>
          </p:cNvPr>
          <p:cNvSpPr/>
          <p:nvPr/>
        </p:nvSpPr>
        <p:spPr>
          <a:xfrm>
            <a:off x="3950124" y="1874680"/>
            <a:ext cx="303164" cy="406029"/>
          </a:xfrm>
          <a:prstGeom prst="upDown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̃i tên: Lên-Xuống 18">
            <a:extLst>
              <a:ext uri="{FF2B5EF4-FFF2-40B4-BE49-F238E27FC236}">
                <a16:creationId xmlns:a16="http://schemas.microsoft.com/office/drawing/2014/main" id="{68B407B1-EFA1-1C63-E540-987096DE5F2A}"/>
              </a:ext>
            </a:extLst>
          </p:cNvPr>
          <p:cNvSpPr/>
          <p:nvPr/>
        </p:nvSpPr>
        <p:spPr>
          <a:xfrm>
            <a:off x="3950124" y="3007749"/>
            <a:ext cx="303164" cy="406029"/>
          </a:xfrm>
          <a:prstGeom prst="upDown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D62132F9-B65F-72D3-FF83-8C0D721CBF26}"/>
              </a:ext>
            </a:extLst>
          </p:cNvPr>
          <p:cNvSpPr/>
          <p:nvPr/>
        </p:nvSpPr>
        <p:spPr>
          <a:xfrm>
            <a:off x="3223730" y="1376106"/>
            <a:ext cx="1755953" cy="4766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>
                <a:latin typeface="Times  New Roman"/>
              </a:rPr>
              <a:t>Control</a:t>
            </a:r>
            <a:r>
              <a:rPr lang="vi-VN" sz="1800" dirty="0">
                <a:latin typeface="Times  New Roman"/>
              </a:rPr>
              <a:t> </a:t>
            </a:r>
            <a:r>
              <a:rPr lang="vi-VN" sz="1800" dirty="0" err="1">
                <a:latin typeface="Times  New Roman"/>
              </a:rPr>
              <a:t>Unit</a:t>
            </a:r>
            <a:endParaRPr lang="en-US" sz="1800" dirty="0">
              <a:latin typeface="Times  New Roman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B1A9B840-E83E-281A-0267-D80B529B57C7}"/>
              </a:ext>
            </a:extLst>
          </p:cNvPr>
          <p:cNvSpPr/>
          <p:nvPr/>
        </p:nvSpPr>
        <p:spPr>
          <a:xfrm>
            <a:off x="3223729" y="3464853"/>
            <a:ext cx="1755953" cy="4766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 err="1">
                <a:latin typeface="Times  New Roman"/>
              </a:rPr>
              <a:t>Memory</a:t>
            </a:r>
            <a:r>
              <a:rPr lang="vi-VN" sz="1800" dirty="0">
                <a:latin typeface="Times  New Roman"/>
              </a:rPr>
              <a:t> </a:t>
            </a:r>
            <a:r>
              <a:rPr lang="vi-VN" sz="1800" dirty="0" err="1">
                <a:latin typeface="Times  New Roman"/>
              </a:rPr>
              <a:t>Unit</a:t>
            </a:r>
            <a:endParaRPr lang="en-US" sz="1800" dirty="0">
              <a:latin typeface="Times  New Roman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E64E719-8352-A880-A8D0-28D21D6D17D6}"/>
              </a:ext>
            </a:extLst>
          </p:cNvPr>
          <p:cNvSpPr txBox="1"/>
          <p:nvPr/>
        </p:nvSpPr>
        <p:spPr>
          <a:xfrm>
            <a:off x="4743880" y="3992538"/>
            <a:ext cx="71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CPU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0"/>
          <p:cNvGrpSpPr/>
          <p:nvPr/>
        </p:nvGrpSpPr>
        <p:grpSpPr>
          <a:xfrm>
            <a:off x="5664761" y="4418531"/>
            <a:ext cx="402866" cy="369933"/>
            <a:chOff x="6985538" y="307000"/>
            <a:chExt cx="1545325" cy="1419000"/>
          </a:xfrm>
        </p:grpSpPr>
        <p:sp>
          <p:nvSpPr>
            <p:cNvPr id="253" name="Google Shape;253;p4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Đơn vị logic số học – Wikipedia tiếng Việt">
            <a:extLst>
              <a:ext uri="{FF2B5EF4-FFF2-40B4-BE49-F238E27FC236}">
                <a16:creationId xmlns:a16="http://schemas.microsoft.com/office/drawing/2014/main" id="{237831CA-6090-5C0D-85B5-06703100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7" y="1179261"/>
            <a:ext cx="5521819" cy="30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200;p37">
            <a:extLst>
              <a:ext uri="{FF2B5EF4-FFF2-40B4-BE49-F238E27FC236}">
                <a16:creationId xmlns:a16="http://schemas.microsoft.com/office/drawing/2014/main" id="{899B26F2-5AFB-AF48-53F9-CC3A8AA95143}"/>
              </a:ext>
            </a:extLst>
          </p:cNvPr>
          <p:cNvCxnSpPr>
            <a:cxnSpLocks/>
          </p:cNvCxnSpPr>
          <p:nvPr/>
        </p:nvCxnSpPr>
        <p:spPr>
          <a:xfrm>
            <a:off x="385618" y="778024"/>
            <a:ext cx="552181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924FD69-6349-5593-7677-E915E9455DBA}"/>
              </a:ext>
            </a:extLst>
          </p:cNvPr>
          <p:cNvSpPr txBox="1"/>
          <p:nvPr/>
        </p:nvSpPr>
        <p:spPr>
          <a:xfrm>
            <a:off x="310039" y="254804"/>
            <a:ext cx="57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1"/>
                </a:solidFill>
                <a:latin typeface="+mj-lt"/>
              </a:rPr>
              <a:t>ALU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5D202AD-2C80-95F1-D578-620BFD00AC76}"/>
              </a:ext>
            </a:extLst>
          </p:cNvPr>
          <p:cNvSpPr txBox="1"/>
          <p:nvPr/>
        </p:nvSpPr>
        <p:spPr>
          <a:xfrm>
            <a:off x="110003" y="4695753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Outstanding</a:t>
            </a:r>
            <a:endParaRPr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+mj-lt"/>
              </a:rPr>
              <a:t>Full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adder</a:t>
            </a:r>
            <a:endParaRPr sz="2400" dirty="0">
              <a:latin typeface="+mj-lt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+mj-lt"/>
              </a:rPr>
              <a:t>Decoder</a:t>
            </a:r>
            <a:r>
              <a:rPr lang="vi-VN" sz="2400" dirty="0">
                <a:latin typeface="+mj-lt"/>
              </a:rPr>
              <a:t> 3 to </a:t>
            </a:r>
            <a:r>
              <a:rPr lang="en-US" sz="2400" dirty="0">
                <a:latin typeface="Times New Roman (Đầu đề)"/>
              </a:rPr>
              <a:t>8</a:t>
            </a:r>
            <a:endParaRPr sz="2400" dirty="0">
              <a:latin typeface="Times New Roman (Đầu đề)"/>
            </a:endParaRPr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latin typeface="+mj-lt"/>
              </a:rPr>
              <a:t>Muxtiplexer</a:t>
            </a:r>
            <a:r>
              <a:rPr lang="vi-VN" sz="2400" dirty="0">
                <a:latin typeface="+mj-lt"/>
              </a:rPr>
              <a:t> 4 to 1</a:t>
            </a:r>
            <a:endParaRPr sz="2400" dirty="0">
              <a:latin typeface="+mj-lt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2400" dirty="0" err="1">
                <a:latin typeface="+mj-lt"/>
              </a:rPr>
              <a:t>Muxtiplexer</a:t>
            </a:r>
            <a:r>
              <a:rPr lang="vi-VN" sz="2400" dirty="0">
                <a:latin typeface="+mj-lt"/>
              </a:rPr>
              <a:t> 8 to 1</a:t>
            </a:r>
            <a:endParaRPr sz="2400" dirty="0">
              <a:latin typeface="+mj-lt"/>
            </a:endParaRPr>
          </a:p>
        </p:txBody>
      </p:sp>
      <p:cxnSp>
        <p:nvCxnSpPr>
          <p:cNvPr id="322" name="Google Shape;322;p44"/>
          <p:cNvCxnSpPr/>
          <p:nvPr/>
        </p:nvCxnSpPr>
        <p:spPr>
          <a:xfrm>
            <a:off x="720000" y="290142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B041992-526F-F1AE-29D1-06B29AFC9BAA}"/>
              </a:ext>
            </a:extLst>
          </p:cNvPr>
          <p:cNvSpPr txBox="1"/>
          <p:nvPr/>
        </p:nvSpPr>
        <p:spPr>
          <a:xfrm>
            <a:off x="96385" y="4767392"/>
            <a:ext cx="165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4">
                    <a:lumMod val="10000"/>
                  </a:schemeClr>
                </a:solidFill>
                <a:latin typeface="Times  New Roman"/>
              </a:rPr>
              <a:t>8_Above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Times 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  <p:bldP spid="314" grpId="0"/>
      <p:bldP spid="315" grpId="0"/>
      <p:bldP spid="318" grpId="0"/>
      <p:bldP spid="319" grpId="0"/>
    </p:bldLst>
  </p:timing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240</Words>
  <Application>Microsoft Office PowerPoint</Application>
  <PresentationFormat>Trình chiếu Trên màn hình (16:9)</PresentationFormat>
  <Paragraphs>84</Paragraphs>
  <Slides>43</Slides>
  <Notes>43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43</vt:i4>
      </vt:variant>
    </vt:vector>
  </HeadingPairs>
  <TitlesOfParts>
    <vt:vector size="50" baseType="lpstr">
      <vt:lpstr>Albert Sans</vt:lpstr>
      <vt:lpstr>Anybody SemiBold</vt:lpstr>
      <vt:lpstr>Arial</vt:lpstr>
      <vt:lpstr>Times  New Roman</vt:lpstr>
      <vt:lpstr>Times New Roman</vt:lpstr>
      <vt:lpstr>Times New Roman (Đầu đề)</vt:lpstr>
      <vt:lpstr>Data Analysis Consulting by Slidesgo</vt:lpstr>
      <vt:lpstr>CPU</vt:lpstr>
      <vt:lpstr>Bản trình bày PowerPoint</vt:lpstr>
      <vt:lpstr>02</vt:lpstr>
      <vt:lpstr>DEFINITION </vt:lpstr>
      <vt:lpstr>Bản trình bày PowerPoint</vt:lpstr>
      <vt:lpstr>STRUCTURE</vt:lpstr>
      <vt:lpstr>Bản trình bày PowerPoint</vt:lpstr>
      <vt:lpstr>Bản trình bày PowerPoint</vt:lpstr>
      <vt:lpstr>Outstanding</vt:lpstr>
      <vt:lpstr>FULL ADDER</vt:lpstr>
      <vt:lpstr>Bản trình bày PowerPoint</vt:lpstr>
      <vt:lpstr>Bản trình bày PowerPoint</vt:lpstr>
      <vt:lpstr>DECODER 3 to 8</vt:lpstr>
      <vt:lpstr>Bản trình bày PowerPoint</vt:lpstr>
      <vt:lpstr>Bản trình bày PowerPoint</vt:lpstr>
      <vt:lpstr>MUX 4 to 1</vt:lpstr>
      <vt:lpstr>Bản trình bày PowerPoint</vt:lpstr>
      <vt:lpstr>Bản trình bày PowerPoint</vt:lpstr>
      <vt:lpstr>MUX 8 to 1</vt:lpstr>
      <vt:lpstr>Bản trình bày PowerPoint</vt:lpstr>
      <vt:lpstr>Bản trình bày PowerPoint</vt:lpstr>
      <vt:lpstr>RISC vs CSIC</vt:lpstr>
      <vt:lpstr>Bản trình bày PowerPoint</vt:lpstr>
      <vt:lpstr>SPECIFICATIONS</vt:lpstr>
      <vt:lpstr>Bản trình bày PowerPoint</vt:lpstr>
      <vt:lpstr>DESIGN</vt:lpstr>
      <vt:lpstr>Bản trình bày PowerPoint</vt:lpstr>
      <vt:lpstr>Bản trình bày PowerPoint</vt:lpstr>
      <vt:lpstr>CELL CODING</vt:lpstr>
      <vt:lpstr>Bản trình bày PowerPoint</vt:lpstr>
      <vt:lpstr>Bản trình bày PowerPoint</vt:lpstr>
      <vt:lpstr>Bản trình bày PowerPoint</vt:lpstr>
      <vt:lpstr>DC COMPILER</vt:lpstr>
      <vt:lpstr>Bản trình bày PowerPoint</vt:lpstr>
      <vt:lpstr>Bản trình bày PowerPoint</vt:lpstr>
      <vt:lpstr>DESIGN CONSTRAINST</vt:lpstr>
      <vt:lpstr>Bản trình bày PowerPoint</vt:lpstr>
      <vt:lpstr>Bản trình bày PowerPoint</vt:lpstr>
      <vt:lpstr>Thanks!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</dc:title>
  <cp:lastModifiedBy>Lê Tuấn Kiệt</cp:lastModifiedBy>
  <cp:revision>21</cp:revision>
  <dcterms:modified xsi:type="dcterms:W3CDTF">2023-10-04T02:21:48Z</dcterms:modified>
</cp:coreProperties>
</file>