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9"/>
  </p:handoutMasterIdLst>
  <p:sldIdLst>
    <p:sldId id="2528" r:id="rId3"/>
    <p:sldId id="2545" r:id="rId5"/>
    <p:sldId id="2589" r:id="rId6"/>
    <p:sldId id="2587" r:id="rId7"/>
    <p:sldId id="2591" r:id="rId8"/>
  </p:sldIdLst>
  <p:sldSz cx="12858750" cy="7232650"/>
  <p:notesSz cx="6858000" cy="9144000"/>
  <p:custDataLst>
    <p:tags r:id="rId13"/>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4" orient="horz" pos="4183" userDrawn="1">
          <p15:clr>
            <a:srgbClr val="A4A3A4"/>
          </p15:clr>
        </p15:guide>
        <p15:guide id="5" pos="7497" userDrawn="1">
          <p15:clr>
            <a:srgbClr val="A4A3A4"/>
          </p15:clr>
        </p15:guide>
        <p15:guide id="6" pos="68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BDD7C1"/>
    <a:srgbClr val="888988"/>
    <a:srgbClr val="DFEEE2"/>
    <a:srgbClr val="2DDE45"/>
    <a:srgbClr val="66CCFF"/>
    <a:srgbClr val="125B26"/>
    <a:srgbClr val="27B23C"/>
    <a:srgbClr val="134B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93" autoAdjust="0"/>
    <p:restoredTop sz="95317" autoAdjust="0"/>
  </p:normalViewPr>
  <p:slideViewPr>
    <p:cSldViewPr>
      <p:cViewPr varScale="1">
        <p:scale>
          <a:sx n="77" d="100"/>
          <a:sy n="77" d="100"/>
        </p:scale>
        <p:origin x="470" y="62"/>
      </p:cViewPr>
      <p:guideLst>
        <p:guide orient="horz" pos="328"/>
        <p:guide pos="4050"/>
        <p:guide pos="557"/>
        <p:guide orient="horz" pos="4183"/>
        <p:guide pos="7497"/>
        <p:guide pos="6879"/>
      </p:guideLst>
    </p:cSldViewPr>
  </p:slideViewPr>
  <p:outlineViewPr>
    <p:cViewPr>
      <p:scale>
        <a:sx n="100" d="100"/>
        <a:sy n="100" d="100"/>
      </p:scale>
      <p:origin x="0" y="-20556"/>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handoutMaster" Target="handoutMasters/handout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gs" Target="tags/tag14.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xml"/><Relationship Id="rId7" Type="http://schemas.openxmlformats.org/officeDocument/2006/relationships/image" Target="../media/image3.png"/><Relationship Id="rId6" Type="http://schemas.openxmlformats.org/officeDocument/2006/relationships/tags" Target="../tags/tag4.xml"/><Relationship Id="rId5" Type="http://schemas.openxmlformats.org/officeDocument/2006/relationships/image" Target="../media/image2.png"/><Relationship Id="rId4" Type="http://schemas.openxmlformats.org/officeDocument/2006/relationships/tags" Target="../tags/tag3.xml"/><Relationship Id="rId3" Type="http://schemas.openxmlformats.org/officeDocument/2006/relationships/image" Target="../media/image1.png"/><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tags" Target="../tags/tag7.xml"/><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tags" Target="../tags/tag10.xml"/><Relationship Id="rId3" Type="http://schemas.openxmlformats.org/officeDocument/2006/relationships/image" Target="../media/image6.png"/><Relationship Id="rId2" Type="http://schemas.openxmlformats.org/officeDocument/2006/relationships/tags" Target="../tags/tag9.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tags" Target="../tags/tag13.xml"/><Relationship Id="rId3" Type="http://schemas.openxmlformats.org/officeDocument/2006/relationships/image" Target="../media/image8.png"/><Relationship Id="rId2" Type="http://schemas.openxmlformats.org/officeDocument/2006/relationships/tags" Target="../tags/tag1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4530684"/>
            <a:ext cx="12858395" cy="2701965"/>
          </a:xfrm>
          <a:prstGeom prst="rect">
            <a:avLst/>
          </a:prstGeom>
          <a:solidFill>
            <a:srgbClr val="BDD7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259"/>
          <p:cNvSpPr>
            <a:spLocks noChangeArrowheads="1"/>
          </p:cNvSpPr>
          <p:nvPr/>
        </p:nvSpPr>
        <p:spPr bwMode="auto">
          <a:xfrm>
            <a:off x="5257800" y="1384353"/>
            <a:ext cx="234315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endParaRPr lang="en-US" altLang="zh-CN" sz="9600" b="1" cap="all" dirty="0" smtClean="0">
              <a:solidFill>
                <a:schemeClr val="bg1">
                  <a:lumMod val="65000"/>
                </a:schemeClr>
              </a:solidFill>
              <a:latin typeface="Agency FB" panose="020B0503020202020204" pitchFamily="34" charset="0"/>
              <a:cs typeface="Arial" panose="020B0604020202020204" pitchFamily="34" charset="0"/>
            </a:endParaRPr>
          </a:p>
        </p:txBody>
      </p:sp>
      <p:sp>
        <p:nvSpPr>
          <p:cNvPr id="9" name="矩形 259"/>
          <p:cNvSpPr>
            <a:spLocks noChangeArrowheads="1"/>
          </p:cNvSpPr>
          <p:nvPr/>
        </p:nvSpPr>
        <p:spPr bwMode="auto">
          <a:xfrm>
            <a:off x="3219450" y="5543291"/>
            <a:ext cx="6419850" cy="812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sz="2400" dirty="0">
                <a:solidFill>
                  <a:schemeClr val="tx1"/>
                </a:solidFill>
                <a:cs typeface="Arial" panose="020B0604020202020204" pitchFamily="34" charset="0"/>
              </a:rPr>
              <a:t>Student Name:  YANG Jing</a:t>
            </a:r>
            <a:endParaRPr lang="en-US" sz="2400" dirty="0">
              <a:solidFill>
                <a:schemeClr val="tx1"/>
              </a:solidFill>
              <a:cs typeface="Arial" panose="020B0604020202020204" pitchFamily="34" charset="0"/>
            </a:endParaRPr>
          </a:p>
          <a:p>
            <a:pPr algn="ctr">
              <a:buNone/>
            </a:pPr>
            <a:r>
              <a:rPr lang="en-US" sz="2400" dirty="0">
                <a:solidFill>
                  <a:schemeClr val="tx1"/>
                </a:solidFill>
                <a:cs typeface="Arial" panose="020B0604020202020204" pitchFamily="34" charset="0"/>
                <a:sym typeface="+mn-ea"/>
              </a:rPr>
              <a:t>Student ID: 22425284</a:t>
            </a:r>
            <a:endParaRPr lang="en-US" sz="2400" dirty="0">
              <a:solidFill>
                <a:schemeClr val="tx1"/>
              </a:solidFill>
              <a:cs typeface="Arial" panose="020B0604020202020204" pitchFamily="34" charset="0"/>
              <a:sym typeface="+mn-ea"/>
            </a:endParaRPr>
          </a:p>
        </p:txBody>
      </p:sp>
      <p:sp>
        <p:nvSpPr>
          <p:cNvPr id="2" name="矩形 1"/>
          <p:cNvSpPr/>
          <p:nvPr/>
        </p:nvSpPr>
        <p:spPr>
          <a:xfrm>
            <a:off x="2593635" y="1004719"/>
            <a:ext cx="7671481" cy="285489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endParaRPr>
          </a:p>
        </p:txBody>
      </p:sp>
      <p:sp>
        <p:nvSpPr>
          <p:cNvPr id="3" name="文本框 2"/>
          <p:cNvSpPr txBox="1"/>
          <p:nvPr/>
        </p:nvSpPr>
        <p:spPr>
          <a:xfrm>
            <a:off x="2961005" y="1981200"/>
            <a:ext cx="7211695" cy="768350"/>
          </a:xfrm>
          <a:prstGeom prst="rect">
            <a:avLst/>
          </a:prstGeom>
          <a:noFill/>
        </p:spPr>
        <p:txBody>
          <a:bodyPr wrap="square" rtlCol="0">
            <a:spAutoFit/>
          </a:bodyPr>
          <a:p>
            <a:r>
              <a:rPr lang="en-US" altLang="zh-CN" sz="4400"/>
              <a:t>The Comparison of Optimizers</a:t>
            </a:r>
            <a:endParaRPr lang="en-US" altLang="zh-CN" sz="4400"/>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54" y="228285"/>
            <a:ext cx="225016" cy="586648"/>
          </a:xfrm>
          <a:prstGeom prst="rect">
            <a:avLst/>
          </a:prstGeom>
          <a:solidFill>
            <a:srgbClr val="BDD7C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3930"/>
            <a:endParaRPr lang="zh-CN" altLang="en-US" sz="1970">
              <a:solidFill>
                <a:srgbClr val="E7E6E6">
                  <a:lumMod val="50000"/>
                </a:srgbClr>
              </a:solidFill>
              <a:ea typeface="微软雅黑" panose="020B0503020204020204" pitchFamily="34" charset="-122"/>
              <a:cs typeface="+mn-ea"/>
              <a:sym typeface="+mn-lt"/>
            </a:endParaRPr>
          </a:p>
        </p:txBody>
      </p:sp>
      <p:sp>
        <p:nvSpPr>
          <p:cNvPr id="38" name="文本框 37"/>
          <p:cNvSpPr txBox="1"/>
          <p:nvPr/>
        </p:nvSpPr>
        <p:spPr>
          <a:xfrm>
            <a:off x="391795" y="338455"/>
            <a:ext cx="2517140" cy="547370"/>
          </a:xfrm>
          <a:prstGeom prst="rect">
            <a:avLst/>
          </a:prstGeom>
          <a:noFill/>
        </p:spPr>
        <p:txBody>
          <a:bodyPr wrap="none" lIns="0" tIns="0" rIns="0" bIns="0" rtlCol="0">
            <a:noAutofit/>
          </a:bodyPr>
          <a:lstStyle/>
          <a:p>
            <a:pPr defTabSz="963930"/>
            <a:r>
              <a:rPr lang="en-US" altLang="zh-CN" sz="2800" dirty="0">
                <a:solidFill>
                  <a:schemeClr val="tx1"/>
                </a:solidFill>
                <a:latin typeface="微软雅黑" panose="020B0503020204020204" pitchFamily="34" charset="-122"/>
                <a:ea typeface="微软雅黑" panose="020B0503020204020204" pitchFamily="34" charset="-122"/>
                <a:cs typeface="+mn-ea"/>
                <a:sym typeface="+mn-lt"/>
              </a:rPr>
              <a:t>Introduction</a:t>
            </a:r>
            <a:endParaRPr lang="en-US" altLang="zh-CN" sz="2800"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6" name="文本框 5"/>
          <p:cNvSpPr txBox="1"/>
          <p:nvPr>
            <p:custDataLst>
              <p:tags r:id="rId1"/>
            </p:custDataLst>
          </p:nvPr>
        </p:nvSpPr>
        <p:spPr>
          <a:xfrm>
            <a:off x="755015" y="800735"/>
            <a:ext cx="11002645" cy="2245360"/>
          </a:xfrm>
          <a:prstGeom prst="rect">
            <a:avLst/>
          </a:prstGeom>
          <a:noFill/>
        </p:spPr>
        <p:txBody>
          <a:bodyPr wrap="square" rtlCol="0">
            <a:spAutoFit/>
          </a:bodyPr>
          <a:p>
            <a:pPr algn="l">
              <a:buClrTx/>
              <a:buSzTx/>
              <a:buFontTx/>
            </a:pPr>
            <a:r>
              <a:rPr lang="en-US" altLang="zh-CN" sz="2800">
                <a:highlight>
                  <a:srgbClr val="FFFF00"/>
                </a:highlight>
              </a:rPr>
              <a:t>Prepare: </a:t>
            </a:r>
            <a:r>
              <a:rPr lang="en-US" altLang="zh-CN" sz="2800"/>
              <a:t>two datasets; SGD; RMSProp; Adam; Nadam, CNN</a:t>
            </a:r>
            <a:endParaRPr lang="en-US" altLang="zh-CN" sz="2800"/>
          </a:p>
          <a:p>
            <a:r>
              <a:rPr lang="en-US" altLang="zh-CN" sz="2800">
                <a:highlight>
                  <a:srgbClr val="FFFF00"/>
                </a:highlight>
              </a:rPr>
              <a:t>Experimental steps</a:t>
            </a:r>
            <a:r>
              <a:rPr lang="en-US" altLang="zh-CN" sz="2800"/>
              <a:t>: Download the dataset; Data preprocess; Construct models; Compile; Train and test; Visualize the results</a:t>
            </a:r>
            <a:endParaRPr lang="en-US" altLang="zh-CN" sz="2800"/>
          </a:p>
          <a:p>
            <a:endParaRPr lang="en-US" altLang="zh-CN" sz="2800"/>
          </a:p>
          <a:p>
            <a:r>
              <a:rPr lang="en-US" altLang="zh-CN" sz="2800"/>
              <a:t>Here is the relevant part of code:</a:t>
            </a:r>
            <a:endParaRPr lang="en-US" altLang="zh-CN" sz="2800"/>
          </a:p>
        </p:txBody>
      </p:sp>
      <p:pic>
        <p:nvPicPr>
          <p:cNvPr id="12" name="图片 11"/>
          <p:cNvPicPr>
            <a:picLocks noChangeAspect="1"/>
          </p:cNvPicPr>
          <p:nvPr>
            <p:custDataLst>
              <p:tags r:id="rId2"/>
            </p:custDataLst>
          </p:nvPr>
        </p:nvPicPr>
        <p:blipFill>
          <a:blip r:embed="rId3"/>
          <a:stretch>
            <a:fillRect/>
          </a:stretch>
        </p:blipFill>
        <p:spPr>
          <a:xfrm>
            <a:off x="524510" y="2966720"/>
            <a:ext cx="6647815" cy="2504440"/>
          </a:xfrm>
          <a:prstGeom prst="rect">
            <a:avLst/>
          </a:prstGeom>
        </p:spPr>
      </p:pic>
      <p:pic>
        <p:nvPicPr>
          <p:cNvPr id="13" name="图片 12"/>
          <p:cNvPicPr>
            <a:picLocks noChangeAspect="1"/>
          </p:cNvPicPr>
          <p:nvPr>
            <p:custDataLst>
              <p:tags r:id="rId4"/>
            </p:custDataLst>
          </p:nvPr>
        </p:nvPicPr>
        <p:blipFill>
          <a:blip r:embed="rId5"/>
          <a:stretch>
            <a:fillRect/>
          </a:stretch>
        </p:blipFill>
        <p:spPr>
          <a:xfrm>
            <a:off x="7437755" y="2823845"/>
            <a:ext cx="4883150" cy="3997325"/>
          </a:xfrm>
          <a:prstGeom prst="rect">
            <a:avLst/>
          </a:prstGeom>
        </p:spPr>
      </p:pic>
      <p:pic>
        <p:nvPicPr>
          <p:cNvPr id="14" name="图片 13"/>
          <p:cNvPicPr>
            <a:picLocks noChangeAspect="1"/>
          </p:cNvPicPr>
          <p:nvPr>
            <p:custDataLst>
              <p:tags r:id="rId6"/>
            </p:custDataLst>
          </p:nvPr>
        </p:nvPicPr>
        <p:blipFill>
          <a:blip r:embed="rId7"/>
          <a:stretch>
            <a:fillRect/>
          </a:stretch>
        </p:blipFill>
        <p:spPr>
          <a:xfrm>
            <a:off x="525145" y="5488305"/>
            <a:ext cx="6455410" cy="14687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812800" y="2680335"/>
            <a:ext cx="648335" cy="360045"/>
          </a:xfrm>
          <a:prstGeom prst="ellipse">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37" name="矩形 36"/>
          <p:cNvSpPr/>
          <p:nvPr/>
        </p:nvSpPr>
        <p:spPr>
          <a:xfrm>
            <a:off x="354" y="228285"/>
            <a:ext cx="225016" cy="586648"/>
          </a:xfrm>
          <a:prstGeom prst="rect">
            <a:avLst/>
          </a:prstGeom>
          <a:solidFill>
            <a:srgbClr val="BDD7C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3930"/>
            <a:endParaRPr lang="zh-CN" altLang="en-US" sz="1970">
              <a:solidFill>
                <a:srgbClr val="E7E6E6">
                  <a:lumMod val="50000"/>
                </a:srgbClr>
              </a:solidFill>
              <a:ea typeface="微软雅黑" panose="020B0503020204020204" pitchFamily="34" charset="-122"/>
              <a:cs typeface="+mn-ea"/>
              <a:sym typeface="+mn-lt"/>
            </a:endParaRPr>
          </a:p>
        </p:txBody>
      </p:sp>
      <p:sp>
        <p:nvSpPr>
          <p:cNvPr id="38" name="文本框 37"/>
          <p:cNvSpPr txBox="1"/>
          <p:nvPr/>
        </p:nvSpPr>
        <p:spPr>
          <a:xfrm>
            <a:off x="391795" y="338455"/>
            <a:ext cx="2517140" cy="547370"/>
          </a:xfrm>
          <a:prstGeom prst="rect">
            <a:avLst/>
          </a:prstGeom>
          <a:noFill/>
        </p:spPr>
        <p:txBody>
          <a:bodyPr wrap="none" lIns="0" tIns="0" rIns="0" bIns="0" rtlCol="0">
            <a:noAutofit/>
          </a:bodyPr>
          <a:lstStyle/>
          <a:p>
            <a:pPr defTabSz="963930"/>
            <a:r>
              <a:rPr lang="en-US" altLang="zh-CN" sz="2800" dirty="0">
                <a:solidFill>
                  <a:schemeClr val="tx1"/>
                </a:solidFill>
                <a:latin typeface="微软雅黑" panose="020B0503020204020204" pitchFamily="34" charset="-122"/>
                <a:ea typeface="微软雅黑" panose="020B0503020204020204" pitchFamily="34" charset="-122"/>
                <a:cs typeface="+mn-ea"/>
                <a:sym typeface="+mn-lt"/>
              </a:rPr>
              <a:t>Experimental result</a:t>
            </a:r>
            <a:endParaRPr lang="en-US" altLang="zh-CN" sz="2800"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2" name="文本框 1"/>
          <p:cNvSpPr txBox="1"/>
          <p:nvPr>
            <p:custDataLst>
              <p:tags r:id="rId1"/>
            </p:custDataLst>
          </p:nvPr>
        </p:nvSpPr>
        <p:spPr>
          <a:xfrm>
            <a:off x="755015" y="951865"/>
            <a:ext cx="11002645" cy="1906905"/>
          </a:xfrm>
          <a:prstGeom prst="rect">
            <a:avLst/>
          </a:prstGeom>
          <a:noFill/>
        </p:spPr>
        <p:txBody>
          <a:bodyPr wrap="square" rtlCol="0">
            <a:spAutoFit/>
          </a:bodyPr>
          <a:p>
            <a:r>
              <a:rPr lang="en-US" altLang="zh-CN" sz="2800"/>
              <a:t>MNIST dataset:</a:t>
            </a:r>
            <a:endParaRPr lang="en-US" altLang="zh-CN"/>
          </a:p>
          <a:p>
            <a:endParaRPr lang="en-US" altLang="zh-CN"/>
          </a:p>
          <a:p>
            <a:endParaRPr lang="en-US" altLang="zh-CN"/>
          </a:p>
          <a:p>
            <a:endParaRPr lang="en-US" altLang="zh-CN"/>
          </a:p>
          <a:p>
            <a:endParaRPr lang="en-US" altLang="zh-CN"/>
          </a:p>
          <a:p>
            <a:endParaRPr lang="en-US" altLang="zh-CN"/>
          </a:p>
        </p:txBody>
      </p:sp>
      <p:pic>
        <p:nvPicPr>
          <p:cNvPr id="10" name="图片 10"/>
          <p:cNvPicPr>
            <a:picLocks noChangeAspect="1"/>
          </p:cNvPicPr>
          <p:nvPr>
            <p:custDataLst>
              <p:tags r:id="rId2"/>
            </p:custDataLst>
          </p:nvPr>
        </p:nvPicPr>
        <p:blipFill>
          <a:blip r:embed="rId3"/>
          <a:stretch>
            <a:fillRect/>
          </a:stretch>
        </p:blipFill>
        <p:spPr>
          <a:xfrm>
            <a:off x="596900" y="1671955"/>
            <a:ext cx="6047740" cy="3922395"/>
          </a:xfrm>
          <a:prstGeom prst="rect">
            <a:avLst/>
          </a:prstGeom>
          <a:noFill/>
          <a:ln>
            <a:noFill/>
          </a:ln>
        </p:spPr>
      </p:pic>
      <p:pic>
        <p:nvPicPr>
          <p:cNvPr id="11" name="图片 11"/>
          <p:cNvPicPr>
            <a:picLocks noChangeAspect="1"/>
          </p:cNvPicPr>
          <p:nvPr>
            <p:custDataLst>
              <p:tags r:id="rId4"/>
            </p:custDataLst>
          </p:nvPr>
        </p:nvPicPr>
        <p:blipFill>
          <a:blip r:embed="rId5"/>
          <a:stretch>
            <a:fillRect/>
          </a:stretch>
        </p:blipFill>
        <p:spPr>
          <a:xfrm>
            <a:off x="6285230" y="1671955"/>
            <a:ext cx="5850890" cy="3880485"/>
          </a:xfrm>
          <a:prstGeom prst="rect">
            <a:avLst/>
          </a:prstGeom>
          <a:noFill/>
          <a:ln>
            <a:noFill/>
          </a:ln>
        </p:spPr>
      </p:pic>
      <p:sp>
        <p:nvSpPr>
          <p:cNvPr id="4" name="文本框 3"/>
          <p:cNvSpPr txBox="1"/>
          <p:nvPr/>
        </p:nvSpPr>
        <p:spPr>
          <a:xfrm>
            <a:off x="864870" y="5455920"/>
            <a:ext cx="10792460" cy="1753235"/>
          </a:xfrm>
          <a:prstGeom prst="rect">
            <a:avLst/>
          </a:prstGeom>
          <a:noFill/>
        </p:spPr>
        <p:txBody>
          <a:bodyPr wrap="square" rtlCol="0">
            <a:spAutoFit/>
          </a:bodyPr>
          <a:p>
            <a:r>
              <a:rPr lang="zh-CN" altLang="en-US"/>
              <a:t>In these two graphs, the lines of different colors represent different optimizers. We can see that the accuracy of the Nadam is the highest and more stable, and the accuracy of the SGD is gradually increased, but it is not as good as the other three. And in the end, their accuracy is all greater than </a:t>
            </a:r>
            <a:r>
              <a:rPr lang="zh-CN" altLang="en-US">
                <a:solidFill>
                  <a:srgbClr val="0070C0"/>
                </a:solidFill>
              </a:rPr>
              <a:t>96%</a:t>
            </a:r>
            <a:r>
              <a:rPr lang="zh-CN" altLang="en-US"/>
              <a:t>. </a:t>
            </a:r>
            <a:endParaRPr lang="zh-CN" altLang="en-US"/>
          </a:p>
          <a:p>
            <a:r>
              <a:rPr lang="zh-CN" altLang="en-US"/>
              <a:t>In addition, similarly, the loss function of SGD declines gradually and eventually becomes stable. The Adam and RMSProp</a:t>
            </a:r>
            <a:r>
              <a:rPr lang="en-US" altLang="zh-CN"/>
              <a:t>’s </a:t>
            </a:r>
            <a:r>
              <a:rPr lang="zh-CN" altLang="en-US"/>
              <a:t>are always stable around 0.04, while the Nadam is the one with the lowest loss function value, around </a:t>
            </a:r>
            <a:r>
              <a:rPr lang="zh-CN" altLang="en-US">
                <a:solidFill>
                  <a:srgbClr val="0070C0"/>
                </a:solidFill>
              </a:rPr>
              <a:t>0.03</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54" y="228285"/>
            <a:ext cx="225016" cy="586648"/>
          </a:xfrm>
          <a:prstGeom prst="rect">
            <a:avLst/>
          </a:prstGeom>
          <a:solidFill>
            <a:srgbClr val="BDD7C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3930"/>
            <a:endParaRPr lang="zh-CN" altLang="en-US" sz="1970">
              <a:solidFill>
                <a:srgbClr val="E7E6E6">
                  <a:lumMod val="50000"/>
                </a:srgbClr>
              </a:solidFill>
              <a:ea typeface="微软雅黑" panose="020B0503020204020204" pitchFamily="34" charset="-122"/>
              <a:cs typeface="+mn-ea"/>
              <a:sym typeface="+mn-lt"/>
            </a:endParaRPr>
          </a:p>
        </p:txBody>
      </p:sp>
      <p:sp>
        <p:nvSpPr>
          <p:cNvPr id="38" name="文本框 37"/>
          <p:cNvSpPr txBox="1"/>
          <p:nvPr/>
        </p:nvSpPr>
        <p:spPr>
          <a:xfrm>
            <a:off x="391795" y="338455"/>
            <a:ext cx="2517140" cy="547370"/>
          </a:xfrm>
          <a:prstGeom prst="rect">
            <a:avLst/>
          </a:prstGeom>
          <a:noFill/>
        </p:spPr>
        <p:txBody>
          <a:bodyPr wrap="none" lIns="0" tIns="0" rIns="0" bIns="0" rtlCol="0">
            <a:noAutofit/>
          </a:bodyPr>
          <a:lstStyle/>
          <a:p>
            <a:pPr algn="l" defTabSz="963930"/>
            <a:r>
              <a:rPr lang="en-US" altLang="zh-CN" sz="2800" dirty="0">
                <a:latin typeface="微软雅黑" panose="020B0503020204020204" pitchFamily="34" charset="-122"/>
                <a:ea typeface="微软雅黑" panose="020B0503020204020204" pitchFamily="34" charset="-122"/>
                <a:cs typeface="+mn-ea"/>
                <a:sym typeface="+mn-lt"/>
              </a:rPr>
              <a:t>Experimental result</a:t>
            </a:r>
            <a:endParaRPr lang="en-US" altLang="zh-CN" sz="2800"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2" name="文本框 1"/>
          <p:cNvSpPr txBox="1"/>
          <p:nvPr>
            <p:custDataLst>
              <p:tags r:id="rId1"/>
            </p:custDataLst>
          </p:nvPr>
        </p:nvSpPr>
        <p:spPr>
          <a:xfrm>
            <a:off x="755015" y="944245"/>
            <a:ext cx="11002645" cy="1906905"/>
          </a:xfrm>
          <a:prstGeom prst="rect">
            <a:avLst/>
          </a:prstGeom>
          <a:noFill/>
        </p:spPr>
        <p:txBody>
          <a:bodyPr wrap="square" rtlCol="0">
            <a:spAutoFit/>
          </a:bodyPr>
          <a:p>
            <a:r>
              <a:rPr lang="en-US" altLang="zh-CN" sz="2800"/>
              <a:t>CIFAR10 dataset:</a:t>
            </a:r>
            <a:endParaRPr lang="en-US" altLang="zh-CN"/>
          </a:p>
          <a:p>
            <a:endParaRPr lang="en-US" altLang="zh-CN"/>
          </a:p>
          <a:p>
            <a:endParaRPr lang="en-US" altLang="zh-CN"/>
          </a:p>
          <a:p>
            <a:endParaRPr lang="en-US" altLang="zh-CN"/>
          </a:p>
          <a:p>
            <a:endParaRPr lang="en-US" altLang="zh-CN"/>
          </a:p>
          <a:p>
            <a:endParaRPr lang="en-US" altLang="zh-CN"/>
          </a:p>
        </p:txBody>
      </p:sp>
      <p:pic>
        <p:nvPicPr>
          <p:cNvPr id="12" name="图片 12"/>
          <p:cNvPicPr>
            <a:picLocks noChangeAspect="1"/>
          </p:cNvPicPr>
          <p:nvPr>
            <p:custDataLst>
              <p:tags r:id="rId2"/>
            </p:custDataLst>
          </p:nvPr>
        </p:nvPicPr>
        <p:blipFill>
          <a:blip r:embed="rId3"/>
          <a:stretch>
            <a:fillRect/>
          </a:stretch>
        </p:blipFill>
        <p:spPr>
          <a:xfrm>
            <a:off x="812800" y="1386840"/>
            <a:ext cx="5608320" cy="3797300"/>
          </a:xfrm>
          <a:prstGeom prst="rect">
            <a:avLst/>
          </a:prstGeom>
          <a:noFill/>
          <a:ln>
            <a:noFill/>
          </a:ln>
        </p:spPr>
      </p:pic>
      <p:pic>
        <p:nvPicPr>
          <p:cNvPr id="13" name="图片 13"/>
          <p:cNvPicPr>
            <a:picLocks noChangeAspect="1"/>
          </p:cNvPicPr>
          <p:nvPr>
            <p:custDataLst>
              <p:tags r:id="rId4"/>
            </p:custDataLst>
          </p:nvPr>
        </p:nvPicPr>
        <p:blipFill>
          <a:blip r:embed="rId5"/>
          <a:stretch>
            <a:fillRect/>
          </a:stretch>
        </p:blipFill>
        <p:spPr>
          <a:xfrm>
            <a:off x="6501130" y="1384935"/>
            <a:ext cx="5546725" cy="3809365"/>
          </a:xfrm>
          <a:prstGeom prst="rect">
            <a:avLst/>
          </a:prstGeom>
          <a:noFill/>
          <a:ln>
            <a:noFill/>
          </a:ln>
        </p:spPr>
      </p:pic>
      <p:sp>
        <p:nvSpPr>
          <p:cNvPr id="3" name="文本框 2"/>
          <p:cNvSpPr txBox="1"/>
          <p:nvPr/>
        </p:nvSpPr>
        <p:spPr>
          <a:xfrm>
            <a:off x="880745" y="4973320"/>
            <a:ext cx="10876915" cy="1938020"/>
          </a:xfrm>
          <a:prstGeom prst="rect">
            <a:avLst/>
          </a:prstGeom>
          <a:noFill/>
        </p:spPr>
        <p:txBody>
          <a:bodyPr wrap="square" rtlCol="0">
            <a:spAutoFit/>
          </a:bodyPr>
          <a:p>
            <a:r>
              <a:rPr sz="2000"/>
              <a:t>In these two graphs, we can see that, similar to the results of the previous task, the SGD has a stable increase in accuracy, and the Nadam has the highest accuracy, but their accuracy is not as high as that of the previous task, with the highest accuracy l</a:t>
            </a:r>
            <a:r>
              <a:rPr sz="2000">
                <a:solidFill>
                  <a:srgbClr val="0070C0"/>
                </a:solidFill>
              </a:rPr>
              <a:t>ess than 70%</a:t>
            </a:r>
            <a:r>
              <a:rPr sz="2000"/>
              <a:t> and the lowest </a:t>
            </a:r>
            <a:r>
              <a:rPr sz="2000">
                <a:solidFill>
                  <a:srgbClr val="0070C0"/>
                </a:solidFill>
              </a:rPr>
              <a:t>just over 55%</a:t>
            </a:r>
            <a:r>
              <a:rPr sz="2000"/>
              <a:t>.</a:t>
            </a:r>
            <a:endParaRPr sz="2000"/>
          </a:p>
          <a:p>
            <a:r>
              <a:rPr sz="2000"/>
              <a:t>Moreover, the SGD has the highest loss function, which reaches about </a:t>
            </a:r>
            <a:r>
              <a:rPr sz="2000">
                <a:solidFill>
                  <a:srgbClr val="0070C0"/>
                </a:solidFill>
              </a:rPr>
              <a:t>1.2</a:t>
            </a:r>
            <a:r>
              <a:rPr sz="2000"/>
              <a:t>, and the </a:t>
            </a:r>
            <a:r>
              <a:rPr lang="en-US" sz="2000"/>
              <a:t>N</a:t>
            </a:r>
            <a:r>
              <a:rPr sz="2000"/>
              <a:t>adam has the lowest loss function, which is still about </a:t>
            </a:r>
            <a:r>
              <a:rPr sz="2000">
                <a:solidFill>
                  <a:srgbClr val="0070C0"/>
                </a:solidFill>
              </a:rPr>
              <a:t>0.9</a:t>
            </a:r>
            <a:r>
              <a:rPr sz="2000"/>
              <a:t>. The overall situation is not as good as the performance of the previous task.</a:t>
            </a:r>
            <a:endParaRPr sz="2000"/>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54" y="228285"/>
            <a:ext cx="225016" cy="586648"/>
          </a:xfrm>
          <a:prstGeom prst="rect">
            <a:avLst/>
          </a:prstGeom>
          <a:solidFill>
            <a:srgbClr val="BDD7C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3930"/>
            <a:endParaRPr lang="zh-CN" altLang="en-US" sz="1970">
              <a:solidFill>
                <a:srgbClr val="E7E6E6">
                  <a:lumMod val="50000"/>
                </a:srgbClr>
              </a:solidFill>
              <a:ea typeface="微软雅黑" panose="020B0503020204020204" pitchFamily="34" charset="-122"/>
              <a:cs typeface="+mn-ea"/>
              <a:sym typeface="+mn-lt"/>
            </a:endParaRPr>
          </a:p>
        </p:txBody>
      </p:sp>
      <p:sp>
        <p:nvSpPr>
          <p:cNvPr id="38" name="文本框 37"/>
          <p:cNvSpPr txBox="1"/>
          <p:nvPr/>
        </p:nvSpPr>
        <p:spPr>
          <a:xfrm>
            <a:off x="391795" y="338455"/>
            <a:ext cx="2517140" cy="547370"/>
          </a:xfrm>
          <a:prstGeom prst="rect">
            <a:avLst/>
          </a:prstGeom>
          <a:noFill/>
        </p:spPr>
        <p:txBody>
          <a:bodyPr wrap="none" lIns="0" tIns="0" rIns="0" bIns="0" rtlCol="0">
            <a:noAutofit/>
          </a:bodyPr>
          <a:lstStyle/>
          <a:p>
            <a:pPr algn="l" defTabSz="963930"/>
            <a:r>
              <a:rPr lang="en-US" altLang="zh-CN" sz="2800" dirty="0">
                <a:latin typeface="微软雅黑" panose="020B0503020204020204" pitchFamily="34" charset="-122"/>
                <a:ea typeface="微软雅黑" panose="020B0503020204020204" pitchFamily="34" charset="-122"/>
                <a:cs typeface="+mn-ea"/>
                <a:sym typeface="+mn-lt"/>
              </a:rPr>
              <a:t>Experimental result</a:t>
            </a:r>
            <a:endParaRPr lang="en-US" altLang="zh-CN" sz="2800"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2" name="文本框 1"/>
          <p:cNvSpPr txBox="1"/>
          <p:nvPr>
            <p:custDataLst>
              <p:tags r:id="rId1"/>
            </p:custDataLst>
          </p:nvPr>
        </p:nvSpPr>
        <p:spPr>
          <a:xfrm>
            <a:off x="755015" y="944245"/>
            <a:ext cx="11002645" cy="1906905"/>
          </a:xfrm>
          <a:prstGeom prst="rect">
            <a:avLst/>
          </a:prstGeom>
          <a:noFill/>
        </p:spPr>
        <p:txBody>
          <a:bodyPr wrap="square" rtlCol="0">
            <a:spAutoFit/>
          </a:bodyPr>
          <a:p>
            <a:r>
              <a:rPr lang="en-US" altLang="zh-CN" sz="2800"/>
              <a:t>Testing results:</a:t>
            </a:r>
            <a:endParaRPr lang="en-US" altLang="zh-CN"/>
          </a:p>
          <a:p>
            <a:endParaRPr lang="en-US" altLang="zh-CN"/>
          </a:p>
          <a:p>
            <a:endParaRPr lang="en-US" altLang="zh-CN"/>
          </a:p>
          <a:p>
            <a:endParaRPr lang="en-US" altLang="zh-CN"/>
          </a:p>
          <a:p>
            <a:endParaRPr lang="en-US" altLang="zh-CN"/>
          </a:p>
          <a:p>
            <a:endParaRPr lang="en-US" altLang="zh-CN"/>
          </a:p>
        </p:txBody>
      </p:sp>
      <p:sp>
        <p:nvSpPr>
          <p:cNvPr id="3" name="文本框 2"/>
          <p:cNvSpPr txBox="1"/>
          <p:nvPr/>
        </p:nvSpPr>
        <p:spPr>
          <a:xfrm>
            <a:off x="880745" y="5762625"/>
            <a:ext cx="10876915" cy="1322070"/>
          </a:xfrm>
          <a:prstGeom prst="rect">
            <a:avLst/>
          </a:prstGeom>
          <a:noFill/>
        </p:spPr>
        <p:txBody>
          <a:bodyPr wrap="square" rtlCol="0">
            <a:spAutoFit/>
          </a:bodyPr>
          <a:p>
            <a:r>
              <a:rPr lang="zh-CN" altLang="en-US" sz="2000"/>
              <a:t>In conclusion, for MNIST dataset and CIFAR10 dataset, the loss function of SGD decreases the fastest, but the accuracy is not high. RMS</a:t>
            </a:r>
            <a:r>
              <a:rPr lang="en-US" altLang="zh-CN" sz="2000"/>
              <a:t>P</a:t>
            </a:r>
            <a:r>
              <a:rPr lang="zh-CN" altLang="en-US" sz="2000"/>
              <a:t>rop has the characteristics of adaptive learning and strong practicability. Adam performs well in the tasks, while Nadam has </a:t>
            </a:r>
            <a:r>
              <a:rPr lang="en-US" altLang="zh-CN" sz="2000"/>
              <a:t>a </a:t>
            </a:r>
            <a:r>
              <a:rPr lang="zh-CN" altLang="en-US" sz="2000"/>
              <a:t>higher accuracy and lower loss function</a:t>
            </a:r>
            <a:r>
              <a:rPr lang="en-US" altLang="zh-CN" sz="2000"/>
              <a:t> which is better</a:t>
            </a:r>
            <a:r>
              <a:rPr lang="zh-CN" altLang="en-US" sz="2000"/>
              <a:t>.</a:t>
            </a:r>
            <a:endParaRPr lang="zh-CN" altLang="en-US" sz="2000"/>
          </a:p>
        </p:txBody>
      </p:sp>
      <p:pic>
        <p:nvPicPr>
          <p:cNvPr id="4" name="图片 3"/>
          <p:cNvPicPr>
            <a:picLocks noChangeAspect="1"/>
          </p:cNvPicPr>
          <p:nvPr>
            <p:custDataLst>
              <p:tags r:id="rId2"/>
            </p:custDataLst>
          </p:nvPr>
        </p:nvPicPr>
        <p:blipFill>
          <a:blip r:embed="rId3"/>
          <a:stretch>
            <a:fillRect/>
          </a:stretch>
        </p:blipFill>
        <p:spPr>
          <a:xfrm>
            <a:off x="884555" y="1457325"/>
            <a:ext cx="6096000" cy="2063750"/>
          </a:xfrm>
          <a:prstGeom prst="rect">
            <a:avLst/>
          </a:prstGeom>
        </p:spPr>
      </p:pic>
      <p:pic>
        <p:nvPicPr>
          <p:cNvPr id="5" name="图片 4"/>
          <p:cNvPicPr>
            <a:picLocks noChangeAspect="1"/>
          </p:cNvPicPr>
          <p:nvPr>
            <p:custDataLst>
              <p:tags r:id="rId4"/>
            </p:custDataLst>
          </p:nvPr>
        </p:nvPicPr>
        <p:blipFill>
          <a:blip r:embed="rId5"/>
          <a:stretch>
            <a:fillRect/>
          </a:stretch>
        </p:blipFill>
        <p:spPr>
          <a:xfrm>
            <a:off x="885825" y="3689350"/>
            <a:ext cx="6153150" cy="2120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3294,&quot;width&quot;:17327}"/>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PP_MARK_KEY" val="bb399cd6-7059-4c70-a6d2-ec8de5afa7b4"/>
  <p:tag name="COMMONDATA" val="eyJjb3VudCI6NDQsImhkaWQiOiIwOTlhYjI2NWNjMzg2ODNkNDY2NTFhMDUwOWEwMTcyNiIsInVzZXJDb3VudCI6NDR9"/>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自定义设计方案">
  <a:themeElements>
    <a:clrScheme name="自定义 93">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1772</Words>
  <Application>WPS 演示</Application>
  <PresentationFormat>自定义</PresentationFormat>
  <Paragraphs>47</Paragraphs>
  <Slides>5</Slides>
  <Notes>30</Notes>
  <HiddenSlides>0</HiddenSlides>
  <MMClips>1</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5</vt:i4>
      </vt:variant>
    </vt:vector>
  </HeadingPairs>
  <TitlesOfParts>
    <vt:vector size="31" baseType="lpstr">
      <vt:lpstr>Arial</vt:lpstr>
      <vt:lpstr>宋体</vt:lpstr>
      <vt:lpstr>Wingdings</vt:lpstr>
      <vt:lpstr>Calibri</vt:lpstr>
      <vt:lpstr>微软雅黑</vt:lpstr>
      <vt:lpstr>Agency FB</vt:lpstr>
      <vt:lpstr>Trebuchet MS</vt:lpstr>
      <vt:lpstr>Times New Roman</vt:lpstr>
      <vt:lpstr>Impact</vt:lpstr>
      <vt:lpstr>Simply City Light</vt:lpstr>
      <vt:lpstr>Yu Gothic UI Light</vt:lpstr>
      <vt:lpstr>SimSun-ExtB</vt:lpstr>
      <vt:lpstr>Lato Regular</vt:lpstr>
      <vt:lpstr>Segoe Print</vt:lpstr>
      <vt:lpstr>Open Sans</vt:lpstr>
      <vt:lpstr>Open Sans</vt:lpstr>
      <vt:lpstr>Arial Unicode MS</vt:lpstr>
      <vt:lpstr>Calibri Light</vt:lpstr>
      <vt:lpstr>微软雅黑 Light</vt:lpstr>
      <vt:lpstr>Lato</vt:lpstr>
      <vt:lpstr>MS PGothic</vt:lpstr>
      <vt:lpstr>Helvetica</vt:lpstr>
      <vt:lpstr>Arial</vt:lpstr>
      <vt:lpstr>Source Sans Pro Light</vt:lpstr>
      <vt:lpstr>Yu Gothic UI Semilight</vt:lpstr>
      <vt:lpstr>自定义设计方案</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bt031.pptx</dc:title>
  <dc:creator/>
  <cp:lastModifiedBy>酒遇</cp:lastModifiedBy>
  <cp:revision>50</cp:revision>
  <dcterms:created xsi:type="dcterms:W3CDTF">2016-09-26T19:01:00Z</dcterms:created>
  <dcterms:modified xsi:type="dcterms:W3CDTF">2023-04-03T13:06:47Z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KSOTemplateUUID">
    <vt:lpwstr>v1.0_mb_QHKFTkHfuu98EqzfouzXAQ==</vt:lpwstr>
  </property>
  <property fmtid="{D5CDD505-2E9C-101B-9397-08002B2CF9AE}" pid="4" name="ICV">
    <vt:lpwstr>9B5BD62A32984B378BD28A6F1019061C_11</vt:lpwstr>
  </property>
</Properties>
</file>