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313" r:id="rId3"/>
    <p:sldId id="319" r:id="rId4"/>
    <p:sldId id="337" r:id="rId5"/>
    <p:sldId id="343" r:id="rId6"/>
    <p:sldId id="344" r:id="rId7"/>
    <p:sldId id="320" r:id="rId8"/>
    <p:sldId id="321" r:id="rId9"/>
    <p:sldId id="322" r:id="rId10"/>
    <p:sldId id="323" r:id="rId11"/>
    <p:sldId id="345" r:id="rId12"/>
    <p:sldId id="324" r:id="rId13"/>
    <p:sldId id="336" r:id="rId14"/>
    <p:sldId id="346" r:id="rId15"/>
    <p:sldId id="325" r:id="rId16"/>
    <p:sldId id="335" r:id="rId17"/>
    <p:sldId id="338" r:id="rId18"/>
    <p:sldId id="327" r:id="rId19"/>
    <p:sldId id="333" r:id="rId20"/>
    <p:sldId id="347" r:id="rId21"/>
    <p:sldId id="340" r:id="rId22"/>
    <p:sldId id="339" r:id="rId23"/>
    <p:sldId id="351" r:id="rId24"/>
    <p:sldId id="341" r:id="rId25"/>
    <p:sldId id="312" r:id="rId26"/>
    <p:sldId id="348" r:id="rId27"/>
    <p:sldId id="314" r:id="rId28"/>
    <p:sldId id="349" r:id="rId29"/>
    <p:sldId id="342" r:id="rId30"/>
    <p:sldId id="311" r:id="rId31"/>
    <p:sldId id="315" r:id="rId32"/>
    <p:sldId id="350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503050405090304"/>
        <a:ea typeface="Times New Roman" panose="02020503050405090304"/>
        <a:cs typeface="Times New Roman" panose="02020503050405090304"/>
        <a:sym typeface="Times New Roman" panose="0202050305040509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 autoAdjust="0"/>
    <p:restoredTop sz="94554" autoAdjust="0"/>
  </p:normalViewPr>
  <p:slideViewPr>
    <p:cSldViewPr snapToObjects="1">
      <p:cViewPr varScale="1">
        <p:scale>
          <a:sx n="61" d="100"/>
          <a:sy n="61" d="100"/>
        </p:scale>
        <p:origin x="248" y="1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4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38330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090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2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175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0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07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595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54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9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06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6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063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243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320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25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784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808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914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158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6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90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17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3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89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3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11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23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8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</a:t>
            </a:r>
            <a:r>
              <a:rPr lang="zh-CN" altLang="en-US" dirty="0" smtClean="0"/>
              <a:t>输入节标题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  <a:sym typeface="Times New Roman" panose="0202050305040509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503050405090304"/>
                  <a:ea typeface="Times New Roman" panose="02020503050405090304"/>
                  <a:cs typeface="Times New Roman" panose="02020503050405090304"/>
                  <a:sym typeface="Times New Roman" panose="0202050305040509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9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9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itchFamily="34" charset="-122"/>
          <a:ea typeface="微软雅黑" pitchFamily="34" charset="-122"/>
          <a:cs typeface="微软雅黑" pitchFamily="34" charset="-122"/>
          <a:sym typeface="Times New Roman" panose="0202050305040509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itchFamily="34" charset="-122"/>
          <a:ea typeface="微软雅黑" pitchFamily="34" charset="-122"/>
          <a:cs typeface="微软雅黑" pitchFamily="34" charset="-122"/>
          <a:sym typeface="Times New Roman" panose="0202050305040509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itchFamily="34" charset="-122"/>
          <a:ea typeface="微软雅黑" pitchFamily="34" charset="-122"/>
          <a:cs typeface="微软雅黑" pitchFamily="34" charset="-122"/>
          <a:sym typeface="Times New Roman" panose="0202050305040509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itchFamily="34" charset="-122"/>
          <a:ea typeface="微软雅黑" pitchFamily="34" charset="-122"/>
          <a:cs typeface="微软雅黑" pitchFamily="34" charset="-122"/>
          <a:sym typeface="Times New Roman" panose="0202050305040509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9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itchFamily="34" charset="-122"/>
          <a:ea typeface="微软雅黑" pitchFamily="34" charset="-122"/>
          <a:cs typeface="微软雅黑" pitchFamily="34" charset="-122"/>
          <a:sym typeface="Times New Roman" panose="0202050305040509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503050405090304"/>
          <a:ea typeface="Times New Roman" panose="02020503050405090304"/>
          <a:cs typeface="Times New Roman" panose="02020503050405090304"/>
          <a:sym typeface="Times New Roman" panose="0202050305040509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503050405090304"/>
          <a:ea typeface="Times New Roman" panose="02020503050405090304"/>
          <a:cs typeface="Times New Roman" panose="02020503050405090304"/>
          <a:sym typeface="Times New Roman" panose="0202050305040509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503050405090304"/>
          <a:ea typeface="Times New Roman" panose="02020503050405090304"/>
          <a:cs typeface="Times New Roman" panose="02020503050405090304"/>
          <a:sym typeface="Times New Roman" panose="0202050305040509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503050405090304"/>
          <a:ea typeface="Times New Roman" panose="02020503050405090304"/>
          <a:cs typeface="Times New Roman" panose="02020503050405090304"/>
          <a:sym typeface="Times New Roman" panose="0202050305040509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50305040509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pycharm-windows-install.html" TargetMode="External"/><Relationship Id="rId4" Type="http://schemas.openxmlformats.org/officeDocument/2006/relationships/hyperlink" Target="https://jingyan.baidu.com/article/60ccbceb4e3b0e64cab1973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mirrors.tuna.tsinghua.edu.cn/anaconda/miniconda/Miniconda3-py38_4.8.2-Linux-x86_64.s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 smtClean="0">
                <a:cs typeface="Times New Roman" panose="02020503050405090304"/>
              </a:rPr>
              <a:t>讲师：黄老师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503050405090304"/>
              </a:rPr>
              <a:t>AI</a:t>
            </a:r>
            <a:r>
              <a:rPr lang="zh-CN" altLang="en-US" b="1" dirty="0" smtClean="0">
                <a:sym typeface="Times New Roman" panose="02020503050405090304"/>
              </a:rPr>
              <a:t>系列公开课</a:t>
            </a:r>
            <a:endParaRPr lang="zh-CN" altLang="en-US" b="1" dirty="0">
              <a:sym typeface="Times New Roman" panose="02020503050405090304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模型搭建和网络搭建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50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需要安装的工具包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084" y="1794765"/>
            <a:ext cx="10225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CondaHTTPError: HTTP 404 NOT FOUND for url &lt;http://pypi.mirrors.ustc.edu.cn/simple/noarch/repodata.json&gt; Elapsed: 00:00.007717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2973" y="4017221"/>
            <a:ext cx="4591961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 err="1"/>
              <a:t>conda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--remove-key channels</a:t>
            </a:r>
            <a:endParaRPr kumimoji="0" lang="zh-CN" altLang="en-US" sz="2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3376" y="4586378"/>
            <a:ext cx="10176421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 err="1"/>
              <a:t>conda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--append channels </a:t>
            </a:r>
            <a:r>
              <a:rPr lang="en-US" altLang="zh-CN" sz="2400" dirty="0" err="1"/>
              <a:t>conda</a:t>
            </a:r>
            <a:r>
              <a:rPr lang="en-US" altLang="zh-CN" sz="2400" dirty="0"/>
              <a:t>-forge </a:t>
            </a:r>
            <a:r>
              <a:rPr lang="en-US" altLang="zh-CN" sz="2400" dirty="0" smtClean="0"/>
              <a:t>--</a:t>
            </a:r>
            <a:r>
              <a:rPr lang="en-US" altLang="zh-CN" sz="2400" dirty="0"/>
              <a:t>append channels </a:t>
            </a:r>
            <a:r>
              <a:rPr lang="en-US" altLang="zh-CN" sz="2400" dirty="0" err="1"/>
              <a:t>bioconda</a:t>
            </a:r>
            <a:r>
              <a:rPr lang="en-US" altLang="zh-CN" sz="2400" dirty="0"/>
              <a:t> --append channels defaults</a:t>
            </a:r>
            <a:endParaRPr kumimoji="0" lang="zh-CN" altLang="en-US" sz="2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3367" y="1085712"/>
            <a:ext cx="476027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如果出现类似下面这样的错误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14047" y="3372905"/>
            <a:ext cx="727378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可以尝试删除之前的镜像，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然后添加默认镜像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</p:spTree>
    <p:extLst>
      <p:ext uri="{BB962C8B-B14F-4D97-AF65-F5344CB8AC3E}">
        <p14:creationId xmlns:p14="http://schemas.microsoft.com/office/powerpoint/2010/main" val="164587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安装指令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8409" y="2754238"/>
            <a:ext cx="9907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pip install numpy scipy pandas matplotlib pillow jupyter notebook opencv-python==3.4.2.17 opencv-contrib-python==3.4.2.17 </a:t>
            </a:r>
            <a:r>
              <a:rPr lang="zh-CN" altLang="en-US" sz="2400" dirty="0" smtClean="0"/>
              <a:t>tensorflow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jupyter_contrib_nbextensions </a:t>
            </a:r>
            <a:r>
              <a:rPr lang="zh-CN" altLang="en-US" sz="2400" dirty="0"/>
              <a:t>autopep8 -i "https://pypi.doubanio.com/simple/"</a:t>
            </a:r>
          </a:p>
        </p:txBody>
      </p:sp>
      <p:sp>
        <p:nvSpPr>
          <p:cNvPr id="5" name="矩形 4"/>
          <p:cNvSpPr/>
          <p:nvPr/>
        </p:nvSpPr>
        <p:spPr>
          <a:xfrm>
            <a:off x="1166617" y="1976447"/>
            <a:ext cx="326243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一条指令安装所有包：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279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扩展设置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6967" y="2098138"/>
            <a:ext cx="8664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https://www.runoob.com/w3cnote/pycharm-windows-install.html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06967" y="1424651"/>
            <a:ext cx="473302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Pycharm</a:t>
            </a: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 windows </a:t>
            </a:r>
            <a:r>
              <a:rPr kumimoji="0" lang="zh-CN" altLang="en-US" sz="28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版本教程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6967" y="4112942"/>
            <a:ext cx="9030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4"/>
              </a:rPr>
              <a:t>https://jingyan.baidu.com/article/60ccbceb4e3b0e64cab19733.html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41084" y="3501008"/>
            <a:ext cx="4365937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Pycharm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 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ubuntu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版本教程</a:t>
            </a:r>
          </a:p>
        </p:txBody>
      </p:sp>
    </p:spTree>
    <p:extLst>
      <p:ext uri="{BB962C8B-B14F-4D97-AF65-F5344CB8AC3E}">
        <p14:creationId xmlns:p14="http://schemas.microsoft.com/office/powerpoint/2010/main" val="765873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扩展设置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1593" y="2607300"/>
            <a:ext cx="10009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Jupyter</a:t>
            </a:r>
            <a:r>
              <a:rPr lang="en-US" altLang="zh-CN" sz="24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Notebook</a:t>
            </a:r>
            <a:r>
              <a:rPr lang="zh-CN" altLang="en-US" sz="24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（此前被称为 </a:t>
            </a:r>
            <a:r>
              <a:rPr lang="en-US" altLang="zh-CN" sz="2400" dirty="0" err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IPython</a:t>
            </a:r>
            <a:r>
              <a:rPr lang="en-US" altLang="zh-CN" sz="24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notebook</a:t>
            </a:r>
            <a:r>
              <a:rPr lang="zh-CN" altLang="en-US" sz="24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）是一个交互式笔记本，支持运行 </a:t>
            </a:r>
            <a:r>
              <a:rPr lang="en-US" altLang="zh-CN" sz="24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40 </a:t>
            </a:r>
            <a:r>
              <a:rPr lang="zh-CN" altLang="en-US" sz="24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多种编程语言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8273" y="1543191"/>
            <a:ext cx="3284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Jupyter</a:t>
            </a:r>
            <a:r>
              <a:rPr lang="en-US" altLang="zh-CN" sz="2800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Notebook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645024"/>
            <a:ext cx="3492376" cy="22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8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扩展设置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26" y="1052736"/>
            <a:ext cx="8841323" cy="47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70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扩展设置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10" y="2696895"/>
            <a:ext cx="5791200" cy="219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25410" y="1471012"/>
            <a:ext cx="378565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如果碰见类似情况怎么办？</a:t>
            </a:r>
            <a:endParaRPr kumimoji="0" lang="zh-CN" altLang="en-US" sz="2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39607" y="1932675"/>
            <a:ext cx="2502438" cy="3725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32662" y="5658215"/>
            <a:ext cx="29200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2800" dirty="0"/>
              <a:t>pip install autopep8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</p:spTree>
    <p:extLst>
      <p:ext uri="{BB962C8B-B14F-4D97-AF65-F5344CB8AC3E}">
        <p14:creationId xmlns:p14="http://schemas.microsoft.com/office/powerpoint/2010/main" val="1912770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 smtClean="0">
                <a:cs typeface="Times New Roman" panose="02020503050405090304"/>
              </a:rPr>
              <a:t>讲师：黄老师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503050405090304"/>
              </a:rPr>
              <a:t>AI</a:t>
            </a:r>
            <a:r>
              <a:rPr lang="zh-CN" altLang="en-US" b="1" dirty="0" smtClean="0">
                <a:sym typeface="Times New Roman" panose="02020503050405090304"/>
              </a:rPr>
              <a:t>系列公开课</a:t>
            </a:r>
            <a:endParaRPr lang="zh-CN" altLang="en-US" b="1" dirty="0">
              <a:sym typeface="Times New Roman" panose="02020503050405090304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神经网络搭建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93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1754" y="1124744"/>
            <a:ext cx="188769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项目案例：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1754" y="2139738"/>
            <a:ext cx="6053899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搭建一个可以识别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1-9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数字的简单网络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3049" y="3496942"/>
            <a:ext cx="152862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知识点：</a:t>
            </a:r>
            <a:endParaRPr kumimoji="0" lang="en-US" altLang="zh-CN" sz="2800" b="1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7279" y="4247991"/>
            <a:ext cx="188769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全连接网络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3049" y="5062205"/>
            <a:ext cx="81047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分类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07279" y="5750089"/>
            <a:ext cx="81047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训练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01" y="3312186"/>
            <a:ext cx="5042192" cy="269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10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484784"/>
            <a:ext cx="5308600" cy="3162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654" y="1864168"/>
            <a:ext cx="6781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6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412776"/>
            <a:ext cx="3220601" cy="36314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89843" y="3303361"/>
            <a:ext cx="152862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吃饭吗？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58474" y="2914162"/>
            <a:ext cx="81047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吃 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不吃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143672" y="3345051"/>
            <a:ext cx="864096" cy="26160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7880993" y="3345050"/>
            <a:ext cx="864096" cy="26160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  <p:extLst>
      <p:ext uri="{BB962C8B-B14F-4D97-AF65-F5344CB8AC3E}">
        <p14:creationId xmlns:p14="http://schemas.microsoft.com/office/powerpoint/2010/main" val="1518302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小米兰亭" panose="03000502000000000000" charset="-122"/>
              </a:rPr>
              <a:t>课程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3672" y="1988840"/>
            <a:ext cx="5617883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搭建深度学习环境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了解深度学习的基础知识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搭建一个简单网络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rtl="0" eaLnBrk="1" fontAlgn="auto" latinLnBrk="0">
              <a:lnSpc>
                <a:spcPct val="150000"/>
              </a:lnSpc>
              <a:buFontTx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65550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5365" y="2492188"/>
            <a:ext cx="7991929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动动脑子，不如我们让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问题再复杂一点点。。。。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</p:spTree>
    <p:extLst>
      <p:ext uri="{BB962C8B-B14F-4D97-AF65-F5344CB8AC3E}">
        <p14:creationId xmlns:p14="http://schemas.microsoft.com/office/powerpoint/2010/main" val="1445061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8679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4" y="1124744"/>
            <a:ext cx="4775513" cy="41108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081" y="2722965"/>
            <a:ext cx="6629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5365" y="2492188"/>
            <a:ext cx="6555639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再加把劲儿，网络在复杂一点点。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1159073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124744"/>
            <a:ext cx="5909581" cy="50759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</p:spTree>
    <p:extLst>
      <p:ext uri="{BB962C8B-B14F-4D97-AF65-F5344CB8AC3E}">
        <p14:creationId xmlns:p14="http://schemas.microsoft.com/office/powerpoint/2010/main" val="1695205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ReLU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激活函数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90" y="1196752"/>
            <a:ext cx="5293395" cy="5010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8" y="2276872"/>
            <a:ext cx="5196673" cy="36117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407" y="1119026"/>
            <a:ext cx="4687168" cy="11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5992"/>
      </p:ext>
    </p:extLst>
  </p:cSld>
  <p:clrMapOvr>
    <a:masterClrMapping/>
  </p:clrMapOvr>
  <p:transition spd="med">
    <p:sndAc>
      <p:stSnd>
        <p:snd r:embed="rId3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052736"/>
            <a:ext cx="5843529" cy="49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8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28146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softmax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3263" y="1844397"/>
            <a:ext cx="422166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2.5           -1             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49738" y="1844397"/>
            <a:ext cx="1169549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预测值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8010" y="1305153"/>
            <a:ext cx="5049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 paper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 rock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'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scissors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03062" y="2943189"/>
            <a:ext cx="1462899" cy="662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softmax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030258" y="2898621"/>
            <a:ext cx="484632" cy="978408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22211" y="4111334"/>
            <a:ext cx="4356319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0.86        0.026         0.12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29273" y="4111334"/>
            <a:ext cx="810476" cy="662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640" y="3068458"/>
            <a:ext cx="3762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1356"/>
      </p:ext>
    </p:extLst>
  </p:cSld>
  <p:clrMapOvr>
    <a:masterClrMapping/>
  </p:clrMapOvr>
  <p:transition spd="med">
    <p:sndAc>
      <p:stSnd>
        <p:snd r:embed="rId3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  <p:bldP spid="18" grpId="0"/>
      <p:bldP spid="8" grpId="0" animBg="1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神经网络搭建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7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744" y="1340768"/>
            <a:ext cx="7586486" cy="48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75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551495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损失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1084" y="1268760"/>
            <a:ext cx="147732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神经网络训练</a:t>
            </a:r>
            <a:endParaRPr kumimoji="0" lang="zh-CN" altLang="en-US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163" y="908720"/>
            <a:ext cx="4340454" cy="51383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115" y="1996882"/>
            <a:ext cx="606689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    大家都应该经历过考试，其实深度神经网络的训练和</a:t>
            </a:r>
            <a:endParaRPr lang="en-US" altLang="zh-CN" dirty="0" smtClean="0">
              <a:solidFill>
                <a:schemeClr val="bg1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咱们的学习是异曲同工之妙</a:t>
            </a:r>
            <a:endParaRPr kumimoji="0" lang="zh-CN" altLang="en-US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45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8525" y="64770"/>
            <a:ext cx="15125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梯度下降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276007"/>
            <a:ext cx="5226050" cy="32873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74" y="1280452"/>
            <a:ext cx="5226050" cy="328739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179124" y="3216567"/>
            <a:ext cx="998855" cy="803910"/>
            <a:chOff x="6196" y="5126"/>
            <a:chExt cx="1573" cy="1266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196" y="5126"/>
              <a:ext cx="1250" cy="12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263" y="6392"/>
              <a:ext cx="1296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0" name="334E55B0-647D-440b-865C-3EC943EB4CBC-7" descr="wpsoffic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9" y="5788"/>
              <a:ext cx="911" cy="334"/>
            </a:xfrm>
            <a:prstGeom prst="rect">
              <a:avLst/>
            </a:prstGeom>
          </p:spPr>
        </p:pic>
      </p:grpSp>
      <p:cxnSp>
        <p:nvCxnSpPr>
          <p:cNvPr id="14" name="直接连接符 13"/>
          <p:cNvCxnSpPr/>
          <p:nvPr/>
        </p:nvCxnSpPr>
        <p:spPr>
          <a:xfrm>
            <a:off x="7044889" y="2347595"/>
            <a:ext cx="430530" cy="7575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475419" y="3105150"/>
            <a:ext cx="82296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334E55B0-647D-440b-865C-3EC943EB4CBC-11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74" y="2753652"/>
            <a:ext cx="578485" cy="2120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288990" y="4938417"/>
            <a:ext cx="7666520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更新后的参数 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= 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更新前的参数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学习率 * 梯度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85022" y="4165854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参数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811072" y="4198517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参数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62700" y="1059613"/>
            <a:ext cx="78482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损失值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253803" y="1059613"/>
            <a:ext cx="78482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损失值</a:t>
            </a:r>
          </a:p>
        </p:txBody>
      </p:sp>
      <p:sp>
        <p:nvSpPr>
          <p:cNvPr id="9" name="矩形 8"/>
          <p:cNvSpPr/>
          <p:nvPr/>
        </p:nvSpPr>
        <p:spPr>
          <a:xfrm>
            <a:off x="8898503" y="7330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886900" y="1102414"/>
            <a:ext cx="1161428" cy="1640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336360" y="1113527"/>
            <a:ext cx="296789" cy="2185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288990" y="5769861"/>
            <a:ext cx="644182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dam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只是梯度下降法的一种变种优化器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341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  <p:bldP spid="30" grpId="0"/>
      <p:bldP spid="31" grpId="0"/>
      <p:bldP spid="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 smtClean="0">
                <a:cs typeface="Times New Roman" panose="02020503050405090304"/>
              </a:rPr>
              <a:t>讲师：黄老师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503050405090304"/>
              </a:rPr>
              <a:t>AI</a:t>
            </a:r>
            <a:r>
              <a:rPr lang="zh-CN" altLang="en-US" b="1" dirty="0" smtClean="0">
                <a:sym typeface="Times New Roman" panose="02020503050405090304"/>
              </a:rPr>
              <a:t>系列公开课</a:t>
            </a:r>
            <a:endParaRPr lang="zh-CN" altLang="en-US" b="1" dirty="0">
              <a:sym typeface="Times New Roman" panose="02020503050405090304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深度学习环境搭建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23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熵损失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5125" y="1124744"/>
            <a:ext cx="22237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交叉熵函数：</a:t>
            </a:r>
          </a:p>
        </p:txBody>
      </p:sp>
      <p:pic>
        <p:nvPicPr>
          <p:cNvPr id="8" name="334E55B0-647D-440b-865C-3EC943EB4CBC-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25" y="1164749"/>
            <a:ext cx="6271260" cy="480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37030" y="1889919"/>
            <a:ext cx="433133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327025" indent="-435610" eaLnBrk="1">
              <a:lnSpc>
                <a:spcPct val="10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="" xmlns:wpsdc="http://www.wps.cn/officeDocument/2017/drawingmlCustomData" val="-143" checksum="4104230710"/>
                  <wpsdc:marlchars xmlns="" xmlns:wpsdc="http://www.wps.cn/officeDocument/2017/drawingmlCustomData" val="143" checksum="4032692399"/>
                </a:ext>
              </a:extLs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y：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实际值（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27025" indent="-435610" eaLnBrk="1">
              <a:lnSpc>
                <a:spcPct val="10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="" xmlns:wpsdc="http://www.wps.cn/officeDocument/2017/drawingmlCustomData" val="-143" checksum="4104230710"/>
                  <wpsdc:marlchars xmlns="" xmlns:wpsdc="http://www.wps.cn/officeDocument/2017/drawingmlCustomData" val="143" checksum="4032692399"/>
                </a:ext>
              </a:extLs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预测值（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的实数）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kumimoji="0" lang="zh-CN" altLang="en-US" sz="2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740710017"/>
              </p:ext>
            </p:extLst>
          </p:nvPr>
        </p:nvGraphicFramePr>
        <p:xfrm>
          <a:off x="1931058" y="2996952"/>
          <a:ext cx="8407728" cy="263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576"/>
                <a:gridCol w="2802576"/>
                <a:gridCol w="2802576"/>
              </a:tblGrid>
              <a:tr h="5622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y-</a:t>
                      </a:r>
                      <a:r>
                        <a:rPr lang="zh-CN" altLang="en-US" sz="2800" dirty="0"/>
                        <a:t>实际值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x-</a:t>
                      </a:r>
                      <a:r>
                        <a:rPr lang="zh-CN" altLang="en-US" sz="2800"/>
                        <a:t>预测值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交叉熵值</a:t>
                      </a:r>
                      <a:r>
                        <a:rPr lang="en-US" altLang="zh-CN" sz="2800"/>
                        <a:t>E</a:t>
                      </a:r>
                    </a:p>
                  </a:txBody>
                  <a:tcPr/>
                </a:tc>
              </a:tr>
              <a:tr h="4834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</a:p>
                  </a:txBody>
                  <a:tcPr/>
                </a:tc>
              </a:tr>
              <a:tr h="4362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4357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4362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334E55B0-647D-440b-865C-3EC943EB4CBC-2" descr="/var/folders/_0/1bhbxywd60z6hrsyllrf12140000gn/T/com.kingsoft.wpsoffice.mac/wpsoffice.vO788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4322041"/>
            <a:ext cx="436880" cy="221615"/>
          </a:xfrm>
          <a:prstGeom prst="rect">
            <a:avLst/>
          </a:prstGeom>
        </p:spPr>
      </p:pic>
      <p:pic>
        <p:nvPicPr>
          <p:cNvPr id="22" name="334E55B0-647D-440b-865C-3EC943EB4CBC-3" descr="/var/folders/_0/1bhbxywd60z6hrsyllrf12140000gn/T/com.kingsoft.wpsoffice.mac/wpsoffice.vO788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4795205"/>
            <a:ext cx="436880" cy="2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8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熵损失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90204" pitchFamily="34" charset="0"/>
                <a:cs typeface="Arial" panose="020B0604020202090204" pitchFamily="34" charset="0"/>
                <a:sym typeface="Times New Roman" panose="0202050305040509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90204" pitchFamily="34" charset="0"/>
              <a:cs typeface="Arial" panose="020B0604020202090204" pitchFamily="34" charset="0"/>
              <a:sym typeface="Times New Roman" panose="020205030504050903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95" y="1196752"/>
            <a:ext cx="9449573" cy="50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8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环境管理器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3006" y="1268760"/>
            <a:ext cx="228043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Conda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503050405090304"/>
              </a:rPr>
              <a:t>是什么？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6566" y="2181548"/>
            <a:ext cx="10513454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Conda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是一个开源的软件包管理系统和环境管理系统，用于安装多个版本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软件包及其</a:t>
            </a:r>
            <a:r>
              <a:rPr lang="zh-CN" altLang="en-US" sz="2400" dirty="0"/>
              <a:t>依赖关系，并在它们之间轻松切换。</a:t>
            </a:r>
            <a:endParaRPr kumimoji="0" lang="zh-CN" altLang="en-US" sz="2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87" y="3158409"/>
            <a:ext cx="3614058" cy="28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0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环境管理器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812" y="1185641"/>
            <a:ext cx="4388915" cy="565620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80319" y="1700808"/>
            <a:ext cx="3819313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我们为什么要搭建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Conda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0" lang="zh-CN" altLang="en-US" sz="2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</p:spTree>
    <p:extLst>
      <p:ext uri="{BB962C8B-B14F-4D97-AF65-F5344CB8AC3E}">
        <p14:creationId xmlns:p14="http://schemas.microsoft.com/office/powerpoint/2010/main" val="1250047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环境管理器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91544" y="1124744"/>
            <a:ext cx="7062188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Miniconda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官方下载网址：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docs.conda.io/en/latest/miniconda.html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61" y="2620516"/>
            <a:ext cx="8904312" cy="28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2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2652" y="787206"/>
            <a:ext cx="8761371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清华源下载网址（推荐）：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https://mirrors.tuna.tsinghua.edu.cn/anaconda/miniconda/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2" y="1916832"/>
            <a:ext cx="9860482" cy="36283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5480" y="6027018"/>
            <a:ext cx="877802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Bash </a:t>
            </a:r>
            <a:endParaRPr kumimoji="0" lang="zh-CN" altLang="en-US" sz="2400" b="0" i="0" u="none" strike="noStrik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5030504050903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6291" y="6010849"/>
            <a:ext cx="6074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tooltip="Miniconda3-py38_4.8.2-Linux-x86_64.sh"/>
              </a:rPr>
              <a:t>Miniconda3-py38_4.8.2-Linux-x86_64.sh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700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8679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998598"/>
            <a:ext cx="48291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00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需要安装的工具包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320899"/>
            <a:ext cx="4467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70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503050405090304"/>
            <a:ea typeface="Times New Roman" panose="02020503050405090304"/>
            <a:cs typeface="Times New Roman" panose="02020503050405090304"/>
            <a:sym typeface="Times New Roman" panose="020205030504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50305040509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503050405090304"/>
            <a:ea typeface="Times New Roman" panose="02020503050405090304"/>
            <a:cs typeface="Times New Roman" panose="02020503050405090304"/>
            <a:sym typeface="Times New Roman" panose="020205030504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503050405090304"/>
            <a:ea typeface="Times New Roman" panose="02020503050405090304"/>
            <a:cs typeface="Times New Roman" panose="02020503050405090304"/>
            <a:sym typeface="Times New Roman" panose="0202050305040509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SUVVOWVXeHZaM2dnS3lBb01TMTVLV3h2WnlneExYZ3BYRjA9IiwKICAgIkxhdGV4SW1nQmFzZTY0IiA6ICJpVkJPUncwS0dnb0FBQUFOU1VoRVVnQUFCRHNBQUFCVEJBTUFBQUJqZFJFMUFBQUFNRkJNVkVYLy8vOEFBQUFBQUFBQUFBQUFBQUFBQUFBQUFBQUFBQUFBQUFBQUFBQUFBQUFBQUFBQUFBQUFBQUFBQUFBQUFBQXYzYUI3QUFBQUQzUlNUbE1BaWF1N1JDTE4zZTlVbVdZeUVIWjJiVWZvQUFBQUNYQklXWE1BQUE3RUFBQU94QUdWS3c0YkFBQWFUa2xFUVZSNEFlVmRhNHhyeDEyZmZmamV1dyt2dDZSUUZDRzhBdHJ5cXJ3dElvMVN3SlpTUklvS3V4RVZ2Wi9xL1FBa2ZBQ3Ztb1pjS0ttM1RlR21sSEkyclJDb0ZkcHRwVlp3QVhscEJFS2dZS05VQ1BHUWwxQXBhVlJsRjFBUlg1QXZONUIxSG1UNC9lYzk0Mk9maDMwY1Jad1A1OHpqUC8vNXpjei9OWE9PZHhuN2YzdXRmS2p3b1pjK09lTXU1b0Nac1ptam52RWt6SWRkNTllSzc2ZTlQZHMrNW9HWnNWbWpudTBjeklmYkl1OFYzOUhUTDV6T3NwTzVZR1pzeHFobk9RTno0MVgvN3psMFZZb2VubVV2YzhFTTd6SmIxTmxtNEgyZnUvMHQxMTdKMW1iMjFKZjR5ZXlaam5Mc1h3VG1vL1NlUC9uQ2ZWRnZsREpGeVp3d016YUMrcHQrSU81NlJ3ck1XVW11Y3JwZWMvR28vVmRXNExub1YvaWUxNjRVaWVIM3ZNSzBtVGxoWml4RXZTeEFqOTRhYVpHbnB6c1N2ZHhNMzZBUXlnVytYUWpmRWFiVlcxN1JpcHhqcnl4dFptNllHUXRRbCs2NEpuRVBINUtYRkhMZVNBczlQZDNhdjN3SlhlMmxiMUFJNVE0UGpQNzZvN3VGZEhTWm4zdDgvK3IyRnVjdmVFVnBNM1BEekZpSUdoQjNzR28yWEN0OWxpU2ttQ25yY3I2WmRrNktvU3RITHdlTWQvaGhVREtiYkduRWo2NXhuc3V4elE4emd0TVIxR3dKNHVDdTJocmtZelpURkhJNTRrV1lwYkNYU2ZsTG9mbDZsaGNrSG14d0VRQ0JmN0ZhR05STnlzNFJNeHRGemE1QVBIb3V2cXQ4Nkdabmx4NFVKWGVwSVhZRHUvZ2NWS0VZNjRGcGRYVU9DRGM0djVrYXFFTTRSOHhzRkRVN2czZzRhQmhienVralBTWnhtWHBSak9NNml5c3I4NWZjNHRMakdIcFI0ckVXMm1sWTZUMjM5NVRwZVdKbWJBUTFPK0w4ZVI5cXk0KzYvY29wY2ptZDd4UTlCazBYK2YrYWtwVWI3eVRoS0V3OFdEc0lSQ3UrRHpkQUVoSnp4WXlEOVFBMTYzRCtxZyt4NnVtWVh6ZEZiajJuODAzZDVWL3NKcEQyK2JHaFdJVmtETCs1Vlp4NEhBVjJxWjh2OHBvclpnWmpFVGpiOXNoaDFVNGdMbVpLcDB2a2RiNXBlMTFQUE5Pb085dmExZXUvOUljOVZxQjRYT1lISHZKQjRNTzl5dkdadVdLbXJhMlB1Z3d0Q2tLbS9vdmowVTVSazlQNXB1NXhoZTlQcGwzM1F3OGlMbEE4TmdLam5DL3ltaTltQ3FCOTIwRG5lZHYrdERaZjhmTXp5bFh5T2QvVXZhOEZnai9TY0NtTUZnc1ZqM0t3QWN3WGVjMFhNMk1oYXZMQjUvNU1ObTBBNTFkTWwrdm5jNzZwTzAwVWo3TlI4MUtnOVdBMXo0M25qTHptakprRnFPRnNnbU1QdkxnTG5FM3FCWnBNT01qbmZDY3pkV29UeFdNUUhrVVVhajF3SEwzbm9Nc1plYzBaTXgyaXU2aEhqejBRdlNiNGNHZlFXWkw1bkcvNkhoTEZveDBjaW9GMWtkYWp3di9IQVo4ejhwb3pac1o4MURISEhxeTc1d3hyZHNsOHpqZDkvMG5pc1I1ektsZWtlQ3g1NzFncXVTS3ZlV05tZU1maXZSbnFPTWNlZnluWFlyQ1ZmazNTVStaMHZ1azdTQktQVlgvZ2duR1I0ckhHM2RjdS9WeVIxN3d4MDdtcGk1cTE3YkZIV1ZWVXo5T3ZTWHBLT045aVFsNE5JVWs4S2pHdnhJb1VqNUlYMUEyNGMraWlJU2MrNTQyWlh0cTZiK0RjWTQ4TmRaaitZNzFFMkRrSWNqcmY5RDBsaWNkT2VMNEQxa1dLQnpUdjNLTFBGM25OSFRPTzFWM1U3ckhIcFpmdGFHYWZxdVJ5dmhsd0pJbEgxWS9KQmVkQ3hhUG1IaWpsaTd6bWpwbDJ0czR4bUh2czBYUWo3UXpyRXBJK0huMnNFWlpodXp6aWZKOTdhM1Q5KzA1OXl0SzNSSStjZTBXbDI5b1BuRkJKNlUzOGc0ZGVsWjlKRW8vVzZMNTJGdFpqN2M3aGQvbEFkSzdybUt2UnlLdjhyOWVHSDN4QzA2cm52ZmNQZjhRdEtnZ3p1cmozblJmdkVqM2QyNzc0SHJkTEZ6Vzc1Qng3VkE5Y3N0enB2K0hYdVgzbit4LzZkZkFnZEw2ZjRmd2k0cmQyM1k2VzYzd1lEU0VFNzlXbDZ5aVJCM2RWL3VqSUNaNm1vbWVTZU1TOWZadmVlcXkzaG0yK3BYRnNSTnM2U1FyeGlzbU1SRjRyZGM3eEplZWJEUVVsN3VZWTR5ZndUVVZQRlJlREdjeWY1RHdTNStjTG1IRHZJTjFGN1I1N2xPMG9GYmhjajJYK1JkWTFyMFlYeklyVy9aQ1kvUzRmZm9PVkJ4NjBVb3YvTWl0WFgyWlhqWVhyWHZ3cGU1WStPVmdhUHNHVzZ4TmVKaWVJQno2NzdvME1hSHJ4MkhscGQ4Mit5Nm02dzZsdzY2MFJlZTI3dmE5RS9MZDIyWE5tZGtUZFQvT0xRL1pQL0tRVUtaMHFDRE9wMG9kM3l4MmE1UG9uVHlHVnh4YWJpNXErTk5YcXZUU2JuNERRQzcySzBSdDhpNmE2NW5ZU0NjdFBjVElTck5SMmhiSXI5cDdyL0REU0RGWUZxQUdJYW5zWVZTdG1pWWtiWFFuaUFVR1ZkTzU5YXZFQVZzYXM0RVh1SUM4N1JyUmk1a0YwWDZxVGtXRHMvUTRKQmlEY1gvOUZURnBQa0JXREdhdzdKTGdiNkh5UnZ1LzRNejNiMUttTG1sWE5zUWNRNzFMMWxGYzV3bnhkTmpMWDVFcm80SHdoTitiQ1ZQeUN5RHpqVENoVXJFR0ZPNTh3dSsycStFWHNGZjdpQW8yak15bThUUkNQcGNCNlVVZlR4eDdQMEtEYTJ0WmhWMmdOQmx2a1E5RUozZnErbStoeStUUExjcVMxQnpSMXVmTmVIaDVwOFNnR00yTUxRN0hVRVQrczdqR0crTk01Q25OUjAvd0lCMW4rKzVvekdCcFF6bXVSekgvRjhPcnFrUWJPdDZyVkJuSUNlWkpYWFVrUXhFUkZkV3R5SEt2OG9vKzRtYlpaVzVwNDVKa2dIbGVNeURvdE1YelR1MU9jUGxrN0JpM25CN0lGQm1QRERacDJXWXo3d0l1OFlCVzJaRlhYS2cxR0xiSFVNVXhaV3d4bXhycnlaK2dkL3F0a0VvNjRYZ3pxMVVXTmtkbkx4cE1TbkxtWHYvTHVjUmU0KzFlZnpyNmFaakpxZXFRWS9MNmxCSVp0bFl2MDNPSThWMWthdUZ5K0o2cWI4dU51eUZaMFRBZStVMWlQaW1PbVZOZlRXNDkxT3V1Q3pWQUhmb3RhckVVSFFHMm14NCs4T2taVXJ4aEZndkZRbG1lSDYrUC9RakFUNElZQU9PQkRVdWE2WnoxYzFMUVE1bnBWdEltNVBXTklSaElqYmVxYllJQUJLamFSbm9pSzUzeHJlZ0pvbjYxNTFEVXRyTFhhaExhSUc0VVZZcWJwby9xR0tJaTdKVmlQcHVuSGFkelNHdXVVWlVrdWtWWEdKTjZValFCdzJ6YUhzV3ZvbkJkNVFZcjJWQVdTNXpJSjJWZHQ4UkpkR2Z0Q01ETjJTYkh2Y3ZIV01QSys4blJSdzhyeHUyN2N1UEdGTzBEajJFVUZYajEyUURYbTBuR3RickF1RkthamRRS0twUmEvN3k0RUpOU2NzVUNFWldPbnNLTW1kczFXVVVlWXdiRVdMakUwM2RIS3FhSFNzK1dpY2l0U3BzbmxrVGsra1BSTnM5aVVSN2gxSXNzcDZVUmVBMnRXTU9nRFNXTUx3VS85SXFZUXpQQXR0a3VTeUxweGRZVEVRYzB1WWRWN1ZNaktWYTBDSXV2ZEZxTXh3c0g1aHp4Q1RKV1FGMk16ckRQRzZFOE43WTZkT0hha0VmVHQzSGFVOWJtaXpLMmFzRkxiQ2VRTU01MUlzQjVkUGVlYW5wNnRLY1dqUTlOcmJVWlhqMFgwQWQzWUZBbnhJeGZsZjFBQWE2UEdKY0lwcVpWWUZXMUZNZHFic2wwaG1CbUxUaVI3VEhNRHFmZDdidGRCalJqU3VJRlZiZHRrMDV6M0Npa0p4cTkweFRwajEvbVdJbTB4UU56WFV0RzJBdFJTdnVmb1FNS0EyUkFUdHZ6Yk1oOTdUeENQYXB4MW5GWThSREM1WTJTc1ptWlRJTFJhaVFIc0c5QlhqY1VRdWlxbEFoNUZDeEIwZGs4U0Y0S1pyZWdOVlYzQmZjK3V3WWFFUmUwZWU2eG9KK2lTWms2TEw4MnMrRnZGY3AwdnhtL1VoOFJqaTdxQm1UV2VRenRmRWNpZ3JtSW1qQ2pIWEFuaTBiSCt6REpvbVpXMVpSbFM2eUxFNmhpaE1GWlQ4ckNvTVlCand4ZWRLdlVWNGlGSFBiQ3JBdUpOU1Z3RVp2aG92WTAxSWJDQlJnbUwyam4yZ01yM1BLcDhtZW94MmtFb3RtVHpwallObnZQZGNkU0huTXMyRWFPUi9nMHFySTlNNnNqZnNKRmM0KzhKNGxFejJ1azB4MG9kT3Rtc3lRVUsvQm5lRE1pR050S1NlVHZSZmFjZmpFNnJyM0F1TW55TFZMaUZscGllaG1SUUJHWW9tNHI3UXJpeVQxYzhNRDA2SUYzUm13MUZsZTl4OXk3YTJmRjF0VE9HYmRDMms3RzJGaHJxQXlUNzlCeFkrNHVBK1NZVnNjK0x1OWlaTjFSeS9PTTFFSS9sSHdRY0k4eTB3ZEt6S1dEYUVXRndweG81M0lpT01zU2VUSHhsZy9reG4rRlVqVFVxUmp4V055VVU3RkcwUW1wczlMU29rZFJSRU5zSU55RnVrMnpwbWxHUG1oNnA2M3pWTmxYeHhHUUk4WWlzL2JYT1Y5RjBOSnNReDllZDg1Z2Y1eDkzY2o4YWt0WWQrVFIxTFVlclRTRWwzdWV3Y3BMdk5ZdHNxUkZmSGNpY2piUmszaDdwdUpFWDlFR3BMNmlnQ1VJc1lEdUZKYUtHT3ZLaVBZWFZLY2xTVkkreGVDVUhxSnY4UjlQVVQ5Z1l3Q3UzcUNINE9ncGlpOW9qUGVZUjU4bm8wSUhzcmhLNmlsMTgramplYUlyWVZ1MmhFem9SYmFqT1FLd0VYQlcwN1RHSktwRVBuRW1QdmM0OVNwcjBtMEVKc3VQRUF4RGpyeGgxczJodHBDVjdzaFB0TEQ3WlRxRVBnZ1pxSTM3VmV1Um9zcDIrVEppSmNmelZrSERDT3dhNUY1WWhiMUhUc1lkZWlNdHE1T1dwblF4V1d0bFk2OTM2anBvMjdmZ0ZHaEY3UVBOTXh6dFdVZ1I4Zk5LbVpkY2ZEb24zdUd2Yko4MG1IbGp5K011NkJjUCtTRHRRMW5TZEp1cmJXaUxkeUF0ell1WmNSRnhDZ1dyV2pHTlFXZ2l6aVVjOFlwU2VHNnhlNHN3Rlltc01hbkhzMFZBVmxRT1pXREQ3QjFXUitZR1ZWdXBobmZIQWNiNUlXeGROczNXTUxyQWd4cnRWcmFTSXpzYzRTZFI5TjFySFh4Y04wZFRlTWszMVFqdWU2L0JuTFVPZHFobGIyRFdDSXV1TUhycVJGOUxPSnFDcDdBb0t0VHlieUN1anhXTnZBcE80NjlkM05WVC9lUlJvb2FvMXFOMWpEN2FzbUZ5eFMrZHpTNTNEU205S1l1dU1YZWZiTnM0YVZPUlVUdkRjY1RhNzF2bEtObU9jcEt3MDk0VFFOSnNmTjF5VEU5YTAxUUt4anJTYXVKRVhUTHJkdU5DK2pmYjRaQVpwRnVoeUlxL0NNSXVPT2dGY1VVak9aVitsc0NiaDMzTmdBMTJwYUxJL01PU2ViR1dkc2VOODZldm5iY01WU3krMnIxWEhwTmdKbDJSam5LVGhJUk1KNGxITUxzQTU5M1FpTFlYTVRIVEZpYnpPSERNcFBsR2dPSlc4ZkUrMUF2R21TaGFGV2JJZkU5RVoxQXhyTXVMVTlZbXJRcGpqZ2MvL1ZLdW05bnR3dnVZZ0RHbkhHMEtDaElSQ2xHK3FWbzd6bFNWbmRzSW13SG1OeEFPVzRVQ2lncC8wUXhNVCt2V3RiYUJqUUljcWtqU2tKSHBvTzlibUZ5b2U0eUk2ZzVvQ2R4MEZhWEJyQnFZdXlmeTBsdUpJNndRY3J0bk11WHNVY2FZdVpxdHVVVUdWL1AwYzJEU1NVU1NJUnpFbmtDSm9PcGJnYkVpdXdCb3JPYkR2NE1pZDJEblhxZ0laTTJhOGFzTzBvakFMZk9NaU9vUGFQZlpRSTJLWHpmWmJsK0Q1RlhjYjdhVjNIU3FWZE1MMGp0WUpxMkxpOU53UlFjeWNFSnkydFJDTzg1VXN3ZVowdEord0pFRThxczZxbUtZdFowTmxDck1sK29aRkdDSkJQYmNrTDJ0UHhmR2ZOcE55TG1nSzRUNk5HWGNpcjZJd0MxU0E2MnVoeEdwUlUwQzBKd3ZOL2Nob3VTbGlXYjczOE41T3R2VnVwR0ptU3J6L2RvNDlzRURiMUZOa1pwa0M1azNiT1ZKdHN6Zndpb05NZ25nYzhSZURCc2lpOThQUjBrd2xBeU83V0dNeEZOMGN6a2FOdzNtZFJCOUU3bXNLQ2tQRmZnMHUxcUJ6SktVb3pLSi93TFZBRENMNnVFbWhkbzg5ZEgxN1c2ZnNjd2RpTk9ZeW0xRkxqZTNLZ2N4QkVKV2I3VXZuKysxVWpsNk5JYVd2QzJSTUZtay81SjdKR3piYXBIMVpsc1RlRThTamI2TWYyN3cxdlhqWUkrSXpONlpDSDlDK0U5RVZCa21SMThJNTVhcXVTbUpleEVZUjRxRTNqRzdrVlJSbXdzRUE5MWdrMk5xV2ZJcTdRZTBkZXlpQ2pUZ3ZuK0Y3RDdDQlZHNUpidFlaRDRUekxRbXhRQnhpajFZZ1N6TFR0dTRaRTNpcTRJZ0gyQ2pWbW5oa2x5QWVaOVo4VytZekVJKzJHYzJSbFhDTnV5RVNLdkpxN2xFT1U3RkZUM0hWVkFaenBxMjJHM2tWaFZuMERiaUhFc1haVGZrVWQ4eDJRMllyUEZnSWZDV3FOeDFPZzR4SmFNSzViR0tkc1hTK0c4SUk0S3hNR3dNaHd0SUIxbldZUXI3RVdoZGlaSjNraGw4aGU5SDNCUEVvNkx0TmVFVmxJY2x0YUN6aUNhbllGUWtWZVEyT0tkYzFTa3QvcWtrdEFDajBFa0ZTOW9pT3JxSXdDK2FBZXlvU2JMQW5uK0p1VU5NZUs1enZ1aDZyMHlCakVrSjNJcHRncE5zeUpkOTVYeEpHQU03TmlrZFZ5eElTcWgrWVloMm1mYlZCWldDekwrc3VUMEtYSUI2WFI4WUtuaTJqUWJLREhIZTdaVGVSbHVJQ3NaWXBLTXdXVXExRHlqWWQ4WUNsa0NOQzRpWlY0c0tpYk1vVWpUeGNIOVJNamJuOGJzSGZSblR0YzkwaG5nWTEyVG03VUlKaU5UYVlkUnFuU0ZiTWxKL3B0WWRFa1BPdFNFTmh2bzhRNnFNY3pZNmVTL3FpVk8zODhBTy9IcHIxalpUdGZHcEMvd25pc2NSakRHUExZSjNBZUhLVjQvblVXbXQ2OHlzVlNNUUpDcVd5S2xrUlJKaWdMWkdBdzlmaVVUZkduVDZ1TFFKemxmOG1Pb1VXcXNCeGVYZ3FRTWliUVkzM3hkcXA2MnI2T2RxMEY4YmZrRHdHMmhsajlCUjVIZTJKOG83R0pRNlE5eVZ0UlZ0aXNyNVNqRmhWMnRtTzBiZld1U1NPdlNlSUI0eW1Pd3VTeFF6RUk5TENqQTVva1BhNm9wVnZSOHpEaXJRRTBNNXRUZE15V3pJVGU5RFhEZ1puSVpoaHFRZ0pjQ2piY0VsYU1BWEtvS1pqRDdVUXFnb3RleXFaLzRITjJxRm9UYS9iSlJ1RU96ZVJxcCtMYkZNWFV4Zy8zSlVrNkZxMkFxM3lKYkE1b2huWXlJWnJ6b1pZdG5MdkNlSUJiZW01NUNJTjhUZ1pLY3hXME9JcWJzYjJud1pwcnpOZGN5UUd2Q1JYQWFQU1pCaXovRDBTVFlUaUFsbzd5a0l3TnpHdEFBa3RWbUxSM2JlWUtScFVTS0RUMnFuTCtwSnpJdU8yeUpiR29NOUZDM2dKWmI0d1RFeEpXVVZxMkswMEpFc2dlRkNtS0VyYkVrbk1EejhXS1ZJa0lOOFk2b0ttUFc0VUJQNHRRVHlnRENkK0ErVGFHdXRJVGVxQ3FwN2x1bU1XUk91KzNvMzB4WHFjcWIxSlRac2J2SWE4MkZYOW5LbjlEeW1INC9DTHdOeVZBamlJVkVmNlIxRUtpVUdOWlZJTElXdldPeVBPUmpYSjlJQXNiSXNHVlNPZldQdWJXR2NsTExBcWtvQWRxWithRW5sWFdySTFYdE4yQk9hUEJLMzVzdnFMSk9YMnB1QTc1cFlrSG5VbGYyN3pZQWJjcXJUcHZ0SUJhSVZTQzkyeXE4OS96b1I0RE5TZ245RktBMUdRdnpOR0E2akNLYlhyM3ZMV29Bak1XR1dZalJML3NzTHh0TjRJU053YU5mNTRnanVnOGsrMmtEK1FORlBkNjNLaDRUaU5NNjZUZUR5amxWLy91Z2N6cXFZTS9TMEt0T1hhaTFYdGZNR0FCS3ErMVpRTW43YkhKWEg0a3NTak9qcTRKd0h4WmJFc2NRelRsY0ZHQ2c0MG16MnZTVTNMSTBoZ082T0dySVhKUEJHcHFwWVR5a2tWZUlvLzVqbjhJakFES0daOTZSYThIQUV2dDdlb2YzTUoxQis0L1R0SUd2akhicnlCcnR2RnorU1EzelJrK1JOWGhhRXMxNjViTHl2K3BrZ05xTVFGdFRsRVlsMzlGUU5WMnVFL3hOWTdGN3NtWGl2eGkzT0l6WVg0U3dNNGhIVC90SXBxNHo2U3hHTkgyM3JScVB5R0c5OTVKODBBdjNqSDkzNyt4R1dVTFkwZjdXeWh4VlA0S3pBcTB0THRJKzNOUkFpeHFHd25mVmd0dlB1VGZFaXpvSzVWL255UC9SMS9FSkhidmk2akEyUjlXa1psczhIYzVCOEJyOW8rTnE1YlNOeGpjQ0dEUzZBV3NpRm14Ny90U3BxcDd1c1IvdWhONlZzdnJscmpzSUZnK2FtaFlYNFB2OVZqWDYyN1hoWWZUa1Q0czBJWEo0Z1J0UE1kdkhESVZ0b1BVK0QyTnZhMXVtOEVSeUFtaVVkRngxeWlKWjFJMld0N2hGdjZncitsdjNCMGIvU2crYTVXTllWUW5LcmtnTytWYXpvS2haeno3MmZsdTMzUFRuOE9wODAvVEMrY2ptM2ZSV0RlNEQvUDJPL2dIKzB1OEZ1bjVjOEVGa0dpL24wN05XN3FveGJaRkttbk9CYWFuemNkMzlYbEZ5WktCMmZzV05xY2YwUlBuK3hyNWEzMHg4TmdlMVhvTEFYbUZvancvKzJ1OFJjYWt5RWxpY2VpT2YwbVBtWCs2RU0vSjYvN3JpWFlwY245bHZIV3BjMWZoYTErMVNNa2xWQVhJb3UyVlE2c0M4M1B4WC9xYXZuOHRQZ2pYenM2OGhLRmhXQVdndmcyOFA5eit1dGRQK09qY0ZEN0ZUUE0zWHNuZitBSk9zRG9hYWJsZitlL3FOUDAvT3o5L0pGdmN3dE1Hbk5uZHRzcmI0bCtwVWMxK1B0dWQ0a0VaY1pjU2VLeHpJZGpXazVaWExvdHVualhLVVRBUC9aWTRuUVVLSy9uV2krYzZ6U2VLMStLaG0vdk9RVTJXYlUyQjRYRllQNzAvUmQvSkhwOFBIcEVKbXovTG1wYldrVEsvY29oUFgvZithWnZoK0QvWURKMXBQZlRrOGx5MWlMKzlQcy9zMktlZ2FXSnZHU2JZakhINE1xSE9vWlJZcEY5ZDVKSTZoRDR6dGVwU0VvbWlrZFZoR0pKYlBMV0EvZW0xM2JnQmhGZXphU01qYndFVmJHWVk0RGtReDNES0trSSt4UGYyaVkxa1BXKzgwM1hSbEFsaXNjWjdhNEx1NDRjVnlvNmFWdlhtcjVUSi9JU2pZckZISU1yRitvWVB1T0t5ditnYW1CdHQ4Y1JUU2ozbmU4RXdyQnF6ZDBSaHBXVVgrUTY1bzJyelZuMjlaNXFXSGRQTVZCV3NwRnBCdFp1NUVYTkNzRThBVTgrMUJNWWhsVWRmUlRZRDlVcHBJelBCODQzbmlpdWRKbnZ4Ulhic2lLR3ZxclBmYkVoOUczbHFqazd0d2lTVTJIa1ZRVG1TU2p5b1o3RTBhL0RTYjA2dHFnRjZ1VFRqY3VON0EvSEVZNlczMzg0V3VhVmRQS1llNC9EU0thbWp5a3didDlXbmdYNWthYXhCVTNuTUVBUUZJQTV0bU5WbUEvMUpJNStIVnl3M081RG5UN2xWMDNJTGRmcEpJOHV2R2d4KzFwWk1ydjc3TWRPYjlEMkJNQStINTU2U0tzWlpQSHVpM1BWdHVQdGExRTRlOHdleWpDVEJYWFlOazBlNmlSUGFjMTcvVFN0QmtacG9ENmJhVnJrb1ZrSTdIOGVIbjRiMkF4bEpNeDdmVVZROWc3aC9GWmhEaStYMUlrYWJHZHdOang3ekdIdmJqNExhcmRkNm5STEgzb090Sk5KMFJTV1JnY091VU9QRk4ydzl1U1hlbWxZK0RUUUFmbVpDbGI0Mkt0YXlHQUUrOXJpMHNmaCt4NGJmSE13YTh3QmZ5K2JCYlhYTUcybXJlWUpLNzZWdGczOVhURWxIa2k1TDZGU2MwaEh1RFByZzdITE90THFoOGFpcWQvSHBVQUcyNm5PMzVIYURSck1ISFBBMzh0bVFlMDFUSnVwaWZlQkRQOVRJWVBVWXcrc3ZwVTQ0ck5lUVJmNGFuQ3c2ZGJsU2krS2w4cll4Y3JYdGc2UGxubmg0aFNPU2RhMWMwRW9vejk2TUtRengydzR4eVN5b0k1cG5seDBkQ0JvOEZZeVF3Z0JGeTYvb01PTEMvcE10ckNyclhaVnMrcEEvdzNJZThLUVlTMURYSTV2UFpSTDZmSmhid1RhckRHUGRHQUxNcUcyelRLa0xqMS9TdFJWL3ZFTWpTQVZQMHprWlp3dGllWVoybVlpYldiWVRxUmkzQks0OFVsOXd5Yy95MklFdTJyVS82eW13V2MxYzh3K2V6ZVhDYlhiTUhXNjNINTFsNjFYK1V1WmxyazFmQ1BvdjRhWGVJZXBlOHBEdU1JZnp0TnNmSnVuK1RjWSsydk8vemdncWF1dFNGQWNuNzNFUC9vVDBBMzhleXp4VDE0Q29wbGpEdmc3MlV5b25YWVprcy95NFRYT2Z5T1RkTkFYRVB4Nkd4RmFzZEtCbnpCbUNBblNEQnIvVXVsNnhJZWhkS3dHKzVnRVZsWE9odzloQ3ZDZFRzdzFhOHd4WGNpaWpLakg4cGxZOFFGODdQSEdpUlF4bFN1MzNSY05IL2lEYkVJVnd5ZXBhQ0hEZmlxSmw2Z3YvVnQwOGZaR1NEb0l2dEFMNjhQOFkzZGM0OWZ2K3Iyd1dPWm5qam0rRytoT1J0VGorTHlPeTZ2QnNWTWhRMW1aclJET0JUUDlHYXl0UW1iajljUjBJOE41Uk81eDlXZTdRWm9MWnZ4WWRiYW9jOC9lYTlyd3lIK3hXZ1NXY3ZDRGw2bjdtQU5tK3ZyMmZHcWdyMzhHcFM4V1BvYnltMmZjeFJ3d1F6d3M2djhEV0NNQU9xS2c4cmtBQUFBQVNVVk9SSzVDWUlJPSIKfQo="/>
    </extobj>
    <extobj name="334E55B0-647D-440b-865C-3EC943EB4CBC-2">
      <extobjdata type="334E55B0-647D-440b-865C-3EC943EB4CBC" data="ewogICAiSW1nU2V0dGluZ0pzb24iIDogIntcImZvcm1hdFwiOlwiUE5HXCIsXCJ0cmFuc3BhcmVudFwiOnRydWUsXCJhdXRvXCI6dHJ1ZSxcImRwaVwiOjIwMDB9IiwKICAgIkxhdGV4IiA6ICJYRnNnWEdsdVpuUjVJRnhkIiwKICAgIkxhdGV4SW1nQmFzZTY0IiA6ICJpVkJPUncwS0dnb0FBQUFOU1VoRVVnQUFBUFlBQUFCOUJBTUFBQUJqUzRQZ0FBQUFNRkJNVkVYLy8vOEFBQUFBQUFBQUFBQUFBQUFBQUFBQUFBQUFBQUFBQUFBQUFBQUFBQUFBQUFBQUFBQUFBQUFBQUFBQUFBQXYzYUI3QUFBQUQzUlNUbE1BRUVSMm1idk4zZStyaVdZaU1sUnB2UWJCQUFBQUNYQklXWE1BQUE3RUFBQU94QUdWS3c0YkFBQUxEVWxFUVZSb0JaMWJXMmgwVnhVK0UrLyt5ZitIaXZlSFRLdTFJb1UvU2d0VmhJbUs0SU13dndwaUgyUlN2S0dvaVFxMmFIVlNiVkc4VGJTZ0l0Z0VSVlMwSkFxRkl1aU1sOXBTSDVJSHdlcERaOTZLQ0UwdlNXYit2OXJqV251dnRjOWErekpubit5SHM5ZGU2MXVYcy9mYWwzUG1URkZFeTFVM3ZQKzJ3ZXpXai8vcStxZzRqOWw2OUpkbzVmTTN2Mms1VHdGUmYvNUE2Y3JwVHhvb1NoZExOdzZja2RuN1JsS1VwcGQrN25RTU1YMTdHcHVVdE83empOeWJoQXJCUzZwd1dmM090cEJua2EvdXNhNnJ2MWl2K0JjSEZzVHMxL1dLRW5HdDBIWGtOK29HN3dFSDFjUjdwZWs2K2pHdHk2M2orYzVmekxpZ3p1Z3lEdW1tUUprWTMyUkVyRDRmanJXek0xZFJHcnZmcVFURXB5Uk8wNjFlZ0JhTUwydHdxbldkVUVIeTYvSitWbE5heFNPZW10ZjhiRkpSQ0dUQ3pENzgyeitDcVBXbk4vZkoxRWxxeUovaitRcWFieE0rRXFTd01idEhPUG8zR2Z0MlFxOFhPUE1ZczBsQzA3RVhONXpLNXc0ZEY0bUZIU3VaS0M0M251L1Vrc1RKaU1HSnV1TlVmK3dqV2wwamU4Ym5ZN3RWaFZ6ZTlkTS9YUFA0RFdKVlo1TlJ6Y3JhU3hrMyswM0ZaS3ExWjZTeGRIczU2NVZmdUpyZ2YvdWg0ekd4elpaaTlkS0FZTFA5bUhpeGgrSXJvYWpWUndHVVV4bnkzeTJ2dWs3MUtHbzdIY0xGWFJlRlhUNTJ0UkswZUxTUHRmRnovY3F2b2ViMCtvc1lHbG9uZDJaTW5nMTg5NnppbFdWUHNpRFN3RUMyUFlCcnVvVDVwR01GUkJkTnREMzJjNjNyeXlPUER4M1Z0eUsrbnZyUnNjYURoSmpUTThVNXhIeUxOYWp1R01Yb2FJcmx3b0I4VmJMQWlYWTY4a3lyNWtVd01WV2NZc2xZTGRjMGwxcHU1bGhRMEdjV05pYnBidFFHTXhjUXBZZnRCVWJ4TzR6dzZxR1J1a3UwVTQxUmdIekYwL1diZU9NNjIzYlE4SFRrQTZrdFZrckVsYXNSM0pHUnBHMndDc1k0a3lsejNpamV3dktncGt5MDVzdnk2UUJROEcxZkNrVWVwd05XMWdYdkZXajFSREI4Y29pQXF1ejc4Z0s3RXNweElBZ1l1QXJJVWV1aTNyeVFPWWtSQjBYcUd1T1VxOUhSOEwzM29kTXJudEU4cmRvUjZpSGowMTBtSG1Sc0pVRk1Ic3cwRHdDNzZ3Um1QZjJNYThZSXQ5eGJKenBUaTliQXNzT3hpTmpDOWVLL2puOEVMWlY3VGxJUkw3UFcrWHBZU1lDeVU5U2JPd29oR3hzeXQvcGc4U2twamRHZ0ljb2RDdEt6a29saUpoc0hnT2JZelF4YlRVSko4RHpoMlZzWGFRcG1qVFpZdzRlQWJiS0tQVFp2Z2hGTTMvZ2w0bUkxdEdIVmhzOHFnMnJBTDRKcU5mZ01DT3JxWUlPdXhQR0RKcGpnQkxxYTBTbkx5OFRCRzhxSWVSSENGV1hmMmFPZ1pFODRXWlI0SVpoWk5oSU1lLzdrSmdOajRia3MvK2ZNOWd6ZjJ4bWRORUxnTHI1citKZ3BsYUVJbEZsMjFUZU80REliRVovMjk0eFJZME1GOU9DV2FXQVA1UFZYaC8yYWVwTk1ZYnBBYVZNenA5cmpPWDBFaW9jNUdvVTdEQnBubEM2MHBrWDJ0clRORlU2MkhoTnBMRXMyakZPK3JCbzJIWEMzR1pOVDQwMGdyZ1YxMW5BRDF1eTE3SnFXd281cE44ZzBzSU83L1FScVRMcDFxSE1LYjVYR25jMjJSVXNuRHBBcG93TzdzdUg5NzZjd1BuOW9QZEYxRThUVTVSTWZPYi9kdFlsK1FXM2w4MVVLZlhqQ2JPdVlPSGlacWxGMzRyRWRaNmd5VGpxczVXY2JkYm5lMWhpY3JtRmU0OFRZeTA4MVFQdlpSbDNlVHJ1SlNtQ2djU21GTzltS3lxTk1QOXRzbHpmb09Hc1ZFeHdvdUs1RjNjU1oxaGtvbVhLN3JURHBHaFdjMkljRkR0aWtnWjVlMjZ6cnpHVlJldW5qNUtLN2wvejVOR2o1SlgvbmRxYTcyTnN3YTVxdFNRZSs1N0pzM09YbXFMT0phME96VE5FN3FRbWs3VzRubXhpWDVSTUZ6TFRjTXg0Wmh1N1NKZU9zRjhTMGdzZTBDMWxuTmFsTFU3cnkzK1RVd0liZ2xwOHFZUGllWUVaZXpROGh6dmxxbnA1Q3dZbjdHWHlBM0ZMYytnYW95TklzVmNrOFROVXJlTFplcjNlbkVONExtTm9uR3FWTURYZyt1SXpMK1haTU9JL1hrN2ZkT0hSakdaYVZrNkxMeDlWNXpqeVpma3J3bmtrOWJLSUpKNWZUWWlmcnVVQmJvSTJUNzM2a3BWa3QySk9tNkhzL0N5MUJSK3pXMUp0U2xFa2IzNzFtVzRrMUhSNWZNbDA2R0hUZERMZnZpZU5rRTZBbFN2T09NOXNuK201bnUzUkFmWHpKUFdJN2RYc3lQNk52UEdCWHBlNTlpZkRKcE9uejNwbjZISmNGVVM2eHlld2FjbTEydGp3dkN2MEdwUG5oNGV4ekRNWnJJRzc3REYxbjFwYnVHZFlXN05teDh0MTRHNFVUeUNrTzNGcjJLQW1nbnVLTjl6TFlqMDd3bVdaYm1Nd21EOVI5TjdZQm9SOFhSODMzVUJOZlQvdHVlTzdDWEgwYXgyMHIrMllyb0o3Z0VNZGhKY3VoNEozZXM4Vks0ek9UTVUxdlVLdWJiL2cwZUFHZkFzMGxKMUtOMmF1OFdxcmhZWFZjbGsvaUsrQ21Zd1ZSZURzNHV0L1Z3ZFcwaHRqZGNHaHI5bXhnak9wbERWM1h2NGhXMGV4Z2lzTkV5M3FwcURSeGR2akZ2ZXZUeUVTcmo4c0tMS3ptZFZNQ0UyZDdLNm9OWXoyT2pYSnh6Q2JtK2JzZGxjOWhVcGRmYTUzU3RjblFRVytYbzZMb04wMFRpR2xvM0IyanJpZ05qaS80WEFWMnVzMFhOc3J5Ty9DQlNwUUd4NWNWKzJzQnBNMlRjN28zSnFLbndYYWhuNGVueXpGd2xEZTBNeHRDYURyQk95VVdmS2UyWnlpK1hJcjZpVEUzN05NdjNFVERTZWE2M0QrK1pHY2JUcTVOaUFsVExyK3o4Q1pvTFo4ZzNlZDdOclZoSWJ1bXdBNXExa0c4aS8wYXJCYnZHRC8yTmViWnN1MENXR2lqMFg3RGx6WFlVVkRzeHFXekxmZXczT0YzdUVBMG1CMEYvOXg4YUR0RFo5dTZaZFpjOGMyZVBkcXU1UDl1Z0RZcDAzaHU2RjBsTDl2d2gwRjd1a1R0VVUya1FreVp0czJzUHFoWFpaWFo4K29Wd0s4YkFBN1o3anlvbHZVQUx0OEhQbVRhZk1sNkViQURhRXJ2UVpPVkRmc0xTblVnOTA1dWJSMXBySVVhTXhKMG1od2ZqdEN6ZWhBWkdnWmZxcUJpYmcwUFI0MS8wb0wzYk5rRFRuY3BjNHA2Z3B4blRMTXVRSGtMUVdXWE9zbG9yV0JzWGF4TFdNL3k2RHIvMndYUU0rSHZrZ0djYnBrdnlYQWhocUozTE1wOEsvSmtNa2FpRHhDNHpJSzlhdXlabGFnZnNRNzByMkhlQ1VvTFEwTjlzR0ZYRnBUaGdLK0ZvSkJEdCswL2hJeEJ2eXF6dzFCUmNNd1BEMXVPZ2I4ZFpIWDZSZXZCbjhRY0V2bWZid296VGI1ZTJvQk9keVBnUWdvSW5zcjd2b1JpSXQvU3NvL0UzeW4wZ1dFTTdmVUFGakNHQUlQQ1Mza2w1NkNzWEl4bUJXRnFEekZ5RWNCZzVKUmxvSzU1SXE5cU5yYU95Q3RWN3drUnhMRS9NKzFLZVIrVUlpWWxwQ2g2MWpJdlNWS290L0V5K3UwaDR1MzNsUHFNTmdhellWZEs2MFh4b0hVZGo5RWI4V29PYVJ2L01EWmtsOXRERzI4dEd1MWFPQm13eEVQMFBrQXBiM2Q2a3FBanowVHliSC9HclRKdXgzaFcwNE5GV0h2ZldrVjNaZnIyMEo3MEttWHpPbjYzYWdmVWRlUTZPWGs1TnNKRnZndW1qNkdER1dYNnpBOUlCUEJLTWprZENhWWllUllRc0p4T2xCZ2E5MXVSM2d3UU5FWkJmSlJBZW01ZzljcGJFQnN2cnljSVY5TTNLbHpyRnlRSTEzczdTeEx6ekgyVVBLZG4xQWZzMXMzM2hQUHpPeHpUb2VBU09VVFphVVFBTys0RzYrMkhlaFhINzNWNDFud3JTWmR1WkF0bDdCOEg5c1pqLzMwNTcxd254OFM2OEhzZC9OMzFqc2V2K2M5YmZ1QTgydzlUcW5pSnNzdkQ4Y2dYUE14alhidnN0bllxSHlrcUh2NkM5WEY1b3B3djN1ZXN6TnBLRW1rczlCMDRRWVJKYnMzOGxmRDNMRmRtWHl1c3JWWHNGQlVPdVJkRDBrYVhnTk83cjBmM3JVZC9KanlYWDBvNWxIeU8zM1BKVGYvVVVhbkszV2gyRytPcHp2d3YwK3M4TmRWTXIweEY4WUJDcWtacVo2b2lKK294cGFZYnF3RmFNSGpWMWlyUWlzMDlvU2ZKdFBQdlNsaElkd0t2aHZGVmtYNmhrc2Y1Wjl4R09lZmZZOWJDVFRIRlQzdldhNXF2Y2l1Q05QYkJHaTBRaDEwMjVaV3hYcGtRQysrU1RpMzk3aHp0aC90YThVT2pIQzBQOHkvUHlKMFRENUJvTG9wL3RKYWZhQ2RRTmV6V0czclZMWnplVzRNVzR0WnIzdm14UWZtMWovN285MDF5VEJndzVGVy8rLzZ0WU9VamQxL3RTMno3L3pzQWVBbCtaVUY2QUFBQUFFbEZUa1N1UW1DQyIKfQo="/>
    </extobj>
    <extobj name="334E55B0-647D-440b-865C-3EC943EB4CBC-3">
      <extobjdata type="334E55B0-647D-440b-865C-3EC943EB4CBC" data="ewogICAiSW1nU2V0dGluZ0pzb24iIDogIntcImZvcm1hdFwiOlwiUE5HXCIsXCJ0cmFuc3BhcmVudFwiOnRydWUsXCJhdXRvXCI6dHJ1ZSxcImRwaVwiOjIwMDB9IiwKICAgIkxhdGV4IiA6ICJYRnNnWEdsdVpuUjVJRnhkIiwKICAgIkxhdGV4SW1nQmFzZTY0IiA6ICJpVkJPUncwS0dnb0FBQUFOU1VoRVVnQUFBUFlBQUFCOUJBTUFBQUJqUzRQZ0FBQUFNRkJNVkVYLy8vOEFBQUFBQUFBQUFBQUFBQUFBQUFBQUFBQUFBQUFBQUFBQUFBQUFBQUFBQUFBQUFBQUFBQUFBQUFBQUFBQXYzYUI3QUFBQUQzUlNUbE1BRUVSMm1idk4zZStyaVdZaU1sUnB2UWJCQUFBQUNYQklXWE1BQUE3RUFBQU94QUdWS3c0YkFBQUxEVWxFUVZSb0JaMWJXMmgwVnhVK0UrLyt5ZitIaXZlSFRLdTFJb1UvU2d0VmhJbUs0SU13dndwaUgyUlN2S0dvaVFxMmFIVlNiVkc4VGJTZ0l0Z0VSVlMwSkFxRkl1aU1sOXBTSDVJSHdlcERaOTZLQ0UwdlNXYit2OXJqV251dnRjOWErekpubit5SHM5ZGU2MXVYcy9mYWwzUG1URkZFeTFVM3ZQKzJ3ZXpXai8vcStxZzRqOWw2OUpkbzVmTTN2Mms1VHdGUmYvNUE2Y3JwVHhvb1NoZExOdzZja2RuN1JsS1VwcGQrN25RTU1YMTdHcHVVdE83empOeWJoQXJCUzZwd1dmM090cEJua2EvdXNhNnJ2MWl2K0JjSEZzVHMxL1dLRW5HdDBIWGtOK29HN3dFSDFjUjdwZWs2K2pHdHk2M2orYzVmekxpZ3p1Z3lEdW1tUUprWTMyUkVyRDRmanJXek0xZFJHcnZmcVFURXB5Uk8wNjFlZ0JhTUwydHdxbldkVUVIeTYvSitWbE5heFNPZW10ZjhiRkpSQ0dUQ3pENzgyeitDcVBXbk4vZkoxRWxxeUovaitRcWFieE0rRXFTd01idEhPUG8zR2Z0MlFxOFhPUE1ZczBsQzA3RVhONXpLNXc0ZEY0bUZIU3VaS0M0M251L1Vrc1RKaU1HSnV1TlVmK3dqV2wwamU4Ym5ZN3RWaFZ6ZTlkTS9YUFA0RFdKVlo1TlJ6Y3JhU3hrMyswM0ZaS3ExWjZTeGRIczU2NVZmdUpyZ2YvdWg0ekd4elpaaTlkS0FZTFA5bUhpeGgrSXJvYWpWUndHVVV4bnkzeTJ2dWs3MUtHbzdIY0xGWFJlRlhUNTJ0UkswZUxTUHRmRnovY3F2b2ViMCtvc1lHbG9uZDJaTW5nMTg5NnppbFdWUHNpRFN3RUMyUFlCcnVvVDVwR01GUkJkTnREMzJjNjNyeXlPUER4M1Z0eUsrbnZyUnNjYURoSmpUTThVNXhIeUxOYWp1R01Yb2FJcmx3b0I4VmJMQWlYWTY4a3lyNWtVd01WV2NZc2xZTGRjMGwxcHU1bGhRMEdjV05pYnBidFFHTXhjUXBZZnRCVWJ4TzR6dzZxR1J1a3UwVTQxUmdIekYwL1diZU9NNjIzYlE4SFRrQTZrdFZrckVsYXNSM0pHUnBHMndDc1k0a3lsejNpamV3dktncGt5MDVzdnk2UUJROEcxZkNrVWVwd05XMWdYdkZXajFSREI4Y29pQXF1ejc4Z0s3RXNweElBZ1l1QXJJVWV1aTNyeVFPWWtSQjBYcUd1T1VxOUhSOEwzM29kTXJudEU4cmRvUjZpSGowMTBtSG1Sc0pVRk1Ic3cwRHdDNzZ3Um1QZjJNYThZSXQ5eGJKenBUaTliQXNzT3hpTmpDOWVLL2puOEVMWlY3VGxJUkw3UFcrWHBZU1lDeVU5U2JPd29oR3hzeXQvcGc4U2twamRHZ0ljb2RDdEt6a29saUpoc0hnT2JZelF4YlRVSko4RHpoMlZzWGFRcG1qVFpZdzRlQWJiS0tQVFp2Z2hGTTMvZ2w0bUkxdEdIVmhzOHFnMnJBTDRKcU5mZ01DT3JxWUlPdXhQR0RKcGpnQkxxYTBTbkx5OFRCRzhxSWVSSENGV1hmMmFPZ1pFODRXWlI0SVpoWk5oSU1lLzdrSmdOajRia3MvK2ZNOWd6ZjJ4bWRORUxnTHI1citKZ3BsYUVJbEZsMjFUZU80REliRVovMjk0eFJZME1GOU9DV2FXQVA1UFZYaC8yYWVwTk1ZYnBBYVZNenA5cmpPWDBFaW9jNUdvVTdEQnBubEM2MHBrWDJ0clRORlU2MkhoTnBMRXMyakZPK3JCbzJIWEMzR1pOVDQwMGdyZ1YxMW5BRDF1eTE3SnFXd281cE44ZzBzSU83L1FScVRMcDFxSE1LYjVYR25jMjJSVXNuRHBBcG93TzdzdUg5NzZjd1BuOW9QZEYxRThUVTVSTWZPYi9kdFlsK1FXM2w4MVVLZlhqQ2JPdVlPSGlacWxGMzRyRWRaNmd5VGpxczVXY2JkYm5lMWhpY3JtRmU0OFRZeTA4MVFQdlpSbDNlVHJ1SlNtQ2djU21GTzltS3lxTk1QOXRzbHpmb09Hc1ZFeHdvdUs1RjNjU1oxaGtvbVhLN3JURHBHaFdjMkljRkR0aWtnWjVlMjZ6cnpHVlJldW5qNUtLN2wvejVOR2o1SlgvbmRxYTcyTnN3YTVxdFNRZSs1N0pzM09YbXFMT0phME96VE5FN3FRbWs3VzRubXhpWDVSTUZ6TFRjTXg0Wmh1N1NKZU9zRjhTMGdzZTBDMWxuTmFsTFU3cnkzK1RVd0liZ2xwOHFZUGllWUVaZXpROGh6dmxxbnA1Q3dZbjdHWHlBM0ZMYytnYW95TklzVmNrOFROVXJlTFplcjNlbkVONExtTm9uR3FWTURYZyt1SXpMK1haTU9JL1hrN2ZkT0hSakdaYVZrNkxMeDlWNXpqeVpma3J3bmtrOWJLSUpKNWZUWWlmcnVVQmJvSTJUNzM2a3BWa3QySk9tNkhzL0N5MUJSK3pXMUp0U2xFa2IzNzFtVzRrMUhSNWZNbDA2R0hUZERMZnZpZU5rRTZBbFN2T09NOXNuK201bnUzUkFmWHpKUFdJN2RYc3lQNk52UEdCWHBlNTlpZkRKcE9uejNwbjZISmNGVVM2eHlld2FjbTEydGp3dkN2MEdwUG5oNGV4ekRNWnJJRzc3REYxbjFwYnVHZFlXN05teDh0MTRHNFVUeUNrTzNGcjJLQW1nbnVLTjl6TFlqMDd3bVdaYm1Nd21EOVI5TjdZQm9SOFhSODMzVUJOZlQvdHVlTzdDWEgwYXgyMHIrMllyb0o3Z0VNZGhKY3VoNEozZXM4Vks0ek9UTVUxdlVLdWJiL2cwZUFHZkFzMGxKMUtOMmF1OFdxcmhZWFZjbGsvaUsrQ21Zd1ZSZURzNHV0L1Z3ZFcwaHRqZGNHaHI5bXhnak9wbERWM1h2NGhXMGV4Z2lzTkV5M3FwcURSeGR2akZ2ZXZUeUVTcmo4c0tMS3ptZFZNQ0UyZDdLNm9OWXoyT2pYSnh6Q2JtK2JzZGxjOWhVcGRmYTUzU3RjblFRVytYbzZMb04wMFRpR2xvM0IyanJpZ05qaS80WEFWMnVzMFhOc3J5Ty9DQlNwUUd4NWNWKzJzQnBNMlRjN28zSnFLbndYYWhuNGVueXpGd2xEZTBNeHRDYURyQk95VVdmS2UyWnlpK1hJcjZpVEUzN05NdjNFVERTZWE2M0QrK1pHY2JUcTVOaUFsVExyK3o4Q1pvTFo4ZzNlZDdOclZoSWJ1bXdBNXExa0c4aS8wYXJCYnZHRC8yTmViWnN1MENXR2lqMFg3RGx6WFlVVkRzeHFXekxmZXczT0YzdUVBMG1CMEYvOXg4YUR0RFo5dTZaZFpjOGMyZVBkcXU1UDl1Z0RZcDAzaHU2RjBsTDl2d2gwRjd1a1R0VVUya1FreVp0czJzUHFoWFpaWFo4K29Wd0s4YkFBN1o3anlvbHZVQUx0OEhQbVRhZk1sNkViQURhRXJ2UVpPVkRmc0xTblVnOTA1dWJSMXBySVVhTXhKMG1od2ZqdEN6ZWhBWkdnWmZxcUJpYmcwUFI0MS8wb0wzYk5rRFRuY3BjNHA2Z3B4blRMTXVRSGtMUVdXWE9zbG9yV0JzWGF4TFdNL3k2RHIvMndYUU0rSHZrZ0djYnBrdnlYQWhocUozTE1wOEsvSmtNa2FpRHhDNHpJSzlhdXlabGFnZnNRNzByMkhlQ1VvTFEwTjlzR0ZYRnBUaGdLK0ZvSkJEdCswL2hJeEJ2eXF6dzFCUmNNd1BEMXVPZ2I4ZFpIWDZSZXZCbjhRY0V2bWZid296VGI1ZTJvQk9keVBnUWdvSW5zcjd2b1JpSXQvU3NvL0UzeW4wZ1dFTTdmVUFGakNHQUlQQ1Mza2w1NkNzWEl4bUJXRnFEekZ5RWNCZzVKUmxvSzU1SXE5cU5yYU95Q3RWN3drUnhMRS9NKzFLZVIrVUlpWWxwQ2g2MWpJdlNWS290L0V5K3UwaDR1MzNsUHFNTmdhellWZEs2MFh4b0hVZGo5RWI4V29PYVJ2L01EWmtsOXRERzI4dEd1MWFPQm13eEVQMFBrQXBiM2Q2a3FBanowVHliSC9HclRKdXgzaFcwNE5GV0h2ZldrVjNaZnIyMEo3MEttWHpPbjYzYWdmVWRlUTZPWGs1TnNKRnZndW1qNkdER1dYNnpBOUlCUEJLTWprZENhWWllUllRc0p4T2xCZ2E5MXVSM2d3UU5FWkJmSlJBZW01ZzljcGJFQnN2cnljSVY5TTNLbHpyRnlRSTEzczdTeEx6ekgyVVBLZG4xQWZzMXMzM2hQUHpPeHpUb2VBU09VVFphVVFBTys0RzYrMkhlaFhINzNWNDFud3JTWmR1WkF0bDdCOEg5c1pqLzMwNTcxd254OFM2OEhzZC9OMzFqc2V2K2M5YmZ1QTgydzlUcW5pSnNzdkQ4Y2dYUE14alhidnN0bllxSHlrcUh2NkM5WEY1b3B3djN1ZXN6TnBLRW1rczlCMDRRWVJKYnMzOGxmRDNMRmRtWHl1c3JWWHNGQlVPdVJkRDBrYVhnTk83cjBmM3JVZC9KanlYWDBvNWxIeU8zM1BKVGYvVVVhbkszV2gyRytPcHp2d3YwK3M4TmRWTXIweEY4WUJDcWtacVo2b2lKK294cGFZYnF3RmFNSGpWMWlyUWlzMDlvU2ZKdFBQdlNsaElkd0t2aHZGVmtYNmhrc2Y1Wjl4R09lZmZZOWJDVFRIRlQzdldhNXF2Y2l1Q05QYkJHaTBRaDEwMjVaV3hYcGtRQysrU1RpMzk3aHp0aC90YThVT2pIQzBQOHkvUHlKMFRENUJvTG9wL3RKYWZhQ2RRTmV6V0czclZMWnplVzRNVzR0WnIzdm14UWZtMWovN285MDF5VEJndzVGVy8rLzZ0WU9VamQxL3RTMno3L3pzQWVBbCtaVUY2QUFBQUFFbEZUa1N1UW1DQyIKfQo="/>
    </extobj>
  </extobjs>
</s:customData>
</file>

<file path=customXml/itemProps1.xml><?xml version="1.0" encoding="utf-8"?>
<ds:datastoreItem xmlns:ds="http://schemas.openxmlformats.org/officeDocument/2006/customXml" ds:itemID="{24018FC2-0F7A-4B0C-8E37-E0B6E05319BE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555</Words>
  <Application>Microsoft Macintosh PowerPoint</Application>
  <PresentationFormat>宽屏</PresentationFormat>
  <Paragraphs>138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Calibri</vt:lpstr>
      <vt:lpstr>Microsoft YaHei</vt:lpstr>
      <vt:lpstr>Times New Roman</vt:lpstr>
      <vt:lpstr>微软雅黑</vt:lpstr>
      <vt:lpstr>小米兰亭</vt:lpstr>
      <vt:lpstr>Arial</vt:lpstr>
      <vt:lpstr>Office 主题</vt:lpstr>
      <vt:lpstr>AI系列公开课</vt:lpstr>
      <vt:lpstr>PowerPoint 演示文稿</vt:lpstr>
      <vt:lpstr>AI系列公开课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AI系列公开课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Microsoft Office User</cp:lastModifiedBy>
  <cp:revision>318</cp:revision>
  <dcterms:created xsi:type="dcterms:W3CDTF">2020-06-10T05:44:05Z</dcterms:created>
  <dcterms:modified xsi:type="dcterms:W3CDTF">2020-08-24T10:38:03Z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