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9"/>
  </p:notesMasterIdLst>
  <p:handoutMasterIdLst>
    <p:handoutMasterId r:id="rId20"/>
  </p:handoutMasterIdLst>
  <p:sldIdLst>
    <p:sldId id="277" r:id="rId2"/>
    <p:sldId id="273" r:id="rId3"/>
    <p:sldId id="278" r:id="rId4"/>
    <p:sldId id="279" r:id="rId5"/>
    <p:sldId id="280" r:id="rId6"/>
    <p:sldId id="281" r:id="rId7"/>
    <p:sldId id="287" r:id="rId8"/>
    <p:sldId id="286" r:id="rId9"/>
    <p:sldId id="285" r:id="rId10"/>
    <p:sldId id="284" r:id="rId11"/>
    <p:sldId id="283" r:id="rId12"/>
    <p:sldId id="289" r:id="rId13"/>
    <p:sldId id="282" r:id="rId14"/>
    <p:sldId id="290" r:id="rId15"/>
    <p:sldId id="288" r:id="rId16"/>
    <p:sldId id="291" r:id="rId17"/>
    <p:sldId id="292" r:id="rId18"/>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pendra choudhary" initials="pc" lastIdx="1" clrIdx="0">
    <p:extLst>
      <p:ext uri="{19B8F6BF-5375-455C-9EA6-DF929625EA0E}">
        <p15:presenceInfo xmlns:p15="http://schemas.microsoft.com/office/powerpoint/2012/main" xmlns="" userId="255868404d7e07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CDB6"/>
    <a:srgbClr val="D9D9D9"/>
    <a:srgbClr val="004568"/>
    <a:srgbClr val="0074AF"/>
    <a:srgbClr val="00B0F0"/>
    <a:srgbClr val="6EAA2E"/>
    <a:srgbClr val="0084B4"/>
    <a:srgbClr val="EFF1F3"/>
    <a:srgbClr val="FFFFFF"/>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886"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pPr/>
              <a:t>8/25/2022</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pPr/>
              <a:t>‹#›</a:t>
            </a:fld>
            <a:endParaRPr lang="en-US" dirty="0"/>
          </a:p>
        </p:txBody>
      </p:sp>
    </p:spTree>
    <p:extLst>
      <p:ext uri="{BB962C8B-B14F-4D97-AF65-F5344CB8AC3E}">
        <p14:creationId xmlns:p14="http://schemas.microsoft.com/office/powerpoint/2010/main" xmlns=""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pPr/>
              <a:t>8/25/2022</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pPr/>
              <a:t>‹#›</a:t>
            </a:fld>
            <a:endParaRPr lang="en-US" dirty="0"/>
          </a:p>
        </p:txBody>
      </p:sp>
    </p:spTree>
    <p:extLst>
      <p:ext uri="{BB962C8B-B14F-4D97-AF65-F5344CB8AC3E}">
        <p14:creationId xmlns:p14="http://schemas.microsoft.com/office/powerpoint/2010/main" xmlns=""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2</a:t>
            </a:fld>
            <a:endParaRPr lang="en-US" dirty="0"/>
          </a:p>
        </p:txBody>
      </p:sp>
    </p:spTree>
    <p:extLst>
      <p:ext uri="{BB962C8B-B14F-4D97-AF65-F5344CB8AC3E}">
        <p14:creationId xmlns:p14="http://schemas.microsoft.com/office/powerpoint/2010/main" xmlns="" val="352342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pPr/>
              <a:t>4</a:t>
            </a:fld>
            <a:endParaRPr lang="en-US"/>
          </a:p>
        </p:txBody>
      </p:sp>
    </p:spTree>
    <p:extLst>
      <p:ext uri="{BB962C8B-B14F-4D97-AF65-F5344CB8AC3E}">
        <p14:creationId xmlns:p14="http://schemas.microsoft.com/office/powerpoint/2010/main" xmlns="" val="237016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A73233B-0705-4E94-AE39-0FCF7FAB8040}"/>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pPr/>
              <a:t>‹#›</a:t>
            </a:fld>
            <a:endParaRPr lang="en-US" dirty="0"/>
          </a:p>
        </p:txBody>
      </p:sp>
      <p:sp>
        <p:nvSpPr>
          <p:cNvPr id="9" name="TextBox 8">
            <a:hlinkClick r:id="rId3"/>
            <a:extLst>
              <a:ext uri="{FF2B5EF4-FFF2-40B4-BE49-F238E27FC236}">
                <a16:creationId xmlns:a16="http://schemas.microsoft.com/office/drawing/2014/main" xmlns=""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xmlns=""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xmlns=""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pPr/>
              <a:t>‹#›</a:t>
            </a:fld>
            <a:endParaRPr lang="en-US" dirty="0"/>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xmlns=""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xmlns=""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xmlns=""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Tree>
    <p:extLst>
      <p:ext uri="{BB962C8B-B14F-4D97-AF65-F5344CB8AC3E}">
        <p14:creationId xmlns:p14="http://schemas.microsoft.com/office/powerpoint/2010/main" xmlns=""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378241"/>
            <a:ext cx="12192000" cy="1514885"/>
          </a:xfrm>
        </p:spPr>
        <p:txBody>
          <a:bodyPr/>
          <a:lstStyle/>
          <a:p>
            <a:r>
              <a:rPr lang="en-US" sz="4000" b="1" i="1" dirty="0">
                <a:solidFill>
                  <a:srgbClr val="7030A0"/>
                </a:solidFill>
                <a:latin typeface="Times New Roman" panose="02020603050405020304" pitchFamily="18" charset="0"/>
                <a:cs typeface="Times New Roman" panose="02020603050405020304" pitchFamily="18" charset="0"/>
              </a:rPr>
              <a:t>Hotel booking Analysis</a:t>
            </a:r>
            <a:br>
              <a:rPr lang="en-US" sz="4000" b="1" i="1" dirty="0">
                <a:solidFill>
                  <a:srgbClr val="7030A0"/>
                </a:solidFill>
                <a:latin typeface="Times New Roman" panose="02020603050405020304" pitchFamily="18" charset="0"/>
                <a:cs typeface="Times New Roman" panose="02020603050405020304" pitchFamily="18" charset="0"/>
              </a:rPr>
            </a:br>
            <a:r>
              <a:rPr lang="en-US" sz="4000" b="1" i="1" dirty="0">
                <a:solidFill>
                  <a:srgbClr val="7030A0"/>
                </a:solidFill>
                <a:latin typeface="Times New Roman" panose="02020603050405020304" pitchFamily="18" charset="0"/>
                <a:cs typeface="Times New Roman" panose="02020603050405020304" pitchFamily="18" charset="0"/>
              </a:rPr>
              <a:t/>
            </a:r>
            <a:br>
              <a:rPr lang="en-US" sz="4000" b="1" i="1" dirty="0">
                <a:solidFill>
                  <a:srgbClr val="7030A0"/>
                </a:solidFill>
                <a:latin typeface="Times New Roman" panose="02020603050405020304" pitchFamily="18" charset="0"/>
                <a:cs typeface="Times New Roman" panose="02020603050405020304" pitchFamily="18" charset="0"/>
              </a:rPr>
            </a:br>
            <a:r>
              <a:rPr lang="en-US" sz="1800" b="1" i="1" dirty="0">
                <a:solidFill>
                  <a:srgbClr val="7030A0"/>
                </a:solidFill>
                <a:latin typeface="Times New Roman" panose="02020603050405020304" pitchFamily="18" charset="0"/>
                <a:cs typeface="Times New Roman" panose="02020603050405020304" pitchFamily="18" charset="0"/>
              </a:rPr>
              <a:t>Presented by: Pushpendra Choudhary</a:t>
            </a:r>
            <a:endParaRPr lang="en-US" sz="4000" b="1" i="1" dirty="0">
              <a:solidFill>
                <a:srgbClr val="7030A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1</a:t>
            </a:fld>
            <a:endParaRPr lang="en-US" dirty="0"/>
          </a:p>
        </p:txBody>
      </p:sp>
      <p:sp>
        <p:nvSpPr>
          <p:cNvPr id="5" name="TextBox 4">
            <a:extLst>
              <a:ext uri="{FF2B5EF4-FFF2-40B4-BE49-F238E27FC236}">
                <a16:creationId xmlns:a16="http://schemas.microsoft.com/office/drawing/2014/main" xmlns="" id="{B895CE9E-5C2E-4717-9515-A0DEA082BDFA}"/>
              </a:ext>
            </a:extLst>
          </p:cNvPr>
          <p:cNvSpPr txBox="1"/>
          <p:nvPr/>
        </p:nvSpPr>
        <p:spPr>
          <a:xfrm>
            <a:off x="3290584" y="1260763"/>
            <a:ext cx="6255198" cy="1015663"/>
          </a:xfrm>
          <a:prstGeom prst="rect">
            <a:avLst/>
          </a:prstGeom>
          <a:noFill/>
        </p:spPr>
        <p:txBody>
          <a:bodyPr wrap="square" rtlCol="0">
            <a:spAutoFit/>
          </a:bodyPr>
          <a:lstStyle/>
          <a:p>
            <a:r>
              <a:rPr lang="en-US" sz="6000" b="1" dirty="0">
                <a:solidFill>
                  <a:schemeClr val="bg2">
                    <a:lumMod val="50000"/>
                  </a:schemeClr>
                </a:solidFill>
                <a:latin typeface="Times New Roman" panose="02020603050405020304" pitchFamily="18" charset="0"/>
                <a:cs typeface="Times New Roman" panose="02020603050405020304" pitchFamily="18" charset="0"/>
              </a:rPr>
              <a:t>Capstone Project </a:t>
            </a:r>
            <a:endParaRPr lang="en-IN" sz="4800" dirty="0"/>
          </a:p>
        </p:txBody>
      </p:sp>
    </p:spTree>
    <p:extLst>
      <p:ext uri="{BB962C8B-B14F-4D97-AF65-F5344CB8AC3E}">
        <p14:creationId xmlns:p14="http://schemas.microsoft.com/office/powerpoint/2010/main" xmlns="" val="101981384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4" name="Picture 3">
            <a:extLst>
              <a:ext uri="{FF2B5EF4-FFF2-40B4-BE49-F238E27FC236}">
                <a16:creationId xmlns:a16="http://schemas.microsoft.com/office/drawing/2014/main" xmlns="" id="{52E80826-80A7-466F-B317-35550854ACD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939861"/>
            <a:ext cx="7700076" cy="3962175"/>
          </a:xfrm>
          <a:prstGeom prst="rect">
            <a:avLst/>
          </a:prstGeom>
        </p:spPr>
      </p:pic>
      <p:sp>
        <p:nvSpPr>
          <p:cNvPr id="5" name="TextBox 4"/>
          <p:cNvSpPr txBox="1"/>
          <p:nvPr/>
        </p:nvSpPr>
        <p:spPr>
          <a:xfrm>
            <a:off x="8276493" y="2391506"/>
            <a:ext cx="3563815" cy="1754326"/>
          </a:xfrm>
          <a:prstGeom prst="rect">
            <a:avLst/>
          </a:prstGeom>
          <a:noFill/>
        </p:spPr>
        <p:txBody>
          <a:bodyPr wrap="square" rtlCol="0">
            <a:spAutoFit/>
          </a:bodyPr>
          <a:lstStyle/>
          <a:p>
            <a:pPr>
              <a:lnSpc>
                <a:spcPct val="150000"/>
              </a:lnSpc>
              <a:buFont typeface="Wingdings" pitchFamily="2" charset="2"/>
              <a:buChar char="v"/>
            </a:pPr>
            <a:r>
              <a:rPr lang="en-US" dirty="0" smtClean="0">
                <a:latin typeface="Times New Roman" pitchFamily="18" charset="0"/>
                <a:cs typeface="Times New Roman" pitchFamily="18" charset="0"/>
              </a:rPr>
              <a:t>Most of  stays are less than 5 days. There are very few long stays at hotels but Resort hotel is preferred for long stays.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88658778"/>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4" name="Picture 3">
            <a:extLst>
              <a:ext uri="{FF2B5EF4-FFF2-40B4-BE49-F238E27FC236}">
                <a16:creationId xmlns:a16="http://schemas.microsoft.com/office/drawing/2014/main" xmlns="" id="{97C4ED0C-31B5-4430-8404-0142CDFE62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7818" y="1415591"/>
            <a:ext cx="7710657" cy="4026817"/>
          </a:xfrm>
          <a:prstGeom prst="rect">
            <a:avLst/>
          </a:prstGeom>
        </p:spPr>
      </p:pic>
      <p:sp>
        <p:nvSpPr>
          <p:cNvPr id="5" name="TextBox 4"/>
          <p:cNvSpPr txBox="1"/>
          <p:nvPr/>
        </p:nvSpPr>
        <p:spPr>
          <a:xfrm>
            <a:off x="8604739" y="2133599"/>
            <a:ext cx="3212124" cy="1288686"/>
          </a:xfrm>
          <a:prstGeom prst="rect">
            <a:avLst/>
          </a:prstGeom>
          <a:noFill/>
        </p:spPr>
        <p:txBody>
          <a:bodyPr wrap="square" rtlCol="0">
            <a:spAutoFit/>
          </a:bodyPr>
          <a:lstStyle/>
          <a:p>
            <a:pPr>
              <a:lnSpc>
                <a:spcPct val="150000"/>
              </a:lnSpc>
              <a:buFont typeface="Wingdings" pitchFamily="2" charset="2"/>
              <a:buChar char="v"/>
            </a:pPr>
            <a:r>
              <a:rPr lang="en-US" dirty="0" smtClean="0">
                <a:latin typeface="Times New Roman" pitchFamily="18" charset="0"/>
                <a:cs typeface="Times New Roman" pitchFamily="18" charset="0"/>
              </a:rPr>
              <a:t>Almost 30% of city Hotel bookings and 25% of Resort hotel bookings got canceled</a:t>
            </a:r>
            <a:r>
              <a:rPr lang="en-US" dirty="0" smtClean="0"/>
              <a:t>.</a:t>
            </a:r>
            <a:endParaRPr lang="en-US" dirty="0"/>
          </a:p>
        </p:txBody>
      </p:sp>
    </p:spTree>
    <p:extLst>
      <p:ext uri="{BB962C8B-B14F-4D97-AF65-F5344CB8AC3E}">
        <p14:creationId xmlns:p14="http://schemas.microsoft.com/office/powerpoint/2010/main" xmlns="" val="320198346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6" name="Picture 5">
            <a:extLst>
              <a:ext uri="{FF2B5EF4-FFF2-40B4-BE49-F238E27FC236}">
                <a16:creationId xmlns:a16="http://schemas.microsoft.com/office/drawing/2014/main" xmlns="" id="{D4BA4952-CABD-48C1-995B-CD059CE1C7B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1399" y="1402888"/>
            <a:ext cx="7939309" cy="4052223"/>
          </a:xfrm>
          <a:prstGeom prst="rect">
            <a:avLst/>
          </a:prstGeom>
        </p:spPr>
      </p:pic>
      <p:sp>
        <p:nvSpPr>
          <p:cNvPr id="4" name="TextBox 3"/>
          <p:cNvSpPr txBox="1"/>
          <p:nvPr/>
        </p:nvSpPr>
        <p:spPr>
          <a:xfrm>
            <a:off x="8886092" y="2086707"/>
            <a:ext cx="2719754" cy="1704569"/>
          </a:xfrm>
          <a:prstGeom prst="rect">
            <a:avLst/>
          </a:prstGeom>
          <a:noFill/>
        </p:spPr>
        <p:txBody>
          <a:bodyPr wrap="square" rtlCol="0">
            <a:spAutoFit/>
          </a:bodyPr>
          <a:lstStyle/>
          <a:p>
            <a:pPr>
              <a:lnSpc>
                <a:spcPct val="150000"/>
              </a:lnSpc>
              <a:buFont typeface="Wingdings" pitchFamily="2" charset="2"/>
              <a:buChar char="v"/>
            </a:pPr>
            <a:r>
              <a:rPr lang="en-US" dirty="0" smtClean="0">
                <a:latin typeface="Times New Roman" pitchFamily="18" charset="0"/>
                <a:cs typeface="Times New Roman" pitchFamily="18" charset="0"/>
              </a:rPr>
              <a:t>Most of the customers from European countries like Portugal, Great Britain, France and Spain.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4612920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4" name="Picture 3">
            <a:extLst>
              <a:ext uri="{FF2B5EF4-FFF2-40B4-BE49-F238E27FC236}">
                <a16:creationId xmlns:a16="http://schemas.microsoft.com/office/drawing/2014/main" xmlns="" id="{198E08EE-CACD-4272-B2DB-7FDA9D8A99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5024" y="1409240"/>
            <a:ext cx="5576570" cy="4039520"/>
          </a:xfrm>
          <a:prstGeom prst="rect">
            <a:avLst/>
          </a:prstGeom>
        </p:spPr>
      </p:pic>
      <p:sp>
        <p:nvSpPr>
          <p:cNvPr id="5" name="TextBox 4"/>
          <p:cNvSpPr txBox="1"/>
          <p:nvPr/>
        </p:nvSpPr>
        <p:spPr>
          <a:xfrm>
            <a:off x="7151077" y="2133600"/>
            <a:ext cx="4572000" cy="2120068"/>
          </a:xfrm>
          <a:prstGeom prst="rect">
            <a:avLst/>
          </a:prstGeom>
          <a:noFill/>
        </p:spPr>
        <p:txBody>
          <a:bodyPr wrap="square" rtlCol="0">
            <a:spAutoFit/>
          </a:bodyPr>
          <a:lstStyle/>
          <a:p>
            <a:pPr>
              <a:lnSpc>
                <a:spcPct val="150000"/>
              </a:lnSpc>
              <a:buFont typeface="Wingdings" pitchFamily="2" charset="2"/>
              <a:buChar char="v"/>
            </a:pPr>
            <a:r>
              <a:rPr lang="en-US" dirty="0" smtClean="0">
                <a:latin typeface="Times New Roman" pitchFamily="18" charset="0"/>
                <a:cs typeface="Times New Roman" pitchFamily="18" charset="0"/>
              </a:rPr>
              <a:t>Here we can see that the most of guest are making reservation through TA/TO channels which is travel agency and tour operator.</a:t>
            </a:r>
          </a:p>
          <a:p>
            <a:pPr>
              <a:lnSpc>
                <a:spcPct val="150000"/>
              </a:lnSpc>
              <a:buFont typeface="Wingdings" pitchFamily="2" charset="2"/>
              <a:buChar char="v"/>
            </a:pPr>
            <a:r>
              <a:rPr lang="en-US" dirty="0" smtClean="0">
                <a:latin typeface="Times New Roman" pitchFamily="18" charset="0"/>
                <a:cs typeface="Times New Roman" pitchFamily="18" charset="0"/>
              </a:rPr>
              <a:t>Channel which is mostly used for early booking of hotels is also TA/TO</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91432151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4" name="Picture 3">
            <a:extLst>
              <a:ext uri="{FF2B5EF4-FFF2-40B4-BE49-F238E27FC236}">
                <a16:creationId xmlns:a16="http://schemas.microsoft.com/office/drawing/2014/main" xmlns="" id="{673C0D88-E063-4BB5-B962-E21698A1AF1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2817" y="1533931"/>
            <a:ext cx="7710657" cy="4039520"/>
          </a:xfrm>
          <a:prstGeom prst="rect">
            <a:avLst/>
          </a:prstGeom>
        </p:spPr>
      </p:pic>
      <p:sp>
        <p:nvSpPr>
          <p:cNvPr id="5" name="TextBox 4"/>
          <p:cNvSpPr txBox="1"/>
          <p:nvPr/>
        </p:nvSpPr>
        <p:spPr>
          <a:xfrm>
            <a:off x="8792306" y="2063260"/>
            <a:ext cx="3024555" cy="1704569"/>
          </a:xfrm>
          <a:prstGeom prst="rect">
            <a:avLst/>
          </a:prstGeom>
          <a:noFill/>
        </p:spPr>
        <p:txBody>
          <a:bodyPr wrap="square" rtlCol="0">
            <a:spAutoFit/>
          </a:bodyPr>
          <a:lstStyle/>
          <a:p>
            <a:pPr>
              <a:lnSpc>
                <a:spcPct val="150000"/>
              </a:lnSpc>
              <a:buFont typeface="Wingdings" pitchFamily="2" charset="2"/>
              <a:buChar char="v"/>
            </a:pPr>
            <a:r>
              <a:rPr lang="en-US" dirty="0" smtClean="0">
                <a:latin typeface="Times New Roman" pitchFamily="18" charset="0"/>
                <a:cs typeface="Times New Roman" pitchFamily="18" charset="0"/>
              </a:rPr>
              <a:t>TA/TO has highest booking cancellation %. Therefore, a booking via TA/TO is 30% likely to get cancelled.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42471572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4" name="Picture 3">
            <a:extLst>
              <a:ext uri="{FF2B5EF4-FFF2-40B4-BE49-F238E27FC236}">
                <a16:creationId xmlns:a16="http://schemas.microsoft.com/office/drawing/2014/main" xmlns="" id="{1AD3D735-E0C0-425C-AB77-D675FDEED24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800" y="1151135"/>
            <a:ext cx="9120554" cy="4080918"/>
          </a:xfrm>
          <a:prstGeom prst="rect">
            <a:avLst/>
          </a:prstGeom>
        </p:spPr>
      </p:pic>
      <p:sp>
        <p:nvSpPr>
          <p:cNvPr id="5" name="TextBox 4"/>
          <p:cNvSpPr txBox="1"/>
          <p:nvPr/>
        </p:nvSpPr>
        <p:spPr>
          <a:xfrm>
            <a:off x="351691" y="5380672"/>
            <a:ext cx="11512062" cy="1477328"/>
          </a:xfrm>
          <a:prstGeom prst="rect">
            <a:avLst/>
          </a:prstGeom>
          <a:noFill/>
        </p:spPr>
        <p:txBody>
          <a:bodyPr wrap="square" rtlCol="0">
            <a:spAutoFit/>
          </a:bodyPr>
          <a:lstStyle/>
          <a:p>
            <a:pPr>
              <a:buFont typeface="Wingdings" pitchFamily="2" charset="2"/>
              <a:buChar char="v"/>
            </a:pPr>
            <a:r>
              <a:rPr lang="en-US" dirty="0" smtClean="0">
                <a:latin typeface="Times New Roman" pitchFamily="18" charset="0"/>
                <a:cs typeface="Times New Roman" pitchFamily="18" charset="0"/>
              </a:rPr>
              <a:t>Most of the bookings that are cancelled have waiting period of less 150 days but also most of bookings that are not cancelled also have waiting period of less than 150 days. Hence this shows that waiting period has no effect on cancellation of bookings.</a:t>
            </a:r>
          </a:p>
          <a:p>
            <a:pPr>
              <a:buFont typeface="Wingdings" pitchFamily="2" charset="2"/>
              <a:buChar char="v"/>
            </a:pPr>
            <a:r>
              <a:rPr lang="en-US" dirty="0" smtClean="0">
                <a:latin typeface="Times New Roman" pitchFamily="18" charset="0"/>
                <a:cs typeface="Times New Roman" pitchFamily="18" charset="0"/>
              </a:rPr>
              <a:t>Also, lead time has no effect on cancellation of bookings, as both curves of cancellation and not cancelation are similar for lead time too.</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16399181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1101968"/>
            <a:ext cx="12192000" cy="5493812"/>
          </a:xfrm>
          <a:prstGeom prst="rect">
            <a:avLst/>
          </a:prstGeom>
          <a:noFill/>
        </p:spPr>
        <p:txBody>
          <a:bodyPr wrap="square" rtlCol="0">
            <a:spAutoFit/>
          </a:bodyPr>
          <a:lstStyle/>
          <a:p>
            <a:pPr algn="just">
              <a:lnSpc>
                <a:spcPct val="150000"/>
              </a:lnSpc>
              <a:buFont typeface="Wingdings" pitchFamily="2" charset="2"/>
              <a:buChar char="v"/>
            </a:pPr>
            <a:r>
              <a:rPr lang="en-US" dirty="0" smtClean="0">
                <a:latin typeface="Times New Roman" pitchFamily="18" charset="0"/>
                <a:cs typeface="Times New Roman" pitchFamily="18" charset="0"/>
              </a:rPr>
              <a:t>Around 60% bookings are for City hotel and 40% bookings are for Resort hotel, therefore City Hotel is busier than Resort hotel. Also the overall </a:t>
            </a:r>
            <a:r>
              <a:rPr lang="en-US" dirty="0" err="1" smtClean="0">
                <a:latin typeface="Times New Roman" pitchFamily="18" charset="0"/>
                <a:cs typeface="Times New Roman" pitchFamily="18" charset="0"/>
              </a:rPr>
              <a:t>adr</a:t>
            </a:r>
            <a:r>
              <a:rPr lang="en-US" dirty="0" smtClean="0">
                <a:latin typeface="Times New Roman" pitchFamily="18" charset="0"/>
                <a:cs typeface="Times New Roman" pitchFamily="18" charset="0"/>
              </a:rPr>
              <a:t> of City hotel is slightly higher than Resort hotel</a:t>
            </a:r>
            <a:r>
              <a:rPr lang="en-US" dirty="0" smtClean="0">
                <a:latin typeface="Times New Roman" pitchFamily="18" charset="0"/>
                <a:cs typeface="Times New Roman" pitchFamily="18" charset="0"/>
              </a:rPr>
              <a:t>.</a:t>
            </a:r>
          </a:p>
          <a:p>
            <a:pPr algn="just">
              <a:lnSpc>
                <a:spcPct val="150000"/>
              </a:lnSpc>
              <a:buFont typeface="Wingdings" pitchFamily="2" charset="2"/>
              <a:buChar char="v"/>
            </a:pPr>
            <a:r>
              <a:rPr lang="en-US" dirty="0" smtClean="0">
                <a:latin typeface="Times New Roman" pitchFamily="18" charset="0"/>
                <a:cs typeface="Times New Roman" pitchFamily="18" charset="0"/>
              </a:rPr>
              <a:t>Mostly </a:t>
            </a:r>
            <a:r>
              <a:rPr lang="en-US" dirty="0" smtClean="0">
                <a:latin typeface="Times New Roman" pitchFamily="18" charset="0"/>
                <a:cs typeface="Times New Roman" pitchFamily="18" charset="0"/>
              </a:rPr>
              <a:t>guests stay for less than 5 days in hotel and for longer stays Resort hotel is preferred</a:t>
            </a:r>
            <a:r>
              <a:rPr lang="en-US" dirty="0" smtClean="0">
                <a:latin typeface="Times New Roman" pitchFamily="18" charset="0"/>
                <a:cs typeface="Times New Roman" pitchFamily="18" charset="0"/>
              </a:rPr>
              <a:t>.</a:t>
            </a:r>
          </a:p>
          <a:p>
            <a:pPr algn="just">
              <a:lnSpc>
                <a:spcPct val="150000"/>
              </a:lnSpc>
              <a:buFont typeface="Wingdings" pitchFamily="2" charset="2"/>
              <a:buChar char="v"/>
            </a:pPr>
            <a:r>
              <a:rPr lang="en-US" dirty="0" smtClean="0">
                <a:latin typeface="Times New Roman" pitchFamily="18" charset="0"/>
                <a:cs typeface="Times New Roman" pitchFamily="18" charset="0"/>
              </a:rPr>
              <a:t>Both </a:t>
            </a:r>
            <a:r>
              <a:rPr lang="en-US" dirty="0" smtClean="0">
                <a:latin typeface="Times New Roman" pitchFamily="18" charset="0"/>
                <a:cs typeface="Times New Roman" pitchFamily="18" charset="0"/>
              </a:rPr>
              <a:t>hotels have significantly higher booking cancellation rates and very few guests less than 3% return for another booking in City hotel. 5% guests return for stay in Resort hotel</a:t>
            </a:r>
            <a:r>
              <a:rPr lang="en-US" dirty="0" smtClean="0">
                <a:latin typeface="Times New Roman" pitchFamily="18" charset="0"/>
                <a:cs typeface="Times New Roman" pitchFamily="18" charset="0"/>
              </a:rPr>
              <a:t>.</a:t>
            </a:r>
          </a:p>
          <a:p>
            <a:pPr algn="just">
              <a:lnSpc>
                <a:spcPct val="150000"/>
              </a:lnSpc>
              <a:buFont typeface="Wingdings" pitchFamily="2" charset="2"/>
              <a:buChar char="v"/>
            </a:pPr>
            <a:r>
              <a:rPr lang="en-US" dirty="0" smtClean="0">
                <a:latin typeface="Times New Roman" pitchFamily="18" charset="0"/>
                <a:cs typeface="Times New Roman" pitchFamily="18" charset="0"/>
              </a:rPr>
              <a:t>Most </a:t>
            </a:r>
            <a:r>
              <a:rPr lang="en-US" dirty="0" smtClean="0">
                <a:latin typeface="Times New Roman" pitchFamily="18" charset="0"/>
                <a:cs typeface="Times New Roman" pitchFamily="18" charset="0"/>
              </a:rPr>
              <a:t>of the guests came from </a:t>
            </a:r>
            <a:r>
              <a:rPr lang="en-US" dirty="0" err="1" smtClean="0">
                <a:latin typeface="Times New Roman" pitchFamily="18" charset="0"/>
                <a:cs typeface="Times New Roman" pitchFamily="18" charset="0"/>
              </a:rPr>
              <a:t>european</a:t>
            </a:r>
            <a:r>
              <a:rPr lang="en-US" dirty="0" smtClean="0">
                <a:latin typeface="Times New Roman" pitchFamily="18" charset="0"/>
                <a:cs typeface="Times New Roman" pitchFamily="18" charset="0"/>
              </a:rPr>
              <a:t> countries, with most no. of guest coming from Portugal. </a:t>
            </a:r>
            <a:endParaRPr lang="en-US" dirty="0" smtClean="0">
              <a:latin typeface="Times New Roman" pitchFamily="18" charset="0"/>
              <a:cs typeface="Times New Roman" pitchFamily="18" charset="0"/>
            </a:endParaRPr>
          </a:p>
          <a:p>
            <a:pPr algn="just">
              <a:lnSpc>
                <a:spcPct val="150000"/>
              </a:lnSpc>
              <a:buFont typeface="Wingdings" pitchFamily="2" charset="2"/>
              <a:buChar char="v"/>
            </a:pPr>
            <a:r>
              <a:rPr lang="en-US" dirty="0" smtClean="0">
                <a:latin typeface="Times New Roman" pitchFamily="18" charset="0"/>
                <a:cs typeface="Times New Roman" pitchFamily="18" charset="0"/>
              </a:rPr>
              <a:t>Guests </a:t>
            </a:r>
            <a:r>
              <a:rPr lang="en-US" dirty="0" smtClean="0">
                <a:latin typeface="Times New Roman" pitchFamily="18" charset="0"/>
                <a:cs typeface="Times New Roman" pitchFamily="18" charset="0"/>
              </a:rPr>
              <a:t>use different channels for making bookings out of which most preferred way is TA/TO</a:t>
            </a:r>
            <a:r>
              <a:rPr lang="en-US" dirty="0" smtClean="0">
                <a:latin typeface="Times New Roman" pitchFamily="18" charset="0"/>
                <a:cs typeface="Times New Roman" pitchFamily="18" charset="0"/>
              </a:rPr>
              <a:t>.</a:t>
            </a:r>
          </a:p>
          <a:p>
            <a:pPr algn="just">
              <a:lnSpc>
                <a:spcPct val="150000"/>
              </a:lnSpc>
              <a:buFont typeface="Wingdings" pitchFamily="2" charset="2"/>
              <a:buChar char="v"/>
            </a:pP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hotels higher </a:t>
            </a:r>
            <a:r>
              <a:rPr lang="en-US" dirty="0" err="1" smtClean="0">
                <a:latin typeface="Times New Roman" pitchFamily="18" charset="0"/>
                <a:cs typeface="Times New Roman" pitchFamily="18" charset="0"/>
              </a:rPr>
              <a:t>adr</a:t>
            </a:r>
            <a:r>
              <a:rPr lang="en-US" dirty="0" smtClean="0">
                <a:latin typeface="Times New Roman" pitchFamily="18" charset="0"/>
                <a:cs typeface="Times New Roman" pitchFamily="18" charset="0"/>
              </a:rPr>
              <a:t> deals come via GDS channel, so hotels should increase their popularity on this </a:t>
            </a:r>
            <a:r>
              <a:rPr lang="en-US" dirty="0" err="1" smtClean="0">
                <a:latin typeface="Times New Roman" pitchFamily="18" charset="0"/>
                <a:cs typeface="Times New Roman" pitchFamily="18" charset="0"/>
              </a:rPr>
              <a:t>channel.Almost</a:t>
            </a:r>
            <a:r>
              <a:rPr lang="en-US" dirty="0" smtClean="0">
                <a:latin typeface="Times New Roman" pitchFamily="18" charset="0"/>
                <a:cs typeface="Times New Roman" pitchFamily="18" charset="0"/>
              </a:rPr>
              <a:t> 30% of bookings via TA/TO are cancelled</a:t>
            </a:r>
            <a:r>
              <a:rPr lang="en-US" dirty="0" smtClean="0">
                <a:latin typeface="Times New Roman" pitchFamily="18" charset="0"/>
                <a:cs typeface="Times New Roman" pitchFamily="18" charset="0"/>
              </a:rPr>
              <a:t>.</a:t>
            </a:r>
          </a:p>
          <a:p>
            <a:pPr algn="just">
              <a:lnSpc>
                <a:spcPct val="150000"/>
              </a:lnSpc>
              <a:buFont typeface="Wingdings" pitchFamily="2" charset="2"/>
              <a:buChar char="v"/>
            </a:pPr>
            <a:r>
              <a:rPr lang="en-US" dirty="0" smtClean="0">
                <a:latin typeface="Times New Roman" pitchFamily="18" charset="0"/>
                <a:cs typeface="Times New Roman" pitchFamily="18" charset="0"/>
              </a:rPr>
              <a:t>Not </a:t>
            </a:r>
            <a:r>
              <a:rPr lang="en-US" dirty="0" smtClean="0">
                <a:latin typeface="Times New Roman" pitchFamily="18" charset="0"/>
                <a:cs typeface="Times New Roman" pitchFamily="18" charset="0"/>
              </a:rPr>
              <a:t>getting same room as reserved, longer lead time and waiting time do not affect cancellation of </a:t>
            </a:r>
            <a:r>
              <a:rPr lang="en-US" dirty="0" err="1" smtClean="0">
                <a:latin typeface="Times New Roman" pitchFamily="18" charset="0"/>
                <a:cs typeface="Times New Roman" pitchFamily="18" charset="0"/>
              </a:rPr>
              <a:t>bookings.Although</a:t>
            </a:r>
            <a:r>
              <a:rPr lang="en-US" dirty="0" smtClean="0">
                <a:latin typeface="Times New Roman" pitchFamily="18" charset="0"/>
                <a:cs typeface="Times New Roman" pitchFamily="18" charset="0"/>
              </a:rPr>
              <a:t> different room allotment do lowers the </a:t>
            </a:r>
            <a:r>
              <a:rPr lang="en-US" dirty="0" err="1" smtClean="0">
                <a:latin typeface="Times New Roman" pitchFamily="18" charset="0"/>
                <a:cs typeface="Times New Roman" pitchFamily="18" charset="0"/>
              </a:rPr>
              <a:t>adr</a:t>
            </a:r>
            <a:r>
              <a:rPr lang="en-US" dirty="0" smtClean="0">
                <a:latin typeface="Times New Roman" pitchFamily="18" charset="0"/>
                <a:cs typeface="Times New Roman" pitchFamily="18" charset="0"/>
              </a:rPr>
              <a:t>.</a:t>
            </a:r>
          </a:p>
          <a:p>
            <a:pPr algn="just">
              <a:lnSpc>
                <a:spcPct val="150000"/>
              </a:lnSpc>
              <a:buFont typeface="Wingdings" pitchFamily="2" charset="2"/>
              <a:buChar char="v"/>
            </a:pPr>
            <a:r>
              <a:rPr lang="en-US" dirty="0" smtClean="0">
                <a:latin typeface="Times New Roman" pitchFamily="18" charset="0"/>
                <a:cs typeface="Times New Roman" pitchFamily="18" charset="0"/>
              </a:rPr>
              <a:t>July-August </a:t>
            </a:r>
            <a:r>
              <a:rPr lang="en-US" dirty="0" smtClean="0">
                <a:latin typeface="Times New Roman" pitchFamily="18" charset="0"/>
                <a:cs typeface="Times New Roman" pitchFamily="18" charset="0"/>
              </a:rPr>
              <a:t>are the most busier and profitable months for both of hotels. </a:t>
            </a:r>
            <a:endParaRPr lang="en-US" dirty="0" smtClean="0">
              <a:latin typeface="Times New Roman" pitchFamily="18" charset="0"/>
              <a:cs typeface="Times New Roman" pitchFamily="18" charset="0"/>
            </a:endParaRPr>
          </a:p>
          <a:p>
            <a:pPr algn="just">
              <a:lnSpc>
                <a:spcPct val="150000"/>
              </a:lnSpc>
              <a:buFont typeface="Wingdings" pitchFamily="2" charset="2"/>
              <a:buChar char="v"/>
            </a:pPr>
            <a:r>
              <a:rPr lang="en-US" dirty="0" smtClean="0">
                <a:latin typeface="Times New Roman" pitchFamily="18" charset="0"/>
                <a:cs typeface="Times New Roman" pitchFamily="18" charset="0"/>
              </a:rPr>
              <a:t>Within </a:t>
            </a:r>
            <a:r>
              <a:rPr lang="en-US" dirty="0" smtClean="0">
                <a:latin typeface="Times New Roman" pitchFamily="18" charset="0"/>
                <a:cs typeface="Times New Roman" pitchFamily="18" charset="0"/>
              </a:rPr>
              <a:t>a month, </a:t>
            </a:r>
            <a:r>
              <a:rPr lang="en-US" dirty="0" err="1" smtClean="0">
                <a:latin typeface="Times New Roman" pitchFamily="18" charset="0"/>
                <a:cs typeface="Times New Roman" pitchFamily="18" charset="0"/>
              </a:rPr>
              <a:t>adr</a:t>
            </a:r>
            <a:r>
              <a:rPr lang="en-US" dirty="0" smtClean="0">
                <a:latin typeface="Times New Roman" pitchFamily="18" charset="0"/>
                <a:cs typeface="Times New Roman" pitchFamily="18" charset="0"/>
              </a:rPr>
              <a:t> gradually increases as month ends, with small sudden rise </a:t>
            </a:r>
            <a:r>
              <a:rPr lang="en-US" dirty="0" smtClean="0">
                <a:latin typeface="Times New Roman" pitchFamily="18" charset="0"/>
                <a:cs typeface="Times New Roman" pitchFamily="18" charset="0"/>
              </a:rPr>
              <a:t>on weekends.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16399181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66382" y="2321840"/>
            <a:ext cx="3562450" cy="1015663"/>
          </a:xfrm>
          <a:prstGeom prst="rect">
            <a:avLst/>
          </a:prstGeom>
          <a:noFill/>
        </p:spPr>
        <p:txBody>
          <a:bodyPr wrap="none" rtlCol="0">
            <a:spAutoFit/>
          </a:bodyPr>
          <a:lstStyle/>
          <a:p>
            <a:r>
              <a:rPr lang="en-US" sz="6000" dirty="0" smtClean="0">
                <a:solidFill>
                  <a:srgbClr val="C00000"/>
                </a:solidFill>
                <a:latin typeface="Times New Roman" pitchFamily="18" charset="0"/>
                <a:cs typeface="Times New Roman" pitchFamily="18" charset="0"/>
              </a:rPr>
              <a:t>Thank You</a:t>
            </a:r>
            <a:endParaRPr lang="en-US" sz="6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63991810"/>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b="1" dirty="0">
                <a:solidFill>
                  <a:schemeClr val="bg2">
                    <a:lumMod val="75000"/>
                  </a:schemeClr>
                </a:solidFill>
                <a:latin typeface="Times New Roman" panose="02020603050405020304" pitchFamily="18" charset="0"/>
                <a:cs typeface="Times New Roman" panose="02020603050405020304" pitchFamily="18" charset="0"/>
              </a:rPr>
              <a:t>Table of Content</a:t>
            </a:r>
          </a:p>
        </p:txBody>
      </p:sp>
      <p:sp>
        <p:nvSpPr>
          <p:cNvPr id="3" name="TextBox 2">
            <a:extLst>
              <a:ext uri="{FF2B5EF4-FFF2-40B4-BE49-F238E27FC236}">
                <a16:creationId xmlns:a16="http://schemas.microsoft.com/office/drawing/2014/main" xmlns="" id="{234D7EA1-FF45-4529-AC17-13785DB25FCA}"/>
              </a:ext>
            </a:extLst>
          </p:cNvPr>
          <p:cNvSpPr txBox="1"/>
          <p:nvPr/>
        </p:nvSpPr>
        <p:spPr>
          <a:xfrm>
            <a:off x="346363" y="1050758"/>
            <a:ext cx="11845637" cy="3924151"/>
          </a:xfrm>
          <a:prstGeom prst="rect">
            <a:avLst/>
          </a:prstGeom>
          <a:noFill/>
        </p:spPr>
        <p:txBody>
          <a:bodyPr wrap="square" rtlCol="0">
            <a:spAutoFit/>
          </a:bodyPr>
          <a:lstStyle/>
          <a:p>
            <a:pPr marL="457200" indent="-457200" rtl="0" fontAlgn="base">
              <a:lnSpc>
                <a:spcPct val="200000"/>
              </a:lnSpc>
              <a:spcBef>
                <a:spcPts val="0"/>
              </a:spcBef>
              <a:spcAft>
                <a:spcPts val="0"/>
              </a:spcAft>
              <a:buFont typeface="+mj-lt"/>
              <a:buAutoNum type="arabicPeriod"/>
            </a:pPr>
            <a:r>
              <a:rPr lang="en-US" sz="2400" b="1" i="0" u="none" strike="noStrike" dirty="0">
                <a:solidFill>
                  <a:srgbClr val="C00000"/>
                </a:solidFill>
                <a:effectLst/>
                <a:latin typeface="Times New Roman" panose="02020603050405020304" pitchFamily="18" charset="0"/>
                <a:cs typeface="Times New Roman" panose="02020603050405020304" pitchFamily="18" charset="0"/>
              </a:rPr>
              <a:t>EDA of Hotel Booking</a:t>
            </a:r>
          </a:p>
          <a:p>
            <a:pPr marL="285750" indent="-285750" rtl="0" fontAlgn="base">
              <a:lnSpc>
                <a:spcPct val="200000"/>
              </a:lnSpc>
              <a:spcBef>
                <a:spcPts val="0"/>
              </a:spcBef>
              <a:spcAft>
                <a:spcPts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
            </a:r>
            <a:r>
              <a:rPr lang="en-US" sz="1800" b="1" i="0" u="none" strike="noStrike" dirty="0">
                <a:effectLst/>
                <a:latin typeface="Times New Roman" panose="02020603050405020304" pitchFamily="18" charset="0"/>
                <a:cs typeface="Times New Roman" panose="02020603050405020304" pitchFamily="18" charset="0"/>
              </a:rPr>
              <a:t>ata Cleaning and Handling</a:t>
            </a:r>
          </a:p>
          <a:p>
            <a:pPr marL="285750" indent="-285750" rtl="0" fontAlgn="base">
              <a:lnSpc>
                <a:spcPct val="200000"/>
              </a:lnSpc>
              <a:spcBef>
                <a:spcPts val="0"/>
              </a:spcBef>
              <a:spcAft>
                <a:spcPts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Update Data Type</a:t>
            </a:r>
          </a:p>
          <a:p>
            <a:pPr marL="285750" indent="-285750" rtl="0" fontAlgn="base">
              <a:lnSpc>
                <a:spcPct val="200000"/>
              </a:lnSpc>
              <a:spcBef>
                <a:spcPts val="0"/>
              </a:spcBef>
              <a:spcAft>
                <a:spcPts val="0"/>
              </a:spcAft>
              <a:buFont typeface="Wingdings" panose="05000000000000000000" pitchFamily="2" charset="2"/>
              <a:buChar char="Ø"/>
            </a:pPr>
            <a:r>
              <a:rPr lang="en-IN" b="1" i="0" dirty="0">
                <a:solidFill>
                  <a:srgbClr val="212121"/>
                </a:solidFill>
                <a:effectLst/>
                <a:latin typeface="Times New Roman" panose="02020603050405020304" pitchFamily="18" charset="0"/>
                <a:cs typeface="Times New Roman" panose="02020603050405020304" pitchFamily="18" charset="0"/>
              </a:rPr>
              <a:t>Exploratory Data Analysis</a:t>
            </a:r>
          </a:p>
          <a:p>
            <a:pPr rtl="0" fontAlgn="base">
              <a:lnSpc>
                <a:spcPct val="200000"/>
              </a:lnSpc>
              <a:spcBef>
                <a:spcPts val="0"/>
              </a:spcBef>
              <a:spcAft>
                <a:spcPts val="0"/>
              </a:spcAft>
            </a:pPr>
            <a:r>
              <a:rPr lang="en-IN" sz="2400" b="1" i="0" dirty="0">
                <a:solidFill>
                  <a:srgbClr val="C00000"/>
                </a:solidFill>
                <a:effectLst/>
                <a:latin typeface="Times New Roman" panose="02020603050405020304" pitchFamily="18" charset="0"/>
                <a:cs typeface="Times New Roman" panose="02020603050405020304" pitchFamily="18" charset="0"/>
              </a:rPr>
              <a:t>2.   Conclusion</a:t>
            </a:r>
          </a:p>
          <a:p>
            <a:pPr rtl="0" fontAlgn="base">
              <a:lnSpc>
                <a:spcPct val="150000"/>
              </a:lnSpc>
              <a:spcBef>
                <a:spcPts val="0"/>
              </a:spcBef>
              <a:spcAft>
                <a:spcPts val="0"/>
              </a:spcAft>
            </a:pPr>
            <a:endParaRPr lang="en-IN" b="0" i="0" dirty="0">
              <a:solidFill>
                <a:srgbClr val="21212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84958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sp>
        <p:nvSpPr>
          <p:cNvPr id="4" name="TextBox 3">
            <a:extLst>
              <a:ext uri="{FF2B5EF4-FFF2-40B4-BE49-F238E27FC236}">
                <a16:creationId xmlns:a16="http://schemas.microsoft.com/office/drawing/2014/main" xmlns="" id="{B584AD4D-CE23-4490-89AA-8FAB21CFEB51}"/>
              </a:ext>
            </a:extLst>
          </p:cNvPr>
          <p:cNvSpPr txBox="1"/>
          <p:nvPr/>
        </p:nvSpPr>
        <p:spPr>
          <a:xfrm>
            <a:off x="1" y="1050758"/>
            <a:ext cx="12192000" cy="3600986"/>
          </a:xfrm>
          <a:prstGeom prst="rect">
            <a:avLst/>
          </a:prstGeom>
          <a:noFill/>
        </p:spPr>
        <p:txBody>
          <a:bodyPr wrap="square" rtlCol="0">
            <a:spAutoFit/>
          </a:bodyPr>
          <a:lstStyle/>
          <a:p>
            <a:pPr marL="720725" indent="-285750" rtl="0">
              <a:lnSpc>
                <a:spcPct val="200000"/>
              </a:lnSpc>
              <a:spcBef>
                <a:spcPts val="0"/>
              </a:spcBef>
              <a:spcAft>
                <a:spcPts val="0"/>
              </a:spcAft>
            </a:pPr>
            <a:r>
              <a:rPr lang="en-US" sz="2800" b="1" i="0" u="none" strike="noStrike" dirty="0">
                <a:solidFill>
                  <a:srgbClr val="CC0000"/>
                </a:solidFill>
                <a:effectLst/>
                <a:latin typeface="Times New Roman" panose="02020603050405020304" pitchFamily="18" charset="0"/>
                <a:cs typeface="Times New Roman" panose="02020603050405020304" pitchFamily="18" charset="0"/>
              </a:rPr>
              <a:t>Cancellation based on different factors like  :-</a:t>
            </a:r>
            <a:endParaRPr lang="en-US" sz="2800" b="0" dirty="0">
              <a:effectLst/>
              <a:latin typeface="Times New Roman" panose="02020603050405020304" pitchFamily="18" charset="0"/>
              <a:cs typeface="Times New Roman" panose="02020603050405020304" pitchFamily="18" charset="0"/>
            </a:endParaRPr>
          </a:p>
          <a:p>
            <a:pPr marL="720725" indent="-285750" rtl="0" fontAlgn="base">
              <a:lnSpc>
                <a:spcPct val="150000"/>
              </a:lnSpc>
              <a:spcBef>
                <a:spcPts val="0"/>
              </a:spcBef>
              <a:spcAft>
                <a:spcPts val="0"/>
              </a:spcAft>
              <a:buFont typeface="Arial" panose="020B0604020202020204" pitchFamily="34" charset="0"/>
              <a:buChar char="•"/>
            </a:pPr>
            <a:r>
              <a:rPr lang="en-US" sz="2000" b="1" i="0" u="none" strike="noStrike" dirty="0">
                <a:effectLst/>
                <a:latin typeface="Times New Roman" panose="02020603050405020304" pitchFamily="18" charset="0"/>
                <a:cs typeface="Times New Roman" panose="02020603050405020304" pitchFamily="18" charset="0"/>
              </a:rPr>
              <a:t>Children or babies impact on cancellation</a:t>
            </a:r>
          </a:p>
          <a:p>
            <a:pPr marL="720725" indent="-285750" rtl="0">
              <a:lnSpc>
                <a:spcPct val="150000"/>
              </a:lnSpc>
              <a:spcBef>
                <a:spcPts val="0"/>
              </a:spcBef>
              <a:spcAft>
                <a:spcPts val="0"/>
              </a:spcAft>
            </a:pPr>
            <a:r>
              <a:rPr lang="en-US" b="0" i="0" u="none" strike="noStrike" dirty="0">
                <a:effectLst/>
                <a:latin typeface="Times New Roman" panose="02020603050405020304" pitchFamily="18" charset="0"/>
                <a:cs typeface="Times New Roman" panose="02020603050405020304" pitchFamily="18" charset="0"/>
              </a:rPr>
              <a:t>Here we will see if there is any trend for cancellation of those people having children</a:t>
            </a:r>
            <a:endParaRPr lang="en-US" sz="2000" b="0" dirty="0">
              <a:effectLst/>
              <a:latin typeface="Times New Roman" panose="02020603050405020304" pitchFamily="18" charset="0"/>
              <a:cs typeface="Times New Roman" panose="02020603050405020304" pitchFamily="18" charset="0"/>
            </a:endParaRPr>
          </a:p>
          <a:p>
            <a:pPr marL="720725" indent="-285750" rtl="0" fontAlgn="base">
              <a:lnSpc>
                <a:spcPct val="150000"/>
              </a:lnSpc>
              <a:spcBef>
                <a:spcPts val="0"/>
              </a:spcBef>
              <a:spcAft>
                <a:spcPts val="0"/>
              </a:spcAft>
              <a:buFont typeface="Arial" panose="020B0604020202020204" pitchFamily="34" charset="0"/>
              <a:buChar char="•"/>
            </a:pPr>
            <a:r>
              <a:rPr lang="en-US" sz="2000" b="1" i="0" u="none" strike="noStrike" dirty="0">
                <a:effectLst/>
                <a:latin typeface="Times New Roman" panose="02020603050405020304" pitchFamily="18" charset="0"/>
                <a:cs typeface="Times New Roman" panose="02020603050405020304" pitchFamily="18" charset="0"/>
              </a:rPr>
              <a:t>Booked and assigned room impact</a:t>
            </a:r>
          </a:p>
          <a:p>
            <a:pPr marL="720725" indent="-285750" rtl="0">
              <a:lnSpc>
                <a:spcPct val="150000"/>
              </a:lnSpc>
              <a:spcBef>
                <a:spcPts val="0"/>
              </a:spcBef>
              <a:spcAft>
                <a:spcPts val="0"/>
              </a:spcAft>
            </a:pPr>
            <a:r>
              <a:rPr lang="en-US" b="0" i="0" u="none" strike="noStrike" dirty="0">
                <a:effectLst/>
                <a:latin typeface="Times New Roman" panose="02020603050405020304" pitchFamily="18" charset="0"/>
                <a:cs typeface="Times New Roman" panose="02020603050405020304" pitchFamily="18" charset="0"/>
              </a:rPr>
              <a:t>If customer has been assigned a different room from what booked</a:t>
            </a:r>
            <a:endParaRPr lang="en-US" sz="2000" b="0" dirty="0">
              <a:effectLst/>
              <a:latin typeface="Times New Roman" panose="02020603050405020304" pitchFamily="18" charset="0"/>
              <a:cs typeface="Times New Roman" panose="02020603050405020304" pitchFamily="18" charset="0"/>
            </a:endParaRPr>
          </a:p>
          <a:p>
            <a:pPr marL="720725" indent="-285750" rtl="0" fontAlgn="base">
              <a:lnSpc>
                <a:spcPct val="200000"/>
              </a:lnSpc>
              <a:spcBef>
                <a:spcPts val="0"/>
              </a:spcBef>
              <a:spcAft>
                <a:spcPts val="0"/>
              </a:spcAft>
              <a:buFont typeface="Arial" panose="020B0604020202020204" pitchFamily="34" charset="0"/>
              <a:buChar char="•"/>
            </a:pPr>
            <a:r>
              <a:rPr lang="en-US" sz="2000" b="1" i="0" u="none" strike="noStrike" dirty="0">
                <a:effectLst/>
                <a:latin typeface="Times New Roman" panose="02020603050405020304" pitchFamily="18" charset="0"/>
                <a:cs typeface="Times New Roman" panose="02020603050405020304" pitchFamily="18" charset="0"/>
              </a:rPr>
              <a:t>Which customer type tend to cancel more</a:t>
            </a:r>
          </a:p>
          <a:p>
            <a:endParaRPr lang="en-IN" dirty="0"/>
          </a:p>
        </p:txBody>
      </p:sp>
    </p:spTree>
    <p:extLst>
      <p:ext uri="{BB962C8B-B14F-4D97-AF65-F5344CB8AC3E}">
        <p14:creationId xmlns:p14="http://schemas.microsoft.com/office/powerpoint/2010/main" xmlns="" val="4167792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pPr rtl="0">
              <a:spcBef>
                <a:spcPts val="0"/>
              </a:spcBef>
              <a:spcAft>
                <a:spcPts val="0"/>
              </a:spcAft>
            </a:pPr>
            <a:r>
              <a:rPr lang="en-IN" sz="1800" b="1" i="0" u="none" strike="noStrike" dirty="0">
                <a:solidFill>
                  <a:srgbClr val="CC0000"/>
                </a:solidFill>
                <a:effectLst/>
                <a:latin typeface="Arial" panose="020B0604020202020204" pitchFamily="34" charset="0"/>
              </a:rPr>
              <a:t/>
            </a:r>
            <a:br>
              <a:rPr lang="en-IN" sz="1800" b="1" i="0" u="none" strike="noStrike" dirty="0">
                <a:solidFill>
                  <a:srgbClr val="CC0000"/>
                </a:solidFill>
                <a:effectLst/>
                <a:latin typeface="Arial" panose="020B0604020202020204" pitchFamily="34" charset="0"/>
              </a:rPr>
            </a:br>
            <a:r>
              <a:rPr lang="en-IN" sz="1800" b="1" i="0" u="none" strike="noStrike" dirty="0">
                <a:solidFill>
                  <a:srgbClr val="CC0000"/>
                </a:solidFill>
                <a:effectLst/>
                <a:latin typeface="Arial" panose="020B0604020202020204" pitchFamily="34" charset="0"/>
              </a:rPr>
              <a:t/>
            </a:r>
            <a:br>
              <a:rPr lang="en-IN" sz="1800" b="1" i="0" u="none" strike="noStrike" dirty="0">
                <a:solidFill>
                  <a:srgbClr val="CC0000"/>
                </a:solidFill>
                <a:effectLst/>
                <a:latin typeface="Arial" panose="020B0604020202020204" pitchFamily="34" charset="0"/>
              </a:rPr>
            </a:br>
            <a:r>
              <a:rPr lang="en-IN" sz="1800" b="1" i="0" u="none" strike="noStrike" dirty="0">
                <a:solidFill>
                  <a:srgbClr val="CC0000"/>
                </a:solidFill>
                <a:effectLst/>
                <a:latin typeface="Arial" panose="020B0604020202020204" pitchFamily="34" charset="0"/>
              </a:rPr>
              <a:t/>
            </a:r>
            <a:br>
              <a:rPr lang="en-IN" sz="1800" b="1" i="0" u="none" strike="noStrike" dirty="0">
                <a:solidFill>
                  <a:srgbClr val="CC0000"/>
                </a:solidFill>
                <a:effectLst/>
                <a:latin typeface="Arial" panose="020B0604020202020204" pitchFamily="34" charset="0"/>
              </a:rPr>
            </a:br>
            <a:r>
              <a:rPr lang="en-IN" sz="1800" b="1" i="0" u="none" strike="noStrike" dirty="0">
                <a:solidFill>
                  <a:srgbClr val="CC0000"/>
                </a:solidFill>
                <a:effectLst/>
                <a:latin typeface="Arial" panose="020B0604020202020204" pitchFamily="34" charset="0"/>
              </a:rPr>
              <a:t/>
            </a:r>
            <a:br>
              <a:rPr lang="en-IN" sz="1800" b="1" i="0" u="none" strike="noStrike" dirty="0">
                <a:solidFill>
                  <a:srgbClr val="CC0000"/>
                </a:solidFill>
                <a:effectLst/>
                <a:latin typeface="Arial" panose="020B0604020202020204" pitchFamily="34" charset="0"/>
              </a:rPr>
            </a:br>
            <a:r>
              <a:rPr lang="en-IN" b="1" i="0" u="none" strike="noStrike" dirty="0">
                <a:solidFill>
                  <a:schemeClr val="bg2">
                    <a:lumMod val="75000"/>
                  </a:schemeClr>
                </a:solidFill>
                <a:effectLst/>
                <a:latin typeface="Arial" panose="020B0604020202020204" pitchFamily="34" charset="0"/>
              </a:rPr>
              <a:t>Data Summary</a:t>
            </a:r>
            <a:r>
              <a:rPr lang="en-IN" b="0" dirty="0">
                <a:effectLst/>
              </a:rPr>
              <a:t/>
            </a:r>
            <a:br>
              <a:rPr lang="en-IN" b="0" dirty="0">
                <a:effectLst/>
              </a:rPr>
            </a:br>
            <a:r>
              <a:rPr lang="en-IN" dirty="0"/>
              <a:t/>
            </a:r>
            <a:br>
              <a:rPr lang="en-IN" dirty="0"/>
            </a:br>
            <a:endParaRPr lang="en-US" dirty="0"/>
          </a:p>
        </p:txBody>
      </p:sp>
      <p:sp>
        <p:nvSpPr>
          <p:cNvPr id="3" name="TextBox 2">
            <a:extLst>
              <a:ext uri="{FF2B5EF4-FFF2-40B4-BE49-F238E27FC236}">
                <a16:creationId xmlns:a16="http://schemas.microsoft.com/office/drawing/2014/main" xmlns="" id="{3F137557-AFAA-4FE8-B99C-DD2803B6044E}"/>
              </a:ext>
            </a:extLst>
          </p:cNvPr>
          <p:cNvSpPr txBox="1"/>
          <p:nvPr/>
        </p:nvSpPr>
        <p:spPr>
          <a:xfrm>
            <a:off x="0" y="1050758"/>
            <a:ext cx="12192000" cy="4108817"/>
          </a:xfrm>
          <a:prstGeom prst="rect">
            <a:avLst/>
          </a:prstGeom>
          <a:noFill/>
        </p:spPr>
        <p:txBody>
          <a:bodyPr wrap="square" rtlCol="0">
            <a:spAutoFit/>
          </a:bodyPr>
          <a:lstStyle/>
          <a:p>
            <a:pPr algn="just" rtl="0" fontAlgn="base">
              <a:spcBef>
                <a:spcPts val="0"/>
              </a:spcBef>
              <a:spcAft>
                <a:spcPts val="0"/>
              </a:spcAft>
            </a:pPr>
            <a:r>
              <a:rPr lang="en-IN" sz="1800" b="1" i="0" u="none" strike="noStrike" dirty="0">
                <a:solidFill>
                  <a:srgbClr val="CC0000"/>
                </a:solidFill>
                <a:effectLst/>
                <a:latin typeface="Times New Roman" panose="02020603050405020304" pitchFamily="18" charset="0"/>
                <a:cs typeface="Times New Roman" panose="02020603050405020304" pitchFamily="18" charset="0"/>
              </a:rPr>
              <a:t>Data set name - </a:t>
            </a:r>
            <a:r>
              <a:rPr lang="en-IN" sz="1800" b="1" i="0" u="none" strike="noStrike" dirty="0">
                <a:effectLst/>
                <a:latin typeface="Times New Roman" panose="02020603050405020304" pitchFamily="18" charset="0"/>
                <a:cs typeface="Times New Roman" panose="02020603050405020304" pitchFamily="18" charset="0"/>
              </a:rPr>
              <a:t>Hotel Booking Analysis</a:t>
            </a:r>
          </a:p>
          <a:p>
            <a:pPr algn="just" rtl="0" fontAlgn="base">
              <a:spcBef>
                <a:spcPts val="0"/>
              </a:spcBef>
              <a:spcAft>
                <a:spcPts val="0"/>
              </a:spcAft>
            </a:pP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pPr>
            <a:r>
              <a:rPr lang="en-IN" sz="1800" b="1" i="0" u="none" strike="noStrike" dirty="0">
                <a:solidFill>
                  <a:srgbClr val="CC0000"/>
                </a:solidFill>
                <a:effectLst/>
                <a:latin typeface="Times New Roman" panose="02020603050405020304" pitchFamily="18" charset="0"/>
                <a:cs typeface="Times New Roman" panose="02020603050405020304" pitchFamily="18" charset="0"/>
              </a:rPr>
              <a:t>Shape –  </a:t>
            </a:r>
            <a:r>
              <a:rPr lang="en-IN" sz="1800" b="1" i="0" u="none" strike="noStrike" dirty="0">
                <a:effectLst/>
                <a:latin typeface="Times New Roman" panose="02020603050405020304" pitchFamily="18" charset="0"/>
                <a:cs typeface="Times New Roman" panose="02020603050405020304" pitchFamily="18" charset="0"/>
              </a:rPr>
              <a:t>119389 rows × 31 columns</a:t>
            </a:r>
          </a:p>
          <a:p>
            <a:pPr rtl="0" fontAlgn="base">
              <a:lnSpc>
                <a:spcPct val="150000"/>
              </a:lnSpc>
              <a:spcBef>
                <a:spcPts val="0"/>
              </a:spcBef>
              <a:spcAft>
                <a:spcPts val="0"/>
              </a:spcAft>
            </a:pPr>
            <a:r>
              <a:rPr lang="en-IN" b="0" dirty="0">
                <a:effectLst/>
                <a:latin typeface="Times New Roman" panose="02020603050405020304" pitchFamily="18" charset="0"/>
                <a:cs typeface="Times New Roman" panose="02020603050405020304" pitchFamily="18" charset="0"/>
              </a:rPr>
              <a:t/>
            </a:r>
            <a:br>
              <a:rPr lang="en-IN" b="0" dirty="0">
                <a:effectLst/>
                <a:latin typeface="Times New Roman" panose="02020603050405020304" pitchFamily="18" charset="0"/>
                <a:cs typeface="Times New Roman" panose="02020603050405020304" pitchFamily="18" charset="0"/>
              </a:rPr>
            </a:br>
            <a:r>
              <a:rPr lang="en-IN" sz="1800" b="1" i="0" u="none" strike="noStrike" dirty="0">
                <a:solidFill>
                  <a:srgbClr val="CC0000"/>
                </a:solidFill>
                <a:effectLst/>
                <a:latin typeface="Times New Roman" panose="02020603050405020304" pitchFamily="18" charset="0"/>
                <a:cs typeface="Times New Roman" panose="02020603050405020304" pitchFamily="18" charset="0"/>
              </a:rPr>
              <a:t>Columns - </a:t>
            </a:r>
            <a:r>
              <a:rPr lang="en-IN" sz="1800" b="1" i="0" u="none" strike="noStrike" dirty="0">
                <a:effectLst/>
                <a:latin typeface="Times New Roman" panose="02020603050405020304" pitchFamily="18" charset="0"/>
                <a:cs typeface="Times New Roman" panose="02020603050405020304" pitchFamily="18" charset="0"/>
              </a:rPr>
              <a:t>'hotel', '</a:t>
            </a:r>
            <a:r>
              <a:rPr lang="en-IN" sz="1800" b="1" i="0" u="none" strike="noStrike" dirty="0" err="1">
                <a:effectLst/>
                <a:latin typeface="Times New Roman" panose="02020603050405020304" pitchFamily="18" charset="0"/>
                <a:cs typeface="Times New Roman" panose="02020603050405020304" pitchFamily="18" charset="0"/>
              </a:rPr>
              <a:t>is_canceled</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lead_time</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arrival_date_year</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arrival_date_month</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arrival_date_week_number</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arrival_date_day_of_month</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stays_in_weekend_nights</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stays_in_week_nights</a:t>
            </a:r>
            <a:r>
              <a:rPr lang="en-IN" sz="1800" b="1" i="0" u="none" strike="noStrike" dirty="0">
                <a:effectLst/>
                <a:latin typeface="Times New Roman" panose="02020603050405020304" pitchFamily="18" charset="0"/>
                <a:cs typeface="Times New Roman" panose="02020603050405020304" pitchFamily="18" charset="0"/>
              </a:rPr>
              <a:t>', 'adults', 'children', 'babies', 'meal', 'country', '</a:t>
            </a:r>
            <a:r>
              <a:rPr lang="en-IN" sz="1800" b="1" i="0" u="none" strike="noStrike" dirty="0" err="1">
                <a:effectLst/>
                <a:latin typeface="Times New Roman" panose="02020603050405020304" pitchFamily="18" charset="0"/>
                <a:cs typeface="Times New Roman" panose="02020603050405020304" pitchFamily="18" charset="0"/>
              </a:rPr>
              <a:t>market_segment</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distribution_channel</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is_repeated_guest</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previous_cancellations</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previous_bookings_not_canceled</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reserved_room_type</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assigned_room_type</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booking_changes</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deposit_type</a:t>
            </a:r>
            <a:r>
              <a:rPr lang="en-IN" sz="1800" b="1" i="0" u="none" strike="noStrike" dirty="0">
                <a:effectLst/>
                <a:latin typeface="Times New Roman" panose="02020603050405020304" pitchFamily="18" charset="0"/>
                <a:cs typeface="Times New Roman" panose="02020603050405020304" pitchFamily="18" charset="0"/>
              </a:rPr>
              <a:t>', 'agent', '</a:t>
            </a:r>
            <a:r>
              <a:rPr lang="en-IN" sz="1800" b="1" i="0" u="none" strike="noStrike" dirty="0" err="1">
                <a:effectLst/>
                <a:latin typeface="Times New Roman" panose="02020603050405020304" pitchFamily="18" charset="0"/>
                <a:cs typeface="Times New Roman" panose="02020603050405020304" pitchFamily="18" charset="0"/>
              </a:rPr>
              <a:t>days_in_waiting_list</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customer_type</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adr</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required_car_parking_spaces</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total_of_special_requests</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reservation_status</a:t>
            </a:r>
            <a:r>
              <a:rPr lang="en-IN" sz="1800" b="1" i="0" u="none" strike="noStrike" dirty="0">
                <a:effectLst/>
                <a:latin typeface="Times New Roman" panose="02020603050405020304" pitchFamily="18" charset="0"/>
                <a:cs typeface="Times New Roman" panose="02020603050405020304" pitchFamily="18" charset="0"/>
              </a:rPr>
              <a:t>', '</a:t>
            </a:r>
            <a:r>
              <a:rPr lang="en-IN" sz="1800" b="1" i="0" u="none" strike="noStrike" dirty="0" err="1">
                <a:effectLst/>
                <a:latin typeface="Times New Roman" panose="02020603050405020304" pitchFamily="18" charset="0"/>
                <a:cs typeface="Times New Roman" panose="02020603050405020304" pitchFamily="18" charset="0"/>
              </a:rPr>
              <a:t>reservation_status_date</a:t>
            </a:r>
            <a:r>
              <a:rPr lang="en-IN" sz="1800" b="1" i="0" u="none" strike="noStrike" dirty="0">
                <a:effectLst/>
                <a:latin typeface="Times New Roman" panose="02020603050405020304" pitchFamily="18" charset="0"/>
                <a:cs typeface="Times New Roman" panose="02020603050405020304" pitchFamily="18" charset="0"/>
              </a:rPr>
              <a:t>'</a:t>
            </a:r>
          </a:p>
          <a:p>
            <a:pPr algn="just"/>
            <a:endParaRPr lang="en-IN" dirty="0"/>
          </a:p>
        </p:txBody>
      </p:sp>
    </p:spTree>
    <p:extLst>
      <p:ext uri="{BB962C8B-B14F-4D97-AF65-F5344CB8AC3E}">
        <p14:creationId xmlns:p14="http://schemas.microsoft.com/office/powerpoint/2010/main" xmlns="" val="17668050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a:latin typeface="Times New Roman" panose="02020603050405020304" pitchFamily="18" charset="0"/>
                <a:cs typeface="Times New Roman" panose="02020603050405020304" pitchFamily="18" charset="0"/>
              </a:rPr>
              <a:t>Cleaning dataset</a:t>
            </a:r>
            <a:endParaRPr lang="en-US"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A74A945E-E65D-49AE-91BE-63281CC81F80}"/>
              </a:ext>
            </a:extLst>
          </p:cNvPr>
          <p:cNvSpPr txBox="1"/>
          <p:nvPr/>
        </p:nvSpPr>
        <p:spPr>
          <a:xfrm>
            <a:off x="0" y="1050758"/>
            <a:ext cx="12192000" cy="3508653"/>
          </a:xfrm>
          <a:prstGeom prst="rect">
            <a:avLst/>
          </a:prstGeom>
          <a:noFill/>
        </p:spPr>
        <p:txBody>
          <a:bodyPr wrap="square" rtlCol="0">
            <a:spAutoFit/>
          </a:bodyPr>
          <a:lstStyle/>
          <a:p>
            <a:pPr rtl="0">
              <a:lnSpc>
                <a:spcPct val="150000"/>
              </a:lnSpc>
              <a:spcBef>
                <a:spcPts val="0"/>
              </a:spcBef>
              <a:spcAft>
                <a:spcPts val="0"/>
              </a:spcAft>
            </a:pPr>
            <a:r>
              <a:rPr lang="en-US" sz="2800" b="1" i="0" u="none" strike="noStrike" dirty="0">
                <a:solidFill>
                  <a:srgbClr val="C00000"/>
                </a:solidFill>
                <a:effectLst/>
                <a:latin typeface="Times New Roman" panose="02020603050405020304" pitchFamily="18" charset="0"/>
                <a:cs typeface="Times New Roman" panose="02020603050405020304" pitchFamily="18" charset="0"/>
              </a:rPr>
              <a:t>We can see only a few columns had null values. </a:t>
            </a:r>
            <a:endParaRPr lang="en-US" sz="2800" b="0" dirty="0">
              <a:solidFill>
                <a:srgbClr val="C00000"/>
              </a:solidFill>
              <a:effectLst/>
              <a:latin typeface="Times New Roman" panose="02020603050405020304" pitchFamily="18" charset="0"/>
              <a:cs typeface="Times New Roman" panose="02020603050405020304" pitchFamily="18" charset="0"/>
            </a:endParaRPr>
          </a:p>
          <a:p>
            <a:pPr marL="285750" indent="-285750" algn="just" rtl="0" fontAlgn="base">
              <a:lnSpc>
                <a:spcPct val="150000"/>
              </a:lnSpc>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Column “Agent” had null values – after discovering I got to identify that I should swap the null by mode in this case.</a:t>
            </a:r>
          </a:p>
          <a:p>
            <a:pPr marL="285750" indent="-285750" algn="just" rtl="0" fontAlgn="base">
              <a:lnSpc>
                <a:spcPct val="150000"/>
              </a:lnSpc>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Column “Company” was having a lot of Null values and there was no other detail regarding the same, so I just dropped the column</a:t>
            </a:r>
          </a:p>
          <a:p>
            <a:pPr marL="285750" indent="-285750" algn="just" rtl="0" fontAlgn="base">
              <a:lnSpc>
                <a:spcPct val="150000"/>
              </a:lnSpc>
              <a:spcBef>
                <a:spcPts val="0"/>
              </a:spcBef>
              <a:spcAft>
                <a:spcPts val="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we can see 680 booking was there with no average rate, and also the stays of these guests were ZERO, that means, they have booked it but never showed up, so it should not be mention "check-out" in the "reservation status", we should replace it with something else -- NSU (never showed up(lets say))</a:t>
            </a:r>
          </a:p>
          <a:p>
            <a:endParaRPr lang="en-IN" dirty="0"/>
          </a:p>
        </p:txBody>
      </p:sp>
    </p:spTree>
    <p:extLst>
      <p:ext uri="{BB962C8B-B14F-4D97-AF65-F5344CB8AC3E}">
        <p14:creationId xmlns:p14="http://schemas.microsoft.com/office/powerpoint/2010/main" xmlns="" val="72070498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Correlation Heatmap</a:t>
            </a:r>
          </a:p>
        </p:txBody>
      </p:sp>
      <p:pic>
        <p:nvPicPr>
          <p:cNvPr id="4" name="Picture 3">
            <a:extLst>
              <a:ext uri="{FF2B5EF4-FFF2-40B4-BE49-F238E27FC236}">
                <a16:creationId xmlns:a16="http://schemas.microsoft.com/office/drawing/2014/main" xmlns="" id="{A94782B2-CB86-4919-96E1-53EAAE98ABC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6146" y="1246910"/>
            <a:ext cx="7573128" cy="5413454"/>
          </a:xfrm>
          <a:prstGeom prst="rect">
            <a:avLst/>
          </a:prstGeom>
        </p:spPr>
      </p:pic>
      <p:sp>
        <p:nvSpPr>
          <p:cNvPr id="2" name="TextBox 1">
            <a:extLst>
              <a:ext uri="{FF2B5EF4-FFF2-40B4-BE49-F238E27FC236}">
                <a16:creationId xmlns:a16="http://schemas.microsoft.com/office/drawing/2014/main" xmlns="" id="{2C2586DD-25C2-4FC3-A785-BE2D38961C68}"/>
              </a:ext>
            </a:extLst>
          </p:cNvPr>
          <p:cNvSpPr txBox="1"/>
          <p:nvPr/>
        </p:nvSpPr>
        <p:spPr>
          <a:xfrm>
            <a:off x="7689274" y="1246911"/>
            <a:ext cx="3787403" cy="4801314"/>
          </a:xfrm>
          <a:prstGeom prst="rect">
            <a:avLst/>
          </a:prstGeom>
          <a:noFill/>
        </p:spPr>
        <p:txBody>
          <a:bodyPr wrap="square" rtlCol="0">
            <a:spAutoFit/>
          </a:bodyPr>
          <a:lstStyle/>
          <a:p>
            <a:pPr algn="l"/>
            <a:r>
              <a:rPr lang="en-IN" sz="1800" b="0" i="0" u="none" strike="noStrike" baseline="0" dirty="0">
                <a:solidFill>
                  <a:srgbClr val="000000"/>
                </a:solidFill>
                <a:latin typeface="Roboto" panose="02000000000000000000" pitchFamily="2" charset="0"/>
              </a:rPr>
              <a:t> </a:t>
            </a:r>
          </a:p>
          <a:p>
            <a:pPr marL="285750" indent="-285750" algn="just">
              <a:lnSpc>
                <a:spcPct val="150000"/>
              </a:lnSpc>
              <a:buFont typeface="Arial" panose="020B0604020202020204" pitchFamily="34" charset="0"/>
              <a:buChar char="•"/>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Previous cancellations and previous bookings</a:t>
            </a:r>
            <a:r>
              <a:rPr lang="en-US" dirty="0">
                <a:solidFill>
                  <a:srgbClr val="202020"/>
                </a:solidFill>
                <a:latin typeface="Times New Roman" panose="02020603050405020304" pitchFamily="18" charset="0"/>
                <a:cs typeface="Times New Roman" panose="02020603050405020304" pitchFamily="18" charset="0"/>
              </a:rPr>
              <a:t> </a:t>
            </a:r>
            <a:r>
              <a:rPr lang="en-US" sz="1800" b="0" i="0" u="none" strike="noStrike" baseline="0" dirty="0">
                <a:solidFill>
                  <a:srgbClr val="202020"/>
                </a:solidFill>
                <a:latin typeface="Times New Roman" panose="02020603050405020304" pitchFamily="18" charset="0"/>
                <a:cs typeface="Times New Roman" panose="02020603050405020304" pitchFamily="18" charset="0"/>
              </a:rPr>
              <a:t>not</a:t>
            </a:r>
            <a:r>
              <a:rPr lang="en-US" dirty="0">
                <a:solidFill>
                  <a:srgbClr val="202020"/>
                </a:solidFill>
                <a:latin typeface="Times New Roman" panose="02020603050405020304" pitchFamily="18" charset="0"/>
                <a:cs typeface="Times New Roman" panose="02020603050405020304" pitchFamily="18" charset="0"/>
              </a:rPr>
              <a:t> </a:t>
            </a:r>
            <a:r>
              <a:rPr lang="en-US" sz="1800" b="0" i="0" u="none" strike="noStrike" baseline="0" dirty="0">
                <a:solidFill>
                  <a:srgbClr val="202020"/>
                </a:solidFill>
                <a:latin typeface="Times New Roman" panose="02020603050405020304" pitchFamily="18" charset="0"/>
                <a:cs typeface="Times New Roman" panose="02020603050405020304" pitchFamily="18" charset="0"/>
              </a:rPr>
              <a:t>canceled  are slightly correlated. It shows the fraction of Previous cancellations over previous bookings</a:t>
            </a:r>
            <a:r>
              <a:rPr lang="en-US" dirty="0">
                <a:solidFill>
                  <a:srgbClr val="202020"/>
                </a:solidFill>
                <a:latin typeface="Times New Roman" panose="02020603050405020304" pitchFamily="18" charset="0"/>
                <a:cs typeface="Times New Roman" panose="02020603050405020304" pitchFamily="18" charset="0"/>
              </a:rPr>
              <a:t> </a:t>
            </a:r>
            <a:r>
              <a:rPr lang="en-US" sz="1800" b="0" i="0" u="none" strike="noStrike" baseline="0" dirty="0">
                <a:solidFill>
                  <a:srgbClr val="202020"/>
                </a:solidFill>
                <a:latin typeface="Times New Roman" panose="02020603050405020304" pitchFamily="18" charset="0"/>
                <a:cs typeface="Times New Roman" panose="02020603050405020304" pitchFamily="18" charset="0"/>
              </a:rPr>
              <a:t>not</a:t>
            </a:r>
            <a:r>
              <a:rPr lang="en-US" dirty="0">
                <a:solidFill>
                  <a:srgbClr val="202020"/>
                </a:solidFill>
                <a:latin typeface="Times New Roman" panose="02020603050405020304" pitchFamily="18" charset="0"/>
                <a:cs typeface="Times New Roman" panose="02020603050405020304" pitchFamily="18" charset="0"/>
              </a:rPr>
              <a:t> </a:t>
            </a:r>
            <a:r>
              <a:rPr lang="en-US" sz="1800" b="0" i="0" u="none" strike="noStrike" baseline="0" dirty="0">
                <a:solidFill>
                  <a:srgbClr val="202020"/>
                </a:solidFill>
                <a:latin typeface="Times New Roman" panose="02020603050405020304" pitchFamily="18" charset="0"/>
                <a:cs typeface="Times New Roman" panose="02020603050405020304" pitchFamily="18" charset="0"/>
              </a:rPr>
              <a:t>canceled is 0.39.</a:t>
            </a:r>
          </a:p>
          <a:p>
            <a:pPr marL="285750" indent="-285750" algn="just">
              <a:lnSpc>
                <a:spcPct val="150000"/>
              </a:lnSpc>
              <a:buFont typeface="Arial" panose="020B0604020202020204" pitchFamily="34" charset="0"/>
              <a:buChar char="•"/>
            </a:pPr>
            <a:r>
              <a:rPr lang="en-US" sz="1800" b="0" i="0" u="none" strike="noStrike" baseline="0" dirty="0" err="1">
                <a:solidFill>
                  <a:srgbClr val="202020"/>
                </a:solidFill>
                <a:latin typeface="Times New Roman" panose="02020603050405020304" pitchFamily="18" charset="0"/>
                <a:cs typeface="Times New Roman" panose="02020603050405020304" pitchFamily="18" charset="0"/>
              </a:rPr>
              <a:t>Adr</a:t>
            </a:r>
            <a:r>
              <a:rPr lang="en-US" sz="1800" b="0" i="0" u="none" strike="noStrike" baseline="0" dirty="0">
                <a:solidFill>
                  <a:srgbClr val="202020"/>
                </a:solidFill>
                <a:latin typeface="Times New Roman" panose="02020603050405020304" pitchFamily="18" charset="0"/>
                <a:cs typeface="Times New Roman" panose="02020603050405020304" pitchFamily="18" charset="0"/>
              </a:rPr>
              <a:t> is slightly correlated with total people, which makes sense as more no. of people means more service to deliver, therefore more </a:t>
            </a:r>
            <a:r>
              <a:rPr lang="en-US" sz="1800" b="0" i="0" u="none" strike="noStrike" baseline="0" dirty="0" err="1">
                <a:solidFill>
                  <a:srgbClr val="202020"/>
                </a:solidFill>
                <a:latin typeface="Times New Roman" panose="02020603050405020304" pitchFamily="18" charset="0"/>
                <a:cs typeface="Times New Roman" panose="02020603050405020304" pitchFamily="18" charset="0"/>
              </a:rPr>
              <a:t>Adr</a:t>
            </a:r>
            <a:r>
              <a:rPr lang="en-US" sz="1800" b="0" i="0" u="none" strike="noStrike" baseline="0" dirty="0">
                <a:solidFill>
                  <a:srgbClr val="202020"/>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xmlns="" val="167814390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Room type which having highest </a:t>
            </a:r>
            <a:r>
              <a:rPr lang="en-US" b="1" dirty="0" err="1">
                <a:latin typeface="Times New Roman" panose="02020603050405020304" pitchFamily="18" charset="0"/>
                <a:cs typeface="Times New Roman" panose="02020603050405020304" pitchFamily="18" charset="0"/>
              </a:rPr>
              <a:t>adr</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850D2DF1-0015-4370-8A62-9E7B3259FE6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7092" y="2048953"/>
            <a:ext cx="8091054" cy="3633798"/>
          </a:xfrm>
          <a:prstGeom prst="rect">
            <a:avLst/>
          </a:prstGeom>
        </p:spPr>
      </p:pic>
      <p:sp>
        <p:nvSpPr>
          <p:cNvPr id="2" name="TextBox 1">
            <a:extLst>
              <a:ext uri="{FF2B5EF4-FFF2-40B4-BE49-F238E27FC236}">
                <a16:creationId xmlns:a16="http://schemas.microsoft.com/office/drawing/2014/main" xmlns="" id="{5CCB6F80-3491-44E5-AB40-F4E042E25BF1}"/>
              </a:ext>
            </a:extLst>
          </p:cNvPr>
          <p:cNvSpPr txBox="1"/>
          <p:nvPr/>
        </p:nvSpPr>
        <p:spPr>
          <a:xfrm>
            <a:off x="8474262" y="2164506"/>
            <a:ext cx="3321498" cy="2949205"/>
          </a:xfrm>
          <a:prstGeom prst="rect">
            <a:avLst/>
          </a:prstGeom>
          <a:noFill/>
        </p:spPr>
        <p:txBody>
          <a:bodyPr wrap="square" rtlCol="0">
            <a:spAutoFit/>
          </a:bodyPr>
          <a:lstStyle/>
          <a:p>
            <a:pPr algn="just">
              <a:lnSpc>
                <a:spcPct val="150000"/>
              </a:lnSpc>
              <a:buFont typeface="Wingdings" pitchFamily="2" charset="2"/>
              <a:buChar char="v"/>
            </a:pPr>
            <a:r>
              <a:rPr lang="en-US" dirty="0"/>
              <a:t>Room type A has highest </a:t>
            </a:r>
            <a:r>
              <a:rPr lang="en-US" dirty="0" smtClean="0"/>
              <a:t> </a:t>
            </a:r>
            <a:r>
              <a:rPr lang="en-US" dirty="0" smtClean="0"/>
              <a:t>customers demand</a:t>
            </a:r>
          </a:p>
          <a:p>
            <a:pPr algn="just">
              <a:lnSpc>
                <a:spcPct val="150000"/>
              </a:lnSpc>
              <a:buFont typeface="Wingdings" pitchFamily="2" charset="2"/>
              <a:buChar char="v"/>
            </a:pPr>
            <a:r>
              <a:rPr lang="en-US" dirty="0" smtClean="0"/>
              <a:t>Room types C, G and H are some of the highest </a:t>
            </a:r>
            <a:r>
              <a:rPr lang="en-US" dirty="0" err="1" smtClean="0"/>
              <a:t>adr</a:t>
            </a:r>
            <a:r>
              <a:rPr lang="en-US" dirty="0" smtClean="0"/>
              <a:t> generating rooms.</a:t>
            </a:r>
          </a:p>
          <a:p>
            <a:pPr algn="just">
              <a:lnSpc>
                <a:spcPct val="150000"/>
              </a:lnSpc>
              <a:buFont typeface="Wingdings" pitchFamily="2" charset="2"/>
              <a:buChar char="v"/>
            </a:pPr>
            <a:r>
              <a:rPr lang="en-US" dirty="0" smtClean="0"/>
              <a:t>Agent with id no.9 made most of bookings’ </a:t>
            </a:r>
          </a:p>
        </p:txBody>
      </p:sp>
    </p:spTree>
    <p:extLst>
      <p:ext uri="{BB962C8B-B14F-4D97-AF65-F5344CB8AC3E}">
        <p14:creationId xmlns:p14="http://schemas.microsoft.com/office/powerpoint/2010/main" xmlns="" val="68609156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4" name="Picture 3">
            <a:extLst>
              <a:ext uri="{FF2B5EF4-FFF2-40B4-BE49-F238E27FC236}">
                <a16:creationId xmlns:a16="http://schemas.microsoft.com/office/drawing/2014/main" xmlns="" id="{BC79FE3D-F8F1-4D7D-B943-3472207AA58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623410"/>
            <a:ext cx="7926606" cy="4026817"/>
          </a:xfrm>
          <a:prstGeom prst="rect">
            <a:avLst/>
          </a:prstGeom>
        </p:spPr>
      </p:pic>
      <p:sp>
        <p:nvSpPr>
          <p:cNvPr id="5" name="TextBox 4"/>
          <p:cNvSpPr txBox="1"/>
          <p:nvPr/>
        </p:nvSpPr>
        <p:spPr>
          <a:xfrm>
            <a:off x="8294914" y="2521131"/>
            <a:ext cx="3492137" cy="2535566"/>
          </a:xfrm>
          <a:prstGeom prst="rect">
            <a:avLst/>
          </a:prstGeom>
          <a:noFill/>
        </p:spPr>
        <p:txBody>
          <a:bodyPr wrap="square" rtlCol="0">
            <a:spAutoFit/>
          </a:bodyPr>
          <a:lstStyle/>
          <a:p>
            <a:pPr algn="just">
              <a:lnSpc>
                <a:spcPct val="150000"/>
              </a:lnSpc>
              <a:buFont typeface="Wingdings" pitchFamily="2" charset="2"/>
              <a:buChar char="v"/>
            </a:pPr>
            <a:r>
              <a:rPr lang="en-US" dirty="0" smtClean="0">
                <a:latin typeface="Times New Roman" pitchFamily="18" charset="0"/>
                <a:cs typeface="Times New Roman" pitchFamily="18" charset="0"/>
              </a:rPr>
              <a:t>Most of the customers from European countries like Portugal, Great Britain, France and Spain.</a:t>
            </a:r>
          </a:p>
          <a:p>
            <a:pPr algn="just">
              <a:lnSpc>
                <a:spcPct val="150000"/>
              </a:lnSpc>
              <a:buFont typeface="Wingdings" pitchFamily="2" charset="2"/>
              <a:buChar char="v"/>
            </a:pPr>
            <a:r>
              <a:rPr lang="en-US" dirty="0" smtClean="0">
                <a:latin typeface="Times New Roman" pitchFamily="18" charset="0"/>
                <a:cs typeface="Times New Roman" pitchFamily="18" charset="0"/>
              </a:rPr>
              <a:t>Most preferred  meal type is BB (Bed and Breakfast)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31268428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b="1" dirty="0">
                <a:latin typeface="Times New Roman" panose="02020603050405020304" pitchFamily="18" charset="0"/>
                <a:cs typeface="Times New Roman" panose="02020603050405020304" pitchFamily="18" charset="0"/>
              </a:rPr>
              <a:t>Problem Statements</a:t>
            </a:r>
          </a:p>
        </p:txBody>
      </p:sp>
      <p:pic>
        <p:nvPicPr>
          <p:cNvPr id="4" name="Picture 3">
            <a:extLst>
              <a:ext uri="{FF2B5EF4-FFF2-40B4-BE49-F238E27FC236}">
                <a16:creationId xmlns:a16="http://schemas.microsoft.com/office/drawing/2014/main" xmlns="" id="{CEB8563C-4C3D-4677-9854-C5BD40AD0AA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1650" y="1588617"/>
            <a:ext cx="6051654" cy="4244147"/>
          </a:xfrm>
          <a:prstGeom prst="rect">
            <a:avLst/>
          </a:prstGeom>
        </p:spPr>
      </p:pic>
      <p:sp>
        <p:nvSpPr>
          <p:cNvPr id="5" name="TextBox 4"/>
          <p:cNvSpPr txBox="1"/>
          <p:nvPr/>
        </p:nvSpPr>
        <p:spPr>
          <a:xfrm>
            <a:off x="7104185" y="2250830"/>
            <a:ext cx="4431323" cy="871713"/>
          </a:xfrm>
          <a:prstGeom prst="rect">
            <a:avLst/>
          </a:prstGeom>
          <a:noFill/>
        </p:spPr>
        <p:txBody>
          <a:bodyPr wrap="square" rtlCol="0">
            <a:spAutoFit/>
          </a:bodyPr>
          <a:lstStyle/>
          <a:p>
            <a:pPr marL="342900" indent="-342900">
              <a:lnSpc>
                <a:spcPct val="150000"/>
              </a:lnSpc>
              <a:buFont typeface="Wingdings" pitchFamily="2" charset="2"/>
              <a:buChar char="v"/>
            </a:pPr>
            <a:r>
              <a:rPr lang="en-US" dirty="0" smtClean="0">
                <a:latin typeface="Times New Roman" pitchFamily="18" charset="0"/>
                <a:cs typeface="Times New Roman" pitchFamily="18" charset="0"/>
              </a:rPr>
              <a:t>Around 60% booking are for City hotel and 40% bookings are for resort hotel.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874955803"/>
      </p:ext>
    </p:extLst>
  </p:cSld>
  <p:clrMapOvr>
    <a:masterClrMapping/>
  </p:clrMapOvr>
  <p:transition spd="slow">
    <p:push/>
  </p:transition>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1173</TotalTime>
  <Words>674</Words>
  <Application>Microsoft Office PowerPoint</Application>
  <PresentationFormat>Custom</PresentationFormat>
  <Paragraphs>66</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1_Smart Graphics Sampler Neal Creative</vt:lpstr>
      <vt:lpstr>Hotel booking Analysis  Presented by: Pushpendra Choudhary</vt:lpstr>
      <vt:lpstr>Table of Content</vt:lpstr>
      <vt:lpstr>Problem Statements</vt:lpstr>
      <vt:lpstr>    Data Summary  </vt:lpstr>
      <vt:lpstr>Cleaning dataset</vt:lpstr>
      <vt:lpstr>Correlation Heatmap</vt:lpstr>
      <vt:lpstr>Room type which having highest adr</vt:lpstr>
      <vt:lpstr>Problem Statements</vt:lpstr>
      <vt:lpstr>Problem Statements</vt:lpstr>
      <vt:lpstr>Problem Statements</vt:lpstr>
      <vt:lpstr>Problem Statements</vt:lpstr>
      <vt:lpstr>Problem Statements</vt:lpstr>
      <vt:lpstr>Problem Statements</vt:lpstr>
      <vt:lpstr>Problem Statements</vt:lpstr>
      <vt:lpstr>Problem Statements</vt:lpstr>
      <vt:lpstr>Conclusion</vt:lpstr>
      <vt:lpstr>Slide 17</vt:lpstr>
    </vt:vector>
  </TitlesOfParts>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subject/>
  <dc:creator>pushpendra choudhary</dc:creator>
  <cp:keywords/>
  <dc:description/>
  <cp:lastModifiedBy>pc</cp:lastModifiedBy>
  <cp:revision>15</cp:revision>
  <dcterms:created xsi:type="dcterms:W3CDTF">2022-08-08T09:21:34Z</dcterms:created>
  <dcterms:modified xsi:type="dcterms:W3CDTF">2022-08-25T18:00:58Z</dcterms:modified>
  <cp:category/>
</cp:coreProperties>
</file>