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70"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809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r>
              <a:rPr lang="en-GB" sz="2400"/>
              <a:t>Yuvarani.k</a:t>
            </a:r>
            <a:endParaRPr lang="en-US" sz="2400" dirty="0"/>
          </a:p>
          <a:p>
            <a:r>
              <a:rPr lang="en-US" sz="2400" dirty="0"/>
              <a:t>REGISTER NO:</a:t>
            </a:r>
            <a:r>
              <a:rPr lang="en-GB" sz="2400" dirty="0"/>
              <a:t>122204084</a:t>
            </a:r>
            <a:endParaRPr lang="en-US" sz="2400" dirty="0"/>
          </a:p>
          <a:p>
            <a:r>
              <a:rPr lang="en-US" sz="2400" dirty="0"/>
              <a:t>DEPARTMENT</a:t>
            </a:r>
            <a:r>
              <a:rPr lang="en-GB" sz="2400" dirty="0">
                <a:sym typeface="Wingdings" pitchFamily="2" charset="2"/>
              </a:rPr>
              <a:t>: B.com (corporate secretaryship)</a:t>
            </a:r>
            <a:endParaRPr lang="en-US" sz="2400" dirty="0"/>
          </a:p>
          <a:p>
            <a:r>
              <a:rPr lang="en-US" sz="2400" dirty="0"/>
              <a:t>COLLEGE</a:t>
            </a:r>
            <a:r>
              <a:rPr lang="en-GB" sz="2400" dirty="0"/>
              <a:t>:Shri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8BFF0BB-A34F-E23D-51F4-6448B4EF7318}"/>
              </a:ext>
            </a:extLst>
          </p:cNvPr>
          <p:cNvSpPr txBox="1"/>
          <p:nvPr/>
        </p:nvSpPr>
        <p:spPr>
          <a:xfrm>
            <a:off x="634007" y="1555850"/>
            <a:ext cx="8900518" cy="3970318"/>
          </a:xfrm>
          <a:prstGeom prst="rect">
            <a:avLst/>
          </a:prstGeom>
          <a:noFill/>
        </p:spPr>
        <p:txBody>
          <a:bodyPr wrap="square">
            <a:spAutoFit/>
          </a:bodyPr>
          <a:lstStyle/>
          <a:p>
            <a:pPr marL="342900" indent="-342900">
              <a:buAutoNum type="arabicPeriod"/>
            </a:pPr>
            <a:r>
              <a:rPr lang="en-US"/>
              <a:t>Modelo de análisis de datos</a:t>
            </a:r>
            <a:r>
              <a:rPr lang="en-GB"/>
              <a:t>:</a:t>
            </a:r>
            <a:r>
              <a:rPr lang="en-US"/>
              <a:t> Utiliza técnicas estadísticas y de minería de datos para identificar patrones y tendencias en los datos de los empleados.</a:t>
            </a:r>
            <a:endParaRPr lang="en-GB"/>
          </a:p>
          <a:p>
            <a:pPr marL="342900" indent="-342900">
              <a:buAutoNum type="arabicPeriod"/>
            </a:pPr>
            <a:endParaRPr lang="en-GB"/>
          </a:p>
          <a:p>
            <a:pPr marL="342900" indent="-342900">
              <a:buAutoNum type="arabicPeriod"/>
            </a:pPr>
            <a:r>
              <a:rPr lang="en-US"/>
              <a:t>Modelo de evaluación del desempeño: Evalúa el desempeño de los empleados en función de objetivos y métricas establecidas.</a:t>
            </a:r>
            <a:endParaRPr lang="en-GB"/>
          </a:p>
          <a:p>
            <a:pPr marL="342900" indent="-342900">
              <a:buAutoNum type="arabicPeriod"/>
            </a:pPr>
            <a:endParaRPr lang="en-GB"/>
          </a:p>
          <a:p>
            <a:pPr marL="342900" indent="-342900">
              <a:buAutoNum type="arabicPeriod"/>
            </a:pPr>
            <a:r>
              <a:rPr lang="en-US"/>
              <a:t>Modelo de satisfacción y engagement: Mide la satisfacción y el compromiso de los empleados con la organización.</a:t>
            </a:r>
            <a:endParaRPr lang="en-GB"/>
          </a:p>
          <a:p>
            <a:pPr marL="342900" indent="-342900">
              <a:buAutoNum type="arabicPeriod"/>
            </a:pPr>
            <a:endParaRPr lang="en-GB"/>
          </a:p>
          <a:p>
            <a:pPr marL="342900" indent="-342900">
              <a:buAutoNum type="arabicPeriod"/>
            </a:pPr>
            <a:r>
              <a:rPr lang="en-US"/>
              <a:t>Modelo de análisis predictivo: Utiliza algoritmos de machine learning para predecir el comportamiento y el desempeño de los empleados.</a:t>
            </a:r>
            <a:endParaRPr lang="en-GB"/>
          </a:p>
          <a:p>
            <a:pPr marL="342900" indent="-342900">
              <a:buAutoNum type="arabicPeriod"/>
            </a:pPr>
            <a:endParaRPr lang="en-GB"/>
          </a:p>
          <a:p>
            <a:pPr marL="342900" indent="-342900">
              <a:buAutoNum type="arabicPeriod"/>
            </a:pPr>
            <a:r>
              <a:rPr lang="en-US"/>
              <a:t>Modelo de segmentación</a:t>
            </a:r>
            <a:r>
              <a:rPr lang="en-GB"/>
              <a:t>:</a:t>
            </a:r>
            <a:r>
              <a:rPr lang="en-US"/>
              <a:t> Divide a los empleados en segmentos basados en características y comportamientos similares.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4891-4380-9452-9BCC-CCF7722285D7}"/>
              </a:ext>
            </a:extLst>
          </p:cNvPr>
          <p:cNvSpPr>
            <a:spLocks noGrp="1"/>
          </p:cNvSpPr>
          <p:nvPr>
            <p:ph type="title"/>
          </p:nvPr>
        </p:nvSpPr>
        <p:spPr>
          <a:xfrm>
            <a:off x="755332" y="385444"/>
            <a:ext cx="10681335" cy="738664"/>
          </a:xfrm>
        </p:spPr>
        <p:txBody>
          <a:bodyPr/>
          <a:lstStyle/>
          <a:p>
            <a:r>
              <a:rPr lang="en-GB" dirty="0"/>
              <a:t>RESULTS</a:t>
            </a:r>
            <a:endParaRPr lang="en-US" dirty="0"/>
          </a:p>
        </p:txBody>
      </p:sp>
      <p:pic>
        <p:nvPicPr>
          <p:cNvPr id="3" name="Picture 2">
            <a:extLst>
              <a:ext uri="{FF2B5EF4-FFF2-40B4-BE49-F238E27FC236}">
                <a16:creationId xmlns:a16="http://schemas.microsoft.com/office/drawing/2014/main" id="{0D6988D9-E58A-A804-EF52-B67722510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76" y="1650138"/>
            <a:ext cx="8128000" cy="3850550"/>
          </a:xfrm>
          <a:prstGeom prst="rect">
            <a:avLst/>
          </a:prstGeom>
        </p:spPr>
      </p:pic>
    </p:spTree>
    <p:extLst>
      <p:ext uri="{BB962C8B-B14F-4D97-AF65-F5344CB8AC3E}">
        <p14:creationId xmlns:p14="http://schemas.microsoft.com/office/powerpoint/2010/main" val="78945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D969DEA-12F9-E900-9148-B3337A2950FE}"/>
              </a:ext>
            </a:extLst>
          </p:cNvPr>
          <p:cNvSpPr txBox="1"/>
          <p:nvPr/>
        </p:nvSpPr>
        <p:spPr>
          <a:xfrm>
            <a:off x="755332" y="1290845"/>
            <a:ext cx="7694413" cy="5078313"/>
          </a:xfrm>
          <a:prstGeom prst="rect">
            <a:avLst/>
          </a:prstGeom>
          <a:noFill/>
        </p:spPr>
        <p:txBody>
          <a:bodyPr wrap="square">
            <a:spAutoFit/>
          </a:bodyPr>
          <a:lstStyle/>
          <a:p>
            <a:pPr algn="l"/>
            <a:r>
              <a:rPr lang="en-GB" b="0" i="0" dirty="0">
                <a:solidFill>
                  <a:srgbClr val="000000"/>
                </a:solidFill>
                <a:effectLst/>
                <a:latin typeface="Roboto" panose="02000000000000000000" pitchFamily="2" charset="0"/>
              </a:rPr>
              <a:t>•To conclude, a job analysis is a crucial tool to provide organisations with a detailed understanding of the nature and requirements of a job for developing accurate job descriptions, set performance standards, designing effective training programs, and making informed decisions about recruitment, selection, promotion, and compensation.</a:t>
            </a:r>
          </a:p>
          <a:p>
            <a:pPr algn="l"/>
            <a:endParaRPr lang="en-GB" b="0" i="0" dirty="0">
              <a:solidFill>
                <a:srgbClr val="000000"/>
              </a:solidFill>
              <a:effectLst/>
              <a:latin typeface="Roboto" panose="02000000000000000000" pitchFamily="2" charset="0"/>
            </a:endParaRPr>
          </a:p>
          <a:p>
            <a:pPr algn="l"/>
            <a:r>
              <a:rPr lang="en-GB" dirty="0">
                <a:solidFill>
                  <a:srgbClr val="000000"/>
                </a:solidFill>
                <a:latin typeface="Roboto" panose="02000000000000000000" pitchFamily="2" charset="0"/>
              </a:rPr>
              <a:t>•V</a:t>
            </a:r>
            <a:r>
              <a:rPr lang="en-GB" b="0" i="0" dirty="0">
                <a:solidFill>
                  <a:srgbClr val="000000"/>
                </a:solidFill>
                <a:effectLst/>
                <a:latin typeface="Roboto" panose="02000000000000000000" pitchFamily="2" charset="0"/>
              </a:rPr>
              <a:t>arious individuals like HR professionals, managers, supervisors, or subject matter experts can conduct it.</a:t>
            </a:r>
          </a:p>
          <a:p>
            <a:pPr algn="l"/>
            <a:br>
              <a:rPr lang="en-GB" b="0" i="0" dirty="0">
                <a:solidFill>
                  <a:srgbClr val="000000"/>
                </a:solidFill>
                <a:effectLst/>
                <a:latin typeface="Roboto" panose="02000000000000000000" pitchFamily="2" charset="0"/>
              </a:rPr>
            </a:br>
            <a:r>
              <a:rPr lang="en-GB" b="0" i="0" dirty="0">
                <a:solidFill>
                  <a:srgbClr val="000000"/>
                </a:solidFill>
                <a:effectLst/>
                <a:latin typeface="Roboto" panose="02000000000000000000" pitchFamily="2" charset="0"/>
              </a:rPr>
              <a:t>•There are several methods that can be used to conduct a job analysis, including interviews, observation, questionnaires, work sampling, and the critical incident technique. The choice of method will depend on the nature of the job and the information needed.</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•Job analysis has become more critical in today’s rapidly changing business landscape. As jobs evolve and new roles emerge, organisations must continually update their understanding of the job and its requirements.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8135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Gender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18832" y="979618"/>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4" y="447674"/>
            <a:ext cx="6172264"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2996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D90B0DE-EB89-CED2-2988-BC02C73F9301}"/>
              </a:ext>
            </a:extLst>
          </p:cNvPr>
          <p:cNvSpPr txBox="1"/>
          <p:nvPr/>
        </p:nvSpPr>
        <p:spPr>
          <a:xfrm>
            <a:off x="676276" y="2304601"/>
            <a:ext cx="5419724" cy="3416320"/>
          </a:xfrm>
          <a:prstGeom prst="rect">
            <a:avLst/>
          </a:prstGeom>
          <a:noFill/>
        </p:spPr>
        <p:txBody>
          <a:bodyPr wrap="square">
            <a:spAutoFit/>
          </a:bodyPr>
          <a:lstStyle/>
          <a:p>
            <a:r>
              <a:rPr lang="en-US"/>
              <a:t>"Our organization seeks to promote diversity, equity, and inclusion in the workplace, but we lack a clear understanding of our current gender demographics. We need to analyze our employee data to identify:</a:t>
            </a:r>
            <a:endParaRPr lang="en-GB"/>
          </a:p>
          <a:p>
            <a:r>
              <a:rPr lang="en-GB"/>
              <a:t>1.</a:t>
            </a:r>
            <a:r>
              <a:rPr lang="en-US"/>
              <a:t>The current gender distribution across the organization</a:t>
            </a:r>
            <a:endParaRPr lang="en-GB"/>
          </a:p>
          <a:p>
            <a:r>
              <a:rPr lang="en-GB"/>
              <a:t>2.</a:t>
            </a:r>
            <a:r>
              <a:rPr lang="en-US"/>
              <a:t>Gender disparities in hiring, promotion, and retention rates</a:t>
            </a:r>
            <a:endParaRPr lang="en-GB"/>
          </a:p>
          <a:p>
            <a:r>
              <a:rPr lang="en-GB"/>
              <a:t>3.</a:t>
            </a:r>
            <a:r>
              <a:rPr lang="en-US"/>
              <a:t> Departments or teams with significant gender imbalances</a:t>
            </a:r>
            <a:endParaRPr lang="en-GB"/>
          </a:p>
          <a:p>
            <a:r>
              <a:rPr lang="en-GB"/>
              <a:t>4.</a:t>
            </a:r>
            <a:r>
              <a:rPr lang="en-US"/>
              <a:t> Trends and patterns in gender representation over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B6F174E6-276F-9D96-8FC4-878D3C53FA0F}"/>
              </a:ext>
            </a:extLst>
          </p:cNvPr>
          <p:cNvSpPr txBox="1"/>
          <p:nvPr/>
        </p:nvSpPr>
        <p:spPr>
          <a:xfrm>
            <a:off x="931663" y="1943160"/>
            <a:ext cx="7224117" cy="4524315"/>
          </a:xfrm>
          <a:prstGeom prst="rect">
            <a:avLst/>
          </a:prstGeom>
          <a:noFill/>
        </p:spPr>
        <p:txBody>
          <a:bodyPr wrap="square">
            <a:spAutoFit/>
          </a:bodyPr>
          <a:lstStyle/>
          <a:p>
            <a:r>
              <a:rPr lang="en-US" sz="2400"/>
              <a:t>II. Objective: Analyze employee gender demographics</a:t>
            </a:r>
            <a:endParaRPr lang="en-GB" sz="2400"/>
          </a:p>
          <a:p>
            <a:r>
              <a:rPr lang="en-US" sz="2400"/>
              <a:t>III. Scope</a:t>
            </a:r>
            <a:r>
              <a:rPr lang="en-GB" sz="2400"/>
              <a:t>:</a:t>
            </a:r>
            <a:r>
              <a:rPr lang="en-US" sz="2400"/>
              <a:t>Employee data analysis (gender, department, job title, hire date, promotion/termination dates) Identification of gender disparities in hiring, promotion, and retention</a:t>
            </a:r>
            <a:endParaRPr lang="en-GB" sz="2400"/>
          </a:p>
          <a:p>
            <a:r>
              <a:rPr lang="en-US" sz="2400"/>
              <a:t>IV. Methodology</a:t>
            </a:r>
            <a:r>
              <a:rPr lang="en-GB" sz="2400"/>
              <a:t>:</a:t>
            </a:r>
            <a:r>
              <a:rPr lang="en-US" sz="2400"/>
              <a:t>Data collection from HR systems</a:t>
            </a:r>
            <a:endParaRPr lang="en-GB" sz="2400"/>
          </a:p>
          <a:p>
            <a:r>
              <a:rPr lang="en-US" sz="2400"/>
              <a:t>V. Deliverables: Written report with findings and recommendations</a:t>
            </a:r>
            <a:endParaRPr lang="en-GB" sz="2400"/>
          </a:p>
          <a:p>
            <a:r>
              <a:rPr lang="en-US" sz="2400"/>
              <a:t>VI. Timeline: [Insert timeline, e.g., 4 weeks, 8 weeks]</a:t>
            </a:r>
            <a:endParaRPr lang="en-GB" sz="2400"/>
          </a:p>
          <a:p>
            <a:r>
              <a:rPr lang="en-US" sz="2400"/>
              <a:t>VII. Resources: HR data and systems access</a:t>
            </a:r>
            <a:endParaRPr lang="en-GB" sz="2400"/>
          </a:p>
          <a:p>
            <a:r>
              <a:rPr lang="en-US" sz="2400"/>
              <a:t>VIII. Expected Outcomes: Comprehensive understanding of employee gender demographics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79FCEAD-261F-6683-A1C0-C75C428B758F}"/>
              </a:ext>
            </a:extLst>
          </p:cNvPr>
          <p:cNvSpPr txBox="1"/>
          <p:nvPr/>
        </p:nvSpPr>
        <p:spPr>
          <a:xfrm>
            <a:off x="910830" y="1706106"/>
            <a:ext cx="7179468" cy="4708981"/>
          </a:xfrm>
          <a:prstGeom prst="rect">
            <a:avLst/>
          </a:prstGeom>
          <a:noFill/>
        </p:spPr>
        <p:txBody>
          <a:bodyPr wrap="square">
            <a:spAutoFit/>
          </a:bodyPr>
          <a:lstStyle/>
          <a:p>
            <a:pPr marL="342900" indent="-342900">
              <a:buAutoNum type="arabicPeriod"/>
            </a:pPr>
            <a:r>
              <a:rPr lang="en-US" sz="2000"/>
              <a:t>HR Department: To inform diversity and inclusion initiatives, track progress, and make data-driven decisions.</a:t>
            </a:r>
            <a:endParaRPr lang="en-GB" sz="2000"/>
          </a:p>
          <a:p>
            <a:pPr marL="342900" indent="-342900">
              <a:buAutoNum type="arabicPeriod"/>
            </a:pPr>
            <a:r>
              <a:rPr lang="en-US" sz="2000"/>
              <a:t>Diversity and Inclusion Team: To identify areas for improvement and develop targeted programs to promote gender equality.</a:t>
            </a:r>
            <a:endParaRPr lang="en-GB" sz="2000"/>
          </a:p>
          <a:p>
            <a:pPr marL="342900" indent="-342900">
              <a:buAutoNum type="arabicPeriod"/>
            </a:pPr>
            <a:r>
              <a:rPr lang="en-US" sz="2000"/>
              <a:t>Leadership and Management: To understand gender demographics and disparities, make informed decisions, and drive organizational change.</a:t>
            </a:r>
            <a:endParaRPr lang="en-GB" sz="2000"/>
          </a:p>
          <a:p>
            <a:pPr marL="342900" indent="-342900">
              <a:buAutoNum type="arabicPeriod"/>
            </a:pPr>
            <a:r>
              <a:rPr lang="en-US" sz="2000"/>
              <a:t>Department Heads: To identify gender imbalances in their teams and develop strategies to address them.</a:t>
            </a:r>
            <a:endParaRPr lang="en-GB" sz="2000"/>
          </a:p>
          <a:p>
            <a:pPr marL="342900" indent="-342900">
              <a:buAutoNum type="arabicPeriod"/>
            </a:pPr>
            <a:r>
              <a:rPr lang="en-US" sz="2000"/>
              <a:t>Employee Resource Groups (ERGs): To understand gender demographics and advocate for initiatives supporting gender equality.</a:t>
            </a:r>
            <a:endParaRPr lang="en-GB" sz="2000"/>
          </a:p>
          <a:p>
            <a:pPr marL="342900" indent="-342900">
              <a:buAutoNum type="arabicPeriod"/>
            </a:pPr>
            <a:r>
              <a:rPr lang="en-US" sz="2000"/>
              <a:t>Organizational Development Team: To use insights to inform organizational change initiatives and improve overall workplace culture.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AD71689-1E54-96A1-AE9B-EA82526973F0}"/>
              </a:ext>
            </a:extLst>
          </p:cNvPr>
          <p:cNvSpPr txBox="1"/>
          <p:nvPr/>
        </p:nvSpPr>
        <p:spPr>
          <a:xfrm>
            <a:off x="2819400" y="1695450"/>
            <a:ext cx="7158038" cy="4524315"/>
          </a:xfrm>
          <a:prstGeom prst="rect">
            <a:avLst/>
          </a:prstGeom>
          <a:noFill/>
        </p:spPr>
        <p:txBody>
          <a:bodyPr wrap="square">
            <a:spAutoFit/>
          </a:bodyPr>
          <a:lstStyle/>
          <a:p>
            <a:r>
              <a:rPr lang="en-US"/>
              <a:t>A comprehensive Employee Gender Analysis that provides insights into gender demographics, disparities, and trends within the organization.</a:t>
            </a:r>
            <a:endParaRPr lang="en-GB"/>
          </a:p>
          <a:p>
            <a:r>
              <a:rPr lang="en-US"/>
              <a:t>Value Proposition:- </a:t>
            </a:r>
            <a:endParaRPr lang="en-GB"/>
          </a:p>
          <a:p>
            <a:r>
              <a:rPr lang="en-GB"/>
              <a:t>1.</a:t>
            </a:r>
            <a:r>
              <a:rPr lang="en-US"/>
              <a:t>Data-driven insights: Accurate and actionable data to inform diversity and inclusion initiatives, talent management, and business decisions.- </a:t>
            </a:r>
            <a:r>
              <a:rPr lang="en-GB"/>
              <a:t>2.</a:t>
            </a:r>
            <a:r>
              <a:rPr lang="en-US"/>
              <a:t>Identify areas for improvement: Pinpoint gender disparities in hiring, promotion, retention, and pay to develop targeted programs for improvement.</a:t>
            </a:r>
            <a:endParaRPr lang="en-GB"/>
          </a:p>
          <a:p>
            <a:r>
              <a:rPr lang="en-GB"/>
              <a:t>3.</a:t>
            </a:r>
            <a:r>
              <a:rPr lang="en-US"/>
              <a:t>Enhance diversity and inclusion: Foster a more inclusive workplace culture by addressing gender imbalances and promoting equal opportunities.-</a:t>
            </a:r>
            <a:endParaRPr lang="en-GB"/>
          </a:p>
          <a:p>
            <a:r>
              <a:rPr lang="en-GB"/>
              <a:t>4.</a:t>
            </a:r>
            <a:r>
              <a:rPr lang="en-US"/>
              <a:t>Inform talent management: Make data-driven decisions on talent development, succession planning, and leadership pipeline development</a:t>
            </a:r>
            <a:endParaRPr lang="en-GB"/>
          </a:p>
          <a:p>
            <a:r>
              <a:rPr lang="en-GB"/>
              <a:t>5.</a:t>
            </a:r>
            <a:r>
              <a:rPr lang="en-US"/>
              <a:t>Improve business outcomes</a:t>
            </a:r>
            <a:r>
              <a:rPr lang="en-GB"/>
              <a:t>:</a:t>
            </a:r>
            <a:r>
              <a:rPr lang="en-US"/>
              <a:t> Drive business success by leveraging diverse perspectives, improving employee engagement, and enhancing brand reputation.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1EF0224-24EA-CF20-B61E-85A5877475DB}"/>
              </a:ext>
            </a:extLst>
          </p:cNvPr>
          <p:cNvSpPr txBox="1"/>
          <p:nvPr/>
        </p:nvSpPr>
        <p:spPr>
          <a:xfrm>
            <a:off x="554074" y="1477334"/>
            <a:ext cx="8982831" cy="4801314"/>
          </a:xfrm>
          <a:prstGeom prst="rect">
            <a:avLst/>
          </a:prstGeom>
          <a:noFill/>
        </p:spPr>
        <p:txBody>
          <a:bodyPr wrap="square">
            <a:spAutoFit/>
          </a:bodyPr>
          <a:lstStyle/>
          <a:p>
            <a:r>
              <a:rPr lang="en-US"/>
              <a:t>Description: This dataset contains employee-level data for [Company Name], including gender demographics, job information, and employment history. The dataset is used to analyze gender disparities in hiring, promotion, retention, and pay, and to inform diversity and inclusion initiatives.</a:t>
            </a:r>
            <a:endParaRPr lang="en-GB"/>
          </a:p>
          <a:p>
            <a:endParaRPr lang="en-GB"/>
          </a:p>
          <a:p>
            <a:r>
              <a:rPr lang="en-US"/>
              <a:t>Variables:</a:t>
            </a:r>
            <a:endParaRPr lang="en-GB"/>
          </a:p>
          <a:p>
            <a:endParaRPr lang="en-GB"/>
          </a:p>
          <a:p>
            <a:r>
              <a:rPr lang="en-US"/>
              <a:t>1. Employee ID: Unique identifier for each employee</a:t>
            </a:r>
            <a:endParaRPr lang="en-GB"/>
          </a:p>
          <a:p>
            <a:r>
              <a:rPr lang="en-US"/>
              <a:t>2. Gender: Employee gender (Male, Female, Non-binary, etc.)</a:t>
            </a:r>
            <a:endParaRPr lang="en-GB"/>
          </a:p>
          <a:p>
            <a:r>
              <a:rPr lang="en-US"/>
              <a:t>3. Job Title: Employee job title</a:t>
            </a:r>
            <a:endParaRPr lang="en-GB"/>
          </a:p>
          <a:p>
            <a:r>
              <a:rPr lang="en-US"/>
              <a:t>4.Department: Employee department</a:t>
            </a:r>
            <a:endParaRPr lang="en-GB"/>
          </a:p>
          <a:p>
            <a:r>
              <a:rPr lang="en-US"/>
              <a:t>5.Hire Date: Employee hire date</a:t>
            </a:r>
            <a:endParaRPr lang="en-GB"/>
          </a:p>
          <a:p>
            <a:r>
              <a:rPr lang="en-US"/>
              <a:t>6.Promotion Date: Date of last promotion</a:t>
            </a:r>
            <a:endParaRPr lang="en-GB"/>
          </a:p>
          <a:p>
            <a:r>
              <a:rPr lang="en-US"/>
              <a:t>7.Termination Date: Date of termination (if applicable)</a:t>
            </a:r>
            <a:endParaRPr lang="en-GB"/>
          </a:p>
          <a:p>
            <a:r>
              <a:rPr lang="en-US"/>
              <a:t>8.Salary: Employee salary</a:t>
            </a:r>
            <a:endParaRPr lang="en-GB"/>
          </a:p>
          <a:p>
            <a:r>
              <a:rPr lang="en-US"/>
              <a:t>9.Performance Rating</a:t>
            </a:r>
            <a:r>
              <a:rPr lang="en-GB"/>
              <a:t>:</a:t>
            </a:r>
            <a:r>
              <a:rPr lang="en-US"/>
              <a:t> Employee performance rating (if applicable)</a:t>
            </a:r>
            <a:endParaRPr lang="en-GB"/>
          </a:p>
          <a:p>
            <a:r>
              <a:rPr lang="en-US"/>
              <a:t>10.</a:t>
            </a:r>
            <a:r>
              <a:rPr lang="en-GB"/>
              <a:t>.</a:t>
            </a:r>
            <a:r>
              <a:rPr lang="en-US"/>
              <a:t>Years of Service: Employee years of service.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6893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15C106D-3BD4-E0CC-6069-68667634D2FD}"/>
              </a:ext>
            </a:extLst>
          </p:cNvPr>
          <p:cNvSpPr txBox="1"/>
          <p:nvPr/>
        </p:nvSpPr>
        <p:spPr>
          <a:xfrm>
            <a:off x="2381250" y="1644334"/>
            <a:ext cx="6759773" cy="4524315"/>
          </a:xfrm>
          <a:prstGeom prst="rect">
            <a:avLst/>
          </a:prstGeom>
          <a:noFill/>
        </p:spPr>
        <p:txBody>
          <a:bodyPr wrap="square">
            <a:spAutoFit/>
          </a:bodyPr>
          <a:lstStyle/>
          <a:p>
            <a:pPr marL="342900" indent="-342900">
              <a:buAutoNum type="arabicPeriod"/>
            </a:pPr>
            <a:r>
              <a:rPr lang="en-US"/>
              <a:t>Predictive Analytics: Utilize machine learning algorithms to forecast employee turnover, identifying at-risk individuals and enabling proactive retention strategies.</a:t>
            </a:r>
            <a:endParaRPr lang="en-GB"/>
          </a:p>
          <a:p>
            <a:pPr marL="342900" indent="-342900">
              <a:buAutoNum type="arabicPeriod"/>
            </a:pPr>
            <a:endParaRPr lang="en-GB"/>
          </a:p>
          <a:p>
            <a:pPr marL="342900" indent="-342900">
              <a:buAutoNum type="arabicPeriod"/>
            </a:pPr>
            <a:r>
              <a:rPr lang="en-US"/>
              <a:t>Personalized Insights: Deliver tailored recommendations for each employee, enhancing engagement and growth opportunities.</a:t>
            </a:r>
            <a:endParaRPr lang="en-GB"/>
          </a:p>
          <a:p>
            <a:pPr marL="342900" indent="-342900">
              <a:buAutoNum type="arabicPeriod"/>
            </a:pPr>
            <a:endParaRPr lang="en-GB"/>
          </a:p>
          <a:p>
            <a:pPr marL="342900" indent="-342900">
              <a:buAutoNum type="arabicPeriod"/>
            </a:pPr>
            <a:r>
              <a:rPr lang="en-US"/>
              <a:t>Real-time Dashboards: Provide intuitive, interactive visualizations for instant access to key metrics and trends.</a:t>
            </a:r>
            <a:endParaRPr lang="en-GB"/>
          </a:p>
          <a:p>
            <a:pPr marL="342900" indent="-342900">
              <a:buAutoNum type="arabicPeriod"/>
            </a:pPr>
            <a:endParaRPr lang="en-GB"/>
          </a:p>
          <a:p>
            <a:pPr marL="342900" indent="-342900">
              <a:buAutoNum type="arabicPeriod"/>
            </a:pPr>
            <a:r>
              <a:rPr lang="en-US"/>
              <a:t>AI-driven Coaching: Offer actionable guidance and development advice through AI-powered coaching tools.</a:t>
            </a:r>
            <a:endParaRPr lang="en-GB"/>
          </a:p>
          <a:p>
            <a:pPr marL="342900" indent="-342900">
              <a:buAutoNum type="arabicPeriod"/>
            </a:pPr>
            <a:endParaRPr lang="en-GB"/>
          </a:p>
          <a:p>
            <a:pPr marL="342900" indent="-342900">
              <a:buAutoNum type="arabicPeriod"/>
            </a:pPr>
            <a:r>
              <a:rPr lang="en-US"/>
              <a:t>Diversity and Inclusion Metrics: Track and analyze metrics on diversity, equity, and inclusion to foster a more inclusive workplace culture.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15</cp:revision>
  <dcterms:created xsi:type="dcterms:W3CDTF">2024-03-29T15:07:22Z</dcterms:created>
  <dcterms:modified xsi:type="dcterms:W3CDTF">2024-09-03T15:56:33Z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