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76275" y="3198478"/>
            <a:ext cx="10439400" cy="1840247"/>
          </a:xfrm>
          <a:prstGeom prst="rect">
            <a:avLst/>
          </a:prstGeom>
        </p:spPr>
        <p:txBody>
          <a:bodyPr vert="horz" wrap="square" lIns="0" tIns="16510" rIns="0" bIns="0" rtlCol="0">
            <a:spAutoFit/>
          </a:bodyPr>
          <a:lstStyle/>
          <a:p>
            <a:pPr marL="12700">
              <a:lnSpc>
                <a:spcPct val="100000"/>
              </a:lnSpc>
              <a:spcBef>
                <a:spcPts val="130"/>
              </a:spcBef>
            </a:pPr>
            <a:r>
              <a:rPr lang="en-IN" sz="2800" dirty="0">
                <a:latin typeface="Trebuchet MS"/>
                <a:cs typeface="Trebuchet MS"/>
              </a:rPr>
              <a:t>PRESENTED </a:t>
            </a:r>
            <a:r>
              <a:rPr lang="en-IN" sz="2800" dirty="0" smtClean="0">
                <a:latin typeface="Trebuchet MS"/>
                <a:cs typeface="Trebuchet MS"/>
              </a:rPr>
              <a:t>BY:UDHAYAPRAKASH.S</a:t>
            </a:r>
            <a:endParaRPr lang="en-IN" sz="2800" dirty="0">
              <a:latin typeface="Trebuchet MS"/>
              <a:cs typeface="Trebuchet MS"/>
            </a:endParaRPr>
          </a:p>
          <a:p>
            <a:pPr marL="12700">
              <a:lnSpc>
                <a:spcPct val="100000"/>
              </a:lnSpc>
              <a:spcBef>
                <a:spcPts val="130"/>
              </a:spcBef>
            </a:pPr>
            <a:r>
              <a:rPr lang="en-IN" sz="2800">
                <a:latin typeface="Trebuchet MS"/>
                <a:cs typeface="Trebuchet MS"/>
              </a:rPr>
              <a:t>REGISTER  </a:t>
            </a:r>
            <a:r>
              <a:rPr lang="en-IN" sz="2800" smtClean="0">
                <a:latin typeface="Trebuchet MS"/>
                <a:cs typeface="Trebuchet MS"/>
              </a:rPr>
              <a:t>NO:711721243118</a:t>
            </a:r>
            <a:endParaRPr lang="en-IN" sz="2800" dirty="0">
              <a:latin typeface="Trebuchet MS"/>
              <a:cs typeface="Trebuchet MS"/>
            </a:endParaRPr>
          </a:p>
          <a:p>
            <a:pPr marL="12700">
              <a:lnSpc>
                <a:spcPct val="100000"/>
              </a:lnSpc>
              <a:spcBef>
                <a:spcPts val="130"/>
              </a:spcBef>
            </a:pPr>
            <a:r>
              <a:rPr lang="en-IN" sz="2800" dirty="0">
                <a:latin typeface="Trebuchet MS"/>
                <a:cs typeface="Trebuchet MS"/>
              </a:rPr>
              <a:t>DEPARTMENT: ARTIFICIAL INTELLIGENCE &amp; DATA SCIENCE</a:t>
            </a: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1190625" y="245338"/>
            <a:ext cx="8458199" cy="764312"/>
          </a:xfrm>
          <a:prstGeom prst="rect">
            <a:avLst/>
          </a:prstGeom>
        </p:spPr>
        <p:txBody>
          <a:bodyPr vert="horz" wrap="square" lIns="0" tIns="12700" rIns="0" bIns="0" rtlCol="0">
            <a:spAutoFit/>
          </a:bodyPr>
          <a:lstStyle/>
          <a:p>
            <a:pPr marL="12700" algn="l">
              <a:spcBef>
                <a:spcPts val="100"/>
              </a:spcBef>
            </a:pPr>
            <a:r>
              <a:rPr lang="en-IN" sz="2400" b="1" i="0" dirty="0">
                <a:solidFill>
                  <a:srgbClr val="0F0F0F"/>
                </a:solidFill>
                <a:effectLst/>
                <a:highlight>
                  <a:srgbClr val="FFFFFF"/>
                </a:highlight>
                <a:latin typeface="Roboto" panose="02000000000000000000" pitchFamily="2" charset="0"/>
              </a:rPr>
              <a:t>		Anime Face Generation using </a:t>
            </a:r>
          </a:p>
          <a:p>
            <a:pPr marL="12700" algn="l">
              <a:spcBef>
                <a:spcPts val="100"/>
              </a:spcBef>
            </a:pPr>
            <a:r>
              <a:rPr lang="en-IN" sz="2400" b="1" i="0" dirty="0">
                <a:solidFill>
                  <a:srgbClr val="0F0F0F"/>
                </a:solidFill>
                <a:effectLst/>
                <a:highlight>
                  <a:srgbClr val="FFFFFF"/>
                </a:highlight>
                <a:latin typeface="Roboto" panose="02000000000000000000" pitchFamily="2" charset="0"/>
              </a:rPr>
              <a:t>Deep Conversational Generative Adversarial Network</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0010DB2B-77C8-5CF5-79BE-ED3ED1998AAA}"/>
              </a:ext>
            </a:extLst>
          </p:cNvPr>
          <p:cNvSpPr>
            <a:spLocks noGrp="1"/>
          </p:cNvSpPr>
          <p:nvPr>
            <p:ph type="body" idx="4294967295"/>
          </p:nvPr>
        </p:nvSpPr>
        <p:spPr>
          <a:xfrm>
            <a:off x="457200" y="781050"/>
            <a:ext cx="9712325" cy="4400550"/>
          </a:xfrm>
        </p:spPr>
        <p:txBody>
          <a:bodyPr/>
          <a:lstStyle/>
          <a:p>
            <a:pPr algn="l"/>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Fine-tuning</a:t>
            </a:r>
            <a:r>
              <a:rPr lang="en-US" sz="2400" b="1" dirty="0">
                <a:solidFill>
                  <a:srgbClr val="0D0D0D"/>
                </a:solidFill>
                <a:highlight>
                  <a:srgbClr val="FFFFFF"/>
                </a:highlight>
                <a:latin typeface="Times New Roman" panose="02020603050405020304" pitchFamily="18" charset="0"/>
                <a:cs typeface="Times New Roman" panose="02020603050405020304" pitchFamily="18" charset="0"/>
              </a:rPr>
              <a:t>:</a:t>
            </a:r>
            <a:endPar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Fine-tune the trained model based on evaluation results and user feedback.</a:t>
            </a:r>
          </a:p>
          <a:p>
            <a:pPr lvl="1"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Adjust model parameters, architecture, or training strategies to further improve the quality and diversity of generated anime faces.</a:t>
            </a:r>
          </a:p>
          <a:p>
            <a:pPr lvl="1"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Iterate on the fine-tuning process until satisfactory results are achieved.</a:t>
            </a:r>
          </a:p>
          <a:p>
            <a:pPr lvl="1" algn="l">
              <a:buFont typeface="Arial" panose="020B0604020202020204" pitchFamily="34" charset="0"/>
              <a:buChar char="•"/>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Evaluation and Validation</a:t>
            </a:r>
            <a:r>
              <a:rPr lang="en-US" b="1" i="0" dirty="0">
                <a:solidFill>
                  <a:srgbClr val="0D0D0D"/>
                </a:solidFill>
                <a:effectLst/>
                <a:highlight>
                  <a:srgbClr val="FFFFFF"/>
                </a:highlight>
                <a:latin typeface="Söhne"/>
              </a:rPr>
              <a:t>:</a:t>
            </a:r>
          </a:p>
          <a:p>
            <a:pPr lvl="1" algn="l">
              <a:buFont typeface="Arial" panose="020B0604020202020204" pitchFamily="34" charset="0"/>
              <a:buChar char="•"/>
            </a:pPr>
            <a:r>
              <a:rPr lang="en-US" b="0" i="0" dirty="0">
                <a:solidFill>
                  <a:srgbClr val="0D0D0D"/>
                </a:solidFill>
                <a:effectLst/>
                <a:highlight>
                  <a:srgbClr val="FFFFFF"/>
                </a:highlight>
                <a:latin typeface="Söhne"/>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Evaluate the quality of the generated anime faces using metrics such as visual inspection, inception score, and    </a:t>
            </a:r>
            <a:r>
              <a:rPr lang="en-US"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Frechet</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Inception Distance (FID) score.</a:t>
            </a:r>
          </a:p>
          <a:p>
            <a:pPr lvl="1"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Validate the model's ability to generate diverse anime characters with realistic features and expressions.</a:t>
            </a:r>
          </a:p>
          <a:p>
            <a:pPr lvl="1"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Use evaluation results to assess the performance of the model and guide further iterations or improvements.</a:t>
            </a:r>
          </a:p>
          <a:p>
            <a:endParaRPr lang="en-IN" dirty="0"/>
          </a:p>
        </p:txBody>
      </p:sp>
    </p:spTree>
    <p:extLst>
      <p:ext uri="{BB962C8B-B14F-4D97-AF65-F5344CB8AC3E}">
        <p14:creationId xmlns:p14="http://schemas.microsoft.com/office/powerpoint/2010/main" val="405424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10572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11" name="Picture 10">
            <a:extLst>
              <a:ext uri="{FF2B5EF4-FFF2-40B4-BE49-F238E27FC236}">
                <a16:creationId xmlns:a16="http://schemas.microsoft.com/office/drawing/2014/main" xmlns="" id="{5C19AE34-1AFC-EDC3-AE32-438B6C4210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9440" y="1219200"/>
            <a:ext cx="5008753" cy="4267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4389342"/>
          </a:xfrm>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br>
              <a:rPr lang="en-IN" sz="4250" spc="-10" dirty="0"/>
            </a:br>
            <a:r>
              <a:rPr lang="en-IN" sz="4250" spc="-10" dirty="0"/>
              <a:t/>
            </a:r>
            <a:br>
              <a:rPr lang="en-IN" sz="4250" spc="-10" dirty="0"/>
            </a:br>
            <a:r>
              <a:rPr lang="en-IN" sz="4250" spc="-10" dirty="0"/>
              <a:t/>
            </a:r>
            <a:br>
              <a:rPr lang="en-IN" sz="4250" spc="-10" dirty="0"/>
            </a:br>
            <a:r>
              <a:rPr lang="en-IN" sz="4250" spc="-10" dirty="0"/>
              <a:t>Anime Face Generation using DCGAN</a:t>
            </a:r>
            <a:br>
              <a:rPr lang="en-IN" sz="4250" spc="-10" dirty="0"/>
            </a:br>
            <a:r>
              <a:rPr lang="en-IN" sz="4250" spc="-10" dirty="0"/>
              <a:t/>
            </a:r>
            <a:br>
              <a:rPr lang="en-IN" sz="4250" spc="-10" dirty="0"/>
            </a:b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t>AGENDA</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567532"/>
          </a:xfrm>
          <a:prstGeom prst="rect">
            <a:avLst/>
          </a:prstGeom>
        </p:spPr>
        <p:txBody>
          <a:bodyPr vert="horz" wrap="square" lIns="0" tIns="73279" rIns="0" bIns="0" rtlCol="0">
            <a:spAutoFit/>
          </a:bodyPr>
          <a:lstStyle/>
          <a:p>
            <a:pPr marL="193675">
              <a:lnSpc>
                <a:spcPct val="100000"/>
              </a:lnSpc>
              <a:spcBef>
                <a:spcPts val="105"/>
              </a:spcBef>
            </a:pPr>
            <a:r>
              <a:rPr spc="-10" dirty="0"/>
              <a:t>AGENDA</a:t>
            </a:r>
            <a:r>
              <a:rPr lang="en-IN" spc="-10" dirty="0"/>
              <a:t/>
            </a:r>
            <a:br>
              <a:rPr lang="en-IN" spc="-10" dirty="0"/>
            </a:br>
            <a:r>
              <a:rPr lang="en-IN" spc="-10" dirty="0"/>
              <a:t>			</a:t>
            </a:r>
            <a:r>
              <a:rPr lang="en-IN" sz="2400" b="0" spc="-10" dirty="0"/>
              <a:t>1.</a:t>
            </a:r>
            <a:r>
              <a:rPr lang="en-IN" sz="2800" b="0" spc="-10" dirty="0"/>
              <a:t>Problem Statement</a:t>
            </a:r>
            <a:br>
              <a:rPr lang="en-IN" sz="2800" b="0" spc="-10" dirty="0"/>
            </a:br>
            <a:r>
              <a:rPr lang="en-IN" sz="2800" b="0" spc="-10" dirty="0"/>
              <a:t>			2.Project Overview</a:t>
            </a:r>
            <a:br>
              <a:rPr lang="en-IN" sz="2800" b="0" spc="-10" dirty="0"/>
            </a:br>
            <a:r>
              <a:rPr lang="en-IN" sz="2800" b="0" spc="-10" dirty="0"/>
              <a:t>			3.End Users</a:t>
            </a:r>
            <a:br>
              <a:rPr lang="en-IN" sz="2800" b="0" spc="-10" dirty="0"/>
            </a:br>
            <a:r>
              <a:rPr lang="en-IN" sz="2800" b="0" spc="-10" dirty="0"/>
              <a:t>			4.Our Solutions and Proposition</a:t>
            </a:r>
            <a:br>
              <a:rPr lang="en-IN" sz="2800" b="0" spc="-10" dirty="0"/>
            </a:br>
            <a:r>
              <a:rPr lang="en-IN" sz="2800" b="0" spc="-10" dirty="0"/>
              <a:t>			5.Key Features</a:t>
            </a:r>
            <a:br>
              <a:rPr lang="en-IN" sz="2800" b="0" spc="-10" dirty="0"/>
            </a:br>
            <a:r>
              <a:rPr lang="en-IN" sz="2800" b="0" spc="-10" dirty="0"/>
              <a:t>			6.Modelling Approach</a:t>
            </a:r>
            <a:br>
              <a:rPr lang="en-IN" sz="2800" b="0" spc="-10" dirty="0"/>
            </a:br>
            <a:r>
              <a:rPr lang="en-IN" sz="2800" b="0" spc="-10" dirty="0"/>
              <a:t>			7.Results and Evaluation</a:t>
            </a:r>
            <a:br>
              <a:rPr lang="en-IN" sz="2800" b="0" spc="-10" dirty="0"/>
            </a:br>
            <a:r>
              <a:rPr lang="en-IN" sz="2800" b="0" spc="-10" dirty="0"/>
              <a:t>			8.Conclusion</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2099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11" name="Text Placeholder 10">
            <a:extLst>
              <a:ext uri="{FF2B5EF4-FFF2-40B4-BE49-F238E27FC236}">
                <a16:creationId xmlns:a16="http://schemas.microsoft.com/office/drawing/2014/main" xmlns="" id="{CB9324F4-4580-1D91-79CA-0E6336FBA631}"/>
              </a:ext>
            </a:extLst>
          </p:cNvPr>
          <p:cNvSpPr>
            <a:spLocks noGrp="1"/>
          </p:cNvSpPr>
          <p:nvPr>
            <p:ph type="body" idx="1"/>
          </p:nvPr>
        </p:nvSpPr>
        <p:spPr>
          <a:xfrm>
            <a:off x="337946" y="1507806"/>
            <a:ext cx="9110854" cy="3323987"/>
          </a:xfrm>
        </p:spPr>
        <p:txBody>
          <a:bodyPr/>
          <a:lstStyle/>
          <a:p>
            <a:pPr marL="285750" indent="-285750" algn="just">
              <a:buFont typeface="Arial" panose="020B0604020202020204" pitchFamily="34" charset="0"/>
              <a:buChar char="•"/>
            </a:pPr>
            <a:r>
              <a:rPr lang="en-US" sz="2400" dirty="0"/>
              <a:t>Develop a Deep Convolutional Generative Adversarial Network (DCGAN) capable of generating </a:t>
            </a:r>
          </a:p>
          <a:p>
            <a:pPr algn="just"/>
            <a:r>
              <a:rPr lang="en-US" sz="2400" dirty="0"/>
              <a:t>     realistic anime faces from random noise vectors.</a:t>
            </a:r>
          </a:p>
          <a:p>
            <a:pPr marL="285750" indent="-285750" algn="just">
              <a:buFont typeface="Arial" panose="020B0604020202020204" pitchFamily="34" charset="0"/>
              <a:buChar char="•"/>
            </a:pPr>
            <a:r>
              <a:rPr lang="en-US" sz="2400" dirty="0"/>
              <a:t>Address the challenge of generating anime faces with diverse styles, features, and expressions, while ensuring high visual quality and realism.</a:t>
            </a:r>
          </a:p>
          <a:p>
            <a:pPr marL="285750" indent="-285750" algn="just">
              <a:buFont typeface="Arial" panose="020B0604020202020204" pitchFamily="34" charset="0"/>
              <a:buChar char="•"/>
            </a:pPr>
            <a:r>
              <a:rPr lang="en-US" sz="2400" dirty="0"/>
              <a:t>Provide a solution for automating the creation of anime characters, enabling artists, game developers, and content creators to generate unique characters efficiently and cost-effectively</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29400" y="11839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1" name="Text Placeholder 10">
            <a:extLst>
              <a:ext uri="{FF2B5EF4-FFF2-40B4-BE49-F238E27FC236}">
                <a16:creationId xmlns:a16="http://schemas.microsoft.com/office/drawing/2014/main" xmlns="" id="{2B55F7CE-4094-D63E-C905-763F7C88B50B}"/>
              </a:ext>
            </a:extLst>
          </p:cNvPr>
          <p:cNvSpPr>
            <a:spLocks noGrp="1"/>
          </p:cNvSpPr>
          <p:nvPr>
            <p:ph type="body" idx="1"/>
          </p:nvPr>
        </p:nvSpPr>
        <p:spPr>
          <a:xfrm>
            <a:off x="558165" y="1671093"/>
            <a:ext cx="8614410" cy="2769989"/>
          </a:xfrm>
        </p:spPr>
        <p:txBody>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Implementing a DCGAN architecture capable of producing anime faces with a wide range of styles, expressions, and features, enhancing creativity and enabling exploration of diverse character concepts.</a:t>
            </a:r>
          </a:p>
          <a:p>
            <a:pPr marL="285750" indent="-285750"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Emphasizing the importance of visual quality and realism in generated anime faces through meticulous model training and optimization techniques, aiming to closely resemble professionally crafted character designs.</a:t>
            </a:r>
          </a:p>
          <a:p>
            <a:pPr marL="285750" indent="-285750" algn="just" rtl="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Introducing an automated tool for anime character generation to expedite the character design process, allowing for rapid iteration and customization, thereby enhancing efficiency and productivity in character design endeavors.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0" name="Rectangle 9">
            <a:extLst>
              <a:ext uri="{FF2B5EF4-FFF2-40B4-BE49-F238E27FC236}">
                <a16:creationId xmlns:a16="http://schemas.microsoft.com/office/drawing/2014/main" xmlns="" id="{E26F2FA8-0F08-A659-CB07-6D54BA9395AF}"/>
              </a:ext>
            </a:extLst>
          </p:cNvPr>
          <p:cNvSpPr>
            <a:spLocks noChangeArrowheads="1"/>
          </p:cNvSpPr>
          <p:nvPr/>
        </p:nvSpPr>
        <p:spPr bwMode="auto">
          <a:xfrm>
            <a:off x="0" y="-377155"/>
            <a:ext cx="65"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xmlns="" id="{16AC6291-8010-4122-76EE-6D856B0A3387}"/>
              </a:ext>
            </a:extLst>
          </p:cNvPr>
          <p:cNvSpPr>
            <a:spLocks noChangeArrowheads="1"/>
          </p:cNvSpPr>
          <p:nvPr/>
        </p:nvSpPr>
        <p:spPr bwMode="auto">
          <a:xfrm>
            <a:off x="0" y="0"/>
            <a:ext cx="22669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sp>
        <p:nvSpPr>
          <p:cNvPr id="9" name="Text Placeholder 8">
            <a:extLst>
              <a:ext uri="{FF2B5EF4-FFF2-40B4-BE49-F238E27FC236}">
                <a16:creationId xmlns:a16="http://schemas.microsoft.com/office/drawing/2014/main" xmlns="" id="{19878D16-BC1D-1F1D-D106-E75978EA6ADA}"/>
              </a:ext>
            </a:extLst>
          </p:cNvPr>
          <p:cNvSpPr>
            <a:spLocks noGrp="1"/>
          </p:cNvSpPr>
          <p:nvPr>
            <p:ph type="body" idx="1"/>
          </p:nvPr>
        </p:nvSpPr>
        <p:spPr>
          <a:xfrm>
            <a:off x="739775" y="2362675"/>
            <a:ext cx="3695700" cy="1723549"/>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Artists and Illustrators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Game Developers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Animation Studios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Educators and Students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17557" y="518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055669" y="5791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10" name="Text Placeholder 9">
            <a:extLst>
              <a:ext uri="{FF2B5EF4-FFF2-40B4-BE49-F238E27FC236}">
                <a16:creationId xmlns:a16="http://schemas.microsoft.com/office/drawing/2014/main" xmlns="" id="{065CE56B-2E85-AABB-A01C-52063FEF4047}"/>
              </a:ext>
            </a:extLst>
          </p:cNvPr>
          <p:cNvSpPr>
            <a:spLocks noGrp="1"/>
          </p:cNvSpPr>
          <p:nvPr>
            <p:ph type="body" idx="1"/>
          </p:nvPr>
        </p:nvSpPr>
        <p:spPr>
          <a:xfrm>
            <a:off x="2819400" y="1577340"/>
            <a:ext cx="7010400" cy="3693319"/>
          </a:xfrm>
        </p:spPr>
        <p:txBody>
          <a:bodyPr/>
          <a:lstStyle/>
          <a:p>
            <a:pPr marL="285750" indent="-285750"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Our DCGAN generates anime faces spanning a vast spectrum of styles, expressions, and features, providing creators with an expansive palette for character development.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 a meticulous focus on visual fidelity, our generated anime faces exhibit an unparalleled level of realism and detail, rivaling handcrafted character designs.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automated anime character generation tool revolutionizes the design process, accelerating workflows and reducing production overhead. By automating repetitive tasks and expediting iteration cycles, our solution empowers creators to streamline their production pipeline, maximizing efficiency and productivity.</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29400"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9" name="Text Placeholder 8">
            <a:extLst>
              <a:ext uri="{FF2B5EF4-FFF2-40B4-BE49-F238E27FC236}">
                <a16:creationId xmlns:a16="http://schemas.microsoft.com/office/drawing/2014/main" xmlns="" id="{4ADE56B0-6D9B-B508-2D0F-92F0D6FDF8E8}"/>
              </a:ext>
            </a:extLst>
          </p:cNvPr>
          <p:cNvSpPr>
            <a:spLocks noGrp="1"/>
          </p:cNvSpPr>
          <p:nvPr>
            <p:ph type="body" idx="1"/>
          </p:nvPr>
        </p:nvSpPr>
        <p:spPr>
          <a:xfrm>
            <a:off x="914400" y="1999747"/>
            <a:ext cx="7900035" cy="1231106"/>
          </a:xfrm>
        </p:spPr>
        <p:txBody>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Advanced DCGAN Architecture for high-quality anime face generation.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Style Transfer for personalized character customization.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Intuitive Interface for real-time manipulation of generated characters.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Batch Generation for efficient creation of multiple characters.</a:t>
            </a:r>
            <a:endParaRPr lang="en-IN"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728929" y="5181600"/>
            <a:ext cx="400050" cy="45021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836816"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Placeholder 9">
            <a:extLst>
              <a:ext uri="{FF2B5EF4-FFF2-40B4-BE49-F238E27FC236}">
                <a16:creationId xmlns:a16="http://schemas.microsoft.com/office/drawing/2014/main" xmlns="" id="{8A17AB4B-A5FC-0363-1C3C-F94532B62034}"/>
              </a:ext>
            </a:extLst>
          </p:cNvPr>
          <p:cNvSpPr>
            <a:spLocks noGrp="1"/>
          </p:cNvSpPr>
          <p:nvPr>
            <p:ph type="body" idx="1"/>
          </p:nvPr>
        </p:nvSpPr>
        <p:spPr>
          <a:xfrm>
            <a:off x="607504" y="1152354"/>
            <a:ext cx="8848725" cy="5416868"/>
          </a:xfrm>
        </p:spPr>
        <p:txBody>
          <a:bodyPr/>
          <a:lstStyle/>
          <a:p>
            <a:r>
              <a:rPr lang="en-IN"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1.Data Collection and Preprocessing:</a:t>
            </a:r>
          </a:p>
          <a:p>
            <a:pPr marL="800100" lvl="1" indent="-342900">
              <a:buFont typeface="Arial" panose="020B0604020202020204" pitchFamily="34" charset="0"/>
              <a:buChar char="•"/>
            </a:pPr>
            <a:r>
              <a:rPr lang="en-US" sz="2000" i="0" dirty="0">
                <a:solidFill>
                  <a:srgbClr val="0D0D0D"/>
                </a:solidFill>
                <a:effectLst/>
                <a:highlight>
                  <a:srgbClr val="FFFFFF"/>
                </a:highlight>
                <a:latin typeface="Times New Roman" panose="02020603050405020304" pitchFamily="18" charset="0"/>
                <a:cs typeface="Times New Roman" panose="02020603050405020304" pitchFamily="18" charset="0"/>
              </a:rPr>
              <a:t>Gather a comprehensive dataset of anime face images from various sources.</a:t>
            </a:r>
          </a:p>
          <a:p>
            <a:pPr marL="800100" lvl="1" indent="-342900">
              <a:buFont typeface="Arial" panose="020B0604020202020204" pitchFamily="34" charset="0"/>
              <a:buChar char="•"/>
            </a:pPr>
            <a:r>
              <a:rPr lang="en-US" sz="2000" i="0" dirty="0">
                <a:solidFill>
                  <a:srgbClr val="0D0D0D"/>
                </a:solidFill>
                <a:effectLst/>
                <a:highlight>
                  <a:srgbClr val="FFFFFF"/>
                </a:highlight>
                <a:latin typeface="Times New Roman" panose="02020603050405020304" pitchFamily="18" charset="0"/>
                <a:cs typeface="Times New Roman" panose="02020603050405020304" pitchFamily="18" charset="0"/>
              </a:rPr>
              <a:t>Preprocess the dataset to ensure consistency in size, format, and quality, including tasks such as resizing, cropping, and normalization.</a:t>
            </a:r>
            <a:endParaRPr lang="en-IN" sz="200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2. Model Architecture Design:</a:t>
            </a:r>
          </a:p>
          <a:p>
            <a:pPr lvl="1"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Design the architecture of the Deep Convolutional Generative Adversarial Network (DCGAN) tailored for anime face generation.</a:t>
            </a:r>
          </a:p>
          <a:p>
            <a:pPr lvl="1"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Determine the structure of the generator and discriminator networks, including the number of layers, kernel sizes, and activation functions.</a:t>
            </a:r>
          </a:p>
          <a:p>
            <a:pPr algn="l"/>
            <a:r>
              <a:rPr lang="en-IN" sz="2400" b="1" dirty="0">
                <a:latin typeface="Times New Roman" panose="02020603050405020304" pitchFamily="18" charset="0"/>
                <a:cs typeface="Times New Roman" panose="02020603050405020304" pitchFamily="18" charset="0"/>
              </a:rPr>
              <a:t>3. </a:t>
            </a: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Model Training</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Train the DCGAN model on the preprocessed dataset using techniques such as mini-batch stochastic gradient descent.</a:t>
            </a:r>
          </a:p>
          <a:p>
            <a:pPr lvl="1"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Experiment with different hyperparameters, learning rates, and optimization algorithms to optimize the training process.</a:t>
            </a:r>
          </a:p>
          <a:p>
            <a:pPr lvl="1"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Monitor the training progress and adjust parameters as needed to ensure convergence and stability.</a:t>
            </a:r>
          </a:p>
          <a:p>
            <a:pPr lvl="1" algn="l">
              <a:buFont typeface="Arial" panose="020B0604020202020204" pitchFamily="34" charset="0"/>
              <a:buChar char="•"/>
            </a:pPr>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TotalTime>
  <Words>646</Words>
  <Application>Microsoft Office PowerPoint</Application>
  <PresentationFormat>Custom</PresentationFormat>
  <Paragraphs>74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PROJECT TITLE   Anime Face Generation using DCGAN  </vt:lpstr>
      <vt:lpstr>AGENDA    1.Problem Statement    2.Project Overview    3.End Users    4.Our Solutions and Proposition    5.Key Features    6.Modelling Approach    7.Results and Evaluation    8.Conclusion</vt:lpstr>
      <vt:lpstr>PROBLEM STATEMENT</vt:lpstr>
      <vt:lpstr>PROJECT OVERVIEW</vt:lpstr>
      <vt:lpstr>WHO ARE THE END USERS?</vt:lpstr>
      <vt:lpstr>YOUR SOLUTION AND ITS VALUE PROPOSITION</vt:lpstr>
      <vt:lpstr>THE WOW IN YOUR SOLUTION</vt:lpstr>
      <vt:lpstr>MODELLING</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DHARSAN</dc:creator>
  <cp:lastModifiedBy>KITE STUDENT</cp:lastModifiedBy>
  <cp:revision>4</cp:revision>
  <dcterms:created xsi:type="dcterms:W3CDTF">2024-04-03T03:50:50Z</dcterms:created>
  <dcterms:modified xsi:type="dcterms:W3CDTF">2024-04-15T04:25:43Z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