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US" sz="2400" dirty="0" err="1"/>
              <a:t>S.Nivetha</a:t>
            </a:r>
            <a:r>
              <a:rPr lang="en-US" sz="2400" dirty="0"/>
              <a:t> </a:t>
            </a:r>
          </a:p>
          <a:p>
            <a:r>
              <a:rPr lang="en-US" sz="2400" dirty="0"/>
              <a:t>REGISTER NO        :312208975</a:t>
            </a:r>
          </a:p>
          <a:p>
            <a:r>
              <a:rPr lang="en-US" sz="2400" dirty="0"/>
              <a:t>NM ID                     : 5805E1D94663892AD4D46987114E95F1</a:t>
            </a:r>
          </a:p>
          <a:p>
            <a:r>
              <a:rPr lang="en-US" sz="2400" dirty="0"/>
              <a:t>DEPARTMENT       :B.COM( GENERAL)</a:t>
            </a:r>
          </a:p>
          <a:p>
            <a:r>
              <a:rPr lang="en-US" sz="2400" dirty="0"/>
              <a:t>COLLEGE                : CHEVALIER T.THOMAS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38F2A5F-E56B-CFC4-0F4B-8C8105E393CF}"/>
              </a:ext>
            </a:extLst>
          </p:cNvPr>
          <p:cNvSpPr txBox="1"/>
          <p:nvPr/>
        </p:nvSpPr>
        <p:spPr>
          <a:xfrm>
            <a:off x="739775" y="1524000"/>
            <a:ext cx="6099142" cy="4185761"/>
          </a:xfrm>
          <a:prstGeom prst="rect">
            <a:avLst/>
          </a:prstGeom>
          <a:noFill/>
        </p:spPr>
        <p:txBody>
          <a:bodyPr wrap="square">
            <a:spAutoFit/>
          </a:bodyPr>
          <a:lstStyle/>
          <a:p>
            <a:pPr marL="0" indent="0" algn="l">
              <a:lnSpc>
                <a:spcPct val="100000"/>
              </a:lnSpc>
              <a:spcBef>
                <a:spcPts val="1000"/>
              </a:spcBef>
              <a:spcAft>
                <a:spcPts val="0"/>
              </a:spcAft>
              <a:buNone/>
            </a:pPr>
            <a:r>
              <a:rPr lang="en-US" altLang="zh-CN" sz="2400" dirty="0">
                <a:solidFill>
                  <a:srgbClr val="404040"/>
                </a:solidFill>
                <a:latin typeface="Trebuchet MS" charset="0"/>
                <a:ea typeface="华文新魏" charset="0"/>
                <a:cs typeface="Lucida Sans" charset="0"/>
              </a:rPr>
              <a:t>The</a:t>
            </a:r>
            <a:r>
              <a:rPr lang="en-US" altLang="zh-CN" sz="2400" b="0" i="0" u="none" strike="noStrike" kern="1200" cap="none" spc="0" baseline="0" dirty="0">
                <a:solidFill>
                  <a:srgbClr val="404040"/>
                </a:solidFill>
                <a:latin typeface="Trebuchet MS" charset="0"/>
                <a:ea typeface="华文新魏" charset="0"/>
                <a:cs typeface="Lucida Sans" charset="0"/>
              </a:rPr>
              <a:t> modelling in this employee performance analysis project includes the following:</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*Data collection</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*Data cleaning</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*Techniques</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*Results</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*Pivot table</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*Chart graphs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31C40532-8A6B-2F24-F709-6FFECA89644B}"/>
              </a:ext>
            </a:extLst>
          </p:cNvPr>
          <p:cNvSpPr txBox="1"/>
          <p:nvPr/>
        </p:nvSpPr>
        <p:spPr>
          <a:xfrm>
            <a:off x="3049571" y="3251404"/>
            <a:ext cx="6099142" cy="369332"/>
          </a:xfrm>
          <a:prstGeom prst="rect">
            <a:avLst/>
          </a:prstGeom>
          <a:noFill/>
        </p:spPr>
        <p:txBody>
          <a:bodyPr wrap="square">
            <a:spAutoFit/>
          </a:bodyPr>
          <a:lstStyle/>
          <a:p>
            <a:endParaRPr lang="en-IN" dirty="0"/>
          </a:p>
        </p:txBody>
      </p:sp>
      <p:pic>
        <p:nvPicPr>
          <p:cNvPr id="13" name="Picture 12">
            <a:extLst>
              <a:ext uri="{FF2B5EF4-FFF2-40B4-BE49-F238E27FC236}">
                <a16:creationId xmlns:a16="http://schemas.microsoft.com/office/drawing/2014/main" id="{D629C282-E5DF-F3F6-9B4F-1A40074C7FB8}"/>
              </a:ext>
            </a:extLst>
          </p:cNvPr>
          <p:cNvPicPr>
            <a:picLocks noChangeAspect="1"/>
          </p:cNvPicPr>
          <p:nvPr/>
        </p:nvPicPr>
        <p:blipFill>
          <a:blip r:embed="rId3"/>
          <a:stretch>
            <a:fillRect/>
          </a:stretch>
        </p:blipFill>
        <p:spPr>
          <a:xfrm>
            <a:off x="726071" y="1403613"/>
            <a:ext cx="9084679" cy="44342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F62DE3-4505-89D0-55D7-9A7DF440CF4F}"/>
              </a:ext>
            </a:extLst>
          </p:cNvPr>
          <p:cNvSpPr txBox="1"/>
          <p:nvPr/>
        </p:nvSpPr>
        <p:spPr>
          <a:xfrm>
            <a:off x="457201" y="1866410"/>
            <a:ext cx="7543800" cy="3139321"/>
          </a:xfrm>
          <a:prstGeom prst="rect">
            <a:avLst/>
          </a:prstGeom>
          <a:noFill/>
        </p:spPr>
        <p:txBody>
          <a:bodyPr wrap="square">
            <a:spAutoFit/>
          </a:bodyPr>
          <a:lstStyle/>
          <a:p>
            <a:pPr marL="342900" indent="-342900">
              <a:buAutoNum type="arabicPeriod"/>
            </a:pPr>
            <a:r>
              <a:rPr lang="en-IN" dirty="0"/>
              <a:t>Improving employee development and growth opportunities</a:t>
            </a:r>
          </a:p>
          <a:p>
            <a:pPr marL="342900" indent="-342900">
              <a:buAutoNum type="arabicPeriod"/>
            </a:pPr>
            <a:r>
              <a:rPr lang="en-IN" dirty="0"/>
              <a:t> Enhancing management training and coaching</a:t>
            </a:r>
          </a:p>
          <a:p>
            <a:pPr marL="342900" indent="-342900">
              <a:buAutoNum type="arabicPeriod"/>
            </a:pPr>
            <a:r>
              <a:rPr lang="en-IN" dirty="0"/>
              <a:t> Promoting work-life balance and employee well-being By addressing these areas, the organization can reduce turnover, improve employee retention, and enhance overall employee experience. </a:t>
            </a:r>
          </a:p>
          <a:p>
            <a:pPr marL="342900" indent="-342900">
              <a:buAutoNum type="arabicPeriod"/>
            </a:pPr>
            <a:r>
              <a:rPr lang="en-IN" dirty="0"/>
              <a:t>The recommended strategies and initiatives outlined in this report aim to achieve these objectives.</a:t>
            </a:r>
          </a:p>
          <a:p>
            <a:pPr marL="342900" indent="-342900">
              <a:buAutoNum type="arabicPeriod"/>
            </a:pPr>
            <a:r>
              <a:rPr lang="en-IN" dirty="0"/>
              <a:t>Key Recommendations: </a:t>
            </a:r>
          </a:p>
          <a:p>
            <a:pPr marL="285750" indent="-285750">
              <a:buFont typeface="Arial" panose="020B0604020202020204" pitchFamily="34" charset="0"/>
              <a:buChar char="•"/>
            </a:pPr>
            <a:r>
              <a:rPr lang="en-IN" dirty="0"/>
              <a:t>Develop and implement a comprehensive employee development program</a:t>
            </a:r>
          </a:p>
          <a:p>
            <a:pPr marL="285750" indent="-285750">
              <a:buFont typeface="Arial" panose="020B0604020202020204" pitchFamily="34" charset="0"/>
              <a:buChar char="•"/>
            </a:pPr>
            <a:r>
              <a:rPr lang="en-IN" dirty="0"/>
              <a:t> Provide regular management training and coaching</a:t>
            </a:r>
          </a:p>
          <a:p>
            <a:pPr marL="285750" indent="-285750">
              <a:buFont typeface="Arial" panose="020B0604020202020204" pitchFamily="34" charset="0"/>
              <a:buChar char="•"/>
            </a:pPr>
            <a:r>
              <a:rPr lang="en-IN" dirty="0"/>
              <a:t> Introduce flexible work arrangements and employee wellness initiatives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PIVOT TABLE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5F48380-D08F-3CB7-936D-3A8F0D786DDC}"/>
              </a:ext>
            </a:extLst>
          </p:cNvPr>
          <p:cNvSpPr txBox="1"/>
          <p:nvPr/>
        </p:nvSpPr>
        <p:spPr>
          <a:xfrm>
            <a:off x="457201" y="1866410"/>
            <a:ext cx="7010400" cy="2585323"/>
          </a:xfrm>
          <a:prstGeom prst="rect">
            <a:avLst/>
          </a:prstGeom>
          <a:noFill/>
        </p:spPr>
        <p:txBody>
          <a:bodyPr wrap="square">
            <a:spAutoFit/>
          </a:bodyPr>
          <a:lstStyle/>
          <a:p>
            <a:r>
              <a:rPr lang="en-IN" dirty="0"/>
              <a:t>An employee turnover analysis problem statement might look something like </a:t>
            </a:r>
            <a:r>
              <a:rPr lang="en-IN" dirty="0" err="1"/>
              <a:t>this:Problem</a:t>
            </a:r>
            <a:r>
              <a:rPr lang="en-IN" dirty="0"/>
              <a:t> </a:t>
            </a:r>
            <a:r>
              <a:rPr lang="en-IN" dirty="0" err="1"/>
              <a:t>Statement:"Our</a:t>
            </a:r>
            <a:r>
              <a:rPr lang="en-IN" dirty="0"/>
              <a:t> organization is experiencing a high rate of employee turnover, with [X]% of employees leaving the company within the past [X] months/years. This is resulting in significant costs associated with recruiting, training, and replacing departed employees, as well as potential losses in productivity, knowledge, and expertise. We need to identify the underlying causes of this trend and develop effective strategies to reduce turnover, improve employee retention, and maintain a stable and skilled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94A61C8-50AF-89CA-8FAA-E16EA435646E}"/>
              </a:ext>
            </a:extLst>
          </p:cNvPr>
          <p:cNvSpPr txBox="1"/>
          <p:nvPr/>
        </p:nvSpPr>
        <p:spPr>
          <a:xfrm>
            <a:off x="676275" y="1926282"/>
            <a:ext cx="7248525" cy="2585323"/>
          </a:xfrm>
          <a:prstGeom prst="rect">
            <a:avLst/>
          </a:prstGeom>
          <a:noFill/>
        </p:spPr>
        <p:txBody>
          <a:bodyPr wrap="square">
            <a:spAutoFit/>
          </a:bodyPr>
          <a:lstStyle/>
          <a:p>
            <a:pPr marL="342900" indent="-342900" algn="l">
              <a:lnSpc>
                <a:spcPct val="100000"/>
              </a:lnSpc>
              <a:spcBef>
                <a:spcPts val="0"/>
              </a:spcBef>
              <a:spcAft>
                <a:spcPts val="0"/>
              </a:spcAft>
              <a:buFont typeface="+mj-lt"/>
              <a:buAutoNum type="arabicPeriod"/>
            </a:pPr>
            <a:r>
              <a:rPr lang="en-US" altLang="zh-CN" sz="1800" b="0" i="0" u="none" strike="noStrike" kern="1200" cap="none" spc="0" baseline="0" dirty="0">
                <a:solidFill>
                  <a:srgbClr val="0D0D0D"/>
                </a:solidFill>
                <a:latin typeface="Times New Roman" pitchFamily="18" charset="0"/>
                <a:ea typeface="华文新魏" charset="0"/>
                <a:cs typeface="Times New Roman" pitchFamily="18" charset="0"/>
              </a:rPr>
              <a:t>The project involves analyzing employee data using Excel which helps in gaining the knowledge regarding organizational data, turnover analysis by creating visualizations to understand the </a:t>
            </a:r>
            <a:r>
              <a:rPr lang="en-US" altLang="zh-CN" dirty="0">
                <a:solidFill>
                  <a:srgbClr val="0D0D0D"/>
                </a:solidFill>
                <a:latin typeface="Times New Roman" pitchFamily="18" charset="0"/>
                <a:ea typeface="华文新魏" charset="0"/>
                <a:cs typeface="Times New Roman" pitchFamily="18" charset="0"/>
              </a:rPr>
              <a:t>turnover rate in organization.</a:t>
            </a:r>
          </a:p>
          <a:p>
            <a:pPr marL="342900" indent="-342900" algn="l">
              <a:lnSpc>
                <a:spcPct val="100000"/>
              </a:lnSpc>
              <a:spcBef>
                <a:spcPts val="0"/>
              </a:spcBef>
              <a:spcAft>
                <a:spcPts val="0"/>
              </a:spcAft>
              <a:buFont typeface="+mj-lt"/>
              <a:buAutoNum type="arabicPeriod"/>
            </a:pPr>
            <a:r>
              <a:rPr lang="en-US" altLang="zh-CN" dirty="0">
                <a:solidFill>
                  <a:srgbClr val="0D0D0D"/>
                </a:solidFill>
                <a:latin typeface="Times New Roman" pitchFamily="18" charset="0"/>
                <a:ea typeface="华文新魏" charset="0"/>
                <a:cs typeface="Times New Roman" pitchFamily="18" charset="0"/>
              </a:rPr>
              <a:t>Analyze the current employee turnover trends and identify the underlying causes- Develop effective strategies to reduce turnover, improve employee retention, and enhance overall employee experience- Implement recommendations and monitor progress to ensure a stable and skilled workforce</a:t>
            </a:r>
            <a:endParaRPr lang="zh-CN" altLang="en-US" sz="1800" b="0" i="0" u="none" strike="noStrike" kern="1200" cap="none" spc="0" baseline="0" dirty="0">
              <a:solidFill>
                <a:schemeClr val="tx1"/>
              </a:solidFill>
              <a:latin typeface="Times New Roman" pitchFamily="18" charset="0"/>
              <a:ea typeface="华文新魏"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87148"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r>
              <a:rPr lang="en-IN"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5BA56B9-D899-CB28-5867-32723DA44EF5}"/>
              </a:ext>
            </a:extLst>
          </p:cNvPr>
          <p:cNvSpPr txBox="1"/>
          <p:nvPr/>
        </p:nvSpPr>
        <p:spPr>
          <a:xfrm>
            <a:off x="699453" y="1524000"/>
            <a:ext cx="8520748" cy="4247317"/>
          </a:xfrm>
          <a:prstGeom prst="rect">
            <a:avLst/>
          </a:prstGeom>
          <a:noFill/>
        </p:spPr>
        <p:txBody>
          <a:bodyPr wrap="square">
            <a:spAutoFit/>
          </a:bodyPr>
          <a:lstStyle/>
          <a:p>
            <a:r>
              <a:rPr lang="en-US" spc="5" dirty="0"/>
              <a:t>1.HR Department: HR teams will use the analysis to identify trends, develop targeted retention strategies, and evaluate the effectiveness of HR initiatives.</a:t>
            </a:r>
          </a:p>
          <a:p>
            <a:r>
              <a:rPr lang="en-US" spc="5" dirty="0"/>
              <a:t>2. Management Team: Managers will utilize the insights to understand the reasons behind turnover, identify areas for improvement, and develop strategies to retain key talent.</a:t>
            </a:r>
          </a:p>
          <a:p>
            <a:r>
              <a:rPr lang="en-US" spc="5" dirty="0"/>
              <a:t>3. Senior Leadership: Executive leaders will use the analysis to understand the organization's turnover trends, assess the impact on business objectives, and allocate resources to address retention challenges.</a:t>
            </a:r>
          </a:p>
          <a:p>
            <a:r>
              <a:rPr lang="en-US" spc="5" dirty="0"/>
              <a:t>4. Department Heads: Department heads will use the analysis to identify turnover trends specific to their teams, develop targeted retention strategies, and allocate resources to address department-specific challenges.</a:t>
            </a:r>
          </a:p>
          <a:p>
            <a:r>
              <a:rPr lang="en-US" spc="5" dirty="0"/>
              <a:t>5. Line Managers: Line managers will use the insights to understand the reasons behind turnover, identify areas for improvement, and develop strategies to retain key team members.</a:t>
            </a:r>
            <a:endParaRPr lang="en-IN" spc="5" dirty="0"/>
          </a:p>
          <a:p>
            <a:pPr marL="342900" indent="-342900">
              <a:buFont typeface="+mj-lt"/>
              <a:buAutoNum type="arabicPeriod"/>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19"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68F4791-C6D0-C514-F493-B85E971652D9}"/>
              </a:ext>
            </a:extLst>
          </p:cNvPr>
          <p:cNvSpPr txBox="1"/>
          <p:nvPr/>
        </p:nvSpPr>
        <p:spPr>
          <a:xfrm>
            <a:off x="2390156" y="2185818"/>
            <a:ext cx="6099142" cy="2267287"/>
          </a:xfrm>
          <a:prstGeom prst="rect">
            <a:avLst/>
          </a:prstGeom>
          <a:noFill/>
        </p:spPr>
        <p:txBody>
          <a:bodyPr wrap="square">
            <a:spAutoFit/>
          </a:bodyPr>
          <a:lstStyle/>
          <a:p>
            <a:pPr marL="342900" indent="-342900" algn="l">
              <a:lnSpc>
                <a:spcPct val="100000"/>
              </a:lnSpc>
              <a:spcBef>
                <a:spcPts val="1000"/>
              </a:spcBef>
              <a:spcAft>
                <a:spcPts val="0"/>
              </a:spcAft>
              <a:buFont typeface="+mj-lt"/>
              <a:buAutoNum type="arabicPeriod"/>
            </a:pPr>
            <a:r>
              <a:rPr lang="en-US" altLang="zh-CN" b="0" i="0" u="none" strike="noStrike" kern="1200" cap="none" spc="0" baseline="0" dirty="0">
                <a:latin typeface="Trebuchet MS" charset="0"/>
                <a:ea typeface="华文新魏" charset="0"/>
                <a:cs typeface="Lucida Sans" charset="0"/>
              </a:rPr>
              <a:t>Filtering- purpose to fill the missing values.</a:t>
            </a:r>
          </a:p>
          <a:p>
            <a:pPr marL="342900" indent="-342900" algn="l">
              <a:lnSpc>
                <a:spcPct val="100000"/>
              </a:lnSpc>
              <a:spcBef>
                <a:spcPts val="1000"/>
              </a:spcBef>
              <a:spcAft>
                <a:spcPts val="0"/>
              </a:spcAft>
              <a:buFont typeface="+mj-lt"/>
              <a:buAutoNum type="arabicPeriod"/>
            </a:pPr>
            <a:r>
              <a:rPr lang="en-US" altLang="zh-CN" sz="1800" b="0" i="0" u="none" strike="noStrike" kern="1200" cap="none" spc="0" baseline="0" dirty="0">
                <a:latin typeface="Trebuchet MS" charset="0"/>
                <a:ea typeface="华文新魏" charset="0"/>
                <a:cs typeface="Lucida Sans" charset="0"/>
              </a:rPr>
              <a:t>*Conditional formatting- blank values.</a:t>
            </a:r>
          </a:p>
          <a:p>
            <a:pPr marL="342900" indent="-342900" algn="l">
              <a:lnSpc>
                <a:spcPct val="100000"/>
              </a:lnSpc>
              <a:spcBef>
                <a:spcPts val="1000"/>
              </a:spcBef>
              <a:spcAft>
                <a:spcPts val="0"/>
              </a:spcAft>
              <a:buFont typeface="+mj-lt"/>
              <a:buAutoNum type="arabicPeriod"/>
            </a:pPr>
            <a:r>
              <a:rPr lang="en-US" altLang="zh-CN" sz="1800" b="0" i="0" u="none" strike="noStrike" kern="1200" cap="none" spc="0" baseline="0" dirty="0">
                <a:latin typeface="Trebuchet MS" charset="0"/>
                <a:ea typeface="华文新魏" charset="0"/>
                <a:cs typeface="Lucida Sans" charset="0"/>
              </a:rPr>
              <a:t>*Usage- Pivot table and data chart.</a:t>
            </a:r>
          </a:p>
          <a:p>
            <a:pPr marL="342900" indent="-342900" algn="l">
              <a:lnSpc>
                <a:spcPct val="100000"/>
              </a:lnSpc>
              <a:spcBef>
                <a:spcPts val="1000"/>
              </a:spcBef>
              <a:spcAft>
                <a:spcPts val="0"/>
              </a:spcAft>
              <a:buFont typeface="+mj-lt"/>
              <a:buAutoNum type="arabicPeriod"/>
            </a:pPr>
            <a:r>
              <a:rPr lang="en-US" altLang="zh-CN" sz="1800" b="0" i="0" u="none" strike="noStrike" kern="1200" cap="none" spc="0" baseline="0" dirty="0">
                <a:latin typeface="Trebuchet MS" charset="0"/>
                <a:ea typeface="华文新魏" charset="0"/>
                <a:cs typeface="Lucida Sans" charset="0"/>
              </a:rPr>
              <a:t>Formulas-Employee </a:t>
            </a:r>
            <a:r>
              <a:rPr lang="en-US" altLang="zh-CN" sz="1800" b="0" i="0" u="none" strike="noStrike" kern="1200" cap="none" spc="0" baseline="0" dirty="0" err="1">
                <a:latin typeface="Trebuchet MS" charset="0"/>
                <a:ea typeface="华文新魏" charset="0"/>
                <a:cs typeface="Lucida Sans" charset="0"/>
              </a:rPr>
              <a:t>left,total</a:t>
            </a:r>
            <a:r>
              <a:rPr lang="en-US" altLang="zh-CN" sz="1800" b="0" i="0" u="none" strike="noStrike" kern="1200" cap="none" spc="0" baseline="0" dirty="0">
                <a:latin typeface="Trebuchet MS" charset="0"/>
                <a:ea typeface="华文新魏" charset="0"/>
                <a:cs typeface="Lucida Sans" charset="0"/>
              </a:rPr>
              <a:t> employees and turnover rate.</a:t>
            </a:r>
          </a:p>
          <a:p>
            <a:pPr marL="342900" indent="-342900" algn="l">
              <a:lnSpc>
                <a:spcPct val="100000"/>
              </a:lnSpc>
              <a:spcBef>
                <a:spcPts val="1000"/>
              </a:spcBef>
              <a:spcAft>
                <a:spcPts val="0"/>
              </a:spcAft>
              <a:buFont typeface="+mj-lt"/>
              <a:buAutoNum type="arabicPeriod"/>
            </a:pPr>
            <a:endParaRPr lang="zh-CN" altLang="en-US" sz="1800" b="0" i="0" u="none" strike="noStrike" kern="1200" cap="none" spc="0" baseline="0" dirty="0">
              <a:solidFill>
                <a:srgbClr val="404040"/>
              </a:solidFill>
              <a:latin typeface="Trebuchet MS" charset="0"/>
              <a:ea typeface="华文新魏" charset="0"/>
              <a:cs typeface="Lucida San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88886B6-A91E-01E4-27C7-8025D92D270C}"/>
              </a:ext>
            </a:extLst>
          </p:cNvPr>
          <p:cNvSpPr txBox="1"/>
          <p:nvPr/>
        </p:nvSpPr>
        <p:spPr>
          <a:xfrm>
            <a:off x="1143000" y="1524000"/>
            <a:ext cx="6099142" cy="4591000"/>
          </a:xfrm>
          <a:prstGeom prst="rect">
            <a:avLst/>
          </a:prstGeom>
          <a:noFill/>
        </p:spPr>
        <p:txBody>
          <a:bodyPr wrap="square">
            <a:spAutoFit/>
          </a:body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Employee data set- Kaggle</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There are 26 features</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The important ten features are,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Employment ID</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First name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Last name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Gender</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Employee status</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Employee type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Employee classification</a:t>
            </a:r>
          </a:p>
          <a:p>
            <a:pPr marL="742950" lvl="1" indent="-285750" algn="l">
              <a:lnSpc>
                <a:spcPct val="100000"/>
              </a:lnSpc>
              <a:spcBef>
                <a:spcPts val="1000"/>
              </a:spcBef>
              <a:spcAft>
                <a:spcPts val="0"/>
              </a:spcAft>
              <a:buClr>
                <a:schemeClr val="accent1"/>
              </a:buClr>
              <a:buSzPct val="80000"/>
              <a:buFont typeface="Wingdings 3" charset="2"/>
              <a:buChar char=""/>
            </a:pPr>
            <a:endParaRPr lang="en-US" altLang="zh-CN" sz="1900" b="0" i="0" u="none" strike="noStrike" kern="1200" cap="none" spc="0" baseline="0" dirty="0">
              <a:solidFill>
                <a:srgbClr val="404040"/>
              </a:solidFill>
              <a:latin typeface="Trebuchet MS" charset="0"/>
              <a:ea typeface="华文新魏" charset="0"/>
              <a:cs typeface="Lucida Sans"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文本框">
            <a:extLst>
              <a:ext uri="{FF2B5EF4-FFF2-40B4-BE49-F238E27FC236}">
                <a16:creationId xmlns:a16="http://schemas.microsoft.com/office/drawing/2014/main" id="{797E96E0-382F-B056-4FB6-282BAF3799F9}"/>
              </a:ext>
            </a:extLst>
          </p:cNvPr>
          <p:cNvSpPr>
            <a:spLocks noGrp="1"/>
          </p:cNvSpPr>
          <p:nvPr/>
        </p:nvSpPr>
        <p:spPr>
          <a:xfrm>
            <a:off x="2286000" y="1488613"/>
            <a:ext cx="6740352"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rPr>
              <a:t>TURNOVER ANALYSIS- These include the categories such as </a:t>
            </a:r>
            <a:r>
              <a:rPr lang="en-US" altLang="zh-CN" sz="2400" dirty="0">
                <a:latin typeface="Times New Roman" pitchFamily="18" charset="0"/>
                <a:cs typeface="Times New Roman" pitchFamily="18" charset="0"/>
              </a:rPr>
              <a:t>ACTIVE,VOLUNTARILY TREMINATED,LEAVE OF ABSENCE,TERMINATION FOR CAUSE.</a:t>
            </a:r>
            <a:endPar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charset="2"/>
              <a:buChar char=""/>
            </a:pPr>
            <a:endPar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rPr>
              <a:t>Using Pivot table and charts for </a:t>
            </a:r>
            <a:r>
              <a:rPr lang="en-US" altLang="zh-CN" sz="2400" b="0" i="0" u="none" strike="noStrike" kern="1200" cap="none" spc="0" baseline="0" dirty="0" err="1">
                <a:solidFill>
                  <a:srgbClr val="404040"/>
                </a:solidFill>
                <a:latin typeface="Times New Roman" pitchFamily="18" charset="0"/>
                <a:ea typeface="华文新魏" charset="0"/>
                <a:cs typeface="Times New Roman" pitchFamily="18" charset="0"/>
              </a:rPr>
              <a:t>analysing</a:t>
            </a:r>
            <a:r>
              <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rPr>
              <a:t> the turnover </a:t>
            </a:r>
          </a:p>
          <a:p>
            <a:pPr marL="0" indent="0" algn="l">
              <a:lnSpc>
                <a:spcPct val="100000"/>
              </a:lnSpc>
              <a:spcBef>
                <a:spcPts val="1000"/>
              </a:spcBef>
              <a:spcAft>
                <a:spcPts val="0"/>
              </a:spcAft>
              <a:buNone/>
            </a:pPr>
            <a:endParaRPr lang="zh-CN" altLang="en-US" sz="3200" b="0" i="0" u="none" strike="noStrike" kern="1200" cap="none" spc="0" baseline="0" dirty="0">
              <a:solidFill>
                <a:srgbClr val="404040"/>
              </a:solidFill>
              <a:latin typeface="Trebuchet MS" charset="0"/>
              <a:ea typeface="华文新魏" charset="0"/>
              <a:cs typeface="Lucida Sans"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644</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pavatharanipthevar@gmail.com</cp:lastModifiedBy>
  <cp:revision>17</cp:revision>
  <dcterms:created xsi:type="dcterms:W3CDTF">2024-03-29T15:07:22Z</dcterms:created>
  <dcterms:modified xsi:type="dcterms:W3CDTF">2024-09-02T07:19:50Z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