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5143500" type="screen16x9"/>
  <p:notesSz cx="6858000" cy="9144000"/>
  <p:embeddedFontLst>
    <p:embeddedFont>
      <p:font typeface="Calibri" panose="020F0502020204030204"/>
      <p:regular r:id="rId18"/>
    </p:embeddedFont>
    <p:embeddedFont>
      <p:font typeface="Open Sans" panose="020B0606030504020204"/>
      <p:regular r:id="rId19"/>
      <p:bold r:id="rId20"/>
      <p:italic r:id="rId21"/>
      <p:boldItalic r:id="rId22"/>
    </p:embeddedFont>
    <p:embeddedFont>
      <p:font typeface="Roboto Mono" panose="0000000900000000000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34" d="100"/>
          <a:sy n="134" d="100"/>
        </p:scale>
        <p:origin x="1800" y="-31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font" Target="fonts/font9.fntdata"/><Relationship Id="rId25" Type="http://schemas.openxmlformats.org/officeDocument/2006/relationships/font" Target="fonts/font8.fntdata"/><Relationship Id="rId24" Type="http://schemas.openxmlformats.org/officeDocument/2006/relationships/font" Target="fonts/font7.fntdata"/><Relationship Id="rId23" Type="http://schemas.openxmlformats.org/officeDocument/2006/relationships/font" Target="fonts/font6.fntdata"/><Relationship Id="rId22" Type="http://schemas.openxmlformats.org/officeDocument/2006/relationships/font" Target="fonts/font5.fntdata"/><Relationship Id="rId21" Type="http://schemas.openxmlformats.org/officeDocument/2006/relationships/font" Target="fonts/font4.fntdata"/><Relationship Id="rId20" Type="http://schemas.openxmlformats.org/officeDocument/2006/relationships/font" Target="fonts/font3.fntdata"/><Relationship Id="rId2" Type="http://schemas.openxmlformats.org/officeDocument/2006/relationships/theme" Target="theme/theme1.xml"/><Relationship Id="rId19" Type="http://schemas.openxmlformats.org/officeDocument/2006/relationships/font" Target="fonts/font2.fntdata"/><Relationship Id="rId18" Type="http://schemas.openxmlformats.org/officeDocument/2006/relationships/font" Target="fonts/font1.fntdata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cd6c7b703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g35cd6c7b703_0_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" name="Google Shape;104;g35cd6c7b703_0_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364c6e8e6a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g3364c6e8e6a_1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CN" sz="1900">
                <a:solidFill>
                  <a:schemeClr val="dk1"/>
                </a:solidFill>
              </a:rPr>
              <a:t>At the end of Week 14, we will deliver the following project assets and completed features to the client:</a:t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224" name="Google Shape;224;g3364c6e8e6a_1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cd6c7b703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g35cd6c7b703_0_1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CN" sz="1900">
                <a:solidFill>
                  <a:schemeClr val="dk1"/>
                </a:solidFill>
              </a:rPr>
              <a:t>Aviation safety is always one of the biggest human concerns. By leveraging our system, we not only bolster team resilience but also train personnel to respond effectively across a wide range of scenarios. We draw on an extensive database of official incident reports to ensure every simulation reflects real-world events. Moreover, this framework is fully extensible—by supplying the appropriate data, it can be adapted to any other high-stakes environment.</a:t>
            </a:r>
            <a:endParaRPr sz="19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CN" sz="1900">
                <a:solidFill>
                  <a:schemeClr val="dk1"/>
                </a:solidFill>
              </a:rPr>
              <a:t>We must include the ability to retrieve analogous real-world incidents and, using the AI engine, simulate them in an interactive chat. Users can choose their role in each scenario and customize the chatbot’s tone. A robust workflow ensures the AI never strays beyond predefined boundaries, and the entire system is deployed on the Melbourne Research Cloud.</a:t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113" name="Google Shape;113;g35cd6c7b703_0_1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cd6c7b703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35cd6c7b703_0_1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900">
              <a:solidFill>
                <a:schemeClr val="dk1"/>
              </a:solidFill>
            </a:endParaRPr>
          </a:p>
        </p:txBody>
      </p:sp>
      <p:sp>
        <p:nvSpPr>
          <p:cNvPr id="126" name="Google Shape;126;g35cd6c7b703_0_1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cd6c7b703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g35cd6c7b703_0_2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900">
              <a:solidFill>
                <a:schemeClr val="dk1"/>
              </a:solidFill>
            </a:endParaRPr>
          </a:p>
        </p:txBody>
      </p:sp>
      <p:sp>
        <p:nvSpPr>
          <p:cNvPr id="140" name="Google Shape;140;g35cd6c7b703_0_2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5cd6c7b703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35cd6c7b703_0_2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900">
              <a:solidFill>
                <a:schemeClr val="dk1"/>
              </a:solidFill>
            </a:endParaRPr>
          </a:p>
        </p:txBody>
      </p:sp>
      <p:sp>
        <p:nvSpPr>
          <p:cNvPr id="154" name="Google Shape;154;g35cd6c7b703_0_2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d39e51a2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g35d39e51a22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900">
              <a:solidFill>
                <a:schemeClr val="dk1"/>
              </a:solidFill>
            </a:endParaRPr>
          </a:p>
        </p:txBody>
      </p:sp>
      <p:sp>
        <p:nvSpPr>
          <p:cNvPr id="168" name="Google Shape;168;g35d39e51a22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d39e51a2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35d39e51a22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900">
              <a:solidFill>
                <a:schemeClr val="dk1"/>
              </a:solidFill>
            </a:endParaRPr>
          </a:p>
        </p:txBody>
      </p:sp>
      <p:sp>
        <p:nvSpPr>
          <p:cNvPr id="182" name="Google Shape;182;g35d39e51a22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d39e51a22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g35d39e51a22_0_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900">
              <a:solidFill>
                <a:schemeClr val="dk1"/>
              </a:solidFill>
            </a:endParaRPr>
          </a:p>
        </p:txBody>
      </p:sp>
      <p:sp>
        <p:nvSpPr>
          <p:cNvPr id="196" name="Google Shape;196;g35d39e51a22_0_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5cd6c7b703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g35cd6c7b703_0_2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CN" sz="1900">
                <a:solidFill>
                  <a:schemeClr val="dk1"/>
                </a:solidFill>
              </a:rPr>
              <a:t>At the end of Week 14, we will deliver the following project assets and completed features to the client:</a:t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210" name="Google Shape;210;g35cd6c7b703_0_2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C">
  <p:cSld name="Title Slide C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>
            <a:spLocks noGrp="1"/>
          </p:cNvSpPr>
          <p:nvPr>
            <p:ph type="pic" idx="2"/>
          </p:nvPr>
        </p:nvSpPr>
        <p:spPr>
          <a:xfrm>
            <a:off x="1" y="1"/>
            <a:ext cx="91530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97" name="Google Shape;97;p25"/>
          <p:cNvSpPr txBox="1">
            <a:spLocks noGrp="1"/>
          </p:cNvSpPr>
          <p:nvPr>
            <p:ph type="subTitle" idx="1"/>
          </p:nvPr>
        </p:nvSpPr>
        <p:spPr>
          <a:xfrm>
            <a:off x="0" y="0"/>
            <a:ext cx="4296900" cy="5143500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txBody>
          <a:bodyPr spcFirstLastPara="1" wrap="square" lIns="432000" tIns="1863000" rIns="1053000" bIns="3427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900"/>
              <a:buNone/>
              <a:defRPr sz="2900" b="1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00"/>
              <a:buNone/>
              <a:defRPr sz="1500" b="1">
                <a:solidFill>
                  <a:schemeClr val="accent2"/>
                </a:solidFill>
              </a:defRPr>
            </a:lvl2pPr>
            <a:lvl3pPr lvl="2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3pPr>
            <a:lvl4pPr lvl="3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0"/>
            </a:lvl4pPr>
            <a:lvl5pPr lvl="4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accent2"/>
              </a:buClr>
              <a:buSzPts val="1200"/>
              <a:buNone/>
              <a:defRPr sz="12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98" name="Google Shape;98;p25"/>
          <p:cNvSpPr txBox="1">
            <a:spLocks noGrp="1"/>
          </p:cNvSpPr>
          <p:nvPr>
            <p:ph type="body" idx="3"/>
          </p:nvPr>
        </p:nvSpPr>
        <p:spPr>
          <a:xfrm>
            <a:off x="455441" y="462475"/>
            <a:ext cx="1080000" cy="1080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413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"/>
              <a:buChar char="●"/>
              <a:defRPr sz="200">
                <a:solidFill>
                  <a:schemeClr val="dk2"/>
                </a:solidFill>
              </a:defRPr>
            </a:lvl1pPr>
            <a:lvl2pPr marL="914400" lvl="1" indent="-2413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"/>
              <a:buChar char="○"/>
              <a:defRPr sz="200">
                <a:solidFill>
                  <a:schemeClr val="dk2"/>
                </a:solidFill>
              </a:defRPr>
            </a:lvl2pPr>
            <a:lvl3pPr marL="1371600" lvl="2" indent="-2413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"/>
              <a:buChar char="■"/>
              <a:defRPr sz="200">
                <a:solidFill>
                  <a:schemeClr val="dk2"/>
                </a:solidFill>
              </a:defRPr>
            </a:lvl3pPr>
            <a:lvl4pPr marL="1828800" lvl="3" indent="-2413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"/>
              <a:buChar char="●"/>
              <a:defRPr sz="200">
                <a:solidFill>
                  <a:schemeClr val="dk2"/>
                </a:solidFill>
              </a:defRPr>
            </a:lvl4pPr>
            <a:lvl5pPr marL="2286000" lvl="4" indent="-2413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"/>
              <a:buChar char="○"/>
              <a:defRPr sz="200">
                <a:solidFill>
                  <a:schemeClr val="dk2"/>
                </a:solidFill>
              </a:defRPr>
            </a:lvl5pPr>
            <a:lvl6pPr marL="2743200" lvl="5" indent="-2413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"/>
              <a:buChar char="■"/>
              <a:defRPr sz="200">
                <a:solidFill>
                  <a:schemeClr val="dk2"/>
                </a:solidFill>
              </a:defRPr>
            </a:lvl6pPr>
            <a:lvl7pPr marL="3200400" lvl="6" indent="-2413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"/>
              <a:buChar char="●"/>
              <a:defRPr sz="200">
                <a:solidFill>
                  <a:schemeClr val="dk2"/>
                </a:solidFill>
              </a:defRPr>
            </a:lvl7pPr>
            <a:lvl8pPr marL="3657600" lvl="7" indent="-2413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"/>
              <a:buChar char="○"/>
              <a:defRPr sz="200">
                <a:solidFill>
                  <a:schemeClr val="dk2"/>
                </a:solidFill>
              </a:defRPr>
            </a:lvl8pPr>
            <a:lvl9pPr marL="4114800" lvl="8" indent="-2413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200"/>
              <a:buChar char="■"/>
              <a:defRPr sz="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9" name="Google Shape;99;p25"/>
          <p:cNvSpPr txBox="1">
            <a:spLocks noGrp="1"/>
          </p:cNvSpPr>
          <p:nvPr>
            <p:ph type="body" idx="4"/>
          </p:nvPr>
        </p:nvSpPr>
        <p:spPr>
          <a:xfrm>
            <a:off x="375047" y="3949003"/>
            <a:ext cx="2675400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0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 b="1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 b="0">
                <a:solidFill>
                  <a:schemeClr val="dk2"/>
                </a:solidFill>
              </a:defRPr>
            </a:lvl3pPr>
            <a:lvl4pPr marL="1828800" lvl="3" indent="-304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 b="0">
                <a:solidFill>
                  <a:schemeClr val="dk2"/>
                </a:solidFill>
              </a:defRPr>
            </a:lvl4pPr>
            <a:lvl5pPr marL="2286000" lvl="4" indent="-304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 b="0">
                <a:solidFill>
                  <a:schemeClr val="dk2"/>
                </a:solidFill>
              </a:defRPr>
            </a:lvl5pPr>
            <a:lvl6pPr marL="2743200" lvl="5" indent="-304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 b="0">
                <a:solidFill>
                  <a:schemeClr val="dk2"/>
                </a:solidFill>
              </a:defRPr>
            </a:lvl6pPr>
            <a:lvl7pPr marL="3200400" lvl="6" indent="-304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 b="0">
                <a:solidFill>
                  <a:schemeClr val="dk2"/>
                </a:solidFill>
              </a:defRPr>
            </a:lvl7pPr>
            <a:lvl8pPr marL="3657600" lvl="7" indent="-304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8pPr>
            <a:lvl9pPr marL="4114800" lvl="8" indent="-30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0" name="Google Shape;100;p25"/>
          <p:cNvSpPr txBox="1">
            <a:spLocks noGrp="1"/>
          </p:cNvSpPr>
          <p:nvPr>
            <p:ph type="body" idx="5"/>
          </p:nvPr>
        </p:nvSpPr>
        <p:spPr>
          <a:xfrm>
            <a:off x="455441" y="3907020"/>
            <a:ext cx="216000" cy="8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413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00"/>
              <a:buChar char="●"/>
              <a:defRPr sz="200">
                <a:solidFill>
                  <a:schemeClr val="accent2"/>
                </a:solidFill>
              </a:defRPr>
            </a:lvl1pPr>
            <a:lvl2pPr marL="914400" lvl="1" indent="-2413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00"/>
              <a:buChar char="○"/>
              <a:defRPr sz="200">
                <a:solidFill>
                  <a:schemeClr val="accent2"/>
                </a:solidFill>
              </a:defRPr>
            </a:lvl2pPr>
            <a:lvl3pPr marL="1371600" lvl="2" indent="-2413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00"/>
              <a:buChar char="■"/>
              <a:defRPr sz="200">
                <a:solidFill>
                  <a:schemeClr val="accent2"/>
                </a:solidFill>
              </a:defRPr>
            </a:lvl3pPr>
            <a:lvl4pPr marL="1828800" lvl="3" indent="-2413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00"/>
              <a:buChar char="●"/>
              <a:defRPr sz="200">
                <a:solidFill>
                  <a:schemeClr val="accent2"/>
                </a:solidFill>
              </a:defRPr>
            </a:lvl4pPr>
            <a:lvl5pPr marL="2286000" lvl="4" indent="-2413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"/>
              <a:buChar char="○"/>
              <a:defRPr sz="200">
                <a:solidFill>
                  <a:schemeClr val="dk2"/>
                </a:solidFill>
              </a:defRPr>
            </a:lvl5pPr>
            <a:lvl6pPr marL="2743200" lvl="5" indent="-2413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"/>
              <a:buChar char="■"/>
              <a:defRPr sz="200">
                <a:solidFill>
                  <a:schemeClr val="dk2"/>
                </a:solidFill>
              </a:defRPr>
            </a:lvl6pPr>
            <a:lvl7pPr marL="3200400" lvl="6" indent="-2413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"/>
              <a:buChar char="●"/>
              <a:defRPr sz="200">
                <a:solidFill>
                  <a:schemeClr val="dk2"/>
                </a:solidFill>
              </a:defRPr>
            </a:lvl7pPr>
            <a:lvl8pPr marL="3657600" lvl="7" indent="-2413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"/>
              <a:buChar char="○"/>
              <a:defRPr sz="200">
                <a:solidFill>
                  <a:schemeClr val="dk2"/>
                </a:solidFill>
              </a:defRPr>
            </a:lvl8pPr>
            <a:lvl9pPr marL="4114800" lvl="8" indent="-2413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200"/>
              <a:buChar char="■"/>
              <a:defRPr sz="2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</a:fld>
            <a:endParaRPr lang="zh-C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</a:fld>
            <a:endParaRPr lang="zh-C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3.xml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6" descr="A picture containing outdoor, tree, walking, people&#10;&#10;Description automatically generated"/>
          <p:cNvPicPr preferRelativeResize="0">
            <a:picLocks noGrp="1"/>
          </p:cNvPicPr>
          <p:nvPr>
            <p:ph type="pic" idx="2"/>
          </p:nvPr>
        </p:nvPicPr>
        <p:blipFill rotWithShape="1">
          <a:blip r:embed="rId1"/>
          <a:srcRect t="7849" b="7840"/>
          <a:stretch>
            <a:fillRect/>
          </a:stretch>
        </p:blipFill>
        <p:spPr>
          <a:xfrm>
            <a:off x="1" y="1"/>
            <a:ext cx="9153000" cy="51435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sp>
        <p:nvSpPr>
          <p:cNvPr id="107" name="Google Shape;107;p26"/>
          <p:cNvSpPr txBox="1">
            <a:spLocks noGrp="1"/>
          </p:cNvSpPr>
          <p:nvPr>
            <p:ph type="subTitle" idx="1"/>
          </p:nvPr>
        </p:nvSpPr>
        <p:spPr>
          <a:xfrm>
            <a:off x="0" y="0"/>
            <a:ext cx="6387600" cy="5143500"/>
          </a:xfrm>
          <a:prstGeom prst="rect">
            <a:avLst/>
          </a:prstGeom>
          <a:solidFill>
            <a:schemeClr val="lt1">
              <a:alpha val="85880"/>
            </a:schemeClr>
          </a:solidFill>
          <a:ln>
            <a:noFill/>
          </a:ln>
        </p:spPr>
        <p:txBody>
          <a:bodyPr spcFirstLastPara="1" wrap="square" lIns="432000" tIns="1863000" rIns="1053000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zh-CN" sz="2700" dirty="0">
                <a:solidFill>
                  <a:srgbClr val="094583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CRMSON Chatbot</a:t>
            </a:r>
            <a:endParaRPr sz="2700" dirty="0">
              <a:solidFill>
                <a:srgbClr val="094583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800" dirty="0">
              <a:solidFill>
                <a:srgbClr val="094583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zh-CN" sz="1500" dirty="0">
                <a:solidFill>
                  <a:srgbClr val="094583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Involo - Bluering: </a:t>
            </a:r>
            <a:endParaRPr sz="1500" dirty="0">
              <a:solidFill>
                <a:srgbClr val="094583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500" dirty="0">
                <a:solidFill>
                  <a:srgbClr val="094583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Junbo Liang  	     1019905</a:t>
            </a:r>
            <a:endParaRPr sz="1500" dirty="0">
              <a:solidFill>
                <a:srgbClr val="094583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500" dirty="0">
                <a:solidFill>
                  <a:srgbClr val="094583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Yutao Zhou    	     1001087</a:t>
            </a:r>
            <a:endParaRPr sz="1500" dirty="0">
              <a:solidFill>
                <a:srgbClr val="094583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zh-CN" sz="1500" dirty="0">
                <a:solidFill>
                  <a:srgbClr val="094583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Yifeng Su 	     1254859</a:t>
            </a:r>
            <a:endParaRPr sz="1500" dirty="0">
              <a:solidFill>
                <a:srgbClr val="094583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zh-CN" sz="1500" dirty="0">
                <a:solidFill>
                  <a:srgbClr val="094583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Xiang Zhou 	     1166507</a:t>
            </a:r>
            <a:endParaRPr sz="1500" dirty="0">
              <a:solidFill>
                <a:srgbClr val="094583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zh-CN" sz="1500" dirty="0">
                <a:solidFill>
                  <a:srgbClr val="094583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Hongkun Zhang  </a:t>
            </a:r>
            <a:r>
              <a:rPr lang="en-US" altLang="zh-CN" sz="1500" dirty="0">
                <a:solidFill>
                  <a:srgbClr val="094583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          </a:t>
            </a:r>
            <a:r>
              <a:rPr lang="zh-CN" sz="1500" dirty="0">
                <a:solidFill>
                  <a:srgbClr val="094583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1318423</a:t>
            </a:r>
            <a:endParaRPr sz="1500" dirty="0">
              <a:solidFill>
                <a:srgbClr val="094583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500" dirty="0">
              <a:solidFill>
                <a:srgbClr val="094583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94583"/>
              </a:buClr>
              <a:buSzPts val="3300"/>
              <a:buFont typeface="Arial" panose="020B0604020202020204"/>
              <a:buNone/>
            </a:pPr>
            <a:endParaRPr sz="3300" dirty="0">
              <a:solidFill>
                <a:srgbClr val="094583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3300"/>
              <a:buNone/>
            </a:pPr>
            <a:endParaRPr sz="3300" dirty="0">
              <a:solidFill>
                <a:srgbClr val="094583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94583"/>
              </a:buClr>
              <a:buSzPts val="1500"/>
              <a:buNone/>
            </a:pPr>
            <a:endParaRPr sz="1500" dirty="0">
              <a:solidFill>
                <a:srgbClr val="094583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108" name="Google Shape;108;p26"/>
          <p:cNvSpPr txBox="1">
            <a:spLocks noGrp="1"/>
          </p:cNvSpPr>
          <p:nvPr>
            <p:ph type="body" idx="3"/>
          </p:nvPr>
        </p:nvSpPr>
        <p:spPr>
          <a:xfrm>
            <a:off x="455441" y="462475"/>
            <a:ext cx="1080000" cy="1080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65100" algn="l" rtl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200"/>
              <a:buNone/>
            </a:pPr>
          </a:p>
        </p:txBody>
      </p:sp>
      <p:sp>
        <p:nvSpPr>
          <p:cNvPr id="109" name="Google Shape;109;p26"/>
          <p:cNvSpPr txBox="1"/>
          <p:nvPr/>
        </p:nvSpPr>
        <p:spPr>
          <a:xfrm>
            <a:off x="1535450" y="730525"/>
            <a:ext cx="4747500" cy="7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zh-CN" sz="2300" b="1">
                <a:solidFill>
                  <a:srgbClr val="094583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Final Presentation</a:t>
            </a:r>
            <a:endParaRPr sz="17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oogle Shape;226;p35"/>
          <p:cNvGrpSpPr/>
          <p:nvPr/>
        </p:nvGrpSpPr>
        <p:grpSpPr>
          <a:xfrm>
            <a:off x="-4056520" y="-2247888"/>
            <a:ext cx="6262192" cy="9639342"/>
            <a:chOff x="-4056520" y="-2247888"/>
            <a:chExt cx="6262192" cy="9639342"/>
          </a:xfrm>
        </p:grpSpPr>
        <p:grpSp>
          <p:nvGrpSpPr>
            <p:cNvPr id="227" name="Google Shape;227;p35"/>
            <p:cNvGrpSpPr/>
            <p:nvPr/>
          </p:nvGrpSpPr>
          <p:grpSpPr>
            <a:xfrm>
              <a:off x="-4056520" y="-2247888"/>
              <a:ext cx="6262192" cy="9639342"/>
              <a:chOff x="-4056520" y="-2247888"/>
              <a:chExt cx="6262192" cy="9639342"/>
            </a:xfrm>
          </p:grpSpPr>
          <p:sp>
            <p:nvSpPr>
              <p:cNvPr id="228" name="Google Shape;228;p35"/>
              <p:cNvSpPr/>
              <p:nvPr/>
            </p:nvSpPr>
            <p:spPr>
              <a:xfrm rot="1799935" flipH="1">
                <a:off x="-3125852" y="-1423111"/>
                <a:ext cx="4506747" cy="4506747"/>
              </a:xfrm>
              <a:prstGeom prst="rect">
                <a:avLst/>
              </a:prstGeom>
              <a:solidFill>
                <a:srgbClr val="094183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29" name="Google Shape;229;p35"/>
              <p:cNvSpPr/>
              <p:nvPr/>
            </p:nvSpPr>
            <p:spPr>
              <a:xfrm rot="-1799935">
                <a:off x="-3231744" y="2059931"/>
                <a:ext cx="4506747" cy="4506747"/>
              </a:xfrm>
              <a:prstGeom prst="rect">
                <a:avLst/>
              </a:prstGeom>
              <a:solidFill>
                <a:srgbClr val="4597AD">
                  <a:alpha val="6588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pic>
          <p:nvPicPr>
            <p:cNvPr id="230" name="Google Shape;230;p35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324529" y="128588"/>
              <a:ext cx="1106426" cy="11064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1" name="Google Shape;231;p35"/>
          <p:cNvSpPr txBox="1"/>
          <p:nvPr/>
        </p:nvSpPr>
        <p:spPr>
          <a:xfrm>
            <a:off x="1828875" y="1370375"/>
            <a:ext cx="6867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094583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232" name="Google Shape;232;p35"/>
          <p:cNvSpPr txBox="1">
            <a:spLocks noGrp="1"/>
          </p:cNvSpPr>
          <p:nvPr>
            <p:ph type="ctrTitle"/>
          </p:nvPr>
        </p:nvSpPr>
        <p:spPr>
          <a:xfrm>
            <a:off x="2489700" y="184725"/>
            <a:ext cx="60921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94583"/>
              </a:buClr>
              <a:buSzPts val="2970"/>
              <a:buFont typeface="Calibri" panose="020F0502020204030204"/>
              <a:buNone/>
            </a:pPr>
            <a:r>
              <a:rPr lang="zh-CN" sz="3500" b="1">
                <a:solidFill>
                  <a:srgbClr val="094583"/>
                </a:solidFill>
              </a:rPr>
              <a:t> </a:t>
            </a:r>
            <a:endParaRPr sz="3500"/>
          </a:p>
        </p:txBody>
      </p:sp>
      <p:sp>
        <p:nvSpPr>
          <p:cNvPr id="233" name="Google Shape;233;p35"/>
          <p:cNvSpPr txBox="1"/>
          <p:nvPr/>
        </p:nvSpPr>
        <p:spPr>
          <a:xfrm>
            <a:off x="2099775" y="601350"/>
            <a:ext cx="66384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zh-CN" sz="2400" b="1">
                <a:solidFill>
                  <a:srgbClr val="094583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Handover</a:t>
            </a: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4" name="Google Shape;234;p35"/>
          <p:cNvSpPr txBox="1"/>
          <p:nvPr/>
        </p:nvSpPr>
        <p:spPr>
          <a:xfrm>
            <a:off x="1903475" y="1059150"/>
            <a:ext cx="6566100" cy="3460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 sz="1800">
                <a:solidFill>
                  <a:schemeClr val="dk1"/>
                </a:solidFill>
              </a:rPr>
              <a:t>Documentation</a:t>
            </a:r>
            <a:endParaRPr sz="1800"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zh-CN" sz="1200">
                <a:solidFill>
                  <a:schemeClr val="dk1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README.md</a:t>
            </a:r>
            <a:r>
              <a:rPr lang="zh-CN" sz="1200">
                <a:solidFill>
                  <a:schemeClr val="dk1"/>
                </a:solidFill>
              </a:rPr>
              <a:t> with full project overview, system structure, and changelog</a:t>
            </a:r>
            <a:endParaRPr sz="1200"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zh-CN" sz="1200">
                <a:solidFill>
                  <a:schemeClr val="dk1"/>
                </a:solidFill>
              </a:rPr>
              <a:t>Data cleaning instruction</a:t>
            </a:r>
            <a:endParaRPr sz="1200"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zh-CN" sz="1200">
                <a:solidFill>
                  <a:schemeClr val="dk1"/>
                </a:solidFill>
              </a:rPr>
              <a:t>Model fine tunning instruction</a:t>
            </a:r>
            <a:endParaRPr sz="1200"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zh-CN" sz="1200">
                <a:solidFill>
                  <a:schemeClr val="dk1"/>
                </a:solidFill>
              </a:rPr>
              <a:t>Frontend design</a:t>
            </a:r>
            <a:endParaRPr sz="1200"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zh-CN" sz="1200">
                <a:solidFill>
                  <a:schemeClr val="dk1"/>
                </a:solidFill>
              </a:rPr>
              <a:t>Deployment instructions for both backend (dify) and frontend </a:t>
            </a:r>
            <a:endParaRPr sz="1200"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zh-CN" sz="1200">
                <a:solidFill>
                  <a:schemeClr val="dk1"/>
                </a:solidFill>
              </a:rPr>
              <a:t>Wiki pages detailing:</a:t>
            </a:r>
            <a:endParaRPr sz="1200">
              <a:solidFill>
                <a:schemeClr val="dk1"/>
              </a:solidFill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zh-CN" sz="1200">
                <a:solidFill>
                  <a:schemeClr val="dk1"/>
                </a:solidFill>
              </a:rPr>
              <a:t>Personas &amp; user stories</a:t>
            </a:r>
            <a:endParaRPr sz="1200">
              <a:solidFill>
                <a:schemeClr val="dk1"/>
              </a:solidFill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zh-CN" sz="1200">
                <a:solidFill>
                  <a:schemeClr val="dk1"/>
                </a:solidFill>
              </a:rPr>
              <a:t>Use case mapping</a:t>
            </a:r>
            <a:endParaRPr sz="1200">
              <a:solidFill>
                <a:schemeClr val="dk1"/>
              </a:solidFill>
            </a:endParaRPr>
          </a:p>
          <a:p>
            <a:pPr marL="1371600" marR="1435100" lvl="2" indent="-30480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Char char="■"/>
            </a:pPr>
            <a:r>
              <a:rPr lang="zh-CN" sz="1200">
                <a:solidFill>
                  <a:srgbClr val="1F2328"/>
                </a:solidFill>
              </a:rPr>
              <a:t>Client Feedback and Features</a:t>
            </a:r>
            <a:endParaRPr lang="zh-CN" sz="1200">
              <a:solidFill>
                <a:srgbClr val="1F2328"/>
              </a:solidFill>
            </a:endParaRPr>
          </a:p>
          <a:p>
            <a:pPr marL="1371600" marR="1435100" lvl="2" indent="-30480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Char char="■"/>
            </a:pPr>
            <a:r>
              <a:rPr lang="en-AU" altLang="zh-CN" sz="1200">
                <a:solidFill>
                  <a:srgbClr val="1F2328"/>
                </a:solidFill>
              </a:rPr>
              <a:t>Code Review</a:t>
            </a:r>
            <a:endParaRPr sz="1200">
              <a:solidFill>
                <a:srgbClr val="1F2328"/>
              </a:solidFill>
            </a:endParaRPr>
          </a:p>
          <a:p>
            <a:pPr marL="1371600" marR="1435100" lvl="0" indent="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1F2328"/>
              </a:solidFill>
            </a:endParaRPr>
          </a:p>
          <a:p>
            <a:pPr marL="457200" marR="1435100" lvl="0" indent="-34290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 sz="1800">
                <a:solidFill>
                  <a:schemeClr val="dk1"/>
                </a:solidFill>
              </a:rPr>
              <a:t>Client Training</a:t>
            </a:r>
            <a:endParaRPr sz="1800">
              <a:solidFill>
                <a:schemeClr val="dk1"/>
              </a:solidFill>
            </a:endParaRPr>
          </a:p>
          <a:p>
            <a:pPr marL="914400" marR="1435100" lvl="1" indent="-304800" algn="l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zh-CN" sz="1200">
                <a:solidFill>
                  <a:schemeClr val="dk1"/>
                </a:solidFill>
              </a:rPr>
              <a:t>Deliver a short 10–15 min handover demo to the client (recorded video + live Q&amp;A)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27"/>
          <p:cNvGrpSpPr/>
          <p:nvPr/>
        </p:nvGrpSpPr>
        <p:grpSpPr>
          <a:xfrm>
            <a:off x="-4056520" y="-2247888"/>
            <a:ext cx="6262192" cy="9639342"/>
            <a:chOff x="-4056520" y="-2247888"/>
            <a:chExt cx="6262192" cy="9639342"/>
          </a:xfrm>
        </p:grpSpPr>
        <p:grpSp>
          <p:nvGrpSpPr>
            <p:cNvPr id="116" name="Google Shape;116;p27"/>
            <p:cNvGrpSpPr/>
            <p:nvPr/>
          </p:nvGrpSpPr>
          <p:grpSpPr>
            <a:xfrm>
              <a:off x="-4056520" y="-2247888"/>
              <a:ext cx="6262192" cy="9639342"/>
              <a:chOff x="-4056520" y="-2247888"/>
              <a:chExt cx="6262192" cy="9639342"/>
            </a:xfrm>
          </p:grpSpPr>
          <p:sp>
            <p:nvSpPr>
              <p:cNvPr id="117" name="Google Shape;117;p27"/>
              <p:cNvSpPr/>
              <p:nvPr/>
            </p:nvSpPr>
            <p:spPr>
              <a:xfrm rot="1799935" flipH="1">
                <a:off x="-3125852" y="-1423111"/>
                <a:ext cx="4506747" cy="4506747"/>
              </a:xfrm>
              <a:prstGeom prst="rect">
                <a:avLst/>
              </a:prstGeom>
              <a:solidFill>
                <a:srgbClr val="094183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18" name="Google Shape;118;p27"/>
              <p:cNvSpPr/>
              <p:nvPr/>
            </p:nvSpPr>
            <p:spPr>
              <a:xfrm rot="-1799935">
                <a:off x="-3231744" y="2059931"/>
                <a:ext cx="4506747" cy="4506747"/>
              </a:xfrm>
              <a:prstGeom prst="rect">
                <a:avLst/>
              </a:prstGeom>
              <a:solidFill>
                <a:srgbClr val="4597AD">
                  <a:alpha val="6588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pic>
          <p:nvPicPr>
            <p:cNvPr id="119" name="Google Shape;119;p27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324529" y="128588"/>
              <a:ext cx="1106426" cy="11064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0" name="Google Shape;120;p27"/>
          <p:cNvSpPr txBox="1"/>
          <p:nvPr/>
        </p:nvSpPr>
        <p:spPr>
          <a:xfrm>
            <a:off x="1828875" y="1370375"/>
            <a:ext cx="68670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500" b="1" dirty="0">
                <a:solidFill>
                  <a:srgbClr val="1F2328"/>
                </a:solidFill>
                <a:highlight>
                  <a:srgbClr val="FFFFFF"/>
                </a:highlight>
              </a:rPr>
              <a:t>Goal: </a:t>
            </a:r>
            <a:r>
              <a:rPr lang="zh-CN" sz="1500" dirty="0">
                <a:solidFill>
                  <a:srgbClr val="1F2328"/>
                </a:solidFill>
                <a:highlight>
                  <a:srgbClr val="FFFFFF"/>
                </a:highlight>
              </a:rPr>
              <a:t>The goal of this project is to develop CRMSON, a multi-agent AI chatbot designed to enhance team resilience in high-stakes environments such as aviation.</a:t>
            </a:r>
            <a:endParaRPr sz="1500" dirty="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500" b="1" dirty="0">
                <a:solidFill>
                  <a:srgbClr val="1F2328"/>
                </a:solidFill>
                <a:highlight>
                  <a:srgbClr val="FFFFFF"/>
                </a:highlight>
              </a:rPr>
              <a:t>Highlights: </a:t>
            </a:r>
            <a:r>
              <a:rPr lang="zh-CN" sz="1500" dirty="0">
                <a:solidFill>
                  <a:srgbClr val="1F2328"/>
                </a:solidFill>
                <a:highlight>
                  <a:srgbClr val="FFFFFF"/>
                </a:highlight>
              </a:rPr>
              <a:t>Aviation safety, team resilience, personnel training, real-world scenarios, extensible </a:t>
            </a:r>
            <a:endParaRPr sz="1500" dirty="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500" b="1" dirty="0">
                <a:solidFill>
                  <a:srgbClr val="1F2328"/>
                </a:solidFill>
                <a:highlight>
                  <a:srgbClr val="FFFFFF"/>
                </a:highlight>
              </a:rPr>
              <a:t>Client’s Needs: </a:t>
            </a:r>
            <a:r>
              <a:rPr lang="zh-CN" sz="1500" dirty="0">
                <a:solidFill>
                  <a:srgbClr val="1F2328"/>
                </a:solidFill>
                <a:highlight>
                  <a:srgbClr val="FFFFFF"/>
                </a:highlight>
              </a:rPr>
              <a:t>Must have scene retrieval and an AI-based chatbot</a:t>
            </a:r>
            <a:r>
              <a:rPr lang="zh-CN" sz="1300" dirty="0">
                <a:solidFill>
                  <a:srgbClr val="1F2328"/>
                </a:solidFill>
                <a:highlight>
                  <a:srgbClr val="F6F8FA"/>
                </a:highlight>
              </a:rPr>
              <a:t>.</a:t>
            </a:r>
            <a:endParaRPr sz="1300" dirty="0">
              <a:solidFill>
                <a:srgbClr val="1F2328"/>
              </a:solidFill>
              <a:highlight>
                <a:srgbClr val="F6F8FA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500" dirty="0">
                <a:solidFill>
                  <a:srgbClr val="1F2328"/>
                </a:solidFill>
                <a:highlight>
                  <a:srgbClr val="FFFFFF"/>
                </a:highlight>
              </a:rPr>
              <a:t>	         </a:t>
            </a:r>
            <a:r>
              <a:rPr lang="zh-CN" sz="1500" dirty="0">
                <a:solidFill>
                  <a:srgbClr val="1F2328"/>
                </a:solidFill>
                <a:highlight>
                  <a:srgbClr val="FFFFFF"/>
                </a:highlight>
              </a:rPr>
              <a:t>Should have role selection, tone adjustment, strong workflow logic, and cloud deployment.</a:t>
            </a:r>
            <a:endParaRPr sz="1300" dirty="0">
              <a:solidFill>
                <a:srgbClr val="1F2328"/>
              </a:solidFill>
              <a:highlight>
                <a:srgbClr val="F6F8FA"/>
              </a:highlight>
            </a:endParaRPr>
          </a:p>
        </p:txBody>
      </p:sp>
      <p:sp>
        <p:nvSpPr>
          <p:cNvPr id="121" name="Google Shape;121;p27"/>
          <p:cNvSpPr txBox="1">
            <a:spLocks noGrp="1"/>
          </p:cNvSpPr>
          <p:nvPr>
            <p:ph type="ctrTitle"/>
          </p:nvPr>
        </p:nvSpPr>
        <p:spPr>
          <a:xfrm>
            <a:off x="2489700" y="184725"/>
            <a:ext cx="60921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94583"/>
              </a:buClr>
              <a:buSzPts val="2970"/>
              <a:buFont typeface="Calibri" panose="020F0502020204030204"/>
              <a:buNone/>
            </a:pPr>
            <a:r>
              <a:rPr lang="zh-CN" sz="3500" b="1">
                <a:solidFill>
                  <a:srgbClr val="094583"/>
                </a:solidFill>
              </a:rPr>
              <a:t> </a:t>
            </a:r>
            <a:endParaRPr sz="3500"/>
          </a:p>
        </p:txBody>
      </p:sp>
      <p:sp>
        <p:nvSpPr>
          <p:cNvPr id="122" name="Google Shape;122;p27"/>
          <p:cNvSpPr txBox="1"/>
          <p:nvPr/>
        </p:nvSpPr>
        <p:spPr>
          <a:xfrm>
            <a:off x="2099775" y="601350"/>
            <a:ext cx="6638400" cy="8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zh-CN" sz="2400" b="1">
                <a:solidFill>
                  <a:srgbClr val="094583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Introduction</a:t>
            </a:r>
            <a:endParaRPr sz="2400" b="1">
              <a:solidFill>
                <a:srgbClr val="094583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28"/>
          <p:cNvGrpSpPr/>
          <p:nvPr/>
        </p:nvGrpSpPr>
        <p:grpSpPr>
          <a:xfrm>
            <a:off x="-4056520" y="-2247888"/>
            <a:ext cx="6262192" cy="9639342"/>
            <a:chOff x="-4056520" y="-2247888"/>
            <a:chExt cx="6262192" cy="9639342"/>
          </a:xfrm>
        </p:grpSpPr>
        <p:grpSp>
          <p:nvGrpSpPr>
            <p:cNvPr id="129" name="Google Shape;129;p28"/>
            <p:cNvGrpSpPr/>
            <p:nvPr/>
          </p:nvGrpSpPr>
          <p:grpSpPr>
            <a:xfrm>
              <a:off x="-4056520" y="-2247888"/>
              <a:ext cx="6262192" cy="9639342"/>
              <a:chOff x="-4056520" y="-2247888"/>
              <a:chExt cx="6262192" cy="9639342"/>
            </a:xfrm>
          </p:grpSpPr>
          <p:sp>
            <p:nvSpPr>
              <p:cNvPr id="130" name="Google Shape;130;p28"/>
              <p:cNvSpPr/>
              <p:nvPr/>
            </p:nvSpPr>
            <p:spPr>
              <a:xfrm rot="1799935" flipH="1">
                <a:off x="-3125852" y="-1423111"/>
                <a:ext cx="4506747" cy="4506747"/>
              </a:xfrm>
              <a:prstGeom prst="rect">
                <a:avLst/>
              </a:prstGeom>
              <a:solidFill>
                <a:srgbClr val="094183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1" name="Google Shape;131;p28"/>
              <p:cNvSpPr/>
              <p:nvPr/>
            </p:nvSpPr>
            <p:spPr>
              <a:xfrm rot="-1799935">
                <a:off x="-3231744" y="2059931"/>
                <a:ext cx="4506747" cy="4506747"/>
              </a:xfrm>
              <a:prstGeom prst="rect">
                <a:avLst/>
              </a:prstGeom>
              <a:solidFill>
                <a:srgbClr val="4597AD">
                  <a:alpha val="6588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pic>
          <p:nvPicPr>
            <p:cNvPr id="132" name="Google Shape;132;p28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324529" y="128588"/>
              <a:ext cx="1106426" cy="11064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3" name="Google Shape;133;p28"/>
          <p:cNvSpPr txBox="1"/>
          <p:nvPr/>
        </p:nvSpPr>
        <p:spPr>
          <a:xfrm>
            <a:off x="1828875" y="1370375"/>
            <a:ext cx="6867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094583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134" name="Google Shape;134;p28"/>
          <p:cNvSpPr txBox="1">
            <a:spLocks noGrp="1"/>
          </p:cNvSpPr>
          <p:nvPr>
            <p:ph type="ctrTitle"/>
          </p:nvPr>
        </p:nvSpPr>
        <p:spPr>
          <a:xfrm>
            <a:off x="2489700" y="184725"/>
            <a:ext cx="60921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94583"/>
              </a:buClr>
              <a:buSzPts val="2970"/>
              <a:buFont typeface="Calibri" panose="020F0502020204030204"/>
              <a:buNone/>
            </a:pPr>
            <a:r>
              <a:rPr lang="zh-CN" sz="3500" b="1">
                <a:solidFill>
                  <a:srgbClr val="094583"/>
                </a:solidFill>
              </a:rPr>
              <a:t> </a:t>
            </a:r>
            <a:endParaRPr sz="3500"/>
          </a:p>
        </p:txBody>
      </p:sp>
      <p:sp>
        <p:nvSpPr>
          <p:cNvPr id="135" name="Google Shape;135;p28"/>
          <p:cNvSpPr txBox="1"/>
          <p:nvPr/>
        </p:nvSpPr>
        <p:spPr>
          <a:xfrm>
            <a:off x="2099775" y="601350"/>
            <a:ext cx="66384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zh-CN" sz="2400" b="1">
                <a:solidFill>
                  <a:srgbClr val="094583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System Architecture</a:t>
            </a: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" name="图片 2" descr="图示&#10;&#10;AI 生成的内容可能不正确。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888" y="1370375"/>
            <a:ext cx="6156302" cy="2832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29"/>
          <p:cNvGrpSpPr/>
          <p:nvPr/>
        </p:nvGrpSpPr>
        <p:grpSpPr>
          <a:xfrm>
            <a:off x="-4056520" y="-2247888"/>
            <a:ext cx="6262192" cy="9639342"/>
            <a:chOff x="-4056520" y="-2247888"/>
            <a:chExt cx="6262192" cy="9639342"/>
          </a:xfrm>
        </p:grpSpPr>
        <p:grpSp>
          <p:nvGrpSpPr>
            <p:cNvPr id="143" name="Google Shape;143;p29"/>
            <p:cNvGrpSpPr/>
            <p:nvPr/>
          </p:nvGrpSpPr>
          <p:grpSpPr>
            <a:xfrm>
              <a:off x="-4056520" y="-2247888"/>
              <a:ext cx="6262192" cy="9639342"/>
              <a:chOff x="-4056520" y="-2247888"/>
              <a:chExt cx="6262192" cy="9639342"/>
            </a:xfrm>
          </p:grpSpPr>
          <p:sp>
            <p:nvSpPr>
              <p:cNvPr id="144" name="Google Shape;144;p29"/>
              <p:cNvSpPr/>
              <p:nvPr/>
            </p:nvSpPr>
            <p:spPr>
              <a:xfrm rot="1799935" flipH="1">
                <a:off x="-3125852" y="-1423111"/>
                <a:ext cx="4506747" cy="4506747"/>
              </a:xfrm>
              <a:prstGeom prst="rect">
                <a:avLst/>
              </a:prstGeom>
              <a:solidFill>
                <a:srgbClr val="094183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5" name="Google Shape;145;p29"/>
              <p:cNvSpPr/>
              <p:nvPr/>
            </p:nvSpPr>
            <p:spPr>
              <a:xfrm rot="-1799935">
                <a:off x="-3231744" y="2059931"/>
                <a:ext cx="4506747" cy="4506747"/>
              </a:xfrm>
              <a:prstGeom prst="rect">
                <a:avLst/>
              </a:prstGeom>
              <a:solidFill>
                <a:srgbClr val="4597AD">
                  <a:alpha val="6588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pic>
          <p:nvPicPr>
            <p:cNvPr id="146" name="Google Shape;146;p29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324529" y="128588"/>
              <a:ext cx="1106426" cy="11064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7" name="Google Shape;147;p29"/>
          <p:cNvSpPr txBox="1"/>
          <p:nvPr/>
        </p:nvSpPr>
        <p:spPr>
          <a:xfrm>
            <a:off x="1828875" y="1370375"/>
            <a:ext cx="6867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094583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148" name="Google Shape;148;p29"/>
          <p:cNvSpPr txBox="1">
            <a:spLocks noGrp="1"/>
          </p:cNvSpPr>
          <p:nvPr>
            <p:ph type="ctrTitle"/>
          </p:nvPr>
        </p:nvSpPr>
        <p:spPr>
          <a:xfrm>
            <a:off x="2489700" y="184725"/>
            <a:ext cx="60921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94583"/>
              </a:buClr>
              <a:buSzPts val="2970"/>
              <a:buFont typeface="Calibri" panose="020F0502020204030204"/>
              <a:buNone/>
            </a:pPr>
            <a:r>
              <a:rPr lang="zh-CN" sz="3500" b="1">
                <a:solidFill>
                  <a:srgbClr val="094583"/>
                </a:solidFill>
              </a:rPr>
              <a:t> </a:t>
            </a:r>
            <a:endParaRPr sz="3500"/>
          </a:p>
        </p:txBody>
      </p:sp>
      <p:sp>
        <p:nvSpPr>
          <p:cNvPr id="149" name="Google Shape;149;p29"/>
          <p:cNvSpPr txBox="1"/>
          <p:nvPr/>
        </p:nvSpPr>
        <p:spPr>
          <a:xfrm>
            <a:off x="2099775" y="601350"/>
            <a:ext cx="66384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zh-CN" sz="2400" b="1">
                <a:solidFill>
                  <a:srgbClr val="094583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Demonstration: CRMSON ChatBot</a:t>
            </a: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0" name="Google Shape;150;p29"/>
          <p:cNvSpPr txBox="1"/>
          <p:nvPr/>
        </p:nvSpPr>
        <p:spPr>
          <a:xfrm>
            <a:off x="1828875" y="1370375"/>
            <a:ext cx="6867000" cy="296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zh-CN" sz="1500" b="1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Retrieve Scenarios: </a:t>
            </a:r>
            <a:r>
              <a:rPr lang="zh-CN" sz="15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The user enters the case, and the system automatically retrieves 3 related cases for the user to choose from. </a:t>
            </a:r>
            <a:endParaRPr lang="zh-CN" sz="1500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500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zh-CN" sz="1500" b="1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Select Role Identity: </a:t>
            </a:r>
            <a:r>
              <a:rPr lang="zh-CN" sz="15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Each scenario provides two identities, from which users can choose to simulate</a:t>
            </a:r>
            <a:endParaRPr sz="1500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500" b="1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zh-CN" sz="1500" b="1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Adjust Conversation Tone: </a:t>
            </a:r>
            <a:r>
              <a:rPr lang="zh-CN" sz="15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Supports users to select the tone intensity, supports 1-5 levels</a:t>
            </a:r>
            <a:endParaRPr sz="1500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500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zh-CN" sz="1500" b="1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Simulate Multi-turn Dialogue: </a:t>
            </a:r>
            <a:r>
              <a:rPr lang="zh-CN" sz="1500"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The system conducts multiple rounds of real dialogue based on the selected cases and roles</a:t>
            </a:r>
            <a:endParaRPr sz="1500"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094583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30"/>
          <p:cNvGrpSpPr/>
          <p:nvPr/>
        </p:nvGrpSpPr>
        <p:grpSpPr>
          <a:xfrm>
            <a:off x="-4056520" y="-2247888"/>
            <a:ext cx="6262192" cy="9639342"/>
            <a:chOff x="-4056520" y="-2247888"/>
            <a:chExt cx="6262192" cy="9639342"/>
          </a:xfrm>
        </p:grpSpPr>
        <p:grpSp>
          <p:nvGrpSpPr>
            <p:cNvPr id="157" name="Google Shape;157;p30"/>
            <p:cNvGrpSpPr/>
            <p:nvPr/>
          </p:nvGrpSpPr>
          <p:grpSpPr>
            <a:xfrm>
              <a:off x="-4056520" y="-2247888"/>
              <a:ext cx="6262192" cy="9639342"/>
              <a:chOff x="-4056520" y="-2247888"/>
              <a:chExt cx="6262192" cy="9639342"/>
            </a:xfrm>
          </p:grpSpPr>
          <p:sp>
            <p:nvSpPr>
              <p:cNvPr id="158" name="Google Shape;158;p30"/>
              <p:cNvSpPr/>
              <p:nvPr/>
            </p:nvSpPr>
            <p:spPr>
              <a:xfrm rot="1799935" flipH="1">
                <a:off x="-3125852" y="-1423111"/>
                <a:ext cx="4506747" cy="4506747"/>
              </a:xfrm>
              <a:prstGeom prst="rect">
                <a:avLst/>
              </a:prstGeom>
              <a:solidFill>
                <a:srgbClr val="094183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59" name="Google Shape;159;p30"/>
              <p:cNvSpPr/>
              <p:nvPr/>
            </p:nvSpPr>
            <p:spPr>
              <a:xfrm rot="-1799935">
                <a:off x="-3231744" y="2059931"/>
                <a:ext cx="4506747" cy="4506747"/>
              </a:xfrm>
              <a:prstGeom prst="rect">
                <a:avLst/>
              </a:prstGeom>
              <a:solidFill>
                <a:srgbClr val="4597AD">
                  <a:alpha val="6588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pic>
          <p:nvPicPr>
            <p:cNvPr id="160" name="Google Shape;160;p30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324529" y="128588"/>
              <a:ext cx="1106426" cy="11064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1" name="Google Shape;161;p30"/>
          <p:cNvSpPr txBox="1"/>
          <p:nvPr/>
        </p:nvSpPr>
        <p:spPr>
          <a:xfrm>
            <a:off x="1828875" y="1370375"/>
            <a:ext cx="6867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094583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162" name="Google Shape;162;p30"/>
          <p:cNvSpPr txBox="1">
            <a:spLocks noGrp="1"/>
          </p:cNvSpPr>
          <p:nvPr>
            <p:ph type="ctrTitle"/>
          </p:nvPr>
        </p:nvSpPr>
        <p:spPr>
          <a:xfrm>
            <a:off x="2489700" y="184725"/>
            <a:ext cx="60921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94583"/>
              </a:buClr>
              <a:buSzPts val="2970"/>
              <a:buFont typeface="Calibri" panose="020F0502020204030204"/>
              <a:buNone/>
            </a:pPr>
            <a:r>
              <a:rPr lang="zh-CN" sz="3500" b="1">
                <a:solidFill>
                  <a:srgbClr val="094583"/>
                </a:solidFill>
              </a:rPr>
              <a:t> </a:t>
            </a:r>
            <a:endParaRPr sz="3500"/>
          </a:p>
        </p:txBody>
      </p:sp>
      <p:sp>
        <p:nvSpPr>
          <p:cNvPr id="163" name="Google Shape;163;p30"/>
          <p:cNvSpPr txBox="1"/>
          <p:nvPr/>
        </p:nvSpPr>
        <p:spPr>
          <a:xfrm>
            <a:off x="2099775" y="601350"/>
            <a:ext cx="66384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zh-CN" sz="2400" b="1">
                <a:solidFill>
                  <a:srgbClr val="094583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Sprint 2 Planned &amp; Delivered Features:</a:t>
            </a:r>
            <a:endParaRPr sz="2400" b="1">
              <a:solidFill>
                <a:srgbClr val="094583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400" b="1">
              <a:solidFill>
                <a:srgbClr val="094583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400" b="1">
              <a:solidFill>
                <a:srgbClr val="094583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164" name="Google Shape;164;p30"/>
          <p:cNvSpPr txBox="1"/>
          <p:nvPr/>
        </p:nvSpPr>
        <p:spPr>
          <a:xfrm>
            <a:off x="1828875" y="1801475"/>
            <a:ext cx="6867000" cy="243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altLang="zh-CN" sz="1600" b="1" dirty="0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1.  </a:t>
            </a:r>
            <a:r>
              <a:rPr lang="zh-CN" sz="1600" dirty="0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Build a basic terminal for scenario input</a:t>
            </a:r>
            <a:endParaRPr sz="1600" dirty="0">
              <a:solidFill>
                <a:schemeClr val="dk1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12700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altLang="zh-CN" sz="1600" b="1" dirty="0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2.  </a:t>
            </a:r>
            <a:r>
              <a:rPr lang="zh-CN" sz="1600" dirty="0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Implement case retrieval function</a:t>
            </a:r>
            <a:endParaRPr sz="1600" dirty="0">
              <a:solidFill>
                <a:schemeClr val="dk1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12700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altLang="zh-CN" sz="1600" b="1" dirty="0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3.  </a:t>
            </a:r>
            <a:r>
              <a:rPr lang="zh-CN" sz="1600" dirty="0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Integrate a language model for multi-turn conversations</a:t>
            </a:r>
            <a:endParaRPr sz="1600" dirty="0">
              <a:solidFill>
                <a:schemeClr val="dk1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 i="1" dirty="0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→ All 3 were completed and released in our first prototype (V1).</a:t>
            </a:r>
            <a:endParaRPr sz="1600" i="1" dirty="0">
              <a:solidFill>
                <a:schemeClr val="dk1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 b="1" dirty="0">
              <a:solidFill>
                <a:srgbClr val="094583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31"/>
          <p:cNvGrpSpPr/>
          <p:nvPr/>
        </p:nvGrpSpPr>
        <p:grpSpPr>
          <a:xfrm>
            <a:off x="-4056520" y="-2247888"/>
            <a:ext cx="6262192" cy="9639342"/>
            <a:chOff x="-4056520" y="-2247888"/>
            <a:chExt cx="6262192" cy="9639342"/>
          </a:xfrm>
        </p:grpSpPr>
        <p:grpSp>
          <p:nvGrpSpPr>
            <p:cNvPr id="171" name="Google Shape;171;p31"/>
            <p:cNvGrpSpPr/>
            <p:nvPr/>
          </p:nvGrpSpPr>
          <p:grpSpPr>
            <a:xfrm>
              <a:off x="-4056520" y="-2247888"/>
              <a:ext cx="6262192" cy="9639342"/>
              <a:chOff x="-4056520" y="-2247888"/>
              <a:chExt cx="6262192" cy="9639342"/>
            </a:xfrm>
          </p:grpSpPr>
          <p:sp>
            <p:nvSpPr>
              <p:cNvPr id="172" name="Google Shape;172;p31"/>
              <p:cNvSpPr/>
              <p:nvPr/>
            </p:nvSpPr>
            <p:spPr>
              <a:xfrm rot="1799935" flipH="1">
                <a:off x="-3125852" y="-1423111"/>
                <a:ext cx="4506747" cy="4506747"/>
              </a:xfrm>
              <a:prstGeom prst="rect">
                <a:avLst/>
              </a:prstGeom>
              <a:solidFill>
                <a:srgbClr val="094183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73" name="Google Shape;173;p31"/>
              <p:cNvSpPr/>
              <p:nvPr/>
            </p:nvSpPr>
            <p:spPr>
              <a:xfrm rot="-1799935">
                <a:off x="-3231744" y="2059931"/>
                <a:ext cx="4506747" cy="4506747"/>
              </a:xfrm>
              <a:prstGeom prst="rect">
                <a:avLst/>
              </a:prstGeom>
              <a:solidFill>
                <a:srgbClr val="4597AD">
                  <a:alpha val="6588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pic>
          <p:nvPicPr>
            <p:cNvPr id="174" name="Google Shape;174;p31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324529" y="128588"/>
              <a:ext cx="1106426" cy="11064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5" name="Google Shape;175;p31"/>
          <p:cNvSpPr txBox="1"/>
          <p:nvPr/>
        </p:nvSpPr>
        <p:spPr>
          <a:xfrm>
            <a:off x="1828875" y="1370375"/>
            <a:ext cx="6867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094583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176" name="Google Shape;176;p31"/>
          <p:cNvSpPr txBox="1">
            <a:spLocks noGrp="1"/>
          </p:cNvSpPr>
          <p:nvPr>
            <p:ph type="ctrTitle"/>
          </p:nvPr>
        </p:nvSpPr>
        <p:spPr>
          <a:xfrm>
            <a:off x="2489700" y="184725"/>
            <a:ext cx="60921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94583"/>
              </a:buClr>
              <a:buSzPts val="2970"/>
              <a:buFont typeface="Calibri" panose="020F0502020204030204"/>
              <a:buNone/>
            </a:pPr>
            <a:r>
              <a:rPr lang="zh-CN" sz="3500" b="1">
                <a:solidFill>
                  <a:srgbClr val="094583"/>
                </a:solidFill>
              </a:rPr>
              <a:t> </a:t>
            </a:r>
            <a:endParaRPr sz="3500"/>
          </a:p>
        </p:txBody>
      </p:sp>
      <p:sp>
        <p:nvSpPr>
          <p:cNvPr id="177" name="Google Shape;177;p31"/>
          <p:cNvSpPr txBox="1"/>
          <p:nvPr/>
        </p:nvSpPr>
        <p:spPr>
          <a:xfrm>
            <a:off x="2099775" y="601350"/>
            <a:ext cx="66384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zh-CN" sz="2400" b="1">
                <a:solidFill>
                  <a:srgbClr val="094583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Sprint 3 Planned &amp; Delivered Features:</a:t>
            </a:r>
            <a:endParaRPr sz="2400" b="1">
              <a:solidFill>
                <a:srgbClr val="094583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400" b="1">
              <a:solidFill>
                <a:srgbClr val="094583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400" b="1">
              <a:solidFill>
                <a:srgbClr val="094583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178" name="Google Shape;178;p31"/>
          <p:cNvSpPr txBox="1"/>
          <p:nvPr/>
        </p:nvSpPr>
        <p:spPr>
          <a:xfrm>
            <a:off x="1828875" y="1370375"/>
            <a:ext cx="6867000" cy="317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altLang="zh-CN" sz="1600" b="1" dirty="0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1.  </a:t>
            </a:r>
            <a:r>
              <a:rPr lang="zh-CN" sz="1600" dirty="0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Custom front-end (with API integration)</a:t>
            </a:r>
            <a:endParaRPr sz="1600" dirty="0">
              <a:solidFill>
                <a:schemeClr val="dk1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1270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altLang="zh-CN" sz="1600" b="1" dirty="0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2.  </a:t>
            </a:r>
            <a:r>
              <a:rPr lang="zh-CN" sz="1600" dirty="0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Tone &amp; emotion adjustment</a:t>
            </a:r>
            <a:endParaRPr lang="en-US" sz="1600" dirty="0">
              <a:solidFill>
                <a:schemeClr val="dk1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1270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altLang="zh-CN" sz="1600" b="1" dirty="0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3.  </a:t>
            </a:r>
            <a:r>
              <a:rPr lang="en-US" altLang="zh-CN" sz="1600" dirty="0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More accurate case matching</a:t>
            </a:r>
            <a:endParaRPr lang="en-US" sz="1600" dirty="0">
              <a:solidFill>
                <a:schemeClr val="dk1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1270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altLang="zh-CN" sz="1600" b="1" dirty="0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4.  </a:t>
            </a:r>
            <a:r>
              <a:rPr lang="zh-CN" sz="1600" dirty="0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Smarter back-end logic for unexpected input</a:t>
            </a:r>
            <a:endParaRPr lang="en-US" sz="1600" dirty="0">
              <a:solidFill>
                <a:schemeClr val="dk1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1270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altLang="zh-CN" sz="1600" b="1" dirty="0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5.  </a:t>
            </a:r>
            <a:r>
              <a:rPr lang="en-US" altLang="zh-CN" sz="1600" dirty="0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Model fine-tuning for better simulation</a:t>
            </a:r>
            <a:endParaRPr lang="en-US" sz="1600" dirty="0">
              <a:solidFill>
                <a:schemeClr val="dk1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1270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altLang="zh-CN" sz="1600" b="1" dirty="0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6.  </a:t>
            </a:r>
            <a:r>
              <a:rPr lang="zh-CN" sz="1600" dirty="0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Guidance for best practices in scenarios</a:t>
            </a:r>
            <a:br>
              <a:rPr lang="zh-CN" sz="1600" dirty="0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</a:br>
            <a:r>
              <a:rPr lang="zh-CN" sz="1600" dirty="0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 → </a:t>
            </a:r>
            <a:r>
              <a:rPr lang="zh-CN" sz="1600" i="1" dirty="0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We completed 5 out of 6.  The last one is pending</a:t>
            </a:r>
            <a:r>
              <a:rPr lang="en-US" altLang="zh-CN" sz="1600" i="1" dirty="0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.</a:t>
            </a:r>
            <a:endParaRPr sz="1600" dirty="0">
              <a:solidFill>
                <a:schemeClr val="dk1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 b="1" dirty="0">
              <a:solidFill>
                <a:srgbClr val="094583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32"/>
          <p:cNvGrpSpPr/>
          <p:nvPr/>
        </p:nvGrpSpPr>
        <p:grpSpPr>
          <a:xfrm>
            <a:off x="-4056520" y="-2247888"/>
            <a:ext cx="6262192" cy="9639342"/>
            <a:chOff x="-4056520" y="-2247888"/>
            <a:chExt cx="6262192" cy="9639342"/>
          </a:xfrm>
        </p:grpSpPr>
        <p:grpSp>
          <p:nvGrpSpPr>
            <p:cNvPr id="185" name="Google Shape;185;p32"/>
            <p:cNvGrpSpPr/>
            <p:nvPr/>
          </p:nvGrpSpPr>
          <p:grpSpPr>
            <a:xfrm>
              <a:off x="-4056520" y="-2247888"/>
              <a:ext cx="6262192" cy="9639342"/>
              <a:chOff x="-4056520" y="-2247888"/>
              <a:chExt cx="6262192" cy="9639342"/>
            </a:xfrm>
          </p:grpSpPr>
          <p:sp>
            <p:nvSpPr>
              <p:cNvPr id="186" name="Google Shape;186;p32"/>
              <p:cNvSpPr/>
              <p:nvPr/>
            </p:nvSpPr>
            <p:spPr>
              <a:xfrm rot="1799935" flipH="1">
                <a:off x="-3125852" y="-1423111"/>
                <a:ext cx="4506747" cy="4506747"/>
              </a:xfrm>
              <a:prstGeom prst="rect">
                <a:avLst/>
              </a:prstGeom>
              <a:solidFill>
                <a:srgbClr val="094183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87" name="Google Shape;187;p32"/>
              <p:cNvSpPr/>
              <p:nvPr/>
            </p:nvSpPr>
            <p:spPr>
              <a:xfrm rot="-1799935">
                <a:off x="-3231744" y="2059931"/>
                <a:ext cx="4506747" cy="4506747"/>
              </a:xfrm>
              <a:prstGeom prst="rect">
                <a:avLst/>
              </a:prstGeom>
              <a:solidFill>
                <a:srgbClr val="4597AD">
                  <a:alpha val="6588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pic>
          <p:nvPicPr>
            <p:cNvPr id="188" name="Google Shape;188;p32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324529" y="128588"/>
              <a:ext cx="1106426" cy="11064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9" name="Google Shape;189;p32"/>
          <p:cNvSpPr txBox="1"/>
          <p:nvPr/>
        </p:nvSpPr>
        <p:spPr>
          <a:xfrm>
            <a:off x="1828875" y="1370375"/>
            <a:ext cx="6867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094583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190" name="Google Shape;190;p32"/>
          <p:cNvSpPr txBox="1">
            <a:spLocks noGrp="1"/>
          </p:cNvSpPr>
          <p:nvPr>
            <p:ph type="ctrTitle"/>
          </p:nvPr>
        </p:nvSpPr>
        <p:spPr>
          <a:xfrm>
            <a:off x="2489700" y="184725"/>
            <a:ext cx="60921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94583"/>
              </a:buClr>
              <a:buSzPts val="2970"/>
              <a:buFont typeface="Calibri" panose="020F0502020204030204"/>
              <a:buNone/>
            </a:pPr>
            <a:r>
              <a:rPr lang="zh-CN" sz="3500" b="1">
                <a:solidFill>
                  <a:srgbClr val="094583"/>
                </a:solidFill>
              </a:rPr>
              <a:t> </a:t>
            </a:r>
            <a:endParaRPr sz="3500"/>
          </a:p>
        </p:txBody>
      </p:sp>
      <p:sp>
        <p:nvSpPr>
          <p:cNvPr id="191" name="Google Shape;191;p32"/>
          <p:cNvSpPr txBox="1"/>
          <p:nvPr/>
        </p:nvSpPr>
        <p:spPr>
          <a:xfrm>
            <a:off x="2099775" y="601350"/>
            <a:ext cx="66384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zh-CN" sz="2400" b="1">
                <a:solidFill>
                  <a:srgbClr val="094583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Key Outcomes</a:t>
            </a:r>
            <a:endParaRPr sz="1750" b="1">
              <a:solidFill>
                <a:srgbClr val="2D2D2D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400" b="1">
              <a:solidFill>
                <a:srgbClr val="094583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192" name="Google Shape;192;p32"/>
          <p:cNvSpPr txBox="1"/>
          <p:nvPr/>
        </p:nvSpPr>
        <p:spPr>
          <a:xfrm>
            <a:off x="1828875" y="1122006"/>
            <a:ext cx="6867000" cy="3708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12750" lvl="0" indent="-2857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0000"/>
              <a:buFont typeface="Wingdings" panose="05000000000000000000" pitchFamily="2" charset="2"/>
              <a:buChar char="l"/>
            </a:pPr>
            <a:r>
              <a:rPr lang="zh-CN" sz="1600" dirty="0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Dedicated front-end developed and deployed on MRC platform</a:t>
            </a:r>
            <a:endParaRPr sz="1600" dirty="0">
              <a:solidFill>
                <a:schemeClr val="dk1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412750" lvl="0" indent="-2857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l"/>
            </a:pPr>
            <a:r>
              <a:rPr lang="zh-CN" sz="1600" dirty="0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Users can choose from three relevant cases for scenario simulation reference</a:t>
            </a:r>
            <a:endParaRPr sz="1600" dirty="0">
              <a:solidFill>
                <a:schemeClr val="dk1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412750" lvl="0" indent="-2857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l"/>
            </a:pPr>
            <a:r>
              <a:rPr lang="zh-CN" sz="1600" dirty="0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Improved accuracy and better handling of unexpected inputs</a:t>
            </a:r>
            <a:endParaRPr sz="1600" dirty="0">
              <a:solidFill>
                <a:schemeClr val="dk1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412750" lvl="0" indent="-2857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l"/>
            </a:pPr>
            <a:r>
              <a:rPr lang="zh-CN" sz="1600" dirty="0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Supports tone adjustment and role switching for realistic interactions</a:t>
            </a:r>
            <a:br>
              <a:rPr lang="zh-CN" sz="1600" dirty="0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</a:br>
            <a:endParaRPr sz="1600" dirty="0">
              <a:solidFill>
                <a:schemeClr val="dk1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 b="1" dirty="0">
              <a:solidFill>
                <a:srgbClr val="094583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oogle Shape;198;p33"/>
          <p:cNvGrpSpPr/>
          <p:nvPr/>
        </p:nvGrpSpPr>
        <p:grpSpPr>
          <a:xfrm>
            <a:off x="-4056520" y="-2247888"/>
            <a:ext cx="6262192" cy="9639342"/>
            <a:chOff x="-4056520" y="-2247888"/>
            <a:chExt cx="6262192" cy="9639342"/>
          </a:xfrm>
        </p:grpSpPr>
        <p:grpSp>
          <p:nvGrpSpPr>
            <p:cNvPr id="199" name="Google Shape;199;p33"/>
            <p:cNvGrpSpPr/>
            <p:nvPr/>
          </p:nvGrpSpPr>
          <p:grpSpPr>
            <a:xfrm>
              <a:off x="-4056520" y="-2247888"/>
              <a:ext cx="6262192" cy="9639342"/>
              <a:chOff x="-4056520" y="-2247888"/>
              <a:chExt cx="6262192" cy="9639342"/>
            </a:xfrm>
          </p:grpSpPr>
          <p:sp>
            <p:nvSpPr>
              <p:cNvPr id="200" name="Google Shape;200;p33"/>
              <p:cNvSpPr/>
              <p:nvPr/>
            </p:nvSpPr>
            <p:spPr>
              <a:xfrm rot="1799935" flipH="1">
                <a:off x="-3125852" y="-1423111"/>
                <a:ext cx="4506747" cy="4506747"/>
              </a:xfrm>
              <a:prstGeom prst="rect">
                <a:avLst/>
              </a:prstGeom>
              <a:solidFill>
                <a:srgbClr val="094183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01" name="Google Shape;201;p33"/>
              <p:cNvSpPr/>
              <p:nvPr/>
            </p:nvSpPr>
            <p:spPr>
              <a:xfrm rot="-1799935">
                <a:off x="-3231744" y="2059931"/>
                <a:ext cx="4506747" cy="4506747"/>
              </a:xfrm>
              <a:prstGeom prst="rect">
                <a:avLst/>
              </a:prstGeom>
              <a:solidFill>
                <a:srgbClr val="4597AD">
                  <a:alpha val="6588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pic>
          <p:nvPicPr>
            <p:cNvPr id="202" name="Google Shape;202;p33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324529" y="128588"/>
              <a:ext cx="1106426" cy="11064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3" name="Google Shape;203;p33"/>
          <p:cNvSpPr txBox="1"/>
          <p:nvPr/>
        </p:nvSpPr>
        <p:spPr>
          <a:xfrm>
            <a:off x="1828875" y="1370375"/>
            <a:ext cx="6867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094583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204" name="Google Shape;204;p33"/>
          <p:cNvSpPr txBox="1">
            <a:spLocks noGrp="1"/>
          </p:cNvSpPr>
          <p:nvPr>
            <p:ph type="ctrTitle"/>
          </p:nvPr>
        </p:nvSpPr>
        <p:spPr>
          <a:xfrm>
            <a:off x="2489700" y="184725"/>
            <a:ext cx="60921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94583"/>
              </a:buClr>
              <a:buSzPts val="2970"/>
              <a:buFont typeface="Calibri" panose="020F0502020204030204"/>
              <a:buNone/>
            </a:pPr>
            <a:r>
              <a:rPr lang="zh-CN" sz="3500" b="1">
                <a:solidFill>
                  <a:srgbClr val="094583"/>
                </a:solidFill>
              </a:rPr>
              <a:t> </a:t>
            </a:r>
            <a:endParaRPr sz="3500"/>
          </a:p>
        </p:txBody>
      </p:sp>
      <p:sp>
        <p:nvSpPr>
          <p:cNvPr id="205" name="Google Shape;205;p33"/>
          <p:cNvSpPr txBox="1"/>
          <p:nvPr/>
        </p:nvSpPr>
        <p:spPr>
          <a:xfrm>
            <a:off x="2099775" y="601350"/>
            <a:ext cx="66384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zh-CN" sz="2400" b="1">
                <a:solidFill>
                  <a:srgbClr val="094583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Reflection</a:t>
            </a:r>
            <a:endParaRPr sz="1750" b="1">
              <a:solidFill>
                <a:srgbClr val="2D2D2D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400" b="1">
              <a:solidFill>
                <a:srgbClr val="094583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206" name="Google Shape;206;p33"/>
          <p:cNvSpPr txBox="1"/>
          <p:nvPr/>
        </p:nvSpPr>
        <p:spPr>
          <a:xfrm>
            <a:off x="1871420" y="1451549"/>
            <a:ext cx="6867000" cy="2662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1275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5000"/>
              <a:buFont typeface="Wingdings" panose="05000000000000000000" pitchFamily="2" charset="2"/>
              <a:buChar char="l"/>
            </a:pPr>
            <a:r>
              <a:rPr lang="zh-CN" sz="1600" dirty="0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Gained practical experience in model deployment and integration</a:t>
            </a:r>
            <a:endParaRPr sz="1600" dirty="0">
              <a:solidFill>
                <a:schemeClr val="dk1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41275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5000"/>
              <a:buFont typeface="Wingdings" panose="05000000000000000000" pitchFamily="2" charset="2"/>
              <a:buChar char="l"/>
            </a:pPr>
            <a:r>
              <a:rPr lang="zh-CN" sz="1600" dirty="0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Learned how to fine-tune language models for real application needs</a:t>
            </a:r>
            <a:endParaRPr sz="1600" dirty="0">
              <a:solidFill>
                <a:schemeClr val="dk1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412750" lvl="0" indent="-2857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5000"/>
              <a:buFont typeface="Wingdings" panose="05000000000000000000" pitchFamily="2" charset="2"/>
              <a:buChar char="l"/>
            </a:pPr>
            <a:r>
              <a:rPr lang="zh-CN" sz="1600" dirty="0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Understood the value of cross-functional teamwork</a:t>
            </a:r>
            <a:endParaRPr sz="1600" dirty="0">
              <a:solidFill>
                <a:schemeClr val="dk1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41275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5000"/>
              <a:buFont typeface="Wingdings" panose="05000000000000000000" pitchFamily="2" charset="2"/>
              <a:buChar char="l"/>
            </a:pPr>
            <a:r>
              <a:rPr lang="zh-CN" sz="1600" dirty="0">
                <a:solidFill>
                  <a:schemeClr val="dk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Saw how knowledge sharing improves problem-solving and product quality</a:t>
            </a:r>
            <a:endParaRPr sz="1600" dirty="0">
              <a:solidFill>
                <a:schemeClr val="dk1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  <a:p>
            <a:pPr marL="742950" lvl="0" indent="-285750" algn="l" rtl="0">
              <a:spcBef>
                <a:spcPts val="1000"/>
              </a:spcBef>
              <a:spcAft>
                <a:spcPts val="0"/>
              </a:spcAft>
              <a:buFont typeface="Wingdings" panose="05000000000000000000" charset="0"/>
              <a:buChar char="u"/>
            </a:pPr>
            <a:endParaRPr sz="1600" b="1" dirty="0">
              <a:solidFill>
                <a:srgbClr val="094583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oogle Shape;212;p34"/>
          <p:cNvGrpSpPr/>
          <p:nvPr/>
        </p:nvGrpSpPr>
        <p:grpSpPr>
          <a:xfrm>
            <a:off x="-4056520" y="-2247888"/>
            <a:ext cx="6262192" cy="9639342"/>
            <a:chOff x="-4056520" y="-2247888"/>
            <a:chExt cx="6262192" cy="9639342"/>
          </a:xfrm>
        </p:grpSpPr>
        <p:grpSp>
          <p:nvGrpSpPr>
            <p:cNvPr id="213" name="Google Shape;213;p34"/>
            <p:cNvGrpSpPr/>
            <p:nvPr/>
          </p:nvGrpSpPr>
          <p:grpSpPr>
            <a:xfrm>
              <a:off x="-4056520" y="-2247888"/>
              <a:ext cx="6262192" cy="9639342"/>
              <a:chOff x="-4056520" y="-2247888"/>
              <a:chExt cx="6262192" cy="9639342"/>
            </a:xfrm>
          </p:grpSpPr>
          <p:sp>
            <p:nvSpPr>
              <p:cNvPr id="214" name="Google Shape;214;p34"/>
              <p:cNvSpPr/>
              <p:nvPr/>
            </p:nvSpPr>
            <p:spPr>
              <a:xfrm rot="1799935" flipH="1">
                <a:off x="-3125852" y="-1423111"/>
                <a:ext cx="4506747" cy="4506747"/>
              </a:xfrm>
              <a:prstGeom prst="rect">
                <a:avLst/>
              </a:prstGeom>
              <a:solidFill>
                <a:srgbClr val="094183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5" name="Google Shape;215;p34"/>
              <p:cNvSpPr/>
              <p:nvPr/>
            </p:nvSpPr>
            <p:spPr>
              <a:xfrm rot="-1799935">
                <a:off x="-3231744" y="2059931"/>
                <a:ext cx="4506747" cy="4506747"/>
              </a:xfrm>
              <a:prstGeom prst="rect">
                <a:avLst/>
              </a:prstGeom>
              <a:solidFill>
                <a:srgbClr val="4597AD">
                  <a:alpha val="6588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pic>
          <p:nvPicPr>
            <p:cNvPr id="216" name="Google Shape;216;p34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324529" y="128588"/>
              <a:ext cx="1106426" cy="11064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7" name="Google Shape;217;p34"/>
          <p:cNvSpPr txBox="1"/>
          <p:nvPr/>
        </p:nvSpPr>
        <p:spPr>
          <a:xfrm>
            <a:off x="1828875" y="1370375"/>
            <a:ext cx="6867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094583"/>
              </a:solidFill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218" name="Google Shape;218;p34"/>
          <p:cNvSpPr txBox="1">
            <a:spLocks noGrp="1"/>
          </p:cNvSpPr>
          <p:nvPr>
            <p:ph type="ctrTitle"/>
          </p:nvPr>
        </p:nvSpPr>
        <p:spPr>
          <a:xfrm>
            <a:off x="2489700" y="184725"/>
            <a:ext cx="60921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94583"/>
              </a:buClr>
              <a:buSzPts val="2970"/>
              <a:buFont typeface="Calibri" panose="020F0502020204030204"/>
              <a:buNone/>
            </a:pPr>
            <a:r>
              <a:rPr lang="zh-CN" sz="3500" b="1">
                <a:solidFill>
                  <a:srgbClr val="094583"/>
                </a:solidFill>
              </a:rPr>
              <a:t> </a:t>
            </a:r>
            <a:endParaRPr sz="3500"/>
          </a:p>
        </p:txBody>
      </p:sp>
      <p:sp>
        <p:nvSpPr>
          <p:cNvPr id="219" name="Google Shape;219;p34"/>
          <p:cNvSpPr txBox="1"/>
          <p:nvPr/>
        </p:nvSpPr>
        <p:spPr>
          <a:xfrm>
            <a:off x="2099775" y="601350"/>
            <a:ext cx="66384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zh-CN" sz="2400" b="1">
                <a:solidFill>
                  <a:srgbClr val="094583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rPr>
              <a:t>Handover</a:t>
            </a: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0" name="Google Shape;220;p34"/>
          <p:cNvSpPr txBox="1"/>
          <p:nvPr/>
        </p:nvSpPr>
        <p:spPr>
          <a:xfrm>
            <a:off x="2057800" y="1370375"/>
            <a:ext cx="5171100" cy="28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 sz="1800" dirty="0">
                <a:solidFill>
                  <a:schemeClr val="dk1"/>
                </a:solidFill>
              </a:rPr>
              <a:t> Product Deliverables</a:t>
            </a:r>
            <a:endParaRPr sz="1800" dirty="0"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zh-CN" sz="1200" dirty="0">
                <a:solidFill>
                  <a:schemeClr val="dk1"/>
                </a:solidFill>
              </a:rPr>
              <a:t>CRMSON Web Application (v2)</a:t>
            </a:r>
            <a:endParaRPr sz="1200" dirty="0">
              <a:solidFill>
                <a:schemeClr val="dk1"/>
              </a:solidFill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zh-CN" sz="1200" dirty="0">
                <a:solidFill>
                  <a:schemeClr val="dk1"/>
                </a:solidFill>
              </a:rPr>
              <a:t>Deployed on a virtual machine via Dify workflow</a:t>
            </a:r>
            <a:endParaRPr sz="1200" dirty="0">
              <a:solidFill>
                <a:schemeClr val="dk1"/>
              </a:solidFill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zh-CN" sz="1200" dirty="0">
                <a:solidFill>
                  <a:schemeClr val="dk1"/>
                </a:solidFill>
              </a:rPr>
              <a:t>Core functionality completed and accessible via public URL</a:t>
            </a:r>
            <a:endParaRPr sz="1200" dirty="0">
              <a:solidFill>
                <a:schemeClr val="dk1"/>
              </a:solidFill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CN" sz="1800" dirty="0">
                <a:solidFill>
                  <a:schemeClr val="dk1"/>
                </a:solidFill>
              </a:rPr>
              <a:t>Implemented Features</a:t>
            </a:r>
            <a:endParaRPr sz="1800" dirty="0"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zh-CN" sz="1200" dirty="0">
                <a:solidFill>
                  <a:schemeClr val="dk1"/>
                </a:solidFill>
              </a:rPr>
              <a:t>Input Conflict Scenario</a:t>
            </a:r>
            <a:endParaRPr sz="1200" dirty="0"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zh-CN" sz="1200" dirty="0">
                <a:solidFill>
                  <a:schemeClr val="dk1"/>
                </a:solidFill>
              </a:rPr>
              <a:t>Retrieve Similar Case Suggestions</a:t>
            </a:r>
            <a:endParaRPr sz="1200" dirty="0"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zh-CN" sz="1200" dirty="0">
                <a:solidFill>
                  <a:schemeClr val="dk1"/>
                </a:solidFill>
              </a:rPr>
              <a:t>Multi-turn Conversation Simulation </a:t>
            </a:r>
            <a:endParaRPr sz="1200" dirty="0"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zh-CN" sz="1200" dirty="0">
                <a:solidFill>
                  <a:schemeClr val="dk1"/>
                </a:solidFill>
              </a:rPr>
              <a:t>Role Selection</a:t>
            </a:r>
            <a:endParaRPr sz="1200" dirty="0"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zh-CN" sz="1200" dirty="0">
                <a:solidFill>
                  <a:schemeClr val="dk1"/>
                </a:solidFill>
              </a:rPr>
              <a:t>Tone customization and user-controlled conversation end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2978</Words>
  <Application>WPS 演示</Application>
  <PresentationFormat>全屏显示(16:9)</PresentationFormat>
  <Paragraphs>130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宋体</vt:lpstr>
      <vt:lpstr>Wingdings</vt:lpstr>
      <vt:lpstr>Arial</vt:lpstr>
      <vt:lpstr>Calibri</vt:lpstr>
      <vt:lpstr>Open Sans</vt:lpstr>
      <vt:lpstr>Wingdings</vt:lpstr>
      <vt:lpstr>Roboto Mono</vt:lpstr>
      <vt:lpstr>微软雅黑</vt:lpstr>
      <vt:lpstr>Arial Unicode MS</vt:lpstr>
      <vt:lpstr>Simple Light</vt:lpstr>
      <vt:lpstr>Simple Light</vt:lpstr>
      <vt:lpstr>PowerPoint 演示文稿</vt:lpstr>
      <vt:lpstr>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suyif</cp:lastModifiedBy>
  <cp:revision>9</cp:revision>
  <dcterms:created xsi:type="dcterms:W3CDTF">2025-05-25T18:30:00Z</dcterms:created>
  <dcterms:modified xsi:type="dcterms:W3CDTF">2025-05-27T13:24:59Z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B1D110B6D6BA41719324B18BE72D84C3_12</vt:lpwstr>
  </property>
  <property fmtid="{D5CDD505-2E9C-101B-9397-08002B2CF9AE}" pid="3" name="KSOProductBuildVer">
    <vt:lpwstr>2052-12.1.0.21171</vt:lpwstr>
  </property>
</Properties>
</file>