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0" r:id="rId3"/>
    <p:sldMasterId id="2147483672" r:id="rId4"/>
    <p:sldMasterId id="2147483684" r:id="rId5"/>
  </p:sldMasterIdLst>
  <p:notesMasterIdLst>
    <p:notesMasterId r:id="rId8"/>
  </p:notesMasterIdLst>
  <p:handoutMasterIdLst>
    <p:handoutMasterId r:id="rId22"/>
  </p:handoutMasterIdLst>
  <p:sldIdLst>
    <p:sldId id="301" r:id="rId6"/>
    <p:sldId id="303" r:id="rId7"/>
    <p:sldId id="304" r:id="rId9"/>
    <p:sldId id="305" r:id="rId10"/>
    <p:sldId id="306" r:id="rId11"/>
    <p:sldId id="307" r:id="rId12"/>
    <p:sldId id="302" r:id="rId13"/>
    <p:sldId id="292" r:id="rId14"/>
    <p:sldId id="296" r:id="rId15"/>
    <p:sldId id="275" r:id="rId16"/>
    <p:sldId id="294" r:id="rId17"/>
    <p:sldId id="293" r:id="rId18"/>
    <p:sldId id="266" r:id="rId19"/>
    <p:sldId id="309" r:id="rId20"/>
    <p:sldId id="310"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S PGothic" charset="0"/>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S PGothic" charset="0"/>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S PGothic" charset="0"/>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S PGothic" charset="0"/>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S PGothic" charset="0"/>
        <a:cs typeface="Arial" panose="020B0604020202020204" pitchFamily="34" charset="0"/>
      </a:defRPr>
    </a:lvl5pPr>
    <a:lvl6pPr marL="2286000" algn="l" defTabSz="457200" rtl="0" eaLnBrk="1" latinLnBrk="0" hangingPunct="1">
      <a:defRPr kern="1200">
        <a:solidFill>
          <a:schemeClr val="tx1"/>
        </a:solidFill>
        <a:latin typeface="Arial" panose="020B0604020202020204" pitchFamily="34" charset="0"/>
        <a:ea typeface="MS PGothic" charset="0"/>
        <a:cs typeface="Arial" panose="020B0604020202020204" pitchFamily="34" charset="0"/>
      </a:defRPr>
    </a:lvl6pPr>
    <a:lvl7pPr marL="2743200" algn="l" defTabSz="457200" rtl="0" eaLnBrk="1" latinLnBrk="0" hangingPunct="1">
      <a:defRPr kern="1200">
        <a:solidFill>
          <a:schemeClr val="tx1"/>
        </a:solidFill>
        <a:latin typeface="Arial" panose="020B0604020202020204" pitchFamily="34" charset="0"/>
        <a:ea typeface="MS PGothic" charset="0"/>
        <a:cs typeface="Arial" panose="020B0604020202020204" pitchFamily="34" charset="0"/>
      </a:defRPr>
    </a:lvl7pPr>
    <a:lvl8pPr marL="3200400" algn="l" defTabSz="457200" rtl="0" eaLnBrk="1" latinLnBrk="0" hangingPunct="1">
      <a:defRPr kern="1200">
        <a:solidFill>
          <a:schemeClr val="tx1"/>
        </a:solidFill>
        <a:latin typeface="Arial" panose="020B0604020202020204" pitchFamily="34" charset="0"/>
        <a:ea typeface="MS PGothic" charset="0"/>
        <a:cs typeface="Arial" panose="020B0604020202020204" pitchFamily="34" charset="0"/>
      </a:defRPr>
    </a:lvl8pPr>
    <a:lvl9pPr marL="3657600" algn="l" defTabSz="457200" rtl="0" eaLnBrk="1" latinLnBrk="0" hangingPunct="1">
      <a:defRPr kern="1200">
        <a:solidFill>
          <a:schemeClr val="tx1"/>
        </a:solidFill>
        <a:latin typeface="Arial" panose="020B0604020202020204" pitchFamily="34" charset="0"/>
        <a:ea typeface="MS PGothic" charset="0"/>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B2"/>
    <a:srgbClr val="97DF8A"/>
    <a:srgbClr val="FEBA78"/>
    <a:srgbClr val="FF7F0F"/>
    <a:srgbClr val="FF1100"/>
    <a:srgbClr val="BCBD22"/>
    <a:srgbClr val="D62628"/>
    <a:srgbClr val="C5B1D5"/>
    <a:srgbClr val="E478C2"/>
    <a:srgbClr val="2CA0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66"/>
    <p:restoredTop sz="75192" autoAdjust="0"/>
  </p:normalViewPr>
  <p:slideViewPr>
    <p:cSldViewPr>
      <p:cViewPr>
        <p:scale>
          <a:sx n="145" d="100"/>
          <a:sy n="145" d="100"/>
        </p:scale>
        <p:origin x="200" y="-80"/>
      </p:cViewPr>
      <p:guideLst>
        <p:guide orient="horz" pos="217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7" d="100"/>
          <a:sy n="77" d="100"/>
        </p:scale>
        <p:origin x="-3160" y="-96"/>
      </p:cViewPr>
      <p:guideLst>
        <p:guide orient="horz" pos="2894"/>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notesMaster" Target="notesMasters/notesMaster1.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0811F96-6E04-5C4F-A781-F246D4B3104D}"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DE7CB48-F05A-F84B-A109-07B62738ED0A}" type="slidenum">
              <a:rPr lang="en-US" smtClean="0"/>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defRPr sz="1200">
                <a:latin typeface="Calibri" panose="020F0502020204030204" charset="0"/>
              </a:defRPr>
            </a:lvl1pPr>
          </a:lstStyle>
          <a:p>
            <a:fld id="{6A77A044-8819-0849-A4E9-C935392363E9}" type="datetimeFigureOut">
              <a:rPr lang="en-US"/>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atin typeface="Calibri" panose="020F0502020204030204" charset="0"/>
              </a:defRPr>
            </a:lvl1pPr>
          </a:lstStyle>
          <a:p>
            <a:fld id="{63614B03-C37E-704F-BC40-E8C7CE70CC61}" type="slidenum">
              <a:rPr lang="en-US"/>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S PGothic" charset="0"/>
        <a:cs typeface="+mn-cs"/>
      </a:defRPr>
    </a:lvl1pPr>
    <a:lvl2pPr marL="457200" algn="l" rtl="0" eaLnBrk="0" fontAlgn="base" hangingPunct="0">
      <a:spcBef>
        <a:spcPct val="30000"/>
      </a:spcBef>
      <a:spcAft>
        <a:spcPct val="0"/>
      </a:spcAft>
      <a:defRPr sz="1200" kern="1200">
        <a:solidFill>
          <a:schemeClr val="tx1"/>
        </a:solidFill>
        <a:latin typeface="+mn-lt"/>
        <a:ea typeface="MS PGothic" charset="0"/>
        <a:cs typeface="+mn-cs"/>
      </a:defRPr>
    </a:lvl2pPr>
    <a:lvl3pPr marL="914400" algn="l" rtl="0" eaLnBrk="0" fontAlgn="base" hangingPunct="0">
      <a:spcBef>
        <a:spcPct val="30000"/>
      </a:spcBef>
      <a:spcAft>
        <a:spcPct val="0"/>
      </a:spcAft>
      <a:defRPr sz="1200" kern="1200">
        <a:solidFill>
          <a:schemeClr val="tx1"/>
        </a:solidFill>
        <a:latin typeface="+mn-lt"/>
        <a:ea typeface="MS PGothic" charset="0"/>
        <a:cs typeface="+mn-cs"/>
      </a:defRPr>
    </a:lvl3pPr>
    <a:lvl4pPr marL="1371600" algn="l" rtl="0" eaLnBrk="0" fontAlgn="base" hangingPunct="0">
      <a:spcBef>
        <a:spcPct val="30000"/>
      </a:spcBef>
      <a:spcAft>
        <a:spcPct val="0"/>
      </a:spcAft>
      <a:defRPr sz="1200" kern="1200">
        <a:solidFill>
          <a:schemeClr val="tx1"/>
        </a:solidFill>
        <a:latin typeface="+mn-lt"/>
        <a:ea typeface="MS PGothic" charset="0"/>
        <a:cs typeface="+mn-cs"/>
      </a:defRPr>
    </a:lvl4pPr>
    <a:lvl5pPr marL="1828800" algn="l" rtl="0" eaLnBrk="0" fontAlgn="base" hangingPunct="0">
      <a:spcBef>
        <a:spcPct val="30000"/>
      </a:spcBef>
      <a:spcAft>
        <a:spcPct val="0"/>
      </a:spcAft>
      <a:defRPr sz="1200" kern="1200">
        <a:solidFill>
          <a:schemeClr val="tx1"/>
        </a:solidFill>
        <a:latin typeface="+mn-lt"/>
        <a:ea typeface="MS PGothic"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63614B03-C37E-704F-BC40-E8C7CE70CC61}"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every dataset, we used 80% of content objects for training while 20% were used for testing.</a:t>
            </a:r>
            <a:endParaRPr lang="en-US" dirty="0"/>
          </a:p>
          <a:p>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r>
              <a:rPr lang="en-US" sz="1200" kern="1200" dirty="0">
                <a:solidFill>
                  <a:schemeClr val="tx1"/>
                </a:solidFill>
                <a:effectLst/>
                <a:latin typeface="+mn-lt"/>
                <a:ea typeface="MS PGothic" charset="0"/>
                <a:cs typeface="+mn-cs"/>
              </a:rPr>
              <a:t>The sample sequence length (i.e. minimum data required for inference) is set to be 20. For dataset 1, the probability of object </a:t>
            </a:r>
            <a:r>
              <a:rPr lang="en-US" sz="1200" kern="1200" dirty="0" err="1">
                <a:solidFill>
                  <a:schemeClr val="tx1"/>
                </a:solidFill>
                <a:effectLst/>
                <a:latin typeface="+mn-lt"/>
                <a:ea typeface="MS PGothic" charset="0"/>
                <a:cs typeface="+mn-cs"/>
              </a:rPr>
              <a:t>o_i</a:t>
            </a:r>
            <a:r>
              <a:rPr lang="en-US" sz="1200" kern="1200" dirty="0">
                <a:solidFill>
                  <a:schemeClr val="tx1"/>
                </a:solidFill>
                <a:effectLst/>
                <a:latin typeface="+mn-lt"/>
                <a:ea typeface="MS PGothic" charset="0"/>
                <a:cs typeface="+mn-cs"/>
              </a:rPr>
              <a:t> is calculated as </a:t>
            </a:r>
            <a:r>
              <a:rPr lang="en-US" sz="1200" kern="1200" dirty="0" err="1">
                <a:solidFill>
                  <a:schemeClr val="tx1"/>
                </a:solidFill>
                <a:effectLst/>
                <a:latin typeface="+mn-lt"/>
                <a:ea typeface="MS PGothic" charset="0"/>
                <a:cs typeface="+mn-cs"/>
              </a:rPr>
              <a:t>N_i</a:t>
            </a:r>
            <a:r>
              <a:rPr lang="en-US" sz="1200" kern="1200" dirty="0">
                <a:solidFill>
                  <a:schemeClr val="tx1"/>
                </a:solidFill>
                <a:effectLst/>
                <a:latin typeface="+mn-lt"/>
                <a:ea typeface="MS PGothic" charset="0"/>
                <a:cs typeface="+mn-cs"/>
              </a:rPr>
              <a:t> /1000, where </a:t>
            </a:r>
            <a:r>
              <a:rPr lang="en-US" sz="1200" kern="1200" dirty="0" err="1">
                <a:solidFill>
                  <a:schemeClr val="tx1"/>
                </a:solidFill>
                <a:effectLst/>
                <a:latin typeface="+mn-lt"/>
                <a:ea typeface="MS PGothic" charset="0"/>
                <a:cs typeface="+mn-cs"/>
              </a:rPr>
              <a:t>N_i</a:t>
            </a:r>
            <a:r>
              <a:rPr lang="en-US" sz="1200" kern="1200" dirty="0">
                <a:solidFill>
                  <a:schemeClr val="tx1"/>
                </a:solidFill>
                <a:effectLst/>
                <a:latin typeface="+mn-lt"/>
                <a:ea typeface="MS PGothic" charset="0"/>
                <a:cs typeface="+mn-cs"/>
              </a:rPr>
              <a:t> represents the number of occurrences of </a:t>
            </a:r>
            <a:r>
              <a:rPr lang="en-US" sz="1200" kern="1200" dirty="0" err="1">
                <a:solidFill>
                  <a:schemeClr val="tx1"/>
                </a:solidFill>
                <a:effectLst/>
                <a:latin typeface="+mn-lt"/>
                <a:ea typeface="MS PGothic" charset="0"/>
                <a:cs typeface="+mn-cs"/>
              </a:rPr>
              <a:t>o_i</a:t>
            </a:r>
            <a:r>
              <a:rPr lang="en-US" sz="1200" kern="1200" dirty="0">
                <a:solidFill>
                  <a:schemeClr val="tx1"/>
                </a:solidFill>
                <a:effectLst/>
                <a:latin typeface="+mn-lt"/>
                <a:ea typeface="MS PGothic" charset="0"/>
                <a:cs typeface="+mn-cs"/>
              </a:rPr>
              <a:t> in the window of past 1K objects. While for dataset 2, the probability of </a:t>
            </a:r>
            <a:r>
              <a:rPr lang="en-US" sz="1200" kern="1200" dirty="0" err="1">
                <a:solidFill>
                  <a:schemeClr val="tx1"/>
                </a:solidFill>
                <a:effectLst/>
                <a:latin typeface="+mn-lt"/>
                <a:ea typeface="MS PGothic" charset="0"/>
                <a:cs typeface="+mn-cs"/>
              </a:rPr>
              <a:t>o_i</a:t>
            </a:r>
            <a:r>
              <a:rPr lang="en-US" sz="1200" kern="1200" dirty="0">
                <a:solidFill>
                  <a:schemeClr val="tx1"/>
                </a:solidFill>
                <a:effectLst/>
                <a:latin typeface="+mn-lt"/>
                <a:ea typeface="MS PGothic" charset="0"/>
                <a:cs typeface="+mn-cs"/>
              </a:rPr>
              <a:t> is the normalized frequency of that object in an hour. In dataset 1, we predict next K = 10 future probabilities (i.e. 10 future time units). For dataset 2, we set K = 26, but only used subset </a:t>
            </a:r>
            <a:r>
              <a:rPr lang="en-US" sz="1200" i="1" kern="1200" dirty="0">
                <a:solidFill>
                  <a:schemeClr val="tx1"/>
                </a:solidFill>
                <a:effectLst/>
                <a:latin typeface="+mn-lt"/>
                <a:ea typeface="MS PGothic" charset="0"/>
                <a:cs typeface="+mn-cs"/>
              </a:rPr>
              <a:t>&lt;1, 12, 24&gt;</a:t>
            </a:r>
            <a:r>
              <a:rPr lang="en-US" sz="1200" kern="1200" dirty="0">
                <a:solidFill>
                  <a:schemeClr val="tx1"/>
                </a:solidFill>
                <a:effectLst/>
                <a:latin typeface="+mn-lt"/>
                <a:ea typeface="MS PGothic" charset="0"/>
                <a:cs typeface="+mn-cs"/>
              </a:rPr>
              <a:t> of these predicted probabilities. </a:t>
            </a:r>
            <a:endParaRPr lang="en-US" dirty="0"/>
          </a:p>
        </p:txBody>
      </p:sp>
      <p:sp>
        <p:nvSpPr>
          <p:cNvPr id="4" name="Slide Number Placeholder 3"/>
          <p:cNvSpPr>
            <a:spLocks noGrp="1"/>
          </p:cNvSpPr>
          <p:nvPr>
            <p:ph type="sldNum" sz="quarter" idx="5"/>
          </p:nvPr>
        </p:nvSpPr>
        <p:spPr/>
        <p:txBody>
          <a:bodyPr/>
          <a:lstStyle/>
          <a:p>
            <a:fld id="{63614B03-C37E-704F-BC40-E8C7CE70CC61}"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614B03-C37E-704F-BC40-E8C7CE70CC61}"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614B03-C37E-704F-BC40-E8C7CE70CC61}"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614B03-C37E-704F-BC40-E8C7CE70CC61}"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input object at time t is a matrix of size </a:t>
            </a:r>
            <a:r>
              <a:rPr lang="en-US" dirty="0" err="1"/>
              <a:t>MxF</a:t>
            </a:r>
            <a:r>
              <a:rPr lang="en-US" dirty="0"/>
              <a:t> where M is the number of unique objects, and F is the number of features considered</a:t>
            </a:r>
            <a:endParaRPr lang="en-US" dirty="0"/>
          </a:p>
          <a:p>
            <a:r>
              <a:rPr lang="en-US" dirty="0"/>
              <a:t>Output is fixed </a:t>
            </a:r>
            <a:r>
              <a:rPr lang="en-US" dirty="0" err="1"/>
              <a:t>MxN</a:t>
            </a:r>
            <a:endParaRPr lang="en-US" dirty="0"/>
          </a:p>
        </p:txBody>
      </p:sp>
      <p:sp>
        <p:nvSpPr>
          <p:cNvPr id="4" name="Slide Number Placeholder 3"/>
          <p:cNvSpPr>
            <a:spLocks noGrp="1"/>
          </p:cNvSpPr>
          <p:nvPr>
            <p:ph type="sldNum" sz="quarter" idx="5"/>
          </p:nvPr>
        </p:nvSpPr>
        <p:spPr/>
        <p:txBody>
          <a:bodyPr/>
          <a:lstStyle/>
          <a:p>
            <a:fld id="{63614B03-C37E-704F-BC40-E8C7CE70CC61}"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Window size and step size can either be time based window or based on the number of requests.</a:t>
            </a:r>
            <a:endParaRPr lang="en-US" dirty="0"/>
          </a:p>
          <a:p>
            <a:endParaRPr lang="en-US" dirty="0"/>
          </a:p>
          <a:p>
            <a:r>
              <a:rPr lang="en-US" dirty="0"/>
              <a:t>To be animated.</a:t>
            </a:r>
            <a:endParaRPr lang="en-US" dirty="0"/>
          </a:p>
        </p:txBody>
      </p:sp>
      <p:sp>
        <p:nvSpPr>
          <p:cNvPr id="4" name="Slide Number Placeholder 3"/>
          <p:cNvSpPr>
            <a:spLocks noGrp="1"/>
          </p:cNvSpPr>
          <p:nvPr>
            <p:ph type="sldNum" sz="quarter" idx="5"/>
          </p:nvPr>
        </p:nvSpPr>
        <p:spPr/>
        <p:txBody>
          <a:bodyPr/>
          <a:lstStyle/>
          <a:p>
            <a:fld id="{63614B03-C37E-704F-BC40-E8C7CE70CC61}"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614B03-C37E-704F-BC40-E8C7CE70CC61}"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every dataset, we used 80% of content objects for training while 20% were used for testing.</a:t>
            </a:r>
            <a:endParaRPr lang="en-US" dirty="0"/>
          </a:p>
          <a:p>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r>
              <a:rPr lang="en-US" sz="1200" kern="1200" dirty="0">
                <a:solidFill>
                  <a:schemeClr val="tx1"/>
                </a:solidFill>
                <a:effectLst/>
                <a:latin typeface="+mn-lt"/>
                <a:ea typeface="MS PGothic" charset="0"/>
                <a:cs typeface="+mn-cs"/>
              </a:rPr>
              <a:t>The sample sequence length (i.e. minimum data required for inference) is set to be 20. For dataset 1, the probability of object </a:t>
            </a:r>
            <a:r>
              <a:rPr lang="en-US" sz="1200" kern="1200" dirty="0" err="1">
                <a:solidFill>
                  <a:schemeClr val="tx1"/>
                </a:solidFill>
                <a:effectLst/>
                <a:latin typeface="+mn-lt"/>
                <a:ea typeface="MS PGothic" charset="0"/>
                <a:cs typeface="+mn-cs"/>
              </a:rPr>
              <a:t>o_i</a:t>
            </a:r>
            <a:r>
              <a:rPr lang="en-US" sz="1200" kern="1200" dirty="0">
                <a:solidFill>
                  <a:schemeClr val="tx1"/>
                </a:solidFill>
                <a:effectLst/>
                <a:latin typeface="+mn-lt"/>
                <a:ea typeface="MS PGothic" charset="0"/>
                <a:cs typeface="+mn-cs"/>
              </a:rPr>
              <a:t> is calculated as </a:t>
            </a:r>
            <a:r>
              <a:rPr lang="en-US" sz="1200" kern="1200" dirty="0" err="1">
                <a:solidFill>
                  <a:schemeClr val="tx1"/>
                </a:solidFill>
                <a:effectLst/>
                <a:latin typeface="+mn-lt"/>
                <a:ea typeface="MS PGothic" charset="0"/>
                <a:cs typeface="+mn-cs"/>
              </a:rPr>
              <a:t>N_i</a:t>
            </a:r>
            <a:r>
              <a:rPr lang="en-US" sz="1200" kern="1200" dirty="0">
                <a:solidFill>
                  <a:schemeClr val="tx1"/>
                </a:solidFill>
                <a:effectLst/>
                <a:latin typeface="+mn-lt"/>
                <a:ea typeface="MS PGothic" charset="0"/>
                <a:cs typeface="+mn-cs"/>
              </a:rPr>
              <a:t> /1000, where </a:t>
            </a:r>
            <a:r>
              <a:rPr lang="en-US" sz="1200" kern="1200" dirty="0" err="1">
                <a:solidFill>
                  <a:schemeClr val="tx1"/>
                </a:solidFill>
                <a:effectLst/>
                <a:latin typeface="+mn-lt"/>
                <a:ea typeface="MS PGothic" charset="0"/>
                <a:cs typeface="+mn-cs"/>
              </a:rPr>
              <a:t>N_i</a:t>
            </a:r>
            <a:r>
              <a:rPr lang="en-US" sz="1200" kern="1200" dirty="0">
                <a:solidFill>
                  <a:schemeClr val="tx1"/>
                </a:solidFill>
                <a:effectLst/>
                <a:latin typeface="+mn-lt"/>
                <a:ea typeface="MS PGothic" charset="0"/>
                <a:cs typeface="+mn-cs"/>
              </a:rPr>
              <a:t> represents the number of occurrences of </a:t>
            </a:r>
            <a:r>
              <a:rPr lang="en-US" sz="1200" kern="1200" dirty="0" err="1">
                <a:solidFill>
                  <a:schemeClr val="tx1"/>
                </a:solidFill>
                <a:effectLst/>
                <a:latin typeface="+mn-lt"/>
                <a:ea typeface="MS PGothic" charset="0"/>
                <a:cs typeface="+mn-cs"/>
              </a:rPr>
              <a:t>o_i</a:t>
            </a:r>
            <a:r>
              <a:rPr lang="en-US" sz="1200" kern="1200" dirty="0">
                <a:solidFill>
                  <a:schemeClr val="tx1"/>
                </a:solidFill>
                <a:effectLst/>
                <a:latin typeface="+mn-lt"/>
                <a:ea typeface="MS PGothic" charset="0"/>
                <a:cs typeface="+mn-cs"/>
              </a:rPr>
              <a:t> in the window of past 1K objects. While for dataset 2, the probability of </a:t>
            </a:r>
            <a:r>
              <a:rPr lang="en-US" sz="1200" kern="1200" dirty="0" err="1">
                <a:solidFill>
                  <a:schemeClr val="tx1"/>
                </a:solidFill>
                <a:effectLst/>
                <a:latin typeface="+mn-lt"/>
                <a:ea typeface="MS PGothic" charset="0"/>
                <a:cs typeface="+mn-cs"/>
              </a:rPr>
              <a:t>o_i</a:t>
            </a:r>
            <a:r>
              <a:rPr lang="en-US" sz="1200" kern="1200" dirty="0">
                <a:solidFill>
                  <a:schemeClr val="tx1"/>
                </a:solidFill>
                <a:effectLst/>
                <a:latin typeface="+mn-lt"/>
                <a:ea typeface="MS PGothic" charset="0"/>
                <a:cs typeface="+mn-cs"/>
              </a:rPr>
              <a:t> is the normalized frequency of that object in an hour. In dataset 1, we predict next K = 10 future probabilities (i.e. 10 future time units). For dataset 2, we set K = 26, but only used subset </a:t>
            </a:r>
            <a:r>
              <a:rPr lang="en-US" sz="1200" i="1" kern="1200" dirty="0">
                <a:solidFill>
                  <a:schemeClr val="tx1"/>
                </a:solidFill>
                <a:effectLst/>
                <a:latin typeface="+mn-lt"/>
                <a:ea typeface="MS PGothic" charset="0"/>
                <a:cs typeface="+mn-cs"/>
              </a:rPr>
              <a:t>&lt;1, 12, 24&gt;</a:t>
            </a:r>
            <a:r>
              <a:rPr lang="en-US" sz="1200" kern="1200" dirty="0">
                <a:solidFill>
                  <a:schemeClr val="tx1"/>
                </a:solidFill>
                <a:effectLst/>
                <a:latin typeface="+mn-lt"/>
                <a:ea typeface="MS PGothic" charset="0"/>
                <a:cs typeface="+mn-cs"/>
              </a:rPr>
              <a:t> of these predicted probabilities. </a:t>
            </a:r>
            <a:endParaRPr lang="en-US" dirty="0"/>
          </a:p>
        </p:txBody>
      </p:sp>
      <p:sp>
        <p:nvSpPr>
          <p:cNvPr id="4" name="Slide Number Placeholder 3"/>
          <p:cNvSpPr>
            <a:spLocks noGrp="1"/>
          </p:cNvSpPr>
          <p:nvPr>
            <p:ph type="sldNum" sz="quarter" idx="5"/>
          </p:nvPr>
        </p:nvSpPr>
        <p:spPr/>
        <p:txBody>
          <a:bodyPr/>
          <a:lstStyle/>
          <a:p>
            <a:fld id="{63614B03-C37E-704F-BC40-E8C7CE70CC61}"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every dataset, we used 80% of content objects for training while 20% were used for testing.</a:t>
            </a:r>
            <a:endParaRPr lang="en-US" dirty="0"/>
          </a:p>
          <a:p>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r>
              <a:rPr lang="en-US" sz="1200" kern="1200" dirty="0">
                <a:solidFill>
                  <a:schemeClr val="tx1"/>
                </a:solidFill>
                <a:effectLst/>
                <a:latin typeface="+mn-lt"/>
                <a:ea typeface="MS PGothic" charset="0"/>
                <a:cs typeface="+mn-cs"/>
              </a:rPr>
              <a:t>The sample sequence length (i.e. minimum data required for inference) is set to be 20. For dataset 1, the probability of object </a:t>
            </a:r>
            <a:r>
              <a:rPr lang="en-US" sz="1200" kern="1200" dirty="0" err="1">
                <a:solidFill>
                  <a:schemeClr val="tx1"/>
                </a:solidFill>
                <a:effectLst/>
                <a:latin typeface="+mn-lt"/>
                <a:ea typeface="MS PGothic" charset="0"/>
                <a:cs typeface="+mn-cs"/>
              </a:rPr>
              <a:t>o_i</a:t>
            </a:r>
            <a:r>
              <a:rPr lang="en-US" sz="1200" kern="1200" dirty="0">
                <a:solidFill>
                  <a:schemeClr val="tx1"/>
                </a:solidFill>
                <a:effectLst/>
                <a:latin typeface="+mn-lt"/>
                <a:ea typeface="MS PGothic" charset="0"/>
                <a:cs typeface="+mn-cs"/>
              </a:rPr>
              <a:t> is calculated as </a:t>
            </a:r>
            <a:r>
              <a:rPr lang="en-US" sz="1200" kern="1200" dirty="0" err="1">
                <a:solidFill>
                  <a:schemeClr val="tx1"/>
                </a:solidFill>
                <a:effectLst/>
                <a:latin typeface="+mn-lt"/>
                <a:ea typeface="MS PGothic" charset="0"/>
                <a:cs typeface="+mn-cs"/>
              </a:rPr>
              <a:t>N_i</a:t>
            </a:r>
            <a:r>
              <a:rPr lang="en-US" sz="1200" kern="1200" dirty="0">
                <a:solidFill>
                  <a:schemeClr val="tx1"/>
                </a:solidFill>
                <a:effectLst/>
                <a:latin typeface="+mn-lt"/>
                <a:ea typeface="MS PGothic" charset="0"/>
                <a:cs typeface="+mn-cs"/>
              </a:rPr>
              <a:t> /1000, where </a:t>
            </a:r>
            <a:r>
              <a:rPr lang="en-US" sz="1200" kern="1200" dirty="0" err="1">
                <a:solidFill>
                  <a:schemeClr val="tx1"/>
                </a:solidFill>
                <a:effectLst/>
                <a:latin typeface="+mn-lt"/>
                <a:ea typeface="MS PGothic" charset="0"/>
                <a:cs typeface="+mn-cs"/>
              </a:rPr>
              <a:t>N_i</a:t>
            </a:r>
            <a:r>
              <a:rPr lang="en-US" sz="1200" kern="1200" dirty="0">
                <a:solidFill>
                  <a:schemeClr val="tx1"/>
                </a:solidFill>
                <a:effectLst/>
                <a:latin typeface="+mn-lt"/>
                <a:ea typeface="MS PGothic" charset="0"/>
                <a:cs typeface="+mn-cs"/>
              </a:rPr>
              <a:t> represents the number of occurrences of </a:t>
            </a:r>
            <a:r>
              <a:rPr lang="en-US" sz="1200" kern="1200" dirty="0" err="1">
                <a:solidFill>
                  <a:schemeClr val="tx1"/>
                </a:solidFill>
                <a:effectLst/>
                <a:latin typeface="+mn-lt"/>
                <a:ea typeface="MS PGothic" charset="0"/>
                <a:cs typeface="+mn-cs"/>
              </a:rPr>
              <a:t>o_i</a:t>
            </a:r>
            <a:r>
              <a:rPr lang="en-US" sz="1200" kern="1200" dirty="0">
                <a:solidFill>
                  <a:schemeClr val="tx1"/>
                </a:solidFill>
                <a:effectLst/>
                <a:latin typeface="+mn-lt"/>
                <a:ea typeface="MS PGothic" charset="0"/>
                <a:cs typeface="+mn-cs"/>
              </a:rPr>
              <a:t> in the window of past 1K objects. While for dataset 2, the probability of </a:t>
            </a:r>
            <a:r>
              <a:rPr lang="en-US" sz="1200" kern="1200" dirty="0" err="1">
                <a:solidFill>
                  <a:schemeClr val="tx1"/>
                </a:solidFill>
                <a:effectLst/>
                <a:latin typeface="+mn-lt"/>
                <a:ea typeface="MS PGothic" charset="0"/>
                <a:cs typeface="+mn-cs"/>
              </a:rPr>
              <a:t>o_i</a:t>
            </a:r>
            <a:r>
              <a:rPr lang="en-US" sz="1200" kern="1200" dirty="0">
                <a:solidFill>
                  <a:schemeClr val="tx1"/>
                </a:solidFill>
                <a:effectLst/>
                <a:latin typeface="+mn-lt"/>
                <a:ea typeface="MS PGothic" charset="0"/>
                <a:cs typeface="+mn-cs"/>
              </a:rPr>
              <a:t> is the normalized frequency of that object in an hour. In dataset 1, we predict next K = 10 future probabilities (i.e. 10 future time units). For dataset 2, we set K = 26, but only used subset </a:t>
            </a:r>
            <a:r>
              <a:rPr lang="en-US" sz="1200" i="1" kern="1200" dirty="0">
                <a:solidFill>
                  <a:schemeClr val="tx1"/>
                </a:solidFill>
                <a:effectLst/>
                <a:latin typeface="+mn-lt"/>
                <a:ea typeface="MS PGothic" charset="0"/>
                <a:cs typeface="+mn-cs"/>
              </a:rPr>
              <a:t>&lt;1, 12, 24&gt;</a:t>
            </a:r>
            <a:r>
              <a:rPr lang="en-US" sz="1200" kern="1200" dirty="0">
                <a:solidFill>
                  <a:schemeClr val="tx1"/>
                </a:solidFill>
                <a:effectLst/>
                <a:latin typeface="+mn-lt"/>
                <a:ea typeface="MS PGothic" charset="0"/>
                <a:cs typeface="+mn-cs"/>
              </a:rPr>
              <a:t> of these predicted probabilities. </a:t>
            </a:r>
            <a:endParaRPr lang="en-US" dirty="0"/>
          </a:p>
        </p:txBody>
      </p:sp>
      <p:sp>
        <p:nvSpPr>
          <p:cNvPr id="4" name="Slide Number Placeholder 3"/>
          <p:cNvSpPr>
            <a:spLocks noGrp="1"/>
          </p:cNvSpPr>
          <p:nvPr>
            <p:ph type="sldNum" sz="quarter" idx="5"/>
          </p:nvPr>
        </p:nvSpPr>
        <p:spPr/>
        <p:txBody>
          <a:bodyPr/>
          <a:lstStyle/>
          <a:p>
            <a:fld id="{63614B03-C37E-704F-BC40-E8C7CE70CC61}"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p:nvPr userDrawn="1"/>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5" name="Rectangle 4"/>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ounded Rectangle 5"/>
          <p:cNvSpPr>
            <a:spLocks noChangeArrowheads="1"/>
          </p:cNvSpPr>
          <p:nvPr/>
        </p:nvSpPr>
        <p:spPr bwMode="auto">
          <a:xfrm>
            <a:off x="381000" y="1295400"/>
            <a:ext cx="8229600" cy="2057400"/>
          </a:xfrm>
          <a:prstGeom prst="roundRect">
            <a:avLst>
              <a:gd name="adj" fmla="val 16667"/>
            </a:avLst>
          </a:prstGeom>
          <a:solidFill>
            <a:srgbClr val="3333B2"/>
          </a:solidFill>
          <a:ln w="25400">
            <a:solidFill>
              <a:srgbClr val="3333B2"/>
            </a:solidFill>
            <a:round/>
          </a:ln>
          <a:effectLst>
            <a:outerShdw blurRad="63500" dist="152400" dir="2700000" algn="tl" rotWithShape="0">
              <a:srgbClr val="000000">
                <a:alpha val="39999"/>
              </a:srgbClr>
            </a:outerShdw>
          </a:effectLst>
        </p:spPr>
        <p:txBody>
          <a:bodyPr anchor="ctr"/>
          <a:lstStyle/>
          <a:p>
            <a:pPr algn="ctr" fontAlgn="auto">
              <a:spcBef>
                <a:spcPts val="0"/>
              </a:spcBef>
              <a:spcAft>
                <a:spcPts val="0"/>
              </a:spcAft>
              <a:defRPr/>
            </a:pPr>
            <a:endParaRPr lang="en-US">
              <a:solidFill>
                <a:schemeClr val="lt1"/>
              </a:solidFill>
              <a:latin typeface="+mn-lt"/>
              <a:ea typeface="+mn-ea"/>
              <a:cs typeface="+mn-cs"/>
            </a:endParaRPr>
          </a:p>
        </p:txBody>
      </p:sp>
      <p:sp>
        <p:nvSpPr>
          <p:cNvPr id="2" name="Title 1"/>
          <p:cNvSpPr>
            <a:spLocks noGrp="1"/>
          </p:cNvSpPr>
          <p:nvPr>
            <p:ph type="ctrTitle"/>
          </p:nvPr>
        </p:nvSpPr>
        <p:spPr>
          <a:xfrm>
            <a:off x="609600" y="1447800"/>
            <a:ext cx="7772400" cy="838200"/>
          </a:xfrm>
        </p:spPr>
        <p:txBody>
          <a:bodyPr/>
          <a:lstStyle>
            <a:lvl1pPr>
              <a:defRPr baseline="0">
                <a:solidFill>
                  <a:schemeClr val="bg1"/>
                </a:solidFill>
                <a:latin typeface="Times New Roman" panose="02020603050405020304"/>
                <a:cs typeface="Times New Roman" panose="02020603050405020304"/>
              </a:defRPr>
            </a:lvl1pPr>
          </a:lstStyle>
          <a:p>
            <a:r>
              <a:rPr lang="en-US" dirty="0"/>
              <a:t>Click to edit Master title style</a:t>
            </a:r>
            <a:endParaRPr lang="en-US" dirty="0"/>
          </a:p>
        </p:txBody>
      </p:sp>
      <p:sp>
        <p:nvSpPr>
          <p:cNvPr id="3" name="Subtitle 2"/>
          <p:cNvSpPr>
            <a:spLocks noGrp="1"/>
          </p:cNvSpPr>
          <p:nvPr>
            <p:ph type="subTitle" idx="1"/>
          </p:nvPr>
        </p:nvSpPr>
        <p:spPr>
          <a:xfrm>
            <a:off x="1219200" y="2667000"/>
            <a:ext cx="6400800" cy="533400"/>
          </a:xfrm>
        </p:spPr>
        <p:txBody>
          <a:bodyPr/>
          <a:lstStyle>
            <a:lvl1pPr marL="0" indent="0" algn="ctr">
              <a:buNone/>
              <a:defRPr baseline="0">
                <a:solidFill>
                  <a:schemeClr val="bg1"/>
                </a:solidFill>
                <a:latin typeface="Times New Roman" panose="02020603050405020304"/>
                <a:cs typeface="Times New Roman" panose="02020603050405020304"/>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3"/>
          <p:cNvSpPr>
            <a:spLocks noGrp="1"/>
          </p:cNvSpPr>
          <p:nvPr>
            <p:ph type="dt" sz="half" idx="10"/>
          </p:nvPr>
        </p:nvSpPr>
        <p:spPr>
          <a:xfrm>
            <a:off x="0" y="6492875"/>
            <a:ext cx="1071563" cy="365125"/>
          </a:xfrm>
        </p:spPr>
        <p:txBody>
          <a:bodyPr/>
          <a:lstStyle>
            <a:lvl1pPr>
              <a:defRPr>
                <a:solidFill>
                  <a:schemeClr val="bg1"/>
                </a:solidFill>
                <a:latin typeface="Times New Roman" panose="02020603050405020304"/>
                <a:cs typeface="Times New Roman" panose="02020603050405020304"/>
              </a:defRPr>
            </a:lvl1pPr>
          </a:lstStyle>
          <a:p>
            <a:r>
              <a:rPr lang="en-US" dirty="0"/>
              <a:t>Aug. 25, 2018</a:t>
            </a:r>
            <a:endParaRPr lang="en-US" dirty="0"/>
          </a:p>
        </p:txBody>
      </p:sp>
      <p:sp>
        <p:nvSpPr>
          <p:cNvPr id="10" name="Slide Number Placeholder 5"/>
          <p:cNvSpPr>
            <a:spLocks noGrp="1"/>
          </p:cNvSpPr>
          <p:nvPr>
            <p:ph type="sldNum" sz="quarter" idx="12"/>
          </p:nvPr>
        </p:nvSpPr>
        <p:spPr>
          <a:xfrm>
            <a:off x="8001000" y="6492875"/>
            <a:ext cx="1143000" cy="365125"/>
          </a:xfrm>
        </p:spPr>
        <p:txBody>
          <a:bodyPr/>
          <a:lstStyle>
            <a:lvl1pPr>
              <a:defRPr>
                <a:solidFill>
                  <a:schemeClr val="bg1"/>
                </a:solidFill>
                <a:latin typeface="Times New Roman" panose="02020603050405020304"/>
                <a:cs typeface="Times New Roman" panose="02020603050405020304"/>
              </a:defRPr>
            </a:lvl1pPr>
          </a:lstStyle>
          <a:p>
            <a:r>
              <a:rPr lang="en-US" dirty="0"/>
              <a:t># </a:t>
            </a:r>
            <a:fld id="{82838457-541D-2540-B443-0B695C1D9A4E}" type="slidenum">
              <a:rPr lang="en-US" dirty="0" smtClean="0"/>
            </a:fld>
            <a:endParaRPr lang="en-US" dirty="0"/>
          </a:p>
        </p:txBody>
      </p:sp>
      <p:sp>
        <p:nvSpPr>
          <p:cNvPr id="11" name="TextBox 10"/>
          <p:cNvSpPr txBox="1"/>
          <p:nvPr userDrawn="1"/>
        </p:nvSpPr>
        <p:spPr>
          <a:xfrm>
            <a:off x="1071563" y="6488113"/>
            <a:ext cx="3500437" cy="369887"/>
          </a:xfrm>
          <a:prstGeom prst="rect">
            <a:avLst/>
          </a:prstGeom>
          <a:noFill/>
        </p:spPr>
        <p:txBody>
          <a:bodyPr anchor="ctr"/>
          <a:lstStyle/>
          <a:p>
            <a:pPr algn="r" fontAlgn="auto">
              <a:spcBef>
                <a:spcPts val="0"/>
              </a:spcBef>
              <a:spcAft>
                <a:spcPts val="0"/>
              </a:spcAft>
              <a:defRPr/>
            </a:pPr>
            <a:r>
              <a:rPr lang="en-US" sz="1200" dirty="0">
                <a:solidFill>
                  <a:schemeClr val="bg1"/>
                </a:solidFill>
                <a:latin typeface="Times New Roman" panose="02020603050405020304"/>
                <a:ea typeface="+mn-ea"/>
                <a:cs typeface="Times New Roman" panose="02020603050405020304"/>
              </a:rPr>
              <a:t>University of</a:t>
            </a:r>
            <a:r>
              <a:rPr lang="en-US" sz="1200" baseline="0" dirty="0">
                <a:solidFill>
                  <a:schemeClr val="bg1"/>
                </a:solidFill>
                <a:latin typeface="Times New Roman" panose="02020603050405020304"/>
                <a:ea typeface="+mn-ea"/>
                <a:cs typeface="Times New Roman" panose="02020603050405020304"/>
              </a:rPr>
              <a:t> Minnesota | Networking Lab</a:t>
            </a:r>
            <a:endParaRPr lang="en-US" sz="1200" dirty="0">
              <a:solidFill>
                <a:schemeClr val="bg1"/>
              </a:solidFill>
              <a:latin typeface="Times New Roman" panose="02020603050405020304"/>
              <a:ea typeface="+mn-ea"/>
              <a:cs typeface="Times New Roman" panose="02020603050405020304"/>
            </a:endParaRPr>
          </a:p>
        </p:txBody>
      </p:sp>
      <p:sp>
        <p:nvSpPr>
          <p:cNvPr id="12" name="Footer Placeholder 4"/>
          <p:cNvSpPr>
            <a:spLocks noGrp="1"/>
          </p:cNvSpPr>
          <p:nvPr>
            <p:ph type="ftr" sz="quarter" idx="11"/>
          </p:nvPr>
        </p:nvSpPr>
        <p:spPr>
          <a:xfrm>
            <a:off x="4572000" y="6492875"/>
            <a:ext cx="3505200" cy="365125"/>
          </a:xfrm>
        </p:spPr>
        <p:txBody>
          <a:bodyPr/>
          <a:lstStyle>
            <a:lvl1pPr algn="l">
              <a:defRPr baseline="0">
                <a:solidFill>
                  <a:schemeClr val="bg1"/>
                </a:solidFill>
                <a:latin typeface="Times New Roman" panose="02020603050405020304"/>
                <a:cs typeface="Times New Roman" panose="02020603050405020304"/>
              </a:defRPr>
            </a:lvl1pPr>
          </a:lstStyle>
          <a:p>
            <a:pPr>
              <a:defRPr/>
            </a:pPr>
            <a:r>
              <a:rPr lang="en-US" dirty="0"/>
              <a:t>D</a:t>
            </a:r>
            <a:r>
              <a:rPr lang="en-US" sz="1050" dirty="0"/>
              <a:t>EEP</a:t>
            </a:r>
            <a:r>
              <a:rPr lang="en-US" dirty="0"/>
              <a:t>C</a:t>
            </a:r>
            <a:r>
              <a:rPr lang="en-US" sz="1050" dirty="0"/>
              <a:t>ACHE</a:t>
            </a:r>
            <a:r>
              <a:rPr lang="en-US" dirty="0"/>
              <a:t> | </a:t>
            </a:r>
            <a:r>
              <a:rPr lang="en-US" dirty="0" err="1"/>
              <a:t>NetAI</a:t>
            </a:r>
            <a:r>
              <a:rPr lang="en-US" dirty="0"/>
              <a:t> 2018</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a:cs typeface="Times New Roman" panose="02020603050405020304"/>
              </a:defRPr>
            </a:lvl1p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lvl1pPr>
              <a:defRPr>
                <a:latin typeface="Times New Roman" panose="02020603050405020304"/>
                <a:cs typeface="Times New Roman" panose="02020603050405020304"/>
              </a:defRPr>
            </a:lvl1pPr>
            <a:lvl2pPr>
              <a:defRPr>
                <a:latin typeface="Times New Roman" panose="02020603050405020304"/>
                <a:cs typeface="Times New Roman" panose="02020603050405020304"/>
              </a:defRPr>
            </a:lvl2pPr>
            <a:lvl3pPr>
              <a:defRPr>
                <a:latin typeface="Times New Roman" panose="02020603050405020304"/>
                <a:cs typeface="Times New Roman" panose="02020603050405020304"/>
              </a:defRPr>
            </a:lvl3pPr>
            <a:lvl4pPr>
              <a:defRPr>
                <a:latin typeface="Times New Roman" panose="02020603050405020304"/>
                <a:cs typeface="Times New Roman" panose="02020603050405020304"/>
              </a:defRPr>
            </a:lvl4pPr>
            <a:lvl5pPr>
              <a:defRPr>
                <a:latin typeface="Times New Roman" panose="02020603050405020304"/>
                <a:cs typeface="Times New Roman" panose="02020603050405020304"/>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atin typeface="Times New Roman" panose="02020603050405020304"/>
                <a:cs typeface="Times New Roman" panose="02020603050405020304"/>
              </a:defRPr>
            </a:lvl1pPr>
          </a:lstStyle>
          <a:p>
            <a:r>
              <a:rPr lang="en-US"/>
              <a:t>Oct. 29, 2014</a:t>
            </a:r>
            <a:endParaRPr lang="en-US"/>
          </a:p>
        </p:txBody>
      </p:sp>
      <p:sp>
        <p:nvSpPr>
          <p:cNvPr id="5" name="Footer Placeholder 4"/>
          <p:cNvSpPr>
            <a:spLocks noGrp="1"/>
          </p:cNvSpPr>
          <p:nvPr>
            <p:ph type="ftr" sz="quarter" idx="11"/>
          </p:nvPr>
        </p:nvSpPr>
        <p:spPr/>
        <p:txBody>
          <a:bodyPr/>
          <a:lstStyle>
            <a:lvl1pPr>
              <a:defRPr>
                <a:latin typeface="Times New Roman" panose="02020603050405020304"/>
                <a:cs typeface="Times New Roman" panose="02020603050405020304"/>
              </a:defRPr>
            </a:lvl1pPr>
          </a:lstStyle>
          <a:p>
            <a:pPr>
              <a:defRPr/>
            </a:pPr>
            <a:r>
              <a:rPr lang="en-US"/>
              <a:t>Internet of Things</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a:cs typeface="Times New Roman" panose="02020603050405020304"/>
              </a:defRPr>
            </a:lvl1pPr>
          </a:lstStyle>
          <a:p>
            <a:fld id="{12F58E44-C4A0-6547-8E06-BE352D59D586}"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a:latin typeface="Times New Roman" panose="02020603050405020304"/>
                <a:cs typeface="Times New Roman" panose="02020603050405020304"/>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lvl1pPr>
              <a:defRPr>
                <a:latin typeface="Times New Roman" panose="02020603050405020304"/>
                <a:cs typeface="Times New Roman" panose="02020603050405020304"/>
              </a:defRPr>
            </a:lvl1pPr>
            <a:lvl2pPr>
              <a:defRPr>
                <a:latin typeface="Times New Roman" panose="02020603050405020304"/>
                <a:cs typeface="Times New Roman" panose="02020603050405020304"/>
              </a:defRPr>
            </a:lvl2pPr>
            <a:lvl3pPr>
              <a:defRPr>
                <a:latin typeface="Times New Roman" panose="02020603050405020304"/>
                <a:cs typeface="Times New Roman" panose="02020603050405020304"/>
              </a:defRPr>
            </a:lvl3pPr>
            <a:lvl4pPr>
              <a:defRPr>
                <a:latin typeface="Times New Roman" panose="02020603050405020304"/>
                <a:cs typeface="Times New Roman" panose="02020603050405020304"/>
              </a:defRPr>
            </a:lvl4pPr>
            <a:lvl5pPr>
              <a:defRPr>
                <a:latin typeface="Times New Roman" panose="02020603050405020304"/>
                <a:cs typeface="Times New Roman" panose="02020603050405020304"/>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atin typeface="Times New Roman" panose="02020603050405020304"/>
                <a:cs typeface="Times New Roman" panose="02020603050405020304"/>
              </a:defRPr>
            </a:lvl1pPr>
          </a:lstStyle>
          <a:p>
            <a:r>
              <a:rPr lang="en-US"/>
              <a:t>Oct. 29, 2014</a:t>
            </a:r>
            <a:endParaRPr lang="en-US"/>
          </a:p>
        </p:txBody>
      </p:sp>
      <p:sp>
        <p:nvSpPr>
          <p:cNvPr id="5" name="Footer Placeholder 4"/>
          <p:cNvSpPr>
            <a:spLocks noGrp="1"/>
          </p:cNvSpPr>
          <p:nvPr>
            <p:ph type="ftr" sz="quarter" idx="11"/>
          </p:nvPr>
        </p:nvSpPr>
        <p:spPr/>
        <p:txBody>
          <a:bodyPr/>
          <a:lstStyle>
            <a:lvl1pPr>
              <a:defRPr>
                <a:latin typeface="Times New Roman" panose="02020603050405020304"/>
                <a:cs typeface="Times New Roman" panose="02020603050405020304"/>
              </a:defRPr>
            </a:lvl1pPr>
          </a:lstStyle>
          <a:p>
            <a:pPr>
              <a:defRPr/>
            </a:pPr>
            <a:r>
              <a:rPr lang="en-US"/>
              <a:t>Internet of Things</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a:cs typeface="Times New Roman" panose="02020603050405020304"/>
              </a:defRPr>
            </a:lvl1pPr>
          </a:lstStyle>
          <a:p>
            <a:fld id="{E386E80C-D7E5-7046-9EC2-54DD09A890FF}"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p:nvPr userDrawn="1"/>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5" name="Rectangle 4"/>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ounded Rectangle 5"/>
          <p:cNvSpPr>
            <a:spLocks noChangeArrowheads="1"/>
          </p:cNvSpPr>
          <p:nvPr/>
        </p:nvSpPr>
        <p:spPr bwMode="auto">
          <a:xfrm>
            <a:off x="381000" y="1295400"/>
            <a:ext cx="8229600" cy="2057400"/>
          </a:xfrm>
          <a:prstGeom prst="roundRect">
            <a:avLst>
              <a:gd name="adj" fmla="val 16667"/>
            </a:avLst>
          </a:prstGeom>
          <a:solidFill>
            <a:srgbClr val="3333B2"/>
          </a:solidFill>
          <a:ln w="25400">
            <a:solidFill>
              <a:srgbClr val="3333B2"/>
            </a:solidFill>
            <a:round/>
          </a:ln>
          <a:effectLst>
            <a:outerShdw blurRad="63500" dist="152400" dir="2700000" algn="tl" rotWithShape="0">
              <a:srgbClr val="000000">
                <a:alpha val="39999"/>
              </a:srgbClr>
            </a:outerShdw>
          </a:effectLst>
        </p:spPr>
        <p:txBody>
          <a:bodyPr anchor="ctr"/>
          <a:lstStyle/>
          <a:p>
            <a:pPr algn="ctr" fontAlgn="auto">
              <a:spcBef>
                <a:spcPts val="0"/>
              </a:spcBef>
              <a:spcAft>
                <a:spcPts val="0"/>
              </a:spcAft>
              <a:defRPr/>
            </a:pPr>
            <a:endParaRPr lang="en-US">
              <a:solidFill>
                <a:schemeClr val="lt1"/>
              </a:solidFill>
              <a:latin typeface="+mn-lt"/>
              <a:ea typeface="+mn-ea"/>
              <a:cs typeface="+mn-cs"/>
            </a:endParaRPr>
          </a:p>
        </p:txBody>
      </p:sp>
      <p:sp>
        <p:nvSpPr>
          <p:cNvPr id="2" name="Title 1"/>
          <p:cNvSpPr>
            <a:spLocks noGrp="1"/>
          </p:cNvSpPr>
          <p:nvPr>
            <p:ph type="ctrTitle"/>
          </p:nvPr>
        </p:nvSpPr>
        <p:spPr>
          <a:xfrm>
            <a:off x="609600" y="1447800"/>
            <a:ext cx="7772400" cy="838200"/>
          </a:xfrm>
        </p:spPr>
        <p:txBody>
          <a:bodyPr/>
          <a:lstStyle>
            <a:lvl1pPr>
              <a:defRPr baseline="0">
                <a:solidFill>
                  <a:schemeClr val="bg1"/>
                </a:solidFill>
                <a:latin typeface="Times New Roman" panose="02020603050405020304"/>
                <a:cs typeface="Times New Roman" panose="02020603050405020304"/>
              </a:defRPr>
            </a:lvl1pPr>
          </a:lstStyle>
          <a:p>
            <a:r>
              <a:rPr lang="en-US" dirty="0"/>
              <a:t>Click to edit Master title style</a:t>
            </a:r>
            <a:endParaRPr lang="en-US" dirty="0"/>
          </a:p>
        </p:txBody>
      </p:sp>
      <p:sp>
        <p:nvSpPr>
          <p:cNvPr id="3" name="Subtitle 2"/>
          <p:cNvSpPr>
            <a:spLocks noGrp="1"/>
          </p:cNvSpPr>
          <p:nvPr>
            <p:ph type="subTitle" idx="1"/>
          </p:nvPr>
        </p:nvSpPr>
        <p:spPr>
          <a:xfrm>
            <a:off x="1219200" y="2667000"/>
            <a:ext cx="6400800" cy="533400"/>
          </a:xfrm>
        </p:spPr>
        <p:txBody>
          <a:bodyPr/>
          <a:lstStyle>
            <a:lvl1pPr marL="0" indent="0" algn="ctr">
              <a:buNone/>
              <a:defRPr baseline="0">
                <a:solidFill>
                  <a:schemeClr val="bg1"/>
                </a:solidFill>
                <a:latin typeface="Times New Roman" panose="02020603050405020304"/>
                <a:cs typeface="Times New Roman" panose="02020603050405020304"/>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3"/>
          <p:cNvSpPr>
            <a:spLocks noGrp="1"/>
          </p:cNvSpPr>
          <p:nvPr>
            <p:ph type="dt" sz="half" idx="10"/>
          </p:nvPr>
        </p:nvSpPr>
        <p:spPr>
          <a:xfrm>
            <a:off x="0" y="6492875"/>
            <a:ext cx="1071563" cy="365125"/>
          </a:xfrm>
        </p:spPr>
        <p:txBody>
          <a:bodyPr/>
          <a:lstStyle>
            <a:lvl1pPr>
              <a:defRPr>
                <a:solidFill>
                  <a:schemeClr val="bg1"/>
                </a:solidFill>
                <a:latin typeface="Times New Roman" panose="02020603050405020304"/>
                <a:cs typeface="Times New Roman" panose="02020603050405020304"/>
              </a:defRPr>
            </a:lvl1pPr>
          </a:lstStyle>
          <a:p>
            <a:r>
              <a:rPr lang="en-US" dirty="0"/>
              <a:t>Aug. 25, 2018</a:t>
            </a:r>
            <a:endParaRPr lang="en-US" dirty="0"/>
          </a:p>
        </p:txBody>
      </p:sp>
      <p:sp>
        <p:nvSpPr>
          <p:cNvPr id="10" name="Slide Number Placeholder 5"/>
          <p:cNvSpPr>
            <a:spLocks noGrp="1"/>
          </p:cNvSpPr>
          <p:nvPr>
            <p:ph type="sldNum" sz="quarter" idx="12"/>
          </p:nvPr>
        </p:nvSpPr>
        <p:spPr>
          <a:xfrm>
            <a:off x="8001000" y="6492875"/>
            <a:ext cx="1143000" cy="365125"/>
          </a:xfrm>
        </p:spPr>
        <p:txBody>
          <a:bodyPr/>
          <a:lstStyle>
            <a:lvl1pPr>
              <a:defRPr>
                <a:solidFill>
                  <a:schemeClr val="bg1"/>
                </a:solidFill>
                <a:latin typeface="Times New Roman" panose="02020603050405020304"/>
                <a:cs typeface="Times New Roman" panose="02020603050405020304"/>
              </a:defRPr>
            </a:lvl1pPr>
          </a:lstStyle>
          <a:p>
            <a:r>
              <a:rPr lang="en-US" dirty="0"/>
              <a:t># </a:t>
            </a:r>
            <a:fld id="{82838457-541D-2540-B443-0B695C1D9A4E}" type="slidenum">
              <a:rPr lang="en-US" dirty="0" smtClean="0"/>
            </a:fld>
            <a:endParaRPr lang="en-US" dirty="0"/>
          </a:p>
        </p:txBody>
      </p:sp>
      <p:sp>
        <p:nvSpPr>
          <p:cNvPr id="11" name="TextBox 10"/>
          <p:cNvSpPr txBox="1"/>
          <p:nvPr userDrawn="1"/>
        </p:nvSpPr>
        <p:spPr>
          <a:xfrm>
            <a:off x="1071563" y="6488113"/>
            <a:ext cx="3500437" cy="369887"/>
          </a:xfrm>
          <a:prstGeom prst="rect">
            <a:avLst/>
          </a:prstGeom>
          <a:noFill/>
        </p:spPr>
        <p:txBody>
          <a:bodyPr anchor="ctr"/>
          <a:lstStyle/>
          <a:p>
            <a:pPr algn="r" fontAlgn="auto">
              <a:spcBef>
                <a:spcPts val="0"/>
              </a:spcBef>
              <a:spcAft>
                <a:spcPts val="0"/>
              </a:spcAft>
              <a:defRPr/>
            </a:pPr>
            <a:r>
              <a:rPr lang="en-US" sz="1200" dirty="0">
                <a:solidFill>
                  <a:schemeClr val="bg1"/>
                </a:solidFill>
                <a:latin typeface="Times New Roman" panose="02020603050405020304"/>
                <a:ea typeface="+mn-ea"/>
                <a:cs typeface="Times New Roman" panose="02020603050405020304"/>
              </a:rPr>
              <a:t>University of</a:t>
            </a:r>
            <a:r>
              <a:rPr lang="en-US" sz="1200" baseline="0" dirty="0">
                <a:solidFill>
                  <a:schemeClr val="bg1"/>
                </a:solidFill>
                <a:latin typeface="Times New Roman" panose="02020603050405020304"/>
                <a:ea typeface="+mn-ea"/>
                <a:cs typeface="Times New Roman" panose="02020603050405020304"/>
              </a:rPr>
              <a:t> Minnesota | Networking Lab</a:t>
            </a:r>
            <a:endParaRPr lang="en-US" sz="1200" dirty="0">
              <a:solidFill>
                <a:schemeClr val="bg1"/>
              </a:solidFill>
              <a:latin typeface="Times New Roman" panose="02020603050405020304"/>
              <a:ea typeface="+mn-ea"/>
              <a:cs typeface="Times New Roman" panose="02020603050405020304"/>
            </a:endParaRPr>
          </a:p>
        </p:txBody>
      </p:sp>
      <p:sp>
        <p:nvSpPr>
          <p:cNvPr id="12" name="Footer Placeholder 4"/>
          <p:cNvSpPr>
            <a:spLocks noGrp="1"/>
          </p:cNvSpPr>
          <p:nvPr>
            <p:ph type="ftr" sz="quarter" idx="11"/>
          </p:nvPr>
        </p:nvSpPr>
        <p:spPr>
          <a:xfrm>
            <a:off x="4572000" y="6492875"/>
            <a:ext cx="3505200" cy="365125"/>
          </a:xfrm>
        </p:spPr>
        <p:txBody>
          <a:bodyPr/>
          <a:lstStyle>
            <a:lvl1pPr algn="l">
              <a:defRPr baseline="0">
                <a:solidFill>
                  <a:schemeClr val="bg1"/>
                </a:solidFill>
                <a:latin typeface="Times New Roman" panose="02020603050405020304"/>
                <a:cs typeface="Times New Roman" panose="02020603050405020304"/>
              </a:defRPr>
            </a:lvl1pPr>
          </a:lstStyle>
          <a:p>
            <a:pPr>
              <a:defRPr/>
            </a:pPr>
            <a:r>
              <a:rPr lang="en-US" dirty="0"/>
              <a:t>D</a:t>
            </a:r>
            <a:r>
              <a:rPr lang="en-US" sz="1050" dirty="0"/>
              <a:t>EEP</a:t>
            </a:r>
            <a:r>
              <a:rPr lang="en-US" dirty="0"/>
              <a:t>C</a:t>
            </a:r>
            <a:r>
              <a:rPr lang="en-US" sz="1050" dirty="0"/>
              <a:t>ACHE</a:t>
            </a:r>
            <a:r>
              <a:rPr lang="en-US" dirty="0"/>
              <a:t> | </a:t>
            </a:r>
            <a:r>
              <a:rPr lang="en-US" dirty="0" err="1"/>
              <a:t>NetAI</a:t>
            </a:r>
            <a:r>
              <a:rPr lang="en-US" dirty="0"/>
              <a:t> 2018</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latin typeface="Times New Roman" panose="02020603050405020304"/>
              <a:cs typeface="Times New Roman" panose="02020603050405020304"/>
            </a:endParaRPr>
          </a:p>
        </p:txBody>
      </p:sp>
      <p:sp>
        <p:nvSpPr>
          <p:cNvPr id="5" name="Rectangle 4"/>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latin typeface="Times New Roman" panose="02020603050405020304"/>
              <a:cs typeface="Times New Roman" panose="02020603050405020304"/>
            </a:endParaRPr>
          </a:p>
        </p:txBody>
      </p:sp>
      <p:sp>
        <p:nvSpPr>
          <p:cNvPr id="6" name="Rectangle 5"/>
          <p:cNvSpPr>
            <a:spLocks noChangeArrowheads="1"/>
          </p:cNvSpPr>
          <p:nvPr/>
        </p:nvSpPr>
        <p:spPr bwMode="auto">
          <a:xfrm>
            <a:off x="0" y="0"/>
            <a:ext cx="9144000" cy="762000"/>
          </a:xfrm>
          <a:prstGeom prst="rect">
            <a:avLst/>
          </a:prstGeom>
          <a:gradFill rotWithShape="1">
            <a:gsLst>
              <a:gs pos="0">
                <a:schemeClr val="tx1"/>
              </a:gs>
              <a:gs pos="100000">
                <a:srgbClr val="3333B2"/>
              </a:gs>
            </a:gsLst>
            <a:lin ang="10800000" scaled="1"/>
          </a:gradFill>
          <a:ln>
            <a:noFill/>
          </a:ln>
          <a:effectLst>
            <a:outerShdw blurRad="63500" dist="88900" dir="5400000" algn="tl" rotWithShape="0">
              <a:srgbClr val="000000">
                <a:alpha val="39999"/>
              </a:srgbClr>
            </a:outerShdw>
          </a:effectLst>
        </p:spPr>
        <p:txBody>
          <a:bodyPr anchor="ctr"/>
          <a:lstStyle/>
          <a:p>
            <a:pPr algn="ctr" fontAlgn="auto">
              <a:spcBef>
                <a:spcPts val="0"/>
              </a:spcBef>
              <a:spcAft>
                <a:spcPts val="0"/>
              </a:spcAft>
              <a:defRPr/>
            </a:pPr>
            <a:endParaRPr lang="en-US">
              <a:solidFill>
                <a:schemeClr val="lt1"/>
              </a:solidFill>
              <a:latin typeface="Times New Roman" panose="02020603050405020304"/>
              <a:ea typeface="+mn-ea"/>
              <a:cs typeface="Times New Roman" panose="02020603050405020304"/>
            </a:endParaRPr>
          </a:p>
        </p:txBody>
      </p:sp>
      <p:sp>
        <p:nvSpPr>
          <p:cNvPr id="7" name="TextBox 6"/>
          <p:cNvSpPr txBox="1"/>
          <p:nvPr/>
        </p:nvSpPr>
        <p:spPr>
          <a:xfrm>
            <a:off x="1071563" y="6488113"/>
            <a:ext cx="3500437" cy="369887"/>
          </a:xfrm>
          <a:prstGeom prst="rect">
            <a:avLst/>
          </a:prstGeom>
          <a:noFill/>
        </p:spPr>
        <p:txBody>
          <a:bodyPr anchor="ctr"/>
          <a:lstStyle/>
          <a:p>
            <a:pPr algn="r" fontAlgn="auto">
              <a:spcBef>
                <a:spcPts val="0"/>
              </a:spcBef>
              <a:spcAft>
                <a:spcPts val="0"/>
              </a:spcAft>
              <a:defRPr/>
            </a:pPr>
            <a:r>
              <a:rPr lang="en-US" sz="1200" dirty="0">
                <a:solidFill>
                  <a:schemeClr val="bg1"/>
                </a:solidFill>
                <a:latin typeface="Times New Roman" panose="02020603050405020304"/>
                <a:ea typeface="+mn-ea"/>
                <a:cs typeface="Times New Roman" panose="02020603050405020304"/>
              </a:rPr>
              <a:t>University of</a:t>
            </a:r>
            <a:r>
              <a:rPr lang="en-US" sz="1200" baseline="0" dirty="0">
                <a:solidFill>
                  <a:schemeClr val="bg1"/>
                </a:solidFill>
                <a:latin typeface="Times New Roman" panose="02020603050405020304"/>
                <a:ea typeface="+mn-ea"/>
                <a:cs typeface="Times New Roman" panose="02020603050405020304"/>
              </a:rPr>
              <a:t> Minnesota | Networking Lab</a:t>
            </a:r>
            <a:endParaRPr lang="en-US" sz="1200" dirty="0">
              <a:solidFill>
                <a:schemeClr val="bg1"/>
              </a:solidFill>
              <a:latin typeface="Times New Roman" panose="02020603050405020304"/>
              <a:ea typeface="+mn-ea"/>
              <a:cs typeface="Times New Roman" panose="02020603050405020304"/>
            </a:endParaRPr>
          </a:p>
        </p:txBody>
      </p:sp>
      <p:sp>
        <p:nvSpPr>
          <p:cNvPr id="3" name="Content Placeholder 2"/>
          <p:cNvSpPr>
            <a:spLocks noGrp="1"/>
          </p:cNvSpPr>
          <p:nvPr>
            <p:ph idx="1"/>
          </p:nvPr>
        </p:nvSpPr>
        <p:spPr>
          <a:xfrm>
            <a:off x="304800" y="1066800"/>
            <a:ext cx="8382000" cy="5059363"/>
          </a:xfrm>
        </p:spPr>
        <p:txBody>
          <a:bodyPr/>
          <a:lstStyle>
            <a:lvl1pPr>
              <a:buSzPct val="60000"/>
              <a:buFontTx/>
              <a:buBlip>
                <a:blip r:embed="rId2"/>
              </a:buBlip>
              <a:defRPr>
                <a:latin typeface="Times New Roman" panose="02020603050405020304"/>
                <a:cs typeface="Times New Roman" panose="02020603050405020304"/>
              </a:defRPr>
            </a:lvl1pPr>
            <a:lvl2pPr>
              <a:buSzPct val="60000"/>
              <a:buFontTx/>
              <a:buBlip>
                <a:blip r:embed="rId3"/>
              </a:buBlip>
              <a:defRPr>
                <a:latin typeface="Times New Roman" panose="02020603050405020304"/>
                <a:cs typeface="Times New Roman" panose="02020603050405020304"/>
              </a:defRPr>
            </a:lvl2pPr>
            <a:lvl3pPr>
              <a:defRPr>
                <a:latin typeface="Times New Roman" panose="02020603050405020304"/>
                <a:cs typeface="Times New Roman" panose="02020603050405020304"/>
              </a:defRPr>
            </a:lvl3pPr>
            <a:lvl4pPr>
              <a:defRPr>
                <a:latin typeface="Times New Roman" panose="02020603050405020304"/>
                <a:cs typeface="Times New Roman" panose="02020603050405020304"/>
              </a:defRPr>
            </a:lvl4pPr>
            <a:lvl5pPr>
              <a:defRPr>
                <a:latin typeface="Times New Roman" panose="02020603050405020304"/>
                <a:cs typeface="Times New Roman" panose="02020603050405020304"/>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 name="Title 1"/>
          <p:cNvSpPr>
            <a:spLocks noGrp="1"/>
          </p:cNvSpPr>
          <p:nvPr>
            <p:ph type="title"/>
          </p:nvPr>
        </p:nvSpPr>
        <p:spPr>
          <a:xfrm>
            <a:off x="0" y="0"/>
            <a:ext cx="8915400" cy="762000"/>
          </a:xfrm>
        </p:spPr>
        <p:txBody>
          <a:bodyPr/>
          <a:lstStyle>
            <a:lvl1pPr marL="182880" algn="l">
              <a:defRPr baseline="0">
                <a:solidFill>
                  <a:schemeClr val="bg1"/>
                </a:solidFill>
                <a:latin typeface="Times New Roman" panose="02020603050405020304"/>
                <a:cs typeface="Times New Roman" panose="02020603050405020304"/>
              </a:defRPr>
            </a:lvl1pPr>
          </a:lstStyle>
          <a:p>
            <a:r>
              <a:rPr lang="en-US" dirty="0"/>
              <a:t>Click to edit Master title style</a:t>
            </a:r>
            <a:endParaRPr lang="en-US" dirty="0"/>
          </a:p>
        </p:txBody>
      </p:sp>
      <p:sp>
        <p:nvSpPr>
          <p:cNvPr id="8" name="Date Placeholder 3"/>
          <p:cNvSpPr>
            <a:spLocks noGrp="1"/>
          </p:cNvSpPr>
          <p:nvPr>
            <p:ph type="dt" sz="half" idx="10"/>
          </p:nvPr>
        </p:nvSpPr>
        <p:spPr>
          <a:xfrm>
            <a:off x="0" y="6492875"/>
            <a:ext cx="1071563" cy="365125"/>
          </a:xfrm>
        </p:spPr>
        <p:txBody>
          <a:bodyPr/>
          <a:lstStyle>
            <a:lvl1pPr>
              <a:defRPr>
                <a:solidFill>
                  <a:schemeClr val="bg1"/>
                </a:solidFill>
                <a:latin typeface="Times New Roman" panose="02020603050405020304"/>
                <a:cs typeface="Times New Roman" panose="02020603050405020304"/>
              </a:defRPr>
            </a:lvl1pPr>
          </a:lstStyle>
          <a:p>
            <a:r>
              <a:rPr lang="en-US" dirty="0"/>
              <a:t>Aug. 25, 2018</a:t>
            </a:r>
            <a:endParaRPr lang="en-US" dirty="0"/>
          </a:p>
        </p:txBody>
      </p:sp>
      <p:sp>
        <p:nvSpPr>
          <p:cNvPr id="9" name="Footer Placeholder 4"/>
          <p:cNvSpPr>
            <a:spLocks noGrp="1"/>
          </p:cNvSpPr>
          <p:nvPr>
            <p:ph type="ftr" sz="quarter" idx="11"/>
          </p:nvPr>
        </p:nvSpPr>
        <p:spPr>
          <a:xfrm>
            <a:off x="4572000" y="6492875"/>
            <a:ext cx="3505200" cy="365125"/>
          </a:xfrm>
        </p:spPr>
        <p:txBody>
          <a:bodyPr/>
          <a:lstStyle>
            <a:lvl1pPr algn="l">
              <a:defRPr baseline="0">
                <a:solidFill>
                  <a:schemeClr val="bg1"/>
                </a:solidFill>
                <a:latin typeface="Times New Roman" panose="02020603050405020304"/>
                <a:cs typeface="Times New Roman" panose="02020603050405020304"/>
              </a:defRPr>
            </a:lvl1pPr>
          </a:lstStyle>
          <a:p>
            <a:pPr>
              <a:defRPr/>
            </a:pPr>
            <a:r>
              <a:rPr lang="en-US" dirty="0"/>
              <a:t>D</a:t>
            </a:r>
            <a:r>
              <a:rPr lang="en-US" sz="1050" dirty="0"/>
              <a:t>EEP</a:t>
            </a:r>
            <a:r>
              <a:rPr lang="en-US" dirty="0"/>
              <a:t>C</a:t>
            </a:r>
            <a:r>
              <a:rPr lang="en-US" sz="1050" dirty="0"/>
              <a:t>ACHE</a:t>
            </a:r>
            <a:r>
              <a:rPr lang="en-US" dirty="0"/>
              <a:t> | </a:t>
            </a:r>
            <a:r>
              <a:rPr lang="en-US" dirty="0" err="1"/>
              <a:t>NetAI</a:t>
            </a:r>
            <a:r>
              <a:rPr lang="en-US" dirty="0"/>
              <a:t> 2018</a:t>
            </a:r>
            <a:endParaRPr lang="en-US" dirty="0"/>
          </a:p>
        </p:txBody>
      </p:sp>
      <p:sp>
        <p:nvSpPr>
          <p:cNvPr id="10" name="Slide Number Placeholder 5"/>
          <p:cNvSpPr>
            <a:spLocks noGrp="1"/>
          </p:cNvSpPr>
          <p:nvPr>
            <p:ph type="sldNum" sz="quarter" idx="12"/>
          </p:nvPr>
        </p:nvSpPr>
        <p:spPr>
          <a:xfrm>
            <a:off x="8077200" y="6492875"/>
            <a:ext cx="1066800" cy="365125"/>
          </a:xfrm>
        </p:spPr>
        <p:txBody>
          <a:bodyPr/>
          <a:lstStyle>
            <a:lvl1pPr>
              <a:defRPr>
                <a:solidFill>
                  <a:schemeClr val="bg1"/>
                </a:solidFill>
                <a:latin typeface="Times New Roman" panose="02020603050405020304"/>
                <a:cs typeface="Times New Roman" panose="02020603050405020304"/>
              </a:defRPr>
            </a:lvl1pPr>
          </a:lstStyle>
          <a:p>
            <a:r>
              <a:rPr lang="en-US" dirty="0"/>
              <a:t># </a:t>
            </a:r>
            <a:fld id="{0A98A249-9593-3D4B-86FF-EE7CABC9770F}" type="slidenum">
              <a:rPr lang="en-US" dirty="0"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lvl1pPr>
              <a:defRPr/>
            </a:lvl1pPr>
          </a:lstStyle>
          <a:p>
            <a:r>
              <a:rPr lang="en-US"/>
              <a:t>Oct. 29, 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Internet of Things</a:t>
            </a:r>
            <a:endParaRPr lang="en-US"/>
          </a:p>
        </p:txBody>
      </p:sp>
      <p:sp>
        <p:nvSpPr>
          <p:cNvPr id="6" name="Slide Number Placeholder 5"/>
          <p:cNvSpPr>
            <a:spLocks noGrp="1"/>
          </p:cNvSpPr>
          <p:nvPr>
            <p:ph type="sldNum" sz="quarter" idx="12"/>
          </p:nvPr>
        </p:nvSpPr>
        <p:spPr/>
        <p:txBody>
          <a:bodyPr/>
          <a:lstStyle>
            <a:lvl1pPr>
              <a:defRPr/>
            </a:lvl1pPr>
          </a:lstStyle>
          <a:p>
            <a:fld id="{87A79AC6-5F61-794F-BDA4-FEF5935AE6D5}" type="slidenum">
              <a:rPr lang="en-US"/>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Rectangle 4"/>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latin typeface="Times New Roman" panose="02020603050405020304"/>
              <a:cs typeface="Times New Roman" panose="02020603050405020304"/>
            </a:endParaRPr>
          </a:p>
        </p:txBody>
      </p:sp>
      <p:sp>
        <p:nvSpPr>
          <p:cNvPr id="6" name="Rectangle 5"/>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latin typeface="Times New Roman" panose="02020603050405020304"/>
              <a:cs typeface="Times New Roman" panose="02020603050405020304"/>
            </a:endParaRPr>
          </a:p>
        </p:txBody>
      </p:sp>
      <p:sp>
        <p:nvSpPr>
          <p:cNvPr id="7" name="Rectangle 6"/>
          <p:cNvSpPr>
            <a:spLocks noChangeArrowheads="1"/>
          </p:cNvSpPr>
          <p:nvPr/>
        </p:nvSpPr>
        <p:spPr bwMode="auto">
          <a:xfrm>
            <a:off x="0" y="0"/>
            <a:ext cx="9144000" cy="762000"/>
          </a:xfrm>
          <a:prstGeom prst="rect">
            <a:avLst/>
          </a:prstGeom>
          <a:gradFill rotWithShape="1">
            <a:gsLst>
              <a:gs pos="0">
                <a:schemeClr val="tx1"/>
              </a:gs>
              <a:gs pos="100000">
                <a:srgbClr val="3333B2"/>
              </a:gs>
            </a:gsLst>
            <a:lin ang="10800000" scaled="1"/>
          </a:gradFill>
          <a:ln>
            <a:noFill/>
          </a:ln>
          <a:effectLst>
            <a:outerShdw blurRad="63500" dist="88900" dir="5400000" algn="tl" rotWithShape="0">
              <a:srgbClr val="000000">
                <a:alpha val="39999"/>
              </a:srgbClr>
            </a:outerShdw>
          </a:effectLst>
        </p:spPr>
        <p:txBody>
          <a:bodyPr anchor="ctr"/>
          <a:lstStyle/>
          <a:p>
            <a:pPr algn="ctr" fontAlgn="auto">
              <a:spcBef>
                <a:spcPts val="0"/>
              </a:spcBef>
              <a:spcAft>
                <a:spcPts val="0"/>
              </a:spcAft>
              <a:defRPr/>
            </a:pPr>
            <a:endParaRPr lang="en-US">
              <a:solidFill>
                <a:schemeClr val="lt1"/>
              </a:solidFill>
              <a:latin typeface="Times New Roman" panose="02020603050405020304"/>
              <a:ea typeface="+mn-ea"/>
              <a:cs typeface="Times New Roman" panose="02020603050405020304"/>
            </a:endParaRPr>
          </a:p>
        </p:txBody>
      </p:sp>
      <p:sp>
        <p:nvSpPr>
          <p:cNvPr id="3" name="Content Placeholder 2"/>
          <p:cNvSpPr>
            <a:spLocks noGrp="1"/>
          </p:cNvSpPr>
          <p:nvPr>
            <p:ph sz="half" idx="1"/>
          </p:nvPr>
        </p:nvSpPr>
        <p:spPr>
          <a:xfrm>
            <a:off x="228600" y="1066800"/>
            <a:ext cx="4267200" cy="5059363"/>
          </a:xfrm>
        </p:spPr>
        <p:txBody>
          <a:bodyPr/>
          <a:lstStyle>
            <a:lvl1pPr>
              <a:buSzPct val="60000"/>
              <a:buFontTx/>
              <a:buBlip>
                <a:blip r:embed="rId2"/>
              </a:buBlip>
              <a:defRPr sz="2800">
                <a:latin typeface="Times New Roman" panose="02020603050405020304"/>
                <a:cs typeface="Times New Roman" panose="02020603050405020304"/>
              </a:defRPr>
            </a:lvl1pPr>
            <a:lvl2pPr>
              <a:buSzPct val="60000"/>
              <a:buFontTx/>
              <a:buBlip>
                <a:blip r:embed="rId2"/>
              </a:buBlip>
              <a:defRPr sz="2400">
                <a:latin typeface="Times New Roman" panose="02020603050405020304"/>
                <a:cs typeface="Times New Roman" panose="02020603050405020304"/>
              </a:defRPr>
            </a:lvl2pPr>
            <a:lvl3pPr>
              <a:defRPr sz="2000">
                <a:latin typeface="Times New Roman" panose="02020603050405020304"/>
                <a:cs typeface="Times New Roman" panose="02020603050405020304"/>
              </a:defRPr>
            </a:lvl3pPr>
            <a:lvl4pPr>
              <a:defRPr sz="1800">
                <a:latin typeface="Times New Roman" panose="02020603050405020304"/>
                <a:cs typeface="Times New Roman" panose="02020603050405020304"/>
              </a:defRPr>
            </a:lvl4pPr>
            <a:lvl5pPr>
              <a:defRPr sz="1800">
                <a:latin typeface="Times New Roman" panose="02020603050405020304"/>
                <a:cs typeface="Times New Roman" panose="02020603050405020304"/>
              </a:defRPr>
            </a:lvl5pPr>
            <a:lvl6pPr>
              <a:defRPr sz="1800"/>
            </a:lvl6pPr>
            <a:lvl7pPr>
              <a:defRPr sz="1800"/>
            </a:lvl7pPr>
            <a:lvl8pPr>
              <a:defRPr sz="1800"/>
            </a:lvl8pPr>
            <a:lvl9pPr>
              <a:defRPr sz="18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4648200" y="1066800"/>
            <a:ext cx="4267200" cy="5059363"/>
          </a:xfrm>
        </p:spPr>
        <p:txBody>
          <a:bodyPr/>
          <a:lstStyle>
            <a:lvl1pPr>
              <a:buSzPct val="60000"/>
              <a:buFontTx/>
              <a:buBlip>
                <a:blip r:embed="rId2"/>
              </a:buBlip>
              <a:defRPr sz="2800">
                <a:latin typeface="Times New Roman" panose="02020603050405020304"/>
                <a:cs typeface="Times New Roman" panose="02020603050405020304"/>
              </a:defRPr>
            </a:lvl1pPr>
            <a:lvl2pPr>
              <a:buSzPct val="60000"/>
              <a:buFontTx/>
              <a:buBlip>
                <a:blip r:embed="rId2"/>
              </a:buBlip>
              <a:defRPr sz="2400">
                <a:latin typeface="Times New Roman" panose="02020603050405020304"/>
                <a:cs typeface="Times New Roman" panose="02020603050405020304"/>
              </a:defRPr>
            </a:lvl2pPr>
            <a:lvl3pPr>
              <a:defRPr sz="2000">
                <a:latin typeface="Times New Roman" panose="02020603050405020304"/>
                <a:cs typeface="Times New Roman" panose="02020603050405020304"/>
              </a:defRPr>
            </a:lvl3pPr>
            <a:lvl4pPr>
              <a:defRPr sz="1800">
                <a:latin typeface="Times New Roman" panose="02020603050405020304"/>
                <a:cs typeface="Times New Roman" panose="02020603050405020304"/>
              </a:defRPr>
            </a:lvl4pPr>
            <a:lvl5pPr>
              <a:defRPr sz="1800">
                <a:latin typeface="Times New Roman" panose="02020603050405020304"/>
                <a:cs typeface="Times New Roman" panose="02020603050405020304"/>
              </a:defRPr>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Title 1"/>
          <p:cNvSpPr>
            <a:spLocks noGrp="1"/>
          </p:cNvSpPr>
          <p:nvPr>
            <p:ph type="title"/>
          </p:nvPr>
        </p:nvSpPr>
        <p:spPr>
          <a:xfrm>
            <a:off x="0" y="0"/>
            <a:ext cx="8839200" cy="762000"/>
          </a:xfrm>
        </p:spPr>
        <p:txBody>
          <a:bodyPr/>
          <a:lstStyle>
            <a:lvl1pPr marL="182880" algn="l">
              <a:defRPr baseline="0">
                <a:solidFill>
                  <a:schemeClr val="bg1"/>
                </a:solidFill>
                <a:latin typeface="Times New Roman" panose="02020603050405020304"/>
                <a:cs typeface="Times New Roman" panose="02020603050405020304"/>
              </a:defRPr>
            </a:lvl1pPr>
          </a:lstStyle>
          <a:p>
            <a:r>
              <a:rPr lang="en-US"/>
              <a:t>Click to edit Master title style</a:t>
            </a:r>
            <a:endParaRPr lang="en-US"/>
          </a:p>
        </p:txBody>
      </p:sp>
      <p:sp>
        <p:nvSpPr>
          <p:cNvPr id="9" name="Date Placeholder 4"/>
          <p:cNvSpPr>
            <a:spLocks noGrp="1"/>
          </p:cNvSpPr>
          <p:nvPr>
            <p:ph type="dt" sz="half" idx="10"/>
          </p:nvPr>
        </p:nvSpPr>
        <p:spPr>
          <a:xfrm>
            <a:off x="0" y="6492875"/>
            <a:ext cx="1066800" cy="365125"/>
          </a:xfrm>
        </p:spPr>
        <p:txBody>
          <a:bodyPr/>
          <a:lstStyle>
            <a:lvl1pPr>
              <a:defRPr>
                <a:solidFill>
                  <a:schemeClr val="bg1"/>
                </a:solidFill>
                <a:latin typeface="Times New Roman" panose="02020603050405020304"/>
                <a:cs typeface="Times New Roman" panose="02020603050405020304"/>
              </a:defRPr>
            </a:lvl1pPr>
          </a:lstStyle>
          <a:p>
            <a:r>
              <a:rPr lang="en-US" dirty="0"/>
              <a:t>July 3, 2015</a:t>
            </a:r>
            <a:endParaRPr lang="en-US" dirty="0"/>
          </a:p>
        </p:txBody>
      </p:sp>
      <p:sp>
        <p:nvSpPr>
          <p:cNvPr id="11" name="Slide Number Placeholder 6"/>
          <p:cNvSpPr>
            <a:spLocks noGrp="1"/>
          </p:cNvSpPr>
          <p:nvPr>
            <p:ph type="sldNum" sz="quarter" idx="12"/>
          </p:nvPr>
        </p:nvSpPr>
        <p:spPr>
          <a:xfrm>
            <a:off x="8077200" y="6492875"/>
            <a:ext cx="1066800" cy="365125"/>
          </a:xfrm>
        </p:spPr>
        <p:txBody>
          <a:bodyPr/>
          <a:lstStyle>
            <a:lvl1pPr>
              <a:defRPr>
                <a:solidFill>
                  <a:schemeClr val="bg1"/>
                </a:solidFill>
                <a:latin typeface="Times New Roman" panose="02020603050405020304"/>
                <a:cs typeface="Times New Roman" panose="02020603050405020304"/>
              </a:defRPr>
            </a:lvl1pPr>
          </a:lstStyle>
          <a:p>
            <a:r>
              <a:rPr lang="en-US" dirty="0"/>
              <a:t># </a:t>
            </a:r>
            <a:fld id="{438BF0FE-BE74-6A4F-8709-63C29897818D}" type="slidenum">
              <a:rPr lang="en-US" dirty="0" smtClean="0"/>
            </a:fld>
            <a:endParaRPr lang="en-US" dirty="0"/>
          </a:p>
        </p:txBody>
      </p:sp>
      <p:sp>
        <p:nvSpPr>
          <p:cNvPr id="15" name="TextBox 14"/>
          <p:cNvSpPr txBox="1"/>
          <p:nvPr userDrawn="1"/>
        </p:nvSpPr>
        <p:spPr>
          <a:xfrm>
            <a:off x="1071563" y="6488113"/>
            <a:ext cx="3500437" cy="369887"/>
          </a:xfrm>
          <a:prstGeom prst="rect">
            <a:avLst/>
          </a:prstGeom>
          <a:noFill/>
        </p:spPr>
        <p:txBody>
          <a:bodyPr anchor="ctr"/>
          <a:lstStyle/>
          <a:p>
            <a:pPr algn="r" fontAlgn="auto">
              <a:spcBef>
                <a:spcPts val="0"/>
              </a:spcBef>
              <a:spcAft>
                <a:spcPts val="0"/>
              </a:spcAft>
              <a:defRPr/>
            </a:pPr>
            <a:r>
              <a:rPr lang="en-US" sz="1200" dirty="0">
                <a:solidFill>
                  <a:schemeClr val="bg1"/>
                </a:solidFill>
                <a:latin typeface="Times New Roman" panose="02020603050405020304"/>
                <a:ea typeface="+mn-ea"/>
                <a:cs typeface="Times New Roman" panose="02020603050405020304"/>
              </a:rPr>
              <a:t>University of</a:t>
            </a:r>
            <a:r>
              <a:rPr lang="en-US" sz="1200" baseline="0" dirty="0">
                <a:solidFill>
                  <a:schemeClr val="bg1"/>
                </a:solidFill>
                <a:latin typeface="Times New Roman" panose="02020603050405020304"/>
                <a:ea typeface="+mn-ea"/>
                <a:cs typeface="Times New Roman" panose="02020603050405020304"/>
              </a:rPr>
              <a:t> Minnesota | Networking Lab</a:t>
            </a:r>
            <a:endParaRPr lang="en-US" sz="1200" dirty="0">
              <a:solidFill>
                <a:schemeClr val="bg1"/>
              </a:solidFill>
              <a:latin typeface="Times New Roman" panose="02020603050405020304"/>
              <a:ea typeface="+mn-ea"/>
              <a:cs typeface="Times New Roman" panose="02020603050405020304"/>
            </a:endParaRPr>
          </a:p>
        </p:txBody>
      </p:sp>
      <p:sp>
        <p:nvSpPr>
          <p:cNvPr id="16" name="Footer Placeholder 4"/>
          <p:cNvSpPr>
            <a:spLocks noGrp="1"/>
          </p:cNvSpPr>
          <p:nvPr>
            <p:ph type="ftr" sz="quarter" idx="11"/>
          </p:nvPr>
        </p:nvSpPr>
        <p:spPr>
          <a:xfrm>
            <a:off x="4572000" y="6492875"/>
            <a:ext cx="3505200" cy="365125"/>
          </a:xfrm>
        </p:spPr>
        <p:txBody>
          <a:bodyPr/>
          <a:lstStyle>
            <a:lvl1pPr algn="l">
              <a:defRPr baseline="0">
                <a:solidFill>
                  <a:schemeClr val="bg1"/>
                </a:solidFill>
                <a:latin typeface="Times New Roman" panose="02020603050405020304"/>
                <a:cs typeface="Times New Roman" panose="02020603050405020304"/>
              </a:defRPr>
            </a:lvl1pPr>
          </a:lstStyle>
          <a:p>
            <a:pPr>
              <a:defRPr/>
            </a:pPr>
            <a:r>
              <a:rPr lang="en-US" dirty="0"/>
              <a:t>D</a:t>
            </a:r>
            <a:r>
              <a:rPr lang="en-US" sz="1050" dirty="0"/>
              <a:t>EEP</a:t>
            </a:r>
            <a:r>
              <a:rPr lang="en-US" dirty="0"/>
              <a:t>C</a:t>
            </a:r>
            <a:r>
              <a:rPr lang="en-US" sz="1050" dirty="0"/>
              <a:t>ACHE</a:t>
            </a:r>
            <a:r>
              <a:rPr lang="en-US" dirty="0"/>
              <a:t> | </a:t>
            </a:r>
            <a:r>
              <a:rPr lang="en-US" dirty="0" err="1"/>
              <a:t>NetAI</a:t>
            </a:r>
            <a:r>
              <a:rPr lang="en-US" dirty="0"/>
              <a:t> 2018</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Rectangle 6"/>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latin typeface="Times New Roman" panose="02020603050405020304"/>
              <a:cs typeface="Times New Roman" panose="02020603050405020304"/>
            </a:endParaRPr>
          </a:p>
        </p:txBody>
      </p:sp>
      <p:sp>
        <p:nvSpPr>
          <p:cNvPr id="8" name="Rectangle 7"/>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latin typeface="Times New Roman" panose="02020603050405020304"/>
              <a:cs typeface="Times New Roman" panose="02020603050405020304"/>
            </a:endParaRPr>
          </a:p>
        </p:txBody>
      </p:sp>
      <p:sp>
        <p:nvSpPr>
          <p:cNvPr id="9" name="Rectangle 8"/>
          <p:cNvSpPr>
            <a:spLocks noChangeArrowheads="1"/>
          </p:cNvSpPr>
          <p:nvPr/>
        </p:nvSpPr>
        <p:spPr bwMode="auto">
          <a:xfrm>
            <a:off x="0" y="0"/>
            <a:ext cx="9144000" cy="762000"/>
          </a:xfrm>
          <a:prstGeom prst="rect">
            <a:avLst/>
          </a:prstGeom>
          <a:gradFill rotWithShape="1">
            <a:gsLst>
              <a:gs pos="0">
                <a:schemeClr val="tx1"/>
              </a:gs>
              <a:gs pos="100000">
                <a:srgbClr val="3333B2"/>
              </a:gs>
            </a:gsLst>
            <a:lin ang="10800000" scaled="1"/>
          </a:gradFill>
          <a:ln>
            <a:noFill/>
          </a:ln>
          <a:effectLst>
            <a:outerShdw blurRad="63500" dist="88900" dir="5400000" algn="tl" rotWithShape="0">
              <a:srgbClr val="000000">
                <a:alpha val="39999"/>
              </a:srgbClr>
            </a:outerShdw>
          </a:effectLst>
        </p:spPr>
        <p:txBody>
          <a:bodyPr anchor="ctr"/>
          <a:lstStyle/>
          <a:p>
            <a:pPr algn="ctr" fontAlgn="auto">
              <a:spcBef>
                <a:spcPts val="0"/>
              </a:spcBef>
              <a:spcAft>
                <a:spcPts val="0"/>
              </a:spcAft>
              <a:defRPr/>
            </a:pPr>
            <a:endParaRPr lang="en-US">
              <a:solidFill>
                <a:schemeClr val="lt1"/>
              </a:solidFill>
              <a:latin typeface="Times New Roman" panose="02020603050405020304"/>
              <a:ea typeface="+mn-ea"/>
              <a:cs typeface="Times New Roman" panose="02020603050405020304"/>
            </a:endParaRPr>
          </a:p>
        </p:txBody>
      </p:sp>
      <p:sp>
        <p:nvSpPr>
          <p:cNvPr id="10" name="TextBox 9"/>
          <p:cNvSpPr txBox="1"/>
          <p:nvPr/>
        </p:nvSpPr>
        <p:spPr>
          <a:xfrm>
            <a:off x="1071563" y="6488113"/>
            <a:ext cx="3500437" cy="369887"/>
          </a:xfrm>
          <a:prstGeom prst="rect">
            <a:avLst/>
          </a:prstGeom>
          <a:noFill/>
        </p:spPr>
        <p:txBody>
          <a:bodyPr anchor="ctr"/>
          <a:lstStyle/>
          <a:p>
            <a:pPr algn="r" fontAlgn="auto">
              <a:spcBef>
                <a:spcPts val="0"/>
              </a:spcBef>
              <a:spcAft>
                <a:spcPts val="0"/>
              </a:spcAft>
              <a:defRPr/>
            </a:pPr>
            <a:r>
              <a:rPr lang="en-US" sz="1200" dirty="0">
                <a:solidFill>
                  <a:schemeClr val="bg1"/>
                </a:solidFill>
                <a:latin typeface="Times New Roman" panose="02020603050405020304"/>
                <a:ea typeface="+mn-ea"/>
                <a:cs typeface="Times New Roman" panose="02020603050405020304"/>
              </a:rPr>
              <a:t>Vu Pham</a:t>
            </a:r>
            <a:endParaRPr lang="en-US" sz="1200" dirty="0">
              <a:solidFill>
                <a:schemeClr val="bg1"/>
              </a:solidFill>
              <a:latin typeface="Times New Roman" panose="02020603050405020304"/>
              <a:ea typeface="+mn-ea"/>
              <a:cs typeface="Times New Roman" panose="02020603050405020304"/>
            </a:endParaRPr>
          </a:p>
        </p:txBody>
      </p:sp>
      <p:sp>
        <p:nvSpPr>
          <p:cNvPr id="3" name="Text Placeholder 2"/>
          <p:cNvSpPr>
            <a:spLocks noGrp="1"/>
          </p:cNvSpPr>
          <p:nvPr>
            <p:ph type="body" idx="1"/>
          </p:nvPr>
        </p:nvSpPr>
        <p:spPr>
          <a:xfrm>
            <a:off x="457200" y="990600"/>
            <a:ext cx="4040188" cy="639762"/>
          </a:xfrm>
        </p:spPr>
        <p:txBody>
          <a:bodyPr anchor="b"/>
          <a:lstStyle>
            <a:lvl1pPr marL="0" indent="0">
              <a:buNone/>
              <a:defRPr sz="2400" b="1">
                <a:latin typeface="Times New Roman" panose="02020603050405020304"/>
                <a:cs typeface="Times New Roman" panose="02020603050405020304"/>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1676400"/>
            <a:ext cx="4040188" cy="4449763"/>
          </a:xfrm>
        </p:spPr>
        <p:txBody>
          <a:bodyPr/>
          <a:lstStyle>
            <a:lvl1pPr>
              <a:buSzPct val="60000"/>
              <a:buFontTx/>
              <a:buBlip>
                <a:blip r:embed="rId2"/>
              </a:buBlip>
              <a:defRPr sz="2400">
                <a:latin typeface="Times New Roman" panose="02020603050405020304"/>
                <a:cs typeface="Times New Roman" panose="02020603050405020304"/>
              </a:defRPr>
            </a:lvl1pPr>
            <a:lvl2pPr>
              <a:buSzPct val="60000"/>
              <a:buFontTx/>
              <a:buBlip>
                <a:blip r:embed="rId2"/>
              </a:buBlip>
              <a:defRPr sz="2000">
                <a:latin typeface="Times New Roman" panose="02020603050405020304"/>
                <a:cs typeface="Times New Roman" panose="02020603050405020304"/>
              </a:defRPr>
            </a:lvl2pPr>
            <a:lvl3pPr>
              <a:defRPr sz="1800">
                <a:latin typeface="Times New Roman" panose="02020603050405020304"/>
                <a:cs typeface="Times New Roman" panose="02020603050405020304"/>
              </a:defRPr>
            </a:lvl3pPr>
            <a:lvl4pPr>
              <a:defRPr sz="1600">
                <a:latin typeface="Times New Roman" panose="02020603050405020304"/>
                <a:cs typeface="Times New Roman" panose="02020603050405020304"/>
              </a:defRPr>
            </a:lvl4pPr>
            <a:lvl5pPr>
              <a:defRPr sz="1600">
                <a:latin typeface="Times New Roman" panose="02020603050405020304"/>
                <a:cs typeface="Times New Roman" panose="02020603050405020304"/>
              </a:defRPr>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645025" y="990600"/>
            <a:ext cx="4041775" cy="639762"/>
          </a:xfrm>
        </p:spPr>
        <p:txBody>
          <a:bodyPr anchor="b"/>
          <a:lstStyle>
            <a:lvl1pPr marL="0" indent="0">
              <a:buNone/>
              <a:defRPr sz="2400" b="1">
                <a:latin typeface="Times New Roman" panose="02020603050405020304"/>
                <a:cs typeface="Times New Roman" panose="02020603050405020304"/>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1676400"/>
            <a:ext cx="4041775" cy="4449763"/>
          </a:xfrm>
        </p:spPr>
        <p:txBody>
          <a:bodyPr/>
          <a:lstStyle>
            <a:lvl1pPr>
              <a:buSzPct val="60000"/>
              <a:buFontTx/>
              <a:buBlip>
                <a:blip r:embed="rId2"/>
              </a:buBlip>
              <a:defRPr sz="2400">
                <a:latin typeface="Times New Roman" panose="02020603050405020304"/>
                <a:cs typeface="Times New Roman" panose="02020603050405020304"/>
              </a:defRPr>
            </a:lvl1pPr>
            <a:lvl2pPr>
              <a:buSzPct val="60000"/>
              <a:buFontTx/>
              <a:buBlip>
                <a:blip r:embed="rId2"/>
              </a:buBlip>
              <a:defRPr sz="2000">
                <a:latin typeface="Times New Roman" panose="02020603050405020304"/>
                <a:cs typeface="Times New Roman" panose="02020603050405020304"/>
              </a:defRPr>
            </a:lvl2pPr>
            <a:lvl3pPr>
              <a:defRPr sz="1800">
                <a:latin typeface="Times New Roman" panose="02020603050405020304"/>
                <a:cs typeface="Times New Roman" panose="02020603050405020304"/>
              </a:defRPr>
            </a:lvl3pPr>
            <a:lvl4pPr>
              <a:defRPr sz="1600">
                <a:latin typeface="Times New Roman" panose="02020603050405020304"/>
                <a:cs typeface="Times New Roman" panose="02020603050405020304"/>
              </a:defRPr>
            </a:lvl4pPr>
            <a:lvl5pPr>
              <a:defRPr sz="1600">
                <a:latin typeface="Times New Roman" panose="02020603050405020304"/>
                <a:cs typeface="Times New Roman" panose="02020603050405020304"/>
              </a:defRPr>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Title 1"/>
          <p:cNvSpPr>
            <a:spLocks noGrp="1"/>
          </p:cNvSpPr>
          <p:nvPr>
            <p:ph type="title"/>
          </p:nvPr>
        </p:nvSpPr>
        <p:spPr>
          <a:xfrm>
            <a:off x="0" y="0"/>
            <a:ext cx="8839200" cy="762000"/>
          </a:xfrm>
        </p:spPr>
        <p:txBody>
          <a:bodyPr/>
          <a:lstStyle>
            <a:lvl1pPr marL="182880" algn="l">
              <a:defRPr baseline="0">
                <a:solidFill>
                  <a:schemeClr val="bg1"/>
                </a:solidFill>
                <a:latin typeface="Times New Roman" panose="02020603050405020304"/>
                <a:cs typeface="Times New Roman" panose="02020603050405020304"/>
              </a:defRPr>
            </a:lvl1pPr>
          </a:lstStyle>
          <a:p>
            <a:r>
              <a:rPr lang="en-US"/>
              <a:t>Click to edit Master title style</a:t>
            </a:r>
            <a:endParaRPr lang="en-US"/>
          </a:p>
        </p:txBody>
      </p:sp>
      <p:sp>
        <p:nvSpPr>
          <p:cNvPr id="11" name="Date Placeholder 6"/>
          <p:cNvSpPr>
            <a:spLocks noGrp="1"/>
          </p:cNvSpPr>
          <p:nvPr>
            <p:ph type="dt" sz="half" idx="10"/>
          </p:nvPr>
        </p:nvSpPr>
        <p:spPr>
          <a:xfrm>
            <a:off x="0" y="6492875"/>
            <a:ext cx="1066800" cy="365125"/>
          </a:xfrm>
        </p:spPr>
        <p:txBody>
          <a:bodyPr/>
          <a:lstStyle>
            <a:lvl1pPr>
              <a:defRPr>
                <a:solidFill>
                  <a:schemeClr val="bg1"/>
                </a:solidFill>
                <a:latin typeface="Times New Roman" panose="02020603050405020304"/>
                <a:cs typeface="Times New Roman" panose="02020603050405020304"/>
              </a:defRPr>
            </a:lvl1pPr>
          </a:lstStyle>
          <a:p>
            <a:r>
              <a:rPr lang="en-US" dirty="0"/>
              <a:t>July 3, 2015</a:t>
            </a:r>
            <a:endParaRPr lang="en-US" dirty="0"/>
          </a:p>
        </p:txBody>
      </p:sp>
      <p:sp>
        <p:nvSpPr>
          <p:cNvPr id="12" name="Footer Placeholder 7"/>
          <p:cNvSpPr>
            <a:spLocks noGrp="1"/>
          </p:cNvSpPr>
          <p:nvPr>
            <p:ph type="ftr" sz="quarter" idx="11"/>
          </p:nvPr>
        </p:nvSpPr>
        <p:spPr>
          <a:xfrm>
            <a:off x="4572000" y="6492875"/>
            <a:ext cx="3505200" cy="365125"/>
          </a:xfrm>
        </p:spPr>
        <p:txBody>
          <a:bodyPr/>
          <a:lstStyle>
            <a:lvl1pPr algn="l">
              <a:defRPr baseline="0">
                <a:solidFill>
                  <a:schemeClr val="bg1"/>
                </a:solidFill>
                <a:latin typeface="Times New Roman" panose="02020603050405020304"/>
                <a:cs typeface="Times New Roman" panose="02020603050405020304"/>
              </a:defRPr>
            </a:lvl1pPr>
          </a:lstStyle>
          <a:p>
            <a:pPr>
              <a:defRPr/>
            </a:pPr>
            <a:endParaRPr lang="en-US" dirty="0"/>
          </a:p>
        </p:txBody>
      </p:sp>
      <p:sp>
        <p:nvSpPr>
          <p:cNvPr id="13" name="Slide Number Placeholder 8"/>
          <p:cNvSpPr>
            <a:spLocks noGrp="1"/>
          </p:cNvSpPr>
          <p:nvPr>
            <p:ph type="sldNum" sz="quarter" idx="12"/>
          </p:nvPr>
        </p:nvSpPr>
        <p:spPr>
          <a:xfrm>
            <a:off x="8077200" y="6492875"/>
            <a:ext cx="1066800" cy="365125"/>
          </a:xfrm>
        </p:spPr>
        <p:txBody>
          <a:bodyPr/>
          <a:lstStyle>
            <a:lvl1pPr>
              <a:defRPr>
                <a:solidFill>
                  <a:schemeClr val="bg1"/>
                </a:solidFill>
                <a:latin typeface="Times New Roman" panose="02020603050405020304"/>
                <a:cs typeface="Times New Roman" panose="02020603050405020304"/>
              </a:defRPr>
            </a:lvl1pPr>
          </a:lstStyle>
          <a:p>
            <a:r>
              <a:rPr lang="en-US" dirty="0"/>
              <a:t># </a:t>
            </a:r>
            <a:fld id="{E1B9FB8B-74C6-D04D-A1FF-D49BE1F09B07}" type="slidenum">
              <a:rPr lang="en-US" dirty="0"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3"/>
          <p:cNvSpPr>
            <a:spLocks noChangeArrowheads="1"/>
          </p:cNvSpPr>
          <p:nvPr/>
        </p:nvSpPr>
        <p:spPr bwMode="auto">
          <a:xfrm>
            <a:off x="0" y="0"/>
            <a:ext cx="9144000" cy="762000"/>
          </a:xfrm>
          <a:prstGeom prst="rect">
            <a:avLst/>
          </a:prstGeom>
          <a:gradFill rotWithShape="1">
            <a:gsLst>
              <a:gs pos="0">
                <a:schemeClr val="tx1"/>
              </a:gs>
              <a:gs pos="100000">
                <a:srgbClr val="3333B2"/>
              </a:gs>
            </a:gsLst>
            <a:lin ang="10800000" scaled="1"/>
          </a:gradFill>
          <a:ln>
            <a:noFill/>
          </a:ln>
          <a:effectLst>
            <a:outerShdw blurRad="63500" dist="88900" dir="5400000" algn="tl" rotWithShape="0">
              <a:srgbClr val="000000">
                <a:alpha val="39999"/>
              </a:srgbClr>
            </a:outerShdw>
          </a:effectLst>
        </p:spPr>
        <p:txBody>
          <a:bodyPr anchor="ctr"/>
          <a:lstStyle/>
          <a:p>
            <a:pPr algn="ctr" fontAlgn="auto">
              <a:spcBef>
                <a:spcPts val="0"/>
              </a:spcBef>
              <a:spcAft>
                <a:spcPts val="0"/>
              </a:spcAft>
              <a:defRPr/>
            </a:pPr>
            <a:endParaRPr lang="en-US">
              <a:solidFill>
                <a:schemeClr val="lt1"/>
              </a:solidFill>
              <a:latin typeface="Times New Roman" panose="02020603050405020304"/>
              <a:ea typeface="+mn-ea"/>
              <a:cs typeface="Times New Roman" panose="02020603050405020304"/>
            </a:endParaRPr>
          </a:p>
        </p:txBody>
      </p:sp>
      <p:sp>
        <p:nvSpPr>
          <p:cNvPr id="5" name="Rectangle 4"/>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latin typeface="Times New Roman" panose="02020603050405020304"/>
              <a:cs typeface="Times New Roman" panose="02020603050405020304"/>
            </a:endParaRPr>
          </a:p>
        </p:txBody>
      </p:sp>
      <p:sp>
        <p:nvSpPr>
          <p:cNvPr id="6" name="Rectangle 5"/>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latin typeface="Times New Roman" panose="02020603050405020304"/>
              <a:cs typeface="Times New Roman" panose="02020603050405020304"/>
            </a:endParaRPr>
          </a:p>
        </p:txBody>
      </p:sp>
      <p:sp>
        <p:nvSpPr>
          <p:cNvPr id="2" name="Title 1"/>
          <p:cNvSpPr>
            <a:spLocks noGrp="1"/>
          </p:cNvSpPr>
          <p:nvPr>
            <p:ph type="title"/>
          </p:nvPr>
        </p:nvSpPr>
        <p:spPr>
          <a:xfrm>
            <a:off x="0" y="0"/>
            <a:ext cx="8915400" cy="762000"/>
          </a:xfrm>
        </p:spPr>
        <p:txBody>
          <a:bodyPr/>
          <a:lstStyle>
            <a:lvl1pPr marL="182880" algn="l">
              <a:defRPr baseline="0">
                <a:solidFill>
                  <a:schemeClr val="bg1"/>
                </a:solidFill>
                <a:latin typeface="Times New Roman" panose="02020603050405020304"/>
                <a:cs typeface="Times New Roman" panose="02020603050405020304"/>
              </a:defRPr>
            </a:lvl1pPr>
          </a:lstStyle>
          <a:p>
            <a:r>
              <a:rPr lang="en-US"/>
              <a:t>Click to edit Master title style</a:t>
            </a:r>
            <a:endParaRPr lang="en-US"/>
          </a:p>
        </p:txBody>
      </p:sp>
      <p:sp>
        <p:nvSpPr>
          <p:cNvPr id="7" name="Date Placeholder 6"/>
          <p:cNvSpPr>
            <a:spLocks noGrp="1"/>
          </p:cNvSpPr>
          <p:nvPr>
            <p:ph type="dt" sz="half" idx="14"/>
          </p:nvPr>
        </p:nvSpPr>
        <p:spPr>
          <a:xfrm>
            <a:off x="0" y="6492875"/>
            <a:ext cx="1066800" cy="365125"/>
          </a:xfrm>
        </p:spPr>
        <p:txBody>
          <a:bodyPr/>
          <a:lstStyle>
            <a:lvl1pPr>
              <a:defRPr>
                <a:solidFill>
                  <a:schemeClr val="bg1"/>
                </a:solidFill>
                <a:latin typeface="Times New Roman" panose="02020603050405020304"/>
                <a:cs typeface="Times New Roman" panose="02020603050405020304"/>
              </a:defRPr>
            </a:lvl1pPr>
          </a:lstStyle>
          <a:p>
            <a:r>
              <a:rPr lang="en-US"/>
              <a:t>Oct. 29, 2014</a:t>
            </a:r>
            <a:endParaRPr lang="en-US"/>
          </a:p>
        </p:txBody>
      </p:sp>
      <p:sp>
        <p:nvSpPr>
          <p:cNvPr id="9" name="Slide Number Placeholder 8"/>
          <p:cNvSpPr>
            <a:spLocks noGrp="1"/>
          </p:cNvSpPr>
          <p:nvPr>
            <p:ph type="sldNum" sz="quarter" idx="16"/>
          </p:nvPr>
        </p:nvSpPr>
        <p:spPr>
          <a:xfrm>
            <a:off x="8077200" y="6492875"/>
            <a:ext cx="1066800" cy="365125"/>
          </a:xfrm>
        </p:spPr>
        <p:txBody>
          <a:bodyPr/>
          <a:lstStyle>
            <a:lvl1pPr>
              <a:defRPr>
                <a:solidFill>
                  <a:schemeClr val="bg1"/>
                </a:solidFill>
                <a:latin typeface="Times New Roman" panose="02020603050405020304"/>
                <a:cs typeface="Times New Roman" panose="02020603050405020304"/>
              </a:defRPr>
            </a:lvl1pPr>
          </a:lstStyle>
          <a:p>
            <a:r>
              <a:rPr lang="en-US" dirty="0"/>
              <a:t># </a:t>
            </a:r>
            <a:fld id="{D5A7FA6F-4D08-E545-A788-D10937BF3E49}" type="slidenum">
              <a:rPr lang="en-US" dirty="0" smtClean="0"/>
            </a:fld>
            <a:endParaRPr lang="en-US" dirty="0"/>
          </a:p>
        </p:txBody>
      </p:sp>
      <p:sp>
        <p:nvSpPr>
          <p:cNvPr id="10" name="TextBox 9"/>
          <p:cNvSpPr txBox="1"/>
          <p:nvPr userDrawn="1"/>
        </p:nvSpPr>
        <p:spPr>
          <a:xfrm>
            <a:off x="1071563" y="6488113"/>
            <a:ext cx="3500437" cy="369887"/>
          </a:xfrm>
          <a:prstGeom prst="rect">
            <a:avLst/>
          </a:prstGeom>
          <a:noFill/>
        </p:spPr>
        <p:txBody>
          <a:bodyPr anchor="ctr"/>
          <a:lstStyle/>
          <a:p>
            <a:pPr algn="r" fontAlgn="auto">
              <a:spcBef>
                <a:spcPts val="0"/>
              </a:spcBef>
              <a:spcAft>
                <a:spcPts val="0"/>
              </a:spcAft>
              <a:defRPr/>
            </a:pPr>
            <a:r>
              <a:rPr lang="en-US" sz="1200" dirty="0">
                <a:solidFill>
                  <a:schemeClr val="bg1"/>
                </a:solidFill>
                <a:latin typeface="Times New Roman" panose="02020603050405020304"/>
                <a:ea typeface="+mn-ea"/>
                <a:cs typeface="Times New Roman" panose="02020603050405020304"/>
              </a:rPr>
              <a:t>University of</a:t>
            </a:r>
            <a:r>
              <a:rPr lang="en-US" sz="1200" baseline="0" dirty="0">
                <a:solidFill>
                  <a:schemeClr val="bg1"/>
                </a:solidFill>
                <a:latin typeface="Times New Roman" panose="02020603050405020304"/>
                <a:ea typeface="+mn-ea"/>
                <a:cs typeface="Times New Roman" panose="02020603050405020304"/>
              </a:rPr>
              <a:t> Minnesota | Networking Lab</a:t>
            </a:r>
            <a:endParaRPr lang="en-US" sz="1200" dirty="0">
              <a:solidFill>
                <a:schemeClr val="bg1"/>
              </a:solidFill>
              <a:latin typeface="Times New Roman" panose="02020603050405020304"/>
              <a:ea typeface="+mn-ea"/>
              <a:cs typeface="Times New Roman" panose="02020603050405020304"/>
            </a:endParaRPr>
          </a:p>
        </p:txBody>
      </p:sp>
      <p:sp>
        <p:nvSpPr>
          <p:cNvPr id="11" name="Footer Placeholder 4"/>
          <p:cNvSpPr>
            <a:spLocks noGrp="1"/>
          </p:cNvSpPr>
          <p:nvPr>
            <p:ph type="ftr" sz="quarter" idx="11"/>
          </p:nvPr>
        </p:nvSpPr>
        <p:spPr>
          <a:xfrm>
            <a:off x="4572000" y="6492875"/>
            <a:ext cx="3505200" cy="365125"/>
          </a:xfrm>
        </p:spPr>
        <p:txBody>
          <a:bodyPr/>
          <a:lstStyle>
            <a:lvl1pPr algn="l">
              <a:defRPr baseline="0">
                <a:solidFill>
                  <a:schemeClr val="bg1"/>
                </a:solidFill>
                <a:latin typeface="Times New Roman" panose="02020603050405020304"/>
                <a:cs typeface="Times New Roman" panose="02020603050405020304"/>
              </a:defRPr>
            </a:lvl1pPr>
          </a:lstStyle>
          <a:p>
            <a:pPr>
              <a:defRPr/>
            </a:pPr>
            <a:r>
              <a:rPr lang="en-US"/>
              <a:t>Internet of Things</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latin typeface="Times New Roman" panose="02020603050405020304"/>
              <a:cs typeface="Times New Roman" panose="02020603050405020304"/>
            </a:endParaRPr>
          </a:p>
        </p:txBody>
      </p:sp>
      <p:sp>
        <p:nvSpPr>
          <p:cNvPr id="4" name="Rectangle 3"/>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latin typeface="Times New Roman" panose="02020603050405020304"/>
              <a:cs typeface="Times New Roman" panose="02020603050405020304"/>
            </a:endParaRPr>
          </a:p>
        </p:txBody>
      </p:sp>
      <p:sp>
        <p:nvSpPr>
          <p:cNvPr id="5" name="Date Placeholder 6"/>
          <p:cNvSpPr>
            <a:spLocks noGrp="1"/>
          </p:cNvSpPr>
          <p:nvPr>
            <p:ph type="dt" sz="half" idx="14"/>
          </p:nvPr>
        </p:nvSpPr>
        <p:spPr>
          <a:xfrm>
            <a:off x="0" y="6492875"/>
            <a:ext cx="1066800" cy="365125"/>
          </a:xfrm>
        </p:spPr>
        <p:txBody>
          <a:bodyPr/>
          <a:lstStyle>
            <a:lvl1pPr>
              <a:defRPr>
                <a:solidFill>
                  <a:schemeClr val="bg1"/>
                </a:solidFill>
                <a:latin typeface="Times New Roman" panose="02020603050405020304"/>
                <a:cs typeface="Times New Roman" panose="02020603050405020304"/>
              </a:defRPr>
            </a:lvl1pPr>
          </a:lstStyle>
          <a:p>
            <a:r>
              <a:rPr lang="en-US"/>
              <a:t>Oct. 29, 2014</a:t>
            </a:r>
            <a:endParaRPr lang="en-US"/>
          </a:p>
        </p:txBody>
      </p:sp>
      <p:sp>
        <p:nvSpPr>
          <p:cNvPr id="7" name="Slide Number Placeholder 8"/>
          <p:cNvSpPr>
            <a:spLocks noGrp="1"/>
          </p:cNvSpPr>
          <p:nvPr>
            <p:ph type="sldNum" sz="quarter" idx="16"/>
          </p:nvPr>
        </p:nvSpPr>
        <p:spPr>
          <a:xfrm>
            <a:off x="8077200" y="6492875"/>
            <a:ext cx="1066800" cy="365125"/>
          </a:xfrm>
        </p:spPr>
        <p:txBody>
          <a:bodyPr/>
          <a:lstStyle>
            <a:lvl1pPr>
              <a:defRPr>
                <a:solidFill>
                  <a:schemeClr val="bg1"/>
                </a:solidFill>
                <a:latin typeface="Times New Roman" panose="02020603050405020304"/>
                <a:cs typeface="Times New Roman" panose="02020603050405020304"/>
              </a:defRPr>
            </a:lvl1pPr>
          </a:lstStyle>
          <a:p>
            <a:r>
              <a:rPr lang="en-US" dirty="0"/>
              <a:t># </a:t>
            </a:r>
            <a:fld id="{F5B2CDD1-F7B2-7449-8056-DADD02CBA27D}" type="slidenum">
              <a:rPr lang="en-US" dirty="0" smtClean="0"/>
            </a:fld>
            <a:endParaRPr lang="en-US" dirty="0"/>
          </a:p>
        </p:txBody>
      </p:sp>
      <p:sp>
        <p:nvSpPr>
          <p:cNvPr id="8" name="TextBox 7"/>
          <p:cNvSpPr txBox="1"/>
          <p:nvPr userDrawn="1"/>
        </p:nvSpPr>
        <p:spPr>
          <a:xfrm>
            <a:off x="1071563" y="6488113"/>
            <a:ext cx="3500437" cy="369887"/>
          </a:xfrm>
          <a:prstGeom prst="rect">
            <a:avLst/>
          </a:prstGeom>
          <a:noFill/>
        </p:spPr>
        <p:txBody>
          <a:bodyPr anchor="ctr"/>
          <a:lstStyle/>
          <a:p>
            <a:pPr algn="r" fontAlgn="auto">
              <a:spcBef>
                <a:spcPts val="0"/>
              </a:spcBef>
              <a:spcAft>
                <a:spcPts val="0"/>
              </a:spcAft>
              <a:defRPr/>
            </a:pPr>
            <a:r>
              <a:rPr lang="en-US" sz="1200" dirty="0">
                <a:solidFill>
                  <a:schemeClr val="bg1"/>
                </a:solidFill>
                <a:latin typeface="Times New Roman" panose="02020603050405020304"/>
                <a:ea typeface="+mn-ea"/>
                <a:cs typeface="Times New Roman" panose="02020603050405020304"/>
              </a:rPr>
              <a:t>University of</a:t>
            </a:r>
            <a:r>
              <a:rPr lang="en-US" sz="1200" baseline="0" dirty="0">
                <a:solidFill>
                  <a:schemeClr val="bg1"/>
                </a:solidFill>
                <a:latin typeface="Times New Roman" panose="02020603050405020304"/>
                <a:ea typeface="+mn-ea"/>
                <a:cs typeface="Times New Roman" panose="02020603050405020304"/>
              </a:rPr>
              <a:t> Minnesota | Networking Lab</a:t>
            </a:r>
            <a:endParaRPr lang="en-US" sz="1200" dirty="0">
              <a:solidFill>
                <a:schemeClr val="bg1"/>
              </a:solidFill>
              <a:latin typeface="Times New Roman" panose="02020603050405020304"/>
              <a:ea typeface="+mn-ea"/>
              <a:cs typeface="Times New Roman" panose="02020603050405020304"/>
            </a:endParaRPr>
          </a:p>
        </p:txBody>
      </p:sp>
      <p:sp>
        <p:nvSpPr>
          <p:cNvPr id="9" name="Footer Placeholder 4"/>
          <p:cNvSpPr>
            <a:spLocks noGrp="1"/>
          </p:cNvSpPr>
          <p:nvPr>
            <p:ph type="ftr" sz="quarter" idx="11"/>
          </p:nvPr>
        </p:nvSpPr>
        <p:spPr>
          <a:xfrm>
            <a:off x="4572000" y="6492875"/>
            <a:ext cx="3505200" cy="365125"/>
          </a:xfrm>
        </p:spPr>
        <p:txBody>
          <a:bodyPr/>
          <a:lstStyle>
            <a:lvl1pPr algn="l">
              <a:defRPr baseline="0">
                <a:solidFill>
                  <a:schemeClr val="bg1"/>
                </a:solidFill>
                <a:latin typeface="Times New Roman" panose="02020603050405020304"/>
                <a:cs typeface="Times New Roman" panose="02020603050405020304"/>
              </a:defRPr>
            </a:lvl1pPr>
          </a:lstStyle>
          <a:p>
            <a:pPr>
              <a:defRPr/>
            </a:pPr>
            <a:r>
              <a:rPr lang="en-US"/>
              <a:t>Internet of Things</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1200" b="1">
                <a:latin typeface="Times New Roman" panose="02020603050405020304"/>
                <a:cs typeface="Times New Roman" panose="02020603050405020304"/>
              </a:defRPr>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1200">
                <a:latin typeface="Times New Roman" panose="02020603050405020304"/>
                <a:cs typeface="Times New Roman" panose="02020603050405020304"/>
              </a:defRPr>
            </a:lvl1pPr>
            <a:lvl2pPr>
              <a:defRPr sz="1200">
                <a:latin typeface="Times New Roman" panose="02020603050405020304"/>
                <a:cs typeface="Times New Roman" panose="02020603050405020304"/>
              </a:defRPr>
            </a:lvl2pPr>
            <a:lvl3pPr>
              <a:defRPr sz="1200">
                <a:latin typeface="Times New Roman" panose="02020603050405020304"/>
                <a:cs typeface="Times New Roman" panose="02020603050405020304"/>
              </a:defRPr>
            </a:lvl3pPr>
            <a:lvl4pPr>
              <a:defRPr sz="1200">
                <a:latin typeface="Times New Roman" panose="02020603050405020304"/>
                <a:cs typeface="Times New Roman" panose="02020603050405020304"/>
              </a:defRPr>
            </a:lvl4pPr>
            <a:lvl5pPr>
              <a:defRPr sz="1200">
                <a:latin typeface="Times New Roman" panose="02020603050405020304"/>
                <a:cs typeface="Times New Roman" panose="02020603050405020304"/>
              </a:defRPr>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200">
                <a:latin typeface="Times New Roman" panose="02020603050405020304"/>
                <a:cs typeface="Times New Roman" panose="02020603050405020304"/>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sz="1200">
                <a:latin typeface="Times New Roman" panose="02020603050405020304"/>
                <a:cs typeface="Times New Roman" panose="02020603050405020304"/>
              </a:defRPr>
            </a:lvl1pPr>
          </a:lstStyle>
          <a:p>
            <a:r>
              <a:rPr lang="en-US"/>
              <a:t>Oct. 29, 2014</a:t>
            </a:r>
            <a:endParaRPr lang="en-US"/>
          </a:p>
        </p:txBody>
      </p:sp>
      <p:sp>
        <p:nvSpPr>
          <p:cNvPr id="6" name="Footer Placeholder 4"/>
          <p:cNvSpPr>
            <a:spLocks noGrp="1"/>
          </p:cNvSpPr>
          <p:nvPr>
            <p:ph type="ftr" sz="quarter" idx="11"/>
          </p:nvPr>
        </p:nvSpPr>
        <p:spPr/>
        <p:txBody>
          <a:bodyPr/>
          <a:lstStyle>
            <a:lvl1pPr>
              <a:defRPr sz="1200">
                <a:latin typeface="Times New Roman" panose="02020603050405020304"/>
                <a:cs typeface="Times New Roman" panose="02020603050405020304"/>
              </a:defRPr>
            </a:lvl1pPr>
          </a:lstStyle>
          <a:p>
            <a:pPr>
              <a:defRPr/>
            </a:pPr>
            <a:r>
              <a:rPr lang="en-US"/>
              <a:t>Internet of Things</a:t>
            </a:r>
            <a:endParaRPr lang="en-US"/>
          </a:p>
        </p:txBody>
      </p:sp>
      <p:sp>
        <p:nvSpPr>
          <p:cNvPr id="7" name="Slide Number Placeholder 5"/>
          <p:cNvSpPr>
            <a:spLocks noGrp="1"/>
          </p:cNvSpPr>
          <p:nvPr>
            <p:ph type="sldNum" sz="quarter" idx="12"/>
          </p:nvPr>
        </p:nvSpPr>
        <p:spPr/>
        <p:txBody>
          <a:bodyPr/>
          <a:lstStyle>
            <a:lvl1pPr>
              <a:defRPr sz="1200">
                <a:latin typeface="Times New Roman" panose="02020603050405020304"/>
                <a:cs typeface="Times New Roman" panose="02020603050405020304"/>
              </a:defRPr>
            </a:lvl1pPr>
          </a:lstStyle>
          <a:p>
            <a:fld id="{4B18ADCA-F634-4A47-90BC-BEAAEA60DE7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latin typeface="Times New Roman" panose="02020603050405020304"/>
              <a:cs typeface="Times New Roman" panose="02020603050405020304"/>
            </a:endParaRPr>
          </a:p>
        </p:txBody>
      </p:sp>
      <p:sp>
        <p:nvSpPr>
          <p:cNvPr id="5" name="Rectangle 4"/>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latin typeface="Times New Roman" panose="02020603050405020304"/>
              <a:cs typeface="Times New Roman" panose="02020603050405020304"/>
            </a:endParaRPr>
          </a:p>
        </p:txBody>
      </p:sp>
      <p:sp>
        <p:nvSpPr>
          <p:cNvPr id="6" name="Rectangle 5"/>
          <p:cNvSpPr>
            <a:spLocks noChangeArrowheads="1"/>
          </p:cNvSpPr>
          <p:nvPr/>
        </p:nvSpPr>
        <p:spPr bwMode="auto">
          <a:xfrm>
            <a:off x="0" y="0"/>
            <a:ext cx="9144000" cy="762000"/>
          </a:xfrm>
          <a:prstGeom prst="rect">
            <a:avLst/>
          </a:prstGeom>
          <a:gradFill rotWithShape="1">
            <a:gsLst>
              <a:gs pos="0">
                <a:schemeClr val="tx1"/>
              </a:gs>
              <a:gs pos="100000">
                <a:srgbClr val="3333B2"/>
              </a:gs>
            </a:gsLst>
            <a:lin ang="10800000" scaled="1"/>
          </a:gradFill>
          <a:ln>
            <a:noFill/>
          </a:ln>
          <a:effectLst>
            <a:outerShdw blurRad="63500" dist="88900" dir="5400000" algn="tl" rotWithShape="0">
              <a:srgbClr val="000000">
                <a:alpha val="39999"/>
              </a:srgbClr>
            </a:outerShdw>
          </a:effectLst>
        </p:spPr>
        <p:txBody>
          <a:bodyPr anchor="ctr"/>
          <a:lstStyle/>
          <a:p>
            <a:pPr algn="ctr" fontAlgn="auto">
              <a:spcBef>
                <a:spcPts val="0"/>
              </a:spcBef>
              <a:spcAft>
                <a:spcPts val="0"/>
              </a:spcAft>
              <a:defRPr/>
            </a:pPr>
            <a:endParaRPr lang="en-US">
              <a:solidFill>
                <a:schemeClr val="lt1"/>
              </a:solidFill>
              <a:latin typeface="Times New Roman" panose="02020603050405020304"/>
              <a:ea typeface="+mn-ea"/>
              <a:cs typeface="Times New Roman" panose="02020603050405020304"/>
            </a:endParaRPr>
          </a:p>
        </p:txBody>
      </p:sp>
      <p:sp>
        <p:nvSpPr>
          <p:cNvPr id="7" name="TextBox 6"/>
          <p:cNvSpPr txBox="1"/>
          <p:nvPr/>
        </p:nvSpPr>
        <p:spPr>
          <a:xfrm>
            <a:off x="1071563" y="6488113"/>
            <a:ext cx="3500437" cy="369887"/>
          </a:xfrm>
          <a:prstGeom prst="rect">
            <a:avLst/>
          </a:prstGeom>
          <a:noFill/>
        </p:spPr>
        <p:txBody>
          <a:bodyPr anchor="ctr"/>
          <a:lstStyle/>
          <a:p>
            <a:pPr algn="r" fontAlgn="auto">
              <a:spcBef>
                <a:spcPts val="0"/>
              </a:spcBef>
              <a:spcAft>
                <a:spcPts val="0"/>
              </a:spcAft>
              <a:defRPr/>
            </a:pPr>
            <a:r>
              <a:rPr lang="en-US" sz="1200" dirty="0">
                <a:solidFill>
                  <a:schemeClr val="bg1"/>
                </a:solidFill>
                <a:latin typeface="Times New Roman" panose="02020603050405020304"/>
                <a:ea typeface="+mn-ea"/>
                <a:cs typeface="Times New Roman" panose="02020603050405020304"/>
              </a:rPr>
              <a:t>University of</a:t>
            </a:r>
            <a:r>
              <a:rPr lang="en-US" sz="1200" baseline="0" dirty="0">
                <a:solidFill>
                  <a:schemeClr val="bg1"/>
                </a:solidFill>
                <a:latin typeface="Times New Roman" panose="02020603050405020304"/>
                <a:ea typeface="+mn-ea"/>
                <a:cs typeface="Times New Roman" panose="02020603050405020304"/>
              </a:rPr>
              <a:t> Minnesota | Networking Lab</a:t>
            </a:r>
            <a:endParaRPr lang="en-US" sz="1200" dirty="0">
              <a:solidFill>
                <a:schemeClr val="bg1"/>
              </a:solidFill>
              <a:latin typeface="Times New Roman" panose="02020603050405020304"/>
              <a:ea typeface="+mn-ea"/>
              <a:cs typeface="Times New Roman" panose="02020603050405020304"/>
            </a:endParaRPr>
          </a:p>
        </p:txBody>
      </p:sp>
      <p:sp>
        <p:nvSpPr>
          <p:cNvPr id="3" name="Content Placeholder 2"/>
          <p:cNvSpPr>
            <a:spLocks noGrp="1"/>
          </p:cNvSpPr>
          <p:nvPr>
            <p:ph idx="1"/>
          </p:nvPr>
        </p:nvSpPr>
        <p:spPr>
          <a:xfrm>
            <a:off x="304800" y="1066800"/>
            <a:ext cx="8382000" cy="5059363"/>
          </a:xfrm>
        </p:spPr>
        <p:txBody>
          <a:bodyPr/>
          <a:lstStyle>
            <a:lvl1pPr>
              <a:buSzPct val="60000"/>
              <a:buFontTx/>
              <a:buBlip>
                <a:blip r:embed="rId2"/>
              </a:buBlip>
              <a:defRPr>
                <a:latin typeface="Times New Roman" panose="02020603050405020304"/>
                <a:cs typeface="Times New Roman" panose="02020603050405020304"/>
              </a:defRPr>
            </a:lvl1pPr>
            <a:lvl2pPr>
              <a:buSzPct val="60000"/>
              <a:buFontTx/>
              <a:buBlip>
                <a:blip r:embed="rId3"/>
              </a:buBlip>
              <a:defRPr>
                <a:latin typeface="Times New Roman" panose="02020603050405020304"/>
                <a:cs typeface="Times New Roman" panose="02020603050405020304"/>
              </a:defRPr>
            </a:lvl2pPr>
            <a:lvl3pPr>
              <a:defRPr>
                <a:latin typeface="Times New Roman" panose="02020603050405020304"/>
                <a:cs typeface="Times New Roman" panose="02020603050405020304"/>
              </a:defRPr>
            </a:lvl3pPr>
            <a:lvl4pPr>
              <a:defRPr>
                <a:latin typeface="Times New Roman" panose="02020603050405020304"/>
                <a:cs typeface="Times New Roman" panose="02020603050405020304"/>
              </a:defRPr>
            </a:lvl4pPr>
            <a:lvl5pPr>
              <a:defRPr>
                <a:latin typeface="Times New Roman" panose="02020603050405020304"/>
                <a:cs typeface="Times New Roman" panose="02020603050405020304"/>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 name="Title 1"/>
          <p:cNvSpPr>
            <a:spLocks noGrp="1"/>
          </p:cNvSpPr>
          <p:nvPr>
            <p:ph type="title"/>
          </p:nvPr>
        </p:nvSpPr>
        <p:spPr>
          <a:xfrm>
            <a:off x="0" y="0"/>
            <a:ext cx="8915400" cy="762000"/>
          </a:xfrm>
        </p:spPr>
        <p:txBody>
          <a:bodyPr/>
          <a:lstStyle>
            <a:lvl1pPr marL="182880" algn="l">
              <a:defRPr baseline="0">
                <a:solidFill>
                  <a:schemeClr val="bg1"/>
                </a:solidFill>
                <a:latin typeface="Times New Roman" panose="02020603050405020304"/>
                <a:cs typeface="Times New Roman" panose="02020603050405020304"/>
              </a:defRPr>
            </a:lvl1pPr>
          </a:lstStyle>
          <a:p>
            <a:r>
              <a:rPr lang="en-US" dirty="0"/>
              <a:t>Click to edit Master title style</a:t>
            </a:r>
            <a:endParaRPr lang="en-US" dirty="0"/>
          </a:p>
        </p:txBody>
      </p:sp>
      <p:sp>
        <p:nvSpPr>
          <p:cNvPr id="8" name="Date Placeholder 3"/>
          <p:cNvSpPr>
            <a:spLocks noGrp="1"/>
          </p:cNvSpPr>
          <p:nvPr>
            <p:ph type="dt" sz="half" idx="10"/>
          </p:nvPr>
        </p:nvSpPr>
        <p:spPr>
          <a:xfrm>
            <a:off x="0" y="6492875"/>
            <a:ext cx="1071563" cy="365125"/>
          </a:xfrm>
        </p:spPr>
        <p:txBody>
          <a:bodyPr/>
          <a:lstStyle>
            <a:lvl1pPr>
              <a:defRPr>
                <a:solidFill>
                  <a:schemeClr val="bg1"/>
                </a:solidFill>
                <a:latin typeface="Times New Roman" panose="02020603050405020304"/>
                <a:cs typeface="Times New Roman" panose="02020603050405020304"/>
              </a:defRPr>
            </a:lvl1pPr>
          </a:lstStyle>
          <a:p>
            <a:r>
              <a:rPr lang="en-US" dirty="0"/>
              <a:t>Aug. 25, 2018</a:t>
            </a:r>
            <a:endParaRPr lang="en-US" dirty="0"/>
          </a:p>
        </p:txBody>
      </p:sp>
      <p:sp>
        <p:nvSpPr>
          <p:cNvPr id="9" name="Footer Placeholder 4"/>
          <p:cNvSpPr>
            <a:spLocks noGrp="1"/>
          </p:cNvSpPr>
          <p:nvPr>
            <p:ph type="ftr" sz="quarter" idx="11"/>
          </p:nvPr>
        </p:nvSpPr>
        <p:spPr>
          <a:xfrm>
            <a:off x="4572000" y="6492875"/>
            <a:ext cx="3505200" cy="365125"/>
          </a:xfrm>
        </p:spPr>
        <p:txBody>
          <a:bodyPr/>
          <a:lstStyle>
            <a:lvl1pPr algn="l">
              <a:defRPr baseline="0">
                <a:solidFill>
                  <a:schemeClr val="bg1"/>
                </a:solidFill>
                <a:latin typeface="Times New Roman" panose="02020603050405020304"/>
                <a:cs typeface="Times New Roman" panose="02020603050405020304"/>
              </a:defRPr>
            </a:lvl1pPr>
          </a:lstStyle>
          <a:p>
            <a:pPr>
              <a:defRPr/>
            </a:pPr>
            <a:r>
              <a:rPr lang="en-US" dirty="0"/>
              <a:t>D</a:t>
            </a:r>
            <a:r>
              <a:rPr lang="en-US" sz="1050" dirty="0"/>
              <a:t>EEP</a:t>
            </a:r>
            <a:r>
              <a:rPr lang="en-US" dirty="0"/>
              <a:t>C</a:t>
            </a:r>
            <a:r>
              <a:rPr lang="en-US" sz="1050" dirty="0"/>
              <a:t>ACHE</a:t>
            </a:r>
            <a:r>
              <a:rPr lang="en-US" dirty="0"/>
              <a:t> | </a:t>
            </a:r>
            <a:r>
              <a:rPr lang="en-US" dirty="0" err="1"/>
              <a:t>NetAI</a:t>
            </a:r>
            <a:r>
              <a:rPr lang="en-US" dirty="0"/>
              <a:t> 2018</a:t>
            </a:r>
            <a:endParaRPr lang="en-US" dirty="0"/>
          </a:p>
        </p:txBody>
      </p:sp>
      <p:sp>
        <p:nvSpPr>
          <p:cNvPr id="10" name="Slide Number Placeholder 5"/>
          <p:cNvSpPr>
            <a:spLocks noGrp="1"/>
          </p:cNvSpPr>
          <p:nvPr>
            <p:ph type="sldNum" sz="quarter" idx="12"/>
          </p:nvPr>
        </p:nvSpPr>
        <p:spPr>
          <a:xfrm>
            <a:off x="8077200" y="6492875"/>
            <a:ext cx="1066800" cy="365125"/>
          </a:xfrm>
        </p:spPr>
        <p:txBody>
          <a:bodyPr/>
          <a:lstStyle>
            <a:lvl1pPr>
              <a:defRPr>
                <a:solidFill>
                  <a:schemeClr val="bg1"/>
                </a:solidFill>
                <a:latin typeface="Times New Roman" panose="02020603050405020304"/>
                <a:cs typeface="Times New Roman" panose="02020603050405020304"/>
              </a:defRPr>
            </a:lvl1pPr>
          </a:lstStyle>
          <a:p>
            <a:r>
              <a:rPr lang="en-US" dirty="0"/>
              <a:t># </a:t>
            </a:r>
            <a:fld id="{0A98A249-9593-3D4B-86FF-EE7CABC9770F}" type="slidenum">
              <a:rPr lang="en-US" dirty="0" smtClean="0"/>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Times New Roman" panose="02020603050405020304"/>
                <a:cs typeface="Times New Roman" panose="02020603050405020304"/>
              </a:defRPr>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atin typeface="Times New Roman" panose="02020603050405020304"/>
                <a:cs typeface="Times New Roman" panose="02020603050405020304"/>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Times New Roman" panose="02020603050405020304"/>
                <a:cs typeface="Times New Roman" panose="02020603050405020304"/>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atin typeface="Times New Roman" panose="02020603050405020304"/>
                <a:cs typeface="Times New Roman" panose="02020603050405020304"/>
              </a:defRPr>
            </a:lvl1pPr>
          </a:lstStyle>
          <a:p>
            <a:r>
              <a:rPr lang="en-US"/>
              <a:t>Oct. 29, 2014</a:t>
            </a:r>
            <a:endParaRPr lang="en-US"/>
          </a:p>
        </p:txBody>
      </p:sp>
      <p:sp>
        <p:nvSpPr>
          <p:cNvPr id="6" name="Footer Placeholder 4"/>
          <p:cNvSpPr>
            <a:spLocks noGrp="1"/>
          </p:cNvSpPr>
          <p:nvPr>
            <p:ph type="ftr" sz="quarter" idx="11"/>
          </p:nvPr>
        </p:nvSpPr>
        <p:spPr/>
        <p:txBody>
          <a:bodyPr/>
          <a:lstStyle>
            <a:lvl1pPr>
              <a:defRPr>
                <a:latin typeface="Times New Roman" panose="02020603050405020304"/>
                <a:cs typeface="Times New Roman" panose="02020603050405020304"/>
              </a:defRPr>
            </a:lvl1pPr>
          </a:lstStyle>
          <a:p>
            <a:pPr>
              <a:defRPr/>
            </a:pPr>
            <a:r>
              <a:rPr lang="en-US"/>
              <a:t>Internet of Things</a:t>
            </a:r>
            <a:endParaRPr lang="en-US" dirty="0"/>
          </a:p>
        </p:txBody>
      </p:sp>
      <p:sp>
        <p:nvSpPr>
          <p:cNvPr id="7" name="Slide Number Placeholder 5"/>
          <p:cNvSpPr>
            <a:spLocks noGrp="1"/>
          </p:cNvSpPr>
          <p:nvPr>
            <p:ph type="sldNum" sz="quarter" idx="12"/>
          </p:nvPr>
        </p:nvSpPr>
        <p:spPr/>
        <p:txBody>
          <a:bodyPr/>
          <a:lstStyle>
            <a:lvl1pPr>
              <a:defRPr>
                <a:latin typeface="Times New Roman" panose="02020603050405020304"/>
                <a:cs typeface="Times New Roman" panose="02020603050405020304"/>
              </a:defRPr>
            </a:lvl1pPr>
          </a:lstStyle>
          <a:p>
            <a:fld id="{A9C3795D-B4C7-BF44-8AD1-7134372B7B3B}"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a:cs typeface="Times New Roman" panose="02020603050405020304"/>
              </a:defRPr>
            </a:lvl1p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lvl1pPr>
              <a:defRPr>
                <a:latin typeface="Times New Roman" panose="02020603050405020304"/>
                <a:cs typeface="Times New Roman" panose="02020603050405020304"/>
              </a:defRPr>
            </a:lvl1pPr>
            <a:lvl2pPr>
              <a:defRPr>
                <a:latin typeface="Times New Roman" panose="02020603050405020304"/>
                <a:cs typeface="Times New Roman" panose="02020603050405020304"/>
              </a:defRPr>
            </a:lvl2pPr>
            <a:lvl3pPr>
              <a:defRPr>
                <a:latin typeface="Times New Roman" panose="02020603050405020304"/>
                <a:cs typeface="Times New Roman" panose="02020603050405020304"/>
              </a:defRPr>
            </a:lvl3pPr>
            <a:lvl4pPr>
              <a:defRPr>
                <a:latin typeface="Times New Roman" panose="02020603050405020304"/>
                <a:cs typeface="Times New Roman" panose="02020603050405020304"/>
              </a:defRPr>
            </a:lvl4pPr>
            <a:lvl5pPr>
              <a:defRPr>
                <a:latin typeface="Times New Roman" panose="02020603050405020304"/>
                <a:cs typeface="Times New Roman" panose="02020603050405020304"/>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atin typeface="Times New Roman" panose="02020603050405020304"/>
                <a:cs typeface="Times New Roman" panose="02020603050405020304"/>
              </a:defRPr>
            </a:lvl1pPr>
          </a:lstStyle>
          <a:p>
            <a:r>
              <a:rPr lang="en-US"/>
              <a:t>Oct. 29, 2014</a:t>
            </a:r>
            <a:endParaRPr lang="en-US"/>
          </a:p>
        </p:txBody>
      </p:sp>
      <p:sp>
        <p:nvSpPr>
          <p:cNvPr id="5" name="Footer Placeholder 4"/>
          <p:cNvSpPr>
            <a:spLocks noGrp="1"/>
          </p:cNvSpPr>
          <p:nvPr>
            <p:ph type="ftr" sz="quarter" idx="11"/>
          </p:nvPr>
        </p:nvSpPr>
        <p:spPr/>
        <p:txBody>
          <a:bodyPr/>
          <a:lstStyle>
            <a:lvl1pPr>
              <a:defRPr>
                <a:latin typeface="Times New Roman" panose="02020603050405020304"/>
                <a:cs typeface="Times New Roman" panose="02020603050405020304"/>
              </a:defRPr>
            </a:lvl1pPr>
          </a:lstStyle>
          <a:p>
            <a:pPr>
              <a:defRPr/>
            </a:pPr>
            <a:r>
              <a:rPr lang="en-US"/>
              <a:t>Internet of Things</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a:cs typeface="Times New Roman" panose="02020603050405020304"/>
              </a:defRPr>
            </a:lvl1pPr>
          </a:lstStyle>
          <a:p>
            <a:fld id="{12F58E44-C4A0-6547-8E06-BE352D59D586}"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a:latin typeface="Times New Roman" panose="02020603050405020304"/>
                <a:cs typeface="Times New Roman" panose="02020603050405020304"/>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lvl1pPr>
              <a:defRPr>
                <a:latin typeface="Times New Roman" panose="02020603050405020304"/>
                <a:cs typeface="Times New Roman" panose="02020603050405020304"/>
              </a:defRPr>
            </a:lvl1pPr>
            <a:lvl2pPr>
              <a:defRPr>
                <a:latin typeface="Times New Roman" panose="02020603050405020304"/>
                <a:cs typeface="Times New Roman" panose="02020603050405020304"/>
              </a:defRPr>
            </a:lvl2pPr>
            <a:lvl3pPr>
              <a:defRPr>
                <a:latin typeface="Times New Roman" panose="02020603050405020304"/>
                <a:cs typeface="Times New Roman" panose="02020603050405020304"/>
              </a:defRPr>
            </a:lvl3pPr>
            <a:lvl4pPr>
              <a:defRPr>
                <a:latin typeface="Times New Roman" panose="02020603050405020304"/>
                <a:cs typeface="Times New Roman" panose="02020603050405020304"/>
              </a:defRPr>
            </a:lvl4pPr>
            <a:lvl5pPr>
              <a:defRPr>
                <a:latin typeface="Times New Roman" panose="02020603050405020304"/>
                <a:cs typeface="Times New Roman" panose="02020603050405020304"/>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atin typeface="Times New Roman" panose="02020603050405020304"/>
                <a:cs typeface="Times New Roman" panose="02020603050405020304"/>
              </a:defRPr>
            </a:lvl1pPr>
          </a:lstStyle>
          <a:p>
            <a:r>
              <a:rPr lang="en-US"/>
              <a:t>Oct. 29, 2014</a:t>
            </a:r>
            <a:endParaRPr lang="en-US"/>
          </a:p>
        </p:txBody>
      </p:sp>
      <p:sp>
        <p:nvSpPr>
          <p:cNvPr id="5" name="Footer Placeholder 4"/>
          <p:cNvSpPr>
            <a:spLocks noGrp="1"/>
          </p:cNvSpPr>
          <p:nvPr>
            <p:ph type="ftr" sz="quarter" idx="11"/>
          </p:nvPr>
        </p:nvSpPr>
        <p:spPr/>
        <p:txBody>
          <a:bodyPr/>
          <a:lstStyle>
            <a:lvl1pPr>
              <a:defRPr>
                <a:latin typeface="Times New Roman" panose="02020603050405020304"/>
                <a:cs typeface="Times New Roman" panose="02020603050405020304"/>
              </a:defRPr>
            </a:lvl1pPr>
          </a:lstStyle>
          <a:p>
            <a:pPr>
              <a:defRPr/>
            </a:pPr>
            <a:r>
              <a:rPr lang="en-US"/>
              <a:t>Internet of Things</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a:cs typeface="Times New Roman" panose="02020603050405020304"/>
              </a:defRPr>
            </a:lvl1pPr>
          </a:lstStyle>
          <a:p>
            <a:fld id="{E386E80C-D7E5-7046-9EC2-54DD09A890FF}" type="slidenum">
              <a:rPr lang="en-US" smtClean="0"/>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p:nvPr userDrawn="1"/>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5" name="Rectangle 4"/>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ounded Rectangle 5"/>
          <p:cNvSpPr>
            <a:spLocks noChangeArrowheads="1"/>
          </p:cNvSpPr>
          <p:nvPr/>
        </p:nvSpPr>
        <p:spPr bwMode="auto">
          <a:xfrm>
            <a:off x="381000" y="1295400"/>
            <a:ext cx="8229600" cy="2057400"/>
          </a:xfrm>
          <a:prstGeom prst="roundRect">
            <a:avLst>
              <a:gd name="adj" fmla="val 16667"/>
            </a:avLst>
          </a:prstGeom>
          <a:solidFill>
            <a:srgbClr val="3333B2"/>
          </a:solidFill>
          <a:ln w="25400">
            <a:solidFill>
              <a:srgbClr val="3333B2"/>
            </a:solidFill>
            <a:round/>
          </a:ln>
          <a:effectLst>
            <a:outerShdw blurRad="63500" dist="152400" dir="2700000" algn="tl" rotWithShape="0">
              <a:srgbClr val="000000">
                <a:alpha val="39999"/>
              </a:srgbClr>
            </a:outerShdw>
          </a:effectLst>
        </p:spPr>
        <p:txBody>
          <a:bodyPr anchor="ctr"/>
          <a:lstStyle/>
          <a:p>
            <a:pPr algn="ctr" fontAlgn="auto">
              <a:spcBef>
                <a:spcPts val="0"/>
              </a:spcBef>
              <a:spcAft>
                <a:spcPts val="0"/>
              </a:spcAft>
              <a:defRPr/>
            </a:pPr>
            <a:endParaRPr lang="en-US">
              <a:solidFill>
                <a:schemeClr val="lt1"/>
              </a:solidFill>
              <a:latin typeface="+mn-lt"/>
              <a:ea typeface="+mn-ea"/>
              <a:cs typeface="+mn-cs"/>
            </a:endParaRPr>
          </a:p>
        </p:txBody>
      </p:sp>
      <p:sp>
        <p:nvSpPr>
          <p:cNvPr id="2" name="Title 1"/>
          <p:cNvSpPr>
            <a:spLocks noGrp="1"/>
          </p:cNvSpPr>
          <p:nvPr>
            <p:ph type="ctrTitle"/>
          </p:nvPr>
        </p:nvSpPr>
        <p:spPr>
          <a:xfrm>
            <a:off x="609600" y="1447800"/>
            <a:ext cx="7772400" cy="838200"/>
          </a:xfrm>
        </p:spPr>
        <p:txBody>
          <a:bodyPr/>
          <a:lstStyle>
            <a:lvl1pPr>
              <a:defRPr baseline="0">
                <a:solidFill>
                  <a:schemeClr val="bg1"/>
                </a:solidFill>
                <a:latin typeface="Times New Roman" panose="02020603050405020304"/>
                <a:cs typeface="Times New Roman" panose="02020603050405020304"/>
              </a:defRPr>
            </a:lvl1pPr>
          </a:lstStyle>
          <a:p>
            <a:r>
              <a:rPr lang="en-US" dirty="0"/>
              <a:t>Click to edit Master title style</a:t>
            </a:r>
            <a:endParaRPr lang="en-US" dirty="0"/>
          </a:p>
        </p:txBody>
      </p:sp>
      <p:sp>
        <p:nvSpPr>
          <p:cNvPr id="3" name="Subtitle 2"/>
          <p:cNvSpPr>
            <a:spLocks noGrp="1"/>
          </p:cNvSpPr>
          <p:nvPr>
            <p:ph type="subTitle" idx="1"/>
          </p:nvPr>
        </p:nvSpPr>
        <p:spPr>
          <a:xfrm>
            <a:off x="1219200" y="2667000"/>
            <a:ext cx="6400800" cy="533400"/>
          </a:xfrm>
        </p:spPr>
        <p:txBody>
          <a:bodyPr/>
          <a:lstStyle>
            <a:lvl1pPr marL="0" indent="0" algn="ctr">
              <a:buNone/>
              <a:defRPr baseline="0">
                <a:solidFill>
                  <a:schemeClr val="bg1"/>
                </a:solidFill>
                <a:latin typeface="Times New Roman" panose="02020603050405020304"/>
                <a:cs typeface="Times New Roman" panose="02020603050405020304"/>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3"/>
          <p:cNvSpPr>
            <a:spLocks noGrp="1"/>
          </p:cNvSpPr>
          <p:nvPr>
            <p:ph type="dt" sz="half" idx="10"/>
          </p:nvPr>
        </p:nvSpPr>
        <p:spPr>
          <a:xfrm>
            <a:off x="0" y="6492875"/>
            <a:ext cx="1071563" cy="365125"/>
          </a:xfrm>
        </p:spPr>
        <p:txBody>
          <a:bodyPr/>
          <a:lstStyle>
            <a:lvl1pPr>
              <a:defRPr>
                <a:solidFill>
                  <a:schemeClr val="bg1"/>
                </a:solidFill>
                <a:latin typeface="Times New Roman" panose="02020603050405020304"/>
                <a:cs typeface="Times New Roman" panose="02020603050405020304"/>
              </a:defRPr>
            </a:lvl1pPr>
          </a:lstStyle>
          <a:p>
            <a:r>
              <a:rPr lang="en-US" dirty="0"/>
              <a:t>Aug. 25, 2018</a:t>
            </a:r>
            <a:endParaRPr lang="en-US" dirty="0"/>
          </a:p>
        </p:txBody>
      </p:sp>
      <p:sp>
        <p:nvSpPr>
          <p:cNvPr id="10" name="Slide Number Placeholder 5"/>
          <p:cNvSpPr>
            <a:spLocks noGrp="1"/>
          </p:cNvSpPr>
          <p:nvPr>
            <p:ph type="sldNum" sz="quarter" idx="12"/>
          </p:nvPr>
        </p:nvSpPr>
        <p:spPr>
          <a:xfrm>
            <a:off x="8001000" y="6492875"/>
            <a:ext cx="1143000" cy="365125"/>
          </a:xfrm>
        </p:spPr>
        <p:txBody>
          <a:bodyPr/>
          <a:lstStyle>
            <a:lvl1pPr>
              <a:defRPr>
                <a:solidFill>
                  <a:schemeClr val="bg1"/>
                </a:solidFill>
                <a:latin typeface="Times New Roman" panose="02020603050405020304"/>
                <a:cs typeface="Times New Roman" panose="02020603050405020304"/>
              </a:defRPr>
            </a:lvl1pPr>
          </a:lstStyle>
          <a:p>
            <a:r>
              <a:rPr lang="en-US" dirty="0"/>
              <a:t># </a:t>
            </a:r>
            <a:fld id="{82838457-541D-2540-B443-0B695C1D9A4E}" type="slidenum">
              <a:rPr lang="en-US" dirty="0" smtClean="0"/>
            </a:fld>
            <a:endParaRPr lang="en-US" dirty="0"/>
          </a:p>
        </p:txBody>
      </p:sp>
      <p:sp>
        <p:nvSpPr>
          <p:cNvPr id="11" name="TextBox 10"/>
          <p:cNvSpPr txBox="1"/>
          <p:nvPr userDrawn="1"/>
        </p:nvSpPr>
        <p:spPr>
          <a:xfrm>
            <a:off x="1071563" y="6488113"/>
            <a:ext cx="3500437" cy="369887"/>
          </a:xfrm>
          <a:prstGeom prst="rect">
            <a:avLst/>
          </a:prstGeom>
          <a:noFill/>
        </p:spPr>
        <p:txBody>
          <a:bodyPr anchor="ctr"/>
          <a:lstStyle/>
          <a:p>
            <a:pPr algn="r" fontAlgn="auto">
              <a:spcBef>
                <a:spcPts val="0"/>
              </a:spcBef>
              <a:spcAft>
                <a:spcPts val="0"/>
              </a:spcAft>
              <a:defRPr/>
            </a:pPr>
            <a:r>
              <a:rPr lang="en-US" sz="1200" dirty="0">
                <a:solidFill>
                  <a:schemeClr val="bg1"/>
                </a:solidFill>
                <a:latin typeface="Times New Roman" panose="02020603050405020304"/>
                <a:ea typeface="+mn-ea"/>
                <a:cs typeface="Times New Roman" panose="02020603050405020304"/>
              </a:rPr>
              <a:t>University of</a:t>
            </a:r>
            <a:r>
              <a:rPr lang="en-US" sz="1200" baseline="0" dirty="0">
                <a:solidFill>
                  <a:schemeClr val="bg1"/>
                </a:solidFill>
                <a:latin typeface="Times New Roman" panose="02020603050405020304"/>
                <a:ea typeface="+mn-ea"/>
                <a:cs typeface="Times New Roman" panose="02020603050405020304"/>
              </a:rPr>
              <a:t> Minnesota | Networking Lab</a:t>
            </a:r>
            <a:endParaRPr lang="en-US" sz="1200" dirty="0">
              <a:solidFill>
                <a:schemeClr val="bg1"/>
              </a:solidFill>
              <a:latin typeface="Times New Roman" panose="02020603050405020304"/>
              <a:ea typeface="+mn-ea"/>
              <a:cs typeface="Times New Roman" panose="02020603050405020304"/>
            </a:endParaRPr>
          </a:p>
        </p:txBody>
      </p:sp>
      <p:sp>
        <p:nvSpPr>
          <p:cNvPr id="12" name="Footer Placeholder 4"/>
          <p:cNvSpPr>
            <a:spLocks noGrp="1"/>
          </p:cNvSpPr>
          <p:nvPr>
            <p:ph type="ftr" sz="quarter" idx="11"/>
          </p:nvPr>
        </p:nvSpPr>
        <p:spPr>
          <a:xfrm>
            <a:off x="4572000" y="6492875"/>
            <a:ext cx="3505200" cy="365125"/>
          </a:xfrm>
        </p:spPr>
        <p:txBody>
          <a:bodyPr/>
          <a:lstStyle>
            <a:lvl1pPr algn="l">
              <a:defRPr baseline="0">
                <a:solidFill>
                  <a:schemeClr val="bg1"/>
                </a:solidFill>
                <a:latin typeface="Times New Roman" panose="02020603050405020304"/>
                <a:cs typeface="Times New Roman" panose="02020603050405020304"/>
              </a:defRPr>
            </a:lvl1pPr>
          </a:lstStyle>
          <a:p>
            <a:pPr>
              <a:defRPr/>
            </a:pPr>
            <a:r>
              <a:rPr lang="en-US" dirty="0"/>
              <a:t>D</a:t>
            </a:r>
            <a:r>
              <a:rPr lang="en-US" sz="1050" dirty="0"/>
              <a:t>EEP</a:t>
            </a:r>
            <a:r>
              <a:rPr lang="en-US" dirty="0"/>
              <a:t>C</a:t>
            </a:r>
            <a:r>
              <a:rPr lang="en-US" sz="1050" dirty="0"/>
              <a:t>ACHE</a:t>
            </a:r>
            <a:r>
              <a:rPr lang="en-US" dirty="0"/>
              <a:t> | </a:t>
            </a:r>
            <a:r>
              <a:rPr lang="en-US" dirty="0" err="1"/>
              <a:t>NetAI</a:t>
            </a:r>
            <a:r>
              <a:rPr lang="en-US" dirty="0"/>
              <a:t> 2018</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latin typeface="Times New Roman" panose="02020603050405020304"/>
              <a:cs typeface="Times New Roman" panose="02020603050405020304"/>
            </a:endParaRPr>
          </a:p>
        </p:txBody>
      </p:sp>
      <p:sp>
        <p:nvSpPr>
          <p:cNvPr id="5" name="Rectangle 4"/>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latin typeface="Times New Roman" panose="02020603050405020304"/>
              <a:cs typeface="Times New Roman" panose="02020603050405020304"/>
            </a:endParaRPr>
          </a:p>
        </p:txBody>
      </p:sp>
      <p:sp>
        <p:nvSpPr>
          <p:cNvPr id="6" name="Rectangle 5"/>
          <p:cNvSpPr>
            <a:spLocks noChangeArrowheads="1"/>
          </p:cNvSpPr>
          <p:nvPr/>
        </p:nvSpPr>
        <p:spPr bwMode="auto">
          <a:xfrm>
            <a:off x="0" y="0"/>
            <a:ext cx="9144000" cy="762000"/>
          </a:xfrm>
          <a:prstGeom prst="rect">
            <a:avLst/>
          </a:prstGeom>
          <a:gradFill rotWithShape="1">
            <a:gsLst>
              <a:gs pos="0">
                <a:schemeClr val="tx1"/>
              </a:gs>
              <a:gs pos="100000">
                <a:srgbClr val="3333B2"/>
              </a:gs>
            </a:gsLst>
            <a:lin ang="10800000" scaled="1"/>
          </a:gradFill>
          <a:ln>
            <a:noFill/>
          </a:ln>
          <a:effectLst>
            <a:outerShdw blurRad="63500" dist="88900" dir="5400000" algn="tl" rotWithShape="0">
              <a:srgbClr val="000000">
                <a:alpha val="39999"/>
              </a:srgbClr>
            </a:outerShdw>
          </a:effectLst>
        </p:spPr>
        <p:txBody>
          <a:bodyPr anchor="ctr"/>
          <a:lstStyle/>
          <a:p>
            <a:pPr algn="ctr" fontAlgn="auto">
              <a:spcBef>
                <a:spcPts val="0"/>
              </a:spcBef>
              <a:spcAft>
                <a:spcPts val="0"/>
              </a:spcAft>
              <a:defRPr/>
            </a:pPr>
            <a:endParaRPr lang="en-US">
              <a:solidFill>
                <a:schemeClr val="lt1"/>
              </a:solidFill>
              <a:latin typeface="Times New Roman" panose="02020603050405020304"/>
              <a:ea typeface="+mn-ea"/>
              <a:cs typeface="Times New Roman" panose="02020603050405020304"/>
            </a:endParaRPr>
          </a:p>
        </p:txBody>
      </p:sp>
      <p:sp>
        <p:nvSpPr>
          <p:cNvPr id="7" name="TextBox 6"/>
          <p:cNvSpPr txBox="1"/>
          <p:nvPr/>
        </p:nvSpPr>
        <p:spPr>
          <a:xfrm>
            <a:off x="1071563" y="6488113"/>
            <a:ext cx="3500437" cy="369887"/>
          </a:xfrm>
          <a:prstGeom prst="rect">
            <a:avLst/>
          </a:prstGeom>
          <a:noFill/>
        </p:spPr>
        <p:txBody>
          <a:bodyPr anchor="ctr"/>
          <a:lstStyle/>
          <a:p>
            <a:pPr algn="r" fontAlgn="auto">
              <a:spcBef>
                <a:spcPts val="0"/>
              </a:spcBef>
              <a:spcAft>
                <a:spcPts val="0"/>
              </a:spcAft>
              <a:defRPr/>
            </a:pPr>
            <a:r>
              <a:rPr lang="en-US" sz="1200" dirty="0">
                <a:solidFill>
                  <a:schemeClr val="bg1"/>
                </a:solidFill>
                <a:latin typeface="Times New Roman" panose="02020603050405020304"/>
                <a:ea typeface="+mn-ea"/>
                <a:cs typeface="Times New Roman" panose="02020603050405020304"/>
              </a:rPr>
              <a:t>University of</a:t>
            </a:r>
            <a:r>
              <a:rPr lang="en-US" sz="1200" baseline="0" dirty="0">
                <a:solidFill>
                  <a:schemeClr val="bg1"/>
                </a:solidFill>
                <a:latin typeface="Times New Roman" panose="02020603050405020304"/>
                <a:ea typeface="+mn-ea"/>
                <a:cs typeface="Times New Roman" panose="02020603050405020304"/>
              </a:rPr>
              <a:t> Minnesota | Networking Lab</a:t>
            </a:r>
            <a:endParaRPr lang="en-US" sz="1200" dirty="0">
              <a:solidFill>
                <a:schemeClr val="bg1"/>
              </a:solidFill>
              <a:latin typeface="Times New Roman" panose="02020603050405020304"/>
              <a:ea typeface="+mn-ea"/>
              <a:cs typeface="Times New Roman" panose="02020603050405020304"/>
            </a:endParaRPr>
          </a:p>
        </p:txBody>
      </p:sp>
      <p:sp>
        <p:nvSpPr>
          <p:cNvPr id="3" name="Content Placeholder 2"/>
          <p:cNvSpPr>
            <a:spLocks noGrp="1"/>
          </p:cNvSpPr>
          <p:nvPr>
            <p:ph idx="1"/>
          </p:nvPr>
        </p:nvSpPr>
        <p:spPr>
          <a:xfrm>
            <a:off x="304800" y="1066800"/>
            <a:ext cx="8382000" cy="5059363"/>
          </a:xfrm>
        </p:spPr>
        <p:txBody>
          <a:bodyPr/>
          <a:lstStyle>
            <a:lvl1pPr>
              <a:buSzPct val="60000"/>
              <a:buFontTx/>
              <a:buBlip>
                <a:blip r:embed="rId2"/>
              </a:buBlip>
              <a:defRPr>
                <a:latin typeface="Times New Roman" panose="02020603050405020304"/>
                <a:cs typeface="Times New Roman" panose="02020603050405020304"/>
              </a:defRPr>
            </a:lvl1pPr>
            <a:lvl2pPr>
              <a:buSzPct val="60000"/>
              <a:buFontTx/>
              <a:buBlip>
                <a:blip r:embed="rId3"/>
              </a:buBlip>
              <a:defRPr>
                <a:latin typeface="Times New Roman" panose="02020603050405020304"/>
                <a:cs typeface="Times New Roman" panose="02020603050405020304"/>
              </a:defRPr>
            </a:lvl2pPr>
            <a:lvl3pPr>
              <a:defRPr>
                <a:latin typeface="Times New Roman" panose="02020603050405020304"/>
                <a:cs typeface="Times New Roman" panose="02020603050405020304"/>
              </a:defRPr>
            </a:lvl3pPr>
            <a:lvl4pPr>
              <a:defRPr>
                <a:latin typeface="Times New Roman" panose="02020603050405020304"/>
                <a:cs typeface="Times New Roman" panose="02020603050405020304"/>
              </a:defRPr>
            </a:lvl4pPr>
            <a:lvl5pPr>
              <a:defRPr>
                <a:latin typeface="Times New Roman" panose="02020603050405020304"/>
                <a:cs typeface="Times New Roman" panose="02020603050405020304"/>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 name="Title 1"/>
          <p:cNvSpPr>
            <a:spLocks noGrp="1"/>
          </p:cNvSpPr>
          <p:nvPr>
            <p:ph type="title"/>
          </p:nvPr>
        </p:nvSpPr>
        <p:spPr>
          <a:xfrm>
            <a:off x="0" y="0"/>
            <a:ext cx="8915400" cy="762000"/>
          </a:xfrm>
        </p:spPr>
        <p:txBody>
          <a:bodyPr/>
          <a:lstStyle>
            <a:lvl1pPr marL="182880" algn="l">
              <a:defRPr baseline="0">
                <a:solidFill>
                  <a:schemeClr val="bg1"/>
                </a:solidFill>
                <a:latin typeface="Times New Roman" panose="02020603050405020304"/>
                <a:cs typeface="Times New Roman" panose="02020603050405020304"/>
              </a:defRPr>
            </a:lvl1pPr>
          </a:lstStyle>
          <a:p>
            <a:r>
              <a:rPr lang="en-US" dirty="0"/>
              <a:t>Click to edit Master title style</a:t>
            </a:r>
            <a:endParaRPr lang="en-US" dirty="0"/>
          </a:p>
        </p:txBody>
      </p:sp>
      <p:sp>
        <p:nvSpPr>
          <p:cNvPr id="8" name="Date Placeholder 3"/>
          <p:cNvSpPr>
            <a:spLocks noGrp="1"/>
          </p:cNvSpPr>
          <p:nvPr>
            <p:ph type="dt" sz="half" idx="10"/>
          </p:nvPr>
        </p:nvSpPr>
        <p:spPr>
          <a:xfrm>
            <a:off x="0" y="6492875"/>
            <a:ext cx="1071563" cy="365125"/>
          </a:xfrm>
        </p:spPr>
        <p:txBody>
          <a:bodyPr/>
          <a:lstStyle>
            <a:lvl1pPr>
              <a:defRPr>
                <a:solidFill>
                  <a:schemeClr val="bg1"/>
                </a:solidFill>
                <a:latin typeface="Times New Roman" panose="02020603050405020304"/>
                <a:cs typeface="Times New Roman" panose="02020603050405020304"/>
              </a:defRPr>
            </a:lvl1pPr>
          </a:lstStyle>
          <a:p>
            <a:r>
              <a:rPr lang="en-US" dirty="0"/>
              <a:t>Aug. 25, 2018</a:t>
            </a:r>
            <a:endParaRPr lang="en-US" dirty="0"/>
          </a:p>
        </p:txBody>
      </p:sp>
      <p:sp>
        <p:nvSpPr>
          <p:cNvPr id="9" name="Footer Placeholder 4"/>
          <p:cNvSpPr>
            <a:spLocks noGrp="1"/>
          </p:cNvSpPr>
          <p:nvPr>
            <p:ph type="ftr" sz="quarter" idx="11"/>
          </p:nvPr>
        </p:nvSpPr>
        <p:spPr>
          <a:xfrm>
            <a:off x="4572000" y="6492875"/>
            <a:ext cx="3505200" cy="365125"/>
          </a:xfrm>
        </p:spPr>
        <p:txBody>
          <a:bodyPr/>
          <a:lstStyle>
            <a:lvl1pPr algn="l">
              <a:defRPr baseline="0">
                <a:solidFill>
                  <a:schemeClr val="bg1"/>
                </a:solidFill>
                <a:latin typeface="Times New Roman" panose="02020603050405020304"/>
                <a:cs typeface="Times New Roman" panose="02020603050405020304"/>
              </a:defRPr>
            </a:lvl1pPr>
          </a:lstStyle>
          <a:p>
            <a:pPr>
              <a:defRPr/>
            </a:pPr>
            <a:r>
              <a:rPr lang="en-US" dirty="0"/>
              <a:t>D</a:t>
            </a:r>
            <a:r>
              <a:rPr lang="en-US" sz="1050" dirty="0"/>
              <a:t>EEP</a:t>
            </a:r>
            <a:r>
              <a:rPr lang="en-US" dirty="0"/>
              <a:t>C</a:t>
            </a:r>
            <a:r>
              <a:rPr lang="en-US" sz="1050" dirty="0"/>
              <a:t>ACHE</a:t>
            </a:r>
            <a:r>
              <a:rPr lang="en-US" dirty="0"/>
              <a:t> | </a:t>
            </a:r>
            <a:r>
              <a:rPr lang="en-US" dirty="0" err="1"/>
              <a:t>NetAI</a:t>
            </a:r>
            <a:r>
              <a:rPr lang="en-US" dirty="0"/>
              <a:t> 2018</a:t>
            </a:r>
            <a:endParaRPr lang="en-US" dirty="0"/>
          </a:p>
        </p:txBody>
      </p:sp>
      <p:sp>
        <p:nvSpPr>
          <p:cNvPr id="10" name="Slide Number Placeholder 5"/>
          <p:cNvSpPr>
            <a:spLocks noGrp="1"/>
          </p:cNvSpPr>
          <p:nvPr>
            <p:ph type="sldNum" sz="quarter" idx="12"/>
          </p:nvPr>
        </p:nvSpPr>
        <p:spPr>
          <a:xfrm>
            <a:off x="8077200" y="6492875"/>
            <a:ext cx="1066800" cy="365125"/>
          </a:xfrm>
        </p:spPr>
        <p:txBody>
          <a:bodyPr/>
          <a:lstStyle>
            <a:lvl1pPr>
              <a:defRPr>
                <a:solidFill>
                  <a:schemeClr val="bg1"/>
                </a:solidFill>
                <a:latin typeface="Times New Roman" panose="02020603050405020304"/>
                <a:cs typeface="Times New Roman" panose="02020603050405020304"/>
              </a:defRPr>
            </a:lvl1pPr>
          </a:lstStyle>
          <a:p>
            <a:r>
              <a:rPr lang="en-US" dirty="0"/>
              <a:t># </a:t>
            </a:r>
            <a:fld id="{0A98A249-9593-3D4B-86FF-EE7CABC9770F}" type="slidenum">
              <a:rPr lang="en-US" dirty="0" smtClean="0"/>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lvl1pPr>
              <a:defRPr/>
            </a:lvl1pPr>
          </a:lstStyle>
          <a:p>
            <a:r>
              <a:rPr lang="en-US"/>
              <a:t>Oct. 29, 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Internet of Things</a:t>
            </a:r>
            <a:endParaRPr lang="en-US"/>
          </a:p>
        </p:txBody>
      </p:sp>
      <p:sp>
        <p:nvSpPr>
          <p:cNvPr id="6" name="Slide Number Placeholder 5"/>
          <p:cNvSpPr>
            <a:spLocks noGrp="1"/>
          </p:cNvSpPr>
          <p:nvPr>
            <p:ph type="sldNum" sz="quarter" idx="12"/>
          </p:nvPr>
        </p:nvSpPr>
        <p:spPr/>
        <p:txBody>
          <a:bodyPr/>
          <a:lstStyle>
            <a:lvl1pPr>
              <a:defRPr/>
            </a:lvl1pPr>
          </a:lstStyle>
          <a:p>
            <a:fld id="{87A79AC6-5F61-794F-BDA4-FEF5935AE6D5}" type="slidenum">
              <a:rPr lang="en-US"/>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Rectangle 4"/>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latin typeface="Times New Roman" panose="02020603050405020304"/>
              <a:cs typeface="Times New Roman" panose="02020603050405020304"/>
            </a:endParaRPr>
          </a:p>
        </p:txBody>
      </p:sp>
      <p:sp>
        <p:nvSpPr>
          <p:cNvPr id="6" name="Rectangle 5"/>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latin typeface="Times New Roman" panose="02020603050405020304"/>
              <a:cs typeface="Times New Roman" panose="02020603050405020304"/>
            </a:endParaRPr>
          </a:p>
        </p:txBody>
      </p:sp>
      <p:sp>
        <p:nvSpPr>
          <p:cNvPr id="7" name="Rectangle 6"/>
          <p:cNvSpPr>
            <a:spLocks noChangeArrowheads="1"/>
          </p:cNvSpPr>
          <p:nvPr/>
        </p:nvSpPr>
        <p:spPr bwMode="auto">
          <a:xfrm>
            <a:off x="0" y="0"/>
            <a:ext cx="9144000" cy="762000"/>
          </a:xfrm>
          <a:prstGeom prst="rect">
            <a:avLst/>
          </a:prstGeom>
          <a:gradFill rotWithShape="1">
            <a:gsLst>
              <a:gs pos="0">
                <a:schemeClr val="tx1"/>
              </a:gs>
              <a:gs pos="100000">
                <a:srgbClr val="3333B2"/>
              </a:gs>
            </a:gsLst>
            <a:lin ang="10800000" scaled="1"/>
          </a:gradFill>
          <a:ln>
            <a:noFill/>
          </a:ln>
          <a:effectLst>
            <a:outerShdw blurRad="63500" dist="88900" dir="5400000" algn="tl" rotWithShape="0">
              <a:srgbClr val="000000">
                <a:alpha val="39999"/>
              </a:srgbClr>
            </a:outerShdw>
          </a:effectLst>
        </p:spPr>
        <p:txBody>
          <a:bodyPr anchor="ctr"/>
          <a:lstStyle/>
          <a:p>
            <a:pPr algn="ctr" fontAlgn="auto">
              <a:spcBef>
                <a:spcPts val="0"/>
              </a:spcBef>
              <a:spcAft>
                <a:spcPts val="0"/>
              </a:spcAft>
              <a:defRPr/>
            </a:pPr>
            <a:endParaRPr lang="en-US">
              <a:solidFill>
                <a:schemeClr val="lt1"/>
              </a:solidFill>
              <a:latin typeface="Times New Roman" panose="02020603050405020304"/>
              <a:ea typeface="+mn-ea"/>
              <a:cs typeface="Times New Roman" panose="02020603050405020304"/>
            </a:endParaRPr>
          </a:p>
        </p:txBody>
      </p:sp>
      <p:sp>
        <p:nvSpPr>
          <p:cNvPr id="3" name="Content Placeholder 2"/>
          <p:cNvSpPr>
            <a:spLocks noGrp="1"/>
          </p:cNvSpPr>
          <p:nvPr>
            <p:ph sz="half" idx="1"/>
          </p:nvPr>
        </p:nvSpPr>
        <p:spPr>
          <a:xfrm>
            <a:off x="228600" y="1066800"/>
            <a:ext cx="4267200" cy="5059363"/>
          </a:xfrm>
        </p:spPr>
        <p:txBody>
          <a:bodyPr/>
          <a:lstStyle>
            <a:lvl1pPr>
              <a:buSzPct val="60000"/>
              <a:buFontTx/>
              <a:buBlip>
                <a:blip r:embed="rId2"/>
              </a:buBlip>
              <a:defRPr sz="2800">
                <a:latin typeface="Times New Roman" panose="02020603050405020304"/>
                <a:cs typeface="Times New Roman" panose="02020603050405020304"/>
              </a:defRPr>
            </a:lvl1pPr>
            <a:lvl2pPr>
              <a:buSzPct val="60000"/>
              <a:buFontTx/>
              <a:buBlip>
                <a:blip r:embed="rId2"/>
              </a:buBlip>
              <a:defRPr sz="2400">
                <a:latin typeface="Times New Roman" panose="02020603050405020304"/>
                <a:cs typeface="Times New Roman" panose="02020603050405020304"/>
              </a:defRPr>
            </a:lvl2pPr>
            <a:lvl3pPr>
              <a:defRPr sz="2000">
                <a:latin typeface="Times New Roman" panose="02020603050405020304"/>
                <a:cs typeface="Times New Roman" panose="02020603050405020304"/>
              </a:defRPr>
            </a:lvl3pPr>
            <a:lvl4pPr>
              <a:defRPr sz="1800">
                <a:latin typeface="Times New Roman" panose="02020603050405020304"/>
                <a:cs typeface="Times New Roman" panose="02020603050405020304"/>
              </a:defRPr>
            </a:lvl4pPr>
            <a:lvl5pPr>
              <a:defRPr sz="1800">
                <a:latin typeface="Times New Roman" panose="02020603050405020304"/>
                <a:cs typeface="Times New Roman" panose="02020603050405020304"/>
              </a:defRPr>
            </a:lvl5pPr>
            <a:lvl6pPr>
              <a:defRPr sz="1800"/>
            </a:lvl6pPr>
            <a:lvl7pPr>
              <a:defRPr sz="1800"/>
            </a:lvl7pPr>
            <a:lvl8pPr>
              <a:defRPr sz="1800"/>
            </a:lvl8pPr>
            <a:lvl9pPr>
              <a:defRPr sz="18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4648200" y="1066800"/>
            <a:ext cx="4267200" cy="5059363"/>
          </a:xfrm>
        </p:spPr>
        <p:txBody>
          <a:bodyPr/>
          <a:lstStyle>
            <a:lvl1pPr>
              <a:buSzPct val="60000"/>
              <a:buFontTx/>
              <a:buBlip>
                <a:blip r:embed="rId2"/>
              </a:buBlip>
              <a:defRPr sz="2800">
                <a:latin typeface="Times New Roman" panose="02020603050405020304"/>
                <a:cs typeface="Times New Roman" panose="02020603050405020304"/>
              </a:defRPr>
            </a:lvl1pPr>
            <a:lvl2pPr>
              <a:buSzPct val="60000"/>
              <a:buFontTx/>
              <a:buBlip>
                <a:blip r:embed="rId2"/>
              </a:buBlip>
              <a:defRPr sz="2400">
                <a:latin typeface="Times New Roman" panose="02020603050405020304"/>
                <a:cs typeface="Times New Roman" panose="02020603050405020304"/>
              </a:defRPr>
            </a:lvl2pPr>
            <a:lvl3pPr>
              <a:defRPr sz="2000">
                <a:latin typeface="Times New Roman" panose="02020603050405020304"/>
                <a:cs typeface="Times New Roman" panose="02020603050405020304"/>
              </a:defRPr>
            </a:lvl3pPr>
            <a:lvl4pPr>
              <a:defRPr sz="1800">
                <a:latin typeface="Times New Roman" panose="02020603050405020304"/>
                <a:cs typeface="Times New Roman" panose="02020603050405020304"/>
              </a:defRPr>
            </a:lvl4pPr>
            <a:lvl5pPr>
              <a:defRPr sz="1800">
                <a:latin typeface="Times New Roman" panose="02020603050405020304"/>
                <a:cs typeface="Times New Roman" panose="02020603050405020304"/>
              </a:defRPr>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Title 1"/>
          <p:cNvSpPr>
            <a:spLocks noGrp="1"/>
          </p:cNvSpPr>
          <p:nvPr>
            <p:ph type="title"/>
          </p:nvPr>
        </p:nvSpPr>
        <p:spPr>
          <a:xfrm>
            <a:off x="0" y="0"/>
            <a:ext cx="8839200" cy="762000"/>
          </a:xfrm>
        </p:spPr>
        <p:txBody>
          <a:bodyPr/>
          <a:lstStyle>
            <a:lvl1pPr marL="182880" algn="l">
              <a:defRPr baseline="0">
                <a:solidFill>
                  <a:schemeClr val="bg1"/>
                </a:solidFill>
                <a:latin typeface="Times New Roman" panose="02020603050405020304"/>
                <a:cs typeface="Times New Roman" panose="02020603050405020304"/>
              </a:defRPr>
            </a:lvl1pPr>
          </a:lstStyle>
          <a:p>
            <a:r>
              <a:rPr lang="en-US"/>
              <a:t>Click to edit Master title style</a:t>
            </a:r>
            <a:endParaRPr lang="en-US"/>
          </a:p>
        </p:txBody>
      </p:sp>
      <p:sp>
        <p:nvSpPr>
          <p:cNvPr id="9" name="Date Placeholder 4"/>
          <p:cNvSpPr>
            <a:spLocks noGrp="1"/>
          </p:cNvSpPr>
          <p:nvPr>
            <p:ph type="dt" sz="half" idx="10"/>
          </p:nvPr>
        </p:nvSpPr>
        <p:spPr>
          <a:xfrm>
            <a:off x="0" y="6492875"/>
            <a:ext cx="1066800" cy="365125"/>
          </a:xfrm>
        </p:spPr>
        <p:txBody>
          <a:bodyPr/>
          <a:lstStyle>
            <a:lvl1pPr>
              <a:defRPr>
                <a:solidFill>
                  <a:schemeClr val="bg1"/>
                </a:solidFill>
                <a:latin typeface="Times New Roman" panose="02020603050405020304"/>
                <a:cs typeface="Times New Roman" panose="02020603050405020304"/>
              </a:defRPr>
            </a:lvl1pPr>
          </a:lstStyle>
          <a:p>
            <a:r>
              <a:rPr lang="en-US" dirty="0"/>
              <a:t>July 3, 2015</a:t>
            </a:r>
            <a:endParaRPr lang="en-US" dirty="0"/>
          </a:p>
        </p:txBody>
      </p:sp>
      <p:sp>
        <p:nvSpPr>
          <p:cNvPr id="11" name="Slide Number Placeholder 6"/>
          <p:cNvSpPr>
            <a:spLocks noGrp="1"/>
          </p:cNvSpPr>
          <p:nvPr>
            <p:ph type="sldNum" sz="quarter" idx="12"/>
          </p:nvPr>
        </p:nvSpPr>
        <p:spPr>
          <a:xfrm>
            <a:off x="8077200" y="6492875"/>
            <a:ext cx="1066800" cy="365125"/>
          </a:xfrm>
        </p:spPr>
        <p:txBody>
          <a:bodyPr/>
          <a:lstStyle>
            <a:lvl1pPr>
              <a:defRPr>
                <a:solidFill>
                  <a:schemeClr val="bg1"/>
                </a:solidFill>
                <a:latin typeface="Times New Roman" panose="02020603050405020304"/>
                <a:cs typeface="Times New Roman" panose="02020603050405020304"/>
              </a:defRPr>
            </a:lvl1pPr>
          </a:lstStyle>
          <a:p>
            <a:r>
              <a:rPr lang="en-US" dirty="0"/>
              <a:t># </a:t>
            </a:r>
            <a:fld id="{438BF0FE-BE74-6A4F-8709-63C29897818D}" type="slidenum">
              <a:rPr lang="en-US" dirty="0" smtClean="0"/>
            </a:fld>
            <a:endParaRPr lang="en-US" dirty="0"/>
          </a:p>
        </p:txBody>
      </p:sp>
      <p:sp>
        <p:nvSpPr>
          <p:cNvPr id="15" name="TextBox 14"/>
          <p:cNvSpPr txBox="1"/>
          <p:nvPr userDrawn="1"/>
        </p:nvSpPr>
        <p:spPr>
          <a:xfrm>
            <a:off x="1071563" y="6488113"/>
            <a:ext cx="3500437" cy="369887"/>
          </a:xfrm>
          <a:prstGeom prst="rect">
            <a:avLst/>
          </a:prstGeom>
          <a:noFill/>
        </p:spPr>
        <p:txBody>
          <a:bodyPr anchor="ctr"/>
          <a:lstStyle/>
          <a:p>
            <a:pPr algn="r" fontAlgn="auto">
              <a:spcBef>
                <a:spcPts val="0"/>
              </a:spcBef>
              <a:spcAft>
                <a:spcPts val="0"/>
              </a:spcAft>
              <a:defRPr/>
            </a:pPr>
            <a:r>
              <a:rPr lang="en-US" sz="1200" dirty="0">
                <a:solidFill>
                  <a:schemeClr val="bg1"/>
                </a:solidFill>
                <a:latin typeface="Times New Roman" panose="02020603050405020304"/>
                <a:ea typeface="+mn-ea"/>
                <a:cs typeface="Times New Roman" panose="02020603050405020304"/>
              </a:rPr>
              <a:t>University of</a:t>
            </a:r>
            <a:r>
              <a:rPr lang="en-US" sz="1200" baseline="0" dirty="0">
                <a:solidFill>
                  <a:schemeClr val="bg1"/>
                </a:solidFill>
                <a:latin typeface="Times New Roman" panose="02020603050405020304"/>
                <a:ea typeface="+mn-ea"/>
                <a:cs typeface="Times New Roman" panose="02020603050405020304"/>
              </a:rPr>
              <a:t> Minnesota | Networking Lab</a:t>
            </a:r>
            <a:endParaRPr lang="en-US" sz="1200" dirty="0">
              <a:solidFill>
                <a:schemeClr val="bg1"/>
              </a:solidFill>
              <a:latin typeface="Times New Roman" panose="02020603050405020304"/>
              <a:ea typeface="+mn-ea"/>
              <a:cs typeface="Times New Roman" panose="02020603050405020304"/>
            </a:endParaRPr>
          </a:p>
        </p:txBody>
      </p:sp>
      <p:sp>
        <p:nvSpPr>
          <p:cNvPr id="16" name="Footer Placeholder 4"/>
          <p:cNvSpPr>
            <a:spLocks noGrp="1"/>
          </p:cNvSpPr>
          <p:nvPr>
            <p:ph type="ftr" sz="quarter" idx="11"/>
          </p:nvPr>
        </p:nvSpPr>
        <p:spPr>
          <a:xfrm>
            <a:off x="4572000" y="6492875"/>
            <a:ext cx="3505200" cy="365125"/>
          </a:xfrm>
        </p:spPr>
        <p:txBody>
          <a:bodyPr/>
          <a:lstStyle>
            <a:lvl1pPr algn="l">
              <a:defRPr baseline="0">
                <a:solidFill>
                  <a:schemeClr val="bg1"/>
                </a:solidFill>
                <a:latin typeface="Times New Roman" panose="02020603050405020304"/>
                <a:cs typeface="Times New Roman" panose="02020603050405020304"/>
              </a:defRPr>
            </a:lvl1pPr>
          </a:lstStyle>
          <a:p>
            <a:pPr>
              <a:defRPr/>
            </a:pPr>
            <a:r>
              <a:rPr lang="en-US" dirty="0"/>
              <a:t>D</a:t>
            </a:r>
            <a:r>
              <a:rPr lang="en-US" sz="1050" dirty="0"/>
              <a:t>EEP</a:t>
            </a:r>
            <a:r>
              <a:rPr lang="en-US" dirty="0"/>
              <a:t>C</a:t>
            </a:r>
            <a:r>
              <a:rPr lang="en-US" sz="1050" dirty="0"/>
              <a:t>ACHE</a:t>
            </a:r>
            <a:r>
              <a:rPr lang="en-US" dirty="0"/>
              <a:t> | </a:t>
            </a:r>
            <a:r>
              <a:rPr lang="en-US" dirty="0" err="1"/>
              <a:t>NetAI</a:t>
            </a:r>
            <a:r>
              <a:rPr lang="en-US" dirty="0"/>
              <a:t> 2018</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Rectangle 6"/>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latin typeface="Times New Roman" panose="02020603050405020304"/>
              <a:cs typeface="Times New Roman" panose="02020603050405020304"/>
            </a:endParaRPr>
          </a:p>
        </p:txBody>
      </p:sp>
      <p:sp>
        <p:nvSpPr>
          <p:cNvPr id="8" name="Rectangle 7"/>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latin typeface="Times New Roman" panose="02020603050405020304"/>
              <a:cs typeface="Times New Roman" panose="02020603050405020304"/>
            </a:endParaRPr>
          </a:p>
        </p:txBody>
      </p:sp>
      <p:sp>
        <p:nvSpPr>
          <p:cNvPr id="9" name="Rectangle 8"/>
          <p:cNvSpPr>
            <a:spLocks noChangeArrowheads="1"/>
          </p:cNvSpPr>
          <p:nvPr/>
        </p:nvSpPr>
        <p:spPr bwMode="auto">
          <a:xfrm>
            <a:off x="0" y="0"/>
            <a:ext cx="9144000" cy="762000"/>
          </a:xfrm>
          <a:prstGeom prst="rect">
            <a:avLst/>
          </a:prstGeom>
          <a:gradFill rotWithShape="1">
            <a:gsLst>
              <a:gs pos="0">
                <a:schemeClr val="tx1"/>
              </a:gs>
              <a:gs pos="100000">
                <a:srgbClr val="3333B2"/>
              </a:gs>
            </a:gsLst>
            <a:lin ang="10800000" scaled="1"/>
          </a:gradFill>
          <a:ln>
            <a:noFill/>
          </a:ln>
          <a:effectLst>
            <a:outerShdw blurRad="63500" dist="88900" dir="5400000" algn="tl" rotWithShape="0">
              <a:srgbClr val="000000">
                <a:alpha val="39999"/>
              </a:srgbClr>
            </a:outerShdw>
          </a:effectLst>
        </p:spPr>
        <p:txBody>
          <a:bodyPr anchor="ctr"/>
          <a:lstStyle/>
          <a:p>
            <a:pPr algn="ctr" fontAlgn="auto">
              <a:spcBef>
                <a:spcPts val="0"/>
              </a:spcBef>
              <a:spcAft>
                <a:spcPts val="0"/>
              </a:spcAft>
              <a:defRPr/>
            </a:pPr>
            <a:endParaRPr lang="en-US">
              <a:solidFill>
                <a:schemeClr val="lt1"/>
              </a:solidFill>
              <a:latin typeface="Times New Roman" panose="02020603050405020304"/>
              <a:ea typeface="+mn-ea"/>
              <a:cs typeface="Times New Roman" panose="02020603050405020304"/>
            </a:endParaRPr>
          </a:p>
        </p:txBody>
      </p:sp>
      <p:sp>
        <p:nvSpPr>
          <p:cNvPr id="10" name="TextBox 9"/>
          <p:cNvSpPr txBox="1"/>
          <p:nvPr/>
        </p:nvSpPr>
        <p:spPr>
          <a:xfrm>
            <a:off x="1071563" y="6488113"/>
            <a:ext cx="3500437" cy="369887"/>
          </a:xfrm>
          <a:prstGeom prst="rect">
            <a:avLst/>
          </a:prstGeom>
          <a:noFill/>
        </p:spPr>
        <p:txBody>
          <a:bodyPr anchor="ctr"/>
          <a:lstStyle/>
          <a:p>
            <a:pPr algn="r" fontAlgn="auto">
              <a:spcBef>
                <a:spcPts val="0"/>
              </a:spcBef>
              <a:spcAft>
                <a:spcPts val="0"/>
              </a:spcAft>
              <a:defRPr/>
            </a:pPr>
            <a:r>
              <a:rPr lang="en-US" sz="1200" dirty="0">
                <a:solidFill>
                  <a:schemeClr val="bg1"/>
                </a:solidFill>
                <a:latin typeface="Times New Roman" panose="02020603050405020304"/>
                <a:ea typeface="+mn-ea"/>
                <a:cs typeface="Times New Roman" panose="02020603050405020304"/>
              </a:rPr>
              <a:t>Vu Pham</a:t>
            </a:r>
            <a:endParaRPr lang="en-US" sz="1200" dirty="0">
              <a:solidFill>
                <a:schemeClr val="bg1"/>
              </a:solidFill>
              <a:latin typeface="Times New Roman" panose="02020603050405020304"/>
              <a:ea typeface="+mn-ea"/>
              <a:cs typeface="Times New Roman" panose="02020603050405020304"/>
            </a:endParaRPr>
          </a:p>
        </p:txBody>
      </p:sp>
      <p:sp>
        <p:nvSpPr>
          <p:cNvPr id="3" name="Text Placeholder 2"/>
          <p:cNvSpPr>
            <a:spLocks noGrp="1"/>
          </p:cNvSpPr>
          <p:nvPr>
            <p:ph type="body" idx="1"/>
          </p:nvPr>
        </p:nvSpPr>
        <p:spPr>
          <a:xfrm>
            <a:off x="457200" y="990600"/>
            <a:ext cx="4040188" cy="639762"/>
          </a:xfrm>
        </p:spPr>
        <p:txBody>
          <a:bodyPr anchor="b"/>
          <a:lstStyle>
            <a:lvl1pPr marL="0" indent="0">
              <a:buNone/>
              <a:defRPr sz="2400" b="1">
                <a:latin typeface="Times New Roman" panose="02020603050405020304"/>
                <a:cs typeface="Times New Roman" panose="02020603050405020304"/>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1676400"/>
            <a:ext cx="4040188" cy="4449763"/>
          </a:xfrm>
        </p:spPr>
        <p:txBody>
          <a:bodyPr/>
          <a:lstStyle>
            <a:lvl1pPr>
              <a:buSzPct val="60000"/>
              <a:buFontTx/>
              <a:buBlip>
                <a:blip r:embed="rId2"/>
              </a:buBlip>
              <a:defRPr sz="2400">
                <a:latin typeface="Times New Roman" panose="02020603050405020304"/>
                <a:cs typeface="Times New Roman" panose="02020603050405020304"/>
              </a:defRPr>
            </a:lvl1pPr>
            <a:lvl2pPr>
              <a:buSzPct val="60000"/>
              <a:buFontTx/>
              <a:buBlip>
                <a:blip r:embed="rId2"/>
              </a:buBlip>
              <a:defRPr sz="2000">
                <a:latin typeface="Times New Roman" panose="02020603050405020304"/>
                <a:cs typeface="Times New Roman" panose="02020603050405020304"/>
              </a:defRPr>
            </a:lvl2pPr>
            <a:lvl3pPr>
              <a:defRPr sz="1800">
                <a:latin typeface="Times New Roman" panose="02020603050405020304"/>
                <a:cs typeface="Times New Roman" panose="02020603050405020304"/>
              </a:defRPr>
            </a:lvl3pPr>
            <a:lvl4pPr>
              <a:defRPr sz="1600">
                <a:latin typeface="Times New Roman" panose="02020603050405020304"/>
                <a:cs typeface="Times New Roman" panose="02020603050405020304"/>
              </a:defRPr>
            </a:lvl4pPr>
            <a:lvl5pPr>
              <a:defRPr sz="1600">
                <a:latin typeface="Times New Roman" panose="02020603050405020304"/>
                <a:cs typeface="Times New Roman" panose="02020603050405020304"/>
              </a:defRPr>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645025" y="990600"/>
            <a:ext cx="4041775" cy="639762"/>
          </a:xfrm>
        </p:spPr>
        <p:txBody>
          <a:bodyPr anchor="b"/>
          <a:lstStyle>
            <a:lvl1pPr marL="0" indent="0">
              <a:buNone/>
              <a:defRPr sz="2400" b="1">
                <a:latin typeface="Times New Roman" panose="02020603050405020304"/>
                <a:cs typeface="Times New Roman" panose="02020603050405020304"/>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1676400"/>
            <a:ext cx="4041775" cy="4449763"/>
          </a:xfrm>
        </p:spPr>
        <p:txBody>
          <a:bodyPr/>
          <a:lstStyle>
            <a:lvl1pPr>
              <a:buSzPct val="60000"/>
              <a:buFontTx/>
              <a:buBlip>
                <a:blip r:embed="rId2"/>
              </a:buBlip>
              <a:defRPr sz="2400">
                <a:latin typeface="Times New Roman" panose="02020603050405020304"/>
                <a:cs typeface="Times New Roman" panose="02020603050405020304"/>
              </a:defRPr>
            </a:lvl1pPr>
            <a:lvl2pPr>
              <a:buSzPct val="60000"/>
              <a:buFontTx/>
              <a:buBlip>
                <a:blip r:embed="rId2"/>
              </a:buBlip>
              <a:defRPr sz="2000">
                <a:latin typeface="Times New Roman" panose="02020603050405020304"/>
                <a:cs typeface="Times New Roman" panose="02020603050405020304"/>
              </a:defRPr>
            </a:lvl2pPr>
            <a:lvl3pPr>
              <a:defRPr sz="1800">
                <a:latin typeface="Times New Roman" panose="02020603050405020304"/>
                <a:cs typeface="Times New Roman" panose="02020603050405020304"/>
              </a:defRPr>
            </a:lvl3pPr>
            <a:lvl4pPr>
              <a:defRPr sz="1600">
                <a:latin typeface="Times New Roman" panose="02020603050405020304"/>
                <a:cs typeface="Times New Roman" panose="02020603050405020304"/>
              </a:defRPr>
            </a:lvl4pPr>
            <a:lvl5pPr>
              <a:defRPr sz="1600">
                <a:latin typeface="Times New Roman" panose="02020603050405020304"/>
                <a:cs typeface="Times New Roman" panose="02020603050405020304"/>
              </a:defRPr>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Title 1"/>
          <p:cNvSpPr>
            <a:spLocks noGrp="1"/>
          </p:cNvSpPr>
          <p:nvPr>
            <p:ph type="title"/>
          </p:nvPr>
        </p:nvSpPr>
        <p:spPr>
          <a:xfrm>
            <a:off x="0" y="0"/>
            <a:ext cx="8839200" cy="762000"/>
          </a:xfrm>
        </p:spPr>
        <p:txBody>
          <a:bodyPr/>
          <a:lstStyle>
            <a:lvl1pPr marL="182880" algn="l">
              <a:defRPr baseline="0">
                <a:solidFill>
                  <a:schemeClr val="bg1"/>
                </a:solidFill>
                <a:latin typeface="Times New Roman" panose="02020603050405020304"/>
                <a:cs typeface="Times New Roman" panose="02020603050405020304"/>
              </a:defRPr>
            </a:lvl1pPr>
          </a:lstStyle>
          <a:p>
            <a:r>
              <a:rPr lang="en-US"/>
              <a:t>Click to edit Master title style</a:t>
            </a:r>
            <a:endParaRPr lang="en-US"/>
          </a:p>
        </p:txBody>
      </p:sp>
      <p:sp>
        <p:nvSpPr>
          <p:cNvPr id="11" name="Date Placeholder 6"/>
          <p:cNvSpPr>
            <a:spLocks noGrp="1"/>
          </p:cNvSpPr>
          <p:nvPr>
            <p:ph type="dt" sz="half" idx="10"/>
          </p:nvPr>
        </p:nvSpPr>
        <p:spPr>
          <a:xfrm>
            <a:off x="0" y="6492875"/>
            <a:ext cx="1066800" cy="365125"/>
          </a:xfrm>
        </p:spPr>
        <p:txBody>
          <a:bodyPr/>
          <a:lstStyle>
            <a:lvl1pPr>
              <a:defRPr>
                <a:solidFill>
                  <a:schemeClr val="bg1"/>
                </a:solidFill>
                <a:latin typeface="Times New Roman" panose="02020603050405020304"/>
                <a:cs typeface="Times New Roman" panose="02020603050405020304"/>
              </a:defRPr>
            </a:lvl1pPr>
          </a:lstStyle>
          <a:p>
            <a:r>
              <a:rPr lang="en-US" dirty="0"/>
              <a:t>July 3, 2015</a:t>
            </a:r>
            <a:endParaRPr lang="en-US" dirty="0"/>
          </a:p>
        </p:txBody>
      </p:sp>
      <p:sp>
        <p:nvSpPr>
          <p:cNvPr id="12" name="Footer Placeholder 7"/>
          <p:cNvSpPr>
            <a:spLocks noGrp="1"/>
          </p:cNvSpPr>
          <p:nvPr>
            <p:ph type="ftr" sz="quarter" idx="11"/>
          </p:nvPr>
        </p:nvSpPr>
        <p:spPr>
          <a:xfrm>
            <a:off x="4572000" y="6492875"/>
            <a:ext cx="3505200" cy="365125"/>
          </a:xfrm>
        </p:spPr>
        <p:txBody>
          <a:bodyPr/>
          <a:lstStyle>
            <a:lvl1pPr algn="l">
              <a:defRPr baseline="0">
                <a:solidFill>
                  <a:schemeClr val="bg1"/>
                </a:solidFill>
                <a:latin typeface="Times New Roman" panose="02020603050405020304"/>
                <a:cs typeface="Times New Roman" panose="02020603050405020304"/>
              </a:defRPr>
            </a:lvl1pPr>
          </a:lstStyle>
          <a:p>
            <a:pPr>
              <a:defRPr/>
            </a:pPr>
            <a:endParaRPr lang="en-US" dirty="0"/>
          </a:p>
        </p:txBody>
      </p:sp>
      <p:sp>
        <p:nvSpPr>
          <p:cNvPr id="13" name="Slide Number Placeholder 8"/>
          <p:cNvSpPr>
            <a:spLocks noGrp="1"/>
          </p:cNvSpPr>
          <p:nvPr>
            <p:ph type="sldNum" sz="quarter" idx="12"/>
          </p:nvPr>
        </p:nvSpPr>
        <p:spPr>
          <a:xfrm>
            <a:off x="8077200" y="6492875"/>
            <a:ext cx="1066800" cy="365125"/>
          </a:xfrm>
        </p:spPr>
        <p:txBody>
          <a:bodyPr/>
          <a:lstStyle>
            <a:lvl1pPr>
              <a:defRPr>
                <a:solidFill>
                  <a:schemeClr val="bg1"/>
                </a:solidFill>
                <a:latin typeface="Times New Roman" panose="02020603050405020304"/>
                <a:cs typeface="Times New Roman" panose="02020603050405020304"/>
              </a:defRPr>
            </a:lvl1pPr>
          </a:lstStyle>
          <a:p>
            <a:r>
              <a:rPr lang="en-US" dirty="0"/>
              <a:t># </a:t>
            </a:r>
            <a:fld id="{E1B9FB8B-74C6-D04D-A1FF-D49BE1F09B07}" type="slidenum">
              <a:rPr lang="en-US" dirty="0" smtClean="0"/>
            </a:fld>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3"/>
          <p:cNvSpPr>
            <a:spLocks noChangeArrowheads="1"/>
          </p:cNvSpPr>
          <p:nvPr/>
        </p:nvSpPr>
        <p:spPr bwMode="auto">
          <a:xfrm>
            <a:off x="0" y="0"/>
            <a:ext cx="9144000" cy="762000"/>
          </a:xfrm>
          <a:prstGeom prst="rect">
            <a:avLst/>
          </a:prstGeom>
          <a:gradFill rotWithShape="1">
            <a:gsLst>
              <a:gs pos="0">
                <a:schemeClr val="tx1"/>
              </a:gs>
              <a:gs pos="100000">
                <a:srgbClr val="3333B2"/>
              </a:gs>
            </a:gsLst>
            <a:lin ang="10800000" scaled="1"/>
          </a:gradFill>
          <a:ln>
            <a:noFill/>
          </a:ln>
          <a:effectLst>
            <a:outerShdw blurRad="63500" dist="88900" dir="5400000" algn="tl" rotWithShape="0">
              <a:srgbClr val="000000">
                <a:alpha val="39999"/>
              </a:srgbClr>
            </a:outerShdw>
          </a:effectLst>
        </p:spPr>
        <p:txBody>
          <a:bodyPr anchor="ctr"/>
          <a:lstStyle/>
          <a:p>
            <a:pPr algn="ctr" fontAlgn="auto">
              <a:spcBef>
                <a:spcPts val="0"/>
              </a:spcBef>
              <a:spcAft>
                <a:spcPts val="0"/>
              </a:spcAft>
              <a:defRPr/>
            </a:pPr>
            <a:endParaRPr lang="en-US">
              <a:solidFill>
                <a:schemeClr val="lt1"/>
              </a:solidFill>
              <a:latin typeface="Times New Roman" panose="02020603050405020304"/>
              <a:ea typeface="+mn-ea"/>
              <a:cs typeface="Times New Roman" panose="02020603050405020304"/>
            </a:endParaRPr>
          </a:p>
        </p:txBody>
      </p:sp>
      <p:sp>
        <p:nvSpPr>
          <p:cNvPr id="5" name="Rectangle 4"/>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latin typeface="Times New Roman" panose="02020603050405020304"/>
              <a:cs typeface="Times New Roman" panose="02020603050405020304"/>
            </a:endParaRPr>
          </a:p>
        </p:txBody>
      </p:sp>
      <p:sp>
        <p:nvSpPr>
          <p:cNvPr id="6" name="Rectangle 5"/>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latin typeface="Times New Roman" panose="02020603050405020304"/>
              <a:cs typeface="Times New Roman" panose="02020603050405020304"/>
            </a:endParaRPr>
          </a:p>
        </p:txBody>
      </p:sp>
      <p:sp>
        <p:nvSpPr>
          <p:cNvPr id="2" name="Title 1"/>
          <p:cNvSpPr>
            <a:spLocks noGrp="1"/>
          </p:cNvSpPr>
          <p:nvPr>
            <p:ph type="title"/>
          </p:nvPr>
        </p:nvSpPr>
        <p:spPr>
          <a:xfrm>
            <a:off x="0" y="0"/>
            <a:ext cx="8915400" cy="762000"/>
          </a:xfrm>
        </p:spPr>
        <p:txBody>
          <a:bodyPr/>
          <a:lstStyle>
            <a:lvl1pPr marL="182880" algn="l">
              <a:defRPr baseline="0">
                <a:solidFill>
                  <a:schemeClr val="bg1"/>
                </a:solidFill>
                <a:latin typeface="Times New Roman" panose="02020603050405020304"/>
                <a:cs typeface="Times New Roman" panose="02020603050405020304"/>
              </a:defRPr>
            </a:lvl1pPr>
          </a:lstStyle>
          <a:p>
            <a:r>
              <a:rPr lang="en-US"/>
              <a:t>Click to edit Master title style</a:t>
            </a:r>
            <a:endParaRPr lang="en-US"/>
          </a:p>
        </p:txBody>
      </p:sp>
      <p:sp>
        <p:nvSpPr>
          <p:cNvPr id="7" name="Date Placeholder 6"/>
          <p:cNvSpPr>
            <a:spLocks noGrp="1"/>
          </p:cNvSpPr>
          <p:nvPr>
            <p:ph type="dt" sz="half" idx="14"/>
          </p:nvPr>
        </p:nvSpPr>
        <p:spPr>
          <a:xfrm>
            <a:off x="0" y="6492875"/>
            <a:ext cx="1066800" cy="365125"/>
          </a:xfrm>
        </p:spPr>
        <p:txBody>
          <a:bodyPr/>
          <a:lstStyle>
            <a:lvl1pPr>
              <a:defRPr>
                <a:solidFill>
                  <a:schemeClr val="bg1"/>
                </a:solidFill>
                <a:latin typeface="Times New Roman" panose="02020603050405020304"/>
                <a:cs typeface="Times New Roman" panose="02020603050405020304"/>
              </a:defRPr>
            </a:lvl1pPr>
          </a:lstStyle>
          <a:p>
            <a:r>
              <a:rPr lang="en-US"/>
              <a:t>Oct. 29, 2014</a:t>
            </a:r>
            <a:endParaRPr lang="en-US"/>
          </a:p>
        </p:txBody>
      </p:sp>
      <p:sp>
        <p:nvSpPr>
          <p:cNvPr id="9" name="Slide Number Placeholder 8"/>
          <p:cNvSpPr>
            <a:spLocks noGrp="1"/>
          </p:cNvSpPr>
          <p:nvPr>
            <p:ph type="sldNum" sz="quarter" idx="16"/>
          </p:nvPr>
        </p:nvSpPr>
        <p:spPr>
          <a:xfrm>
            <a:off x="8077200" y="6492875"/>
            <a:ext cx="1066800" cy="365125"/>
          </a:xfrm>
        </p:spPr>
        <p:txBody>
          <a:bodyPr/>
          <a:lstStyle>
            <a:lvl1pPr>
              <a:defRPr>
                <a:solidFill>
                  <a:schemeClr val="bg1"/>
                </a:solidFill>
                <a:latin typeface="Times New Roman" panose="02020603050405020304"/>
                <a:cs typeface="Times New Roman" panose="02020603050405020304"/>
              </a:defRPr>
            </a:lvl1pPr>
          </a:lstStyle>
          <a:p>
            <a:r>
              <a:rPr lang="en-US" dirty="0"/>
              <a:t># </a:t>
            </a:r>
            <a:fld id="{D5A7FA6F-4D08-E545-A788-D10937BF3E49}" type="slidenum">
              <a:rPr lang="en-US" dirty="0" smtClean="0"/>
            </a:fld>
            <a:endParaRPr lang="en-US" dirty="0"/>
          </a:p>
        </p:txBody>
      </p:sp>
      <p:sp>
        <p:nvSpPr>
          <p:cNvPr id="10" name="TextBox 9"/>
          <p:cNvSpPr txBox="1"/>
          <p:nvPr userDrawn="1"/>
        </p:nvSpPr>
        <p:spPr>
          <a:xfrm>
            <a:off x="1071563" y="6488113"/>
            <a:ext cx="3500437" cy="369887"/>
          </a:xfrm>
          <a:prstGeom prst="rect">
            <a:avLst/>
          </a:prstGeom>
          <a:noFill/>
        </p:spPr>
        <p:txBody>
          <a:bodyPr anchor="ctr"/>
          <a:lstStyle/>
          <a:p>
            <a:pPr algn="r" fontAlgn="auto">
              <a:spcBef>
                <a:spcPts val="0"/>
              </a:spcBef>
              <a:spcAft>
                <a:spcPts val="0"/>
              </a:spcAft>
              <a:defRPr/>
            </a:pPr>
            <a:r>
              <a:rPr lang="en-US" sz="1200" dirty="0">
                <a:solidFill>
                  <a:schemeClr val="bg1"/>
                </a:solidFill>
                <a:latin typeface="Times New Roman" panose="02020603050405020304"/>
                <a:ea typeface="+mn-ea"/>
                <a:cs typeface="Times New Roman" panose="02020603050405020304"/>
              </a:rPr>
              <a:t>University of</a:t>
            </a:r>
            <a:r>
              <a:rPr lang="en-US" sz="1200" baseline="0" dirty="0">
                <a:solidFill>
                  <a:schemeClr val="bg1"/>
                </a:solidFill>
                <a:latin typeface="Times New Roman" panose="02020603050405020304"/>
                <a:ea typeface="+mn-ea"/>
                <a:cs typeface="Times New Roman" panose="02020603050405020304"/>
              </a:rPr>
              <a:t> Minnesota | Networking Lab</a:t>
            </a:r>
            <a:endParaRPr lang="en-US" sz="1200" dirty="0">
              <a:solidFill>
                <a:schemeClr val="bg1"/>
              </a:solidFill>
              <a:latin typeface="Times New Roman" panose="02020603050405020304"/>
              <a:ea typeface="+mn-ea"/>
              <a:cs typeface="Times New Roman" panose="02020603050405020304"/>
            </a:endParaRPr>
          </a:p>
        </p:txBody>
      </p:sp>
      <p:sp>
        <p:nvSpPr>
          <p:cNvPr id="11" name="Footer Placeholder 4"/>
          <p:cNvSpPr>
            <a:spLocks noGrp="1"/>
          </p:cNvSpPr>
          <p:nvPr>
            <p:ph type="ftr" sz="quarter" idx="11"/>
          </p:nvPr>
        </p:nvSpPr>
        <p:spPr>
          <a:xfrm>
            <a:off x="4572000" y="6492875"/>
            <a:ext cx="3505200" cy="365125"/>
          </a:xfrm>
        </p:spPr>
        <p:txBody>
          <a:bodyPr/>
          <a:lstStyle>
            <a:lvl1pPr algn="l">
              <a:defRPr baseline="0">
                <a:solidFill>
                  <a:schemeClr val="bg1"/>
                </a:solidFill>
                <a:latin typeface="Times New Roman" panose="02020603050405020304"/>
                <a:cs typeface="Times New Roman" panose="02020603050405020304"/>
              </a:defRPr>
            </a:lvl1pPr>
          </a:lstStyle>
          <a:p>
            <a:pPr>
              <a:defRPr/>
            </a:pPr>
            <a:r>
              <a:rPr lang="en-US"/>
              <a:t>Internet of Things</a:t>
            </a:r>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latin typeface="Times New Roman" panose="02020603050405020304"/>
              <a:cs typeface="Times New Roman" panose="02020603050405020304"/>
            </a:endParaRPr>
          </a:p>
        </p:txBody>
      </p:sp>
      <p:sp>
        <p:nvSpPr>
          <p:cNvPr id="4" name="Rectangle 3"/>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latin typeface="Times New Roman" panose="02020603050405020304"/>
              <a:cs typeface="Times New Roman" panose="02020603050405020304"/>
            </a:endParaRPr>
          </a:p>
        </p:txBody>
      </p:sp>
      <p:sp>
        <p:nvSpPr>
          <p:cNvPr id="5" name="Date Placeholder 6"/>
          <p:cNvSpPr>
            <a:spLocks noGrp="1"/>
          </p:cNvSpPr>
          <p:nvPr>
            <p:ph type="dt" sz="half" idx="14"/>
          </p:nvPr>
        </p:nvSpPr>
        <p:spPr>
          <a:xfrm>
            <a:off x="0" y="6492875"/>
            <a:ext cx="1066800" cy="365125"/>
          </a:xfrm>
        </p:spPr>
        <p:txBody>
          <a:bodyPr/>
          <a:lstStyle>
            <a:lvl1pPr>
              <a:defRPr>
                <a:solidFill>
                  <a:schemeClr val="bg1"/>
                </a:solidFill>
                <a:latin typeface="Times New Roman" panose="02020603050405020304"/>
                <a:cs typeface="Times New Roman" panose="02020603050405020304"/>
              </a:defRPr>
            </a:lvl1pPr>
          </a:lstStyle>
          <a:p>
            <a:r>
              <a:rPr lang="en-US"/>
              <a:t>Oct. 29, 2014</a:t>
            </a:r>
            <a:endParaRPr lang="en-US"/>
          </a:p>
        </p:txBody>
      </p:sp>
      <p:sp>
        <p:nvSpPr>
          <p:cNvPr id="7" name="Slide Number Placeholder 8"/>
          <p:cNvSpPr>
            <a:spLocks noGrp="1"/>
          </p:cNvSpPr>
          <p:nvPr>
            <p:ph type="sldNum" sz="quarter" idx="16"/>
          </p:nvPr>
        </p:nvSpPr>
        <p:spPr>
          <a:xfrm>
            <a:off x="8077200" y="6492875"/>
            <a:ext cx="1066800" cy="365125"/>
          </a:xfrm>
        </p:spPr>
        <p:txBody>
          <a:bodyPr/>
          <a:lstStyle>
            <a:lvl1pPr>
              <a:defRPr>
                <a:solidFill>
                  <a:schemeClr val="bg1"/>
                </a:solidFill>
                <a:latin typeface="Times New Roman" panose="02020603050405020304"/>
                <a:cs typeface="Times New Roman" panose="02020603050405020304"/>
              </a:defRPr>
            </a:lvl1pPr>
          </a:lstStyle>
          <a:p>
            <a:r>
              <a:rPr lang="en-US" dirty="0"/>
              <a:t># </a:t>
            </a:r>
            <a:fld id="{F5B2CDD1-F7B2-7449-8056-DADD02CBA27D}" type="slidenum">
              <a:rPr lang="en-US" dirty="0" smtClean="0"/>
            </a:fld>
            <a:endParaRPr lang="en-US" dirty="0"/>
          </a:p>
        </p:txBody>
      </p:sp>
      <p:sp>
        <p:nvSpPr>
          <p:cNvPr id="8" name="TextBox 7"/>
          <p:cNvSpPr txBox="1"/>
          <p:nvPr userDrawn="1"/>
        </p:nvSpPr>
        <p:spPr>
          <a:xfrm>
            <a:off x="1071563" y="6488113"/>
            <a:ext cx="3500437" cy="369887"/>
          </a:xfrm>
          <a:prstGeom prst="rect">
            <a:avLst/>
          </a:prstGeom>
          <a:noFill/>
        </p:spPr>
        <p:txBody>
          <a:bodyPr anchor="ctr"/>
          <a:lstStyle/>
          <a:p>
            <a:pPr algn="r" fontAlgn="auto">
              <a:spcBef>
                <a:spcPts val="0"/>
              </a:spcBef>
              <a:spcAft>
                <a:spcPts val="0"/>
              </a:spcAft>
              <a:defRPr/>
            </a:pPr>
            <a:r>
              <a:rPr lang="en-US" sz="1200" dirty="0">
                <a:solidFill>
                  <a:schemeClr val="bg1"/>
                </a:solidFill>
                <a:latin typeface="Times New Roman" panose="02020603050405020304"/>
                <a:ea typeface="+mn-ea"/>
                <a:cs typeface="Times New Roman" panose="02020603050405020304"/>
              </a:rPr>
              <a:t>University of</a:t>
            </a:r>
            <a:r>
              <a:rPr lang="en-US" sz="1200" baseline="0" dirty="0">
                <a:solidFill>
                  <a:schemeClr val="bg1"/>
                </a:solidFill>
                <a:latin typeface="Times New Roman" panose="02020603050405020304"/>
                <a:ea typeface="+mn-ea"/>
                <a:cs typeface="Times New Roman" panose="02020603050405020304"/>
              </a:rPr>
              <a:t> Minnesota | Networking Lab</a:t>
            </a:r>
            <a:endParaRPr lang="en-US" sz="1200" dirty="0">
              <a:solidFill>
                <a:schemeClr val="bg1"/>
              </a:solidFill>
              <a:latin typeface="Times New Roman" panose="02020603050405020304"/>
              <a:ea typeface="+mn-ea"/>
              <a:cs typeface="Times New Roman" panose="02020603050405020304"/>
            </a:endParaRPr>
          </a:p>
        </p:txBody>
      </p:sp>
      <p:sp>
        <p:nvSpPr>
          <p:cNvPr id="9" name="Footer Placeholder 4"/>
          <p:cNvSpPr>
            <a:spLocks noGrp="1"/>
          </p:cNvSpPr>
          <p:nvPr>
            <p:ph type="ftr" sz="quarter" idx="11"/>
          </p:nvPr>
        </p:nvSpPr>
        <p:spPr>
          <a:xfrm>
            <a:off x="4572000" y="6492875"/>
            <a:ext cx="3505200" cy="365125"/>
          </a:xfrm>
        </p:spPr>
        <p:txBody>
          <a:bodyPr/>
          <a:lstStyle>
            <a:lvl1pPr algn="l">
              <a:defRPr baseline="0">
                <a:solidFill>
                  <a:schemeClr val="bg1"/>
                </a:solidFill>
                <a:latin typeface="Times New Roman" panose="02020603050405020304"/>
                <a:cs typeface="Times New Roman" panose="02020603050405020304"/>
              </a:defRPr>
            </a:lvl1pPr>
          </a:lstStyle>
          <a:p>
            <a:pPr>
              <a:defRPr/>
            </a:pPr>
            <a:r>
              <a:rPr lang="en-US"/>
              <a:t>Internet of Things</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lvl1pPr>
              <a:defRPr/>
            </a:lvl1pPr>
          </a:lstStyle>
          <a:p>
            <a:r>
              <a:rPr lang="en-US"/>
              <a:t>Oct. 29, 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Internet of Things</a:t>
            </a:r>
            <a:endParaRPr lang="en-US"/>
          </a:p>
        </p:txBody>
      </p:sp>
      <p:sp>
        <p:nvSpPr>
          <p:cNvPr id="6" name="Slide Number Placeholder 5"/>
          <p:cNvSpPr>
            <a:spLocks noGrp="1"/>
          </p:cNvSpPr>
          <p:nvPr>
            <p:ph type="sldNum" sz="quarter" idx="12"/>
          </p:nvPr>
        </p:nvSpPr>
        <p:spPr/>
        <p:txBody>
          <a:bodyPr/>
          <a:lstStyle>
            <a:lvl1pPr>
              <a:defRPr/>
            </a:lvl1pPr>
          </a:lstStyle>
          <a:p>
            <a:fld id="{87A79AC6-5F61-794F-BDA4-FEF5935AE6D5}" type="slidenum">
              <a:rPr lang="en-US"/>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1200" b="1">
                <a:latin typeface="Times New Roman" panose="02020603050405020304"/>
                <a:cs typeface="Times New Roman" panose="02020603050405020304"/>
              </a:defRPr>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1200">
                <a:latin typeface="Times New Roman" panose="02020603050405020304"/>
                <a:cs typeface="Times New Roman" panose="02020603050405020304"/>
              </a:defRPr>
            </a:lvl1pPr>
            <a:lvl2pPr>
              <a:defRPr sz="1200">
                <a:latin typeface="Times New Roman" panose="02020603050405020304"/>
                <a:cs typeface="Times New Roman" panose="02020603050405020304"/>
              </a:defRPr>
            </a:lvl2pPr>
            <a:lvl3pPr>
              <a:defRPr sz="1200">
                <a:latin typeface="Times New Roman" panose="02020603050405020304"/>
                <a:cs typeface="Times New Roman" panose="02020603050405020304"/>
              </a:defRPr>
            </a:lvl3pPr>
            <a:lvl4pPr>
              <a:defRPr sz="1200">
                <a:latin typeface="Times New Roman" panose="02020603050405020304"/>
                <a:cs typeface="Times New Roman" panose="02020603050405020304"/>
              </a:defRPr>
            </a:lvl4pPr>
            <a:lvl5pPr>
              <a:defRPr sz="1200">
                <a:latin typeface="Times New Roman" panose="02020603050405020304"/>
                <a:cs typeface="Times New Roman" panose="02020603050405020304"/>
              </a:defRPr>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200">
                <a:latin typeface="Times New Roman" panose="02020603050405020304"/>
                <a:cs typeface="Times New Roman" panose="02020603050405020304"/>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sz="1200">
                <a:latin typeface="Times New Roman" panose="02020603050405020304"/>
                <a:cs typeface="Times New Roman" panose="02020603050405020304"/>
              </a:defRPr>
            </a:lvl1pPr>
          </a:lstStyle>
          <a:p>
            <a:r>
              <a:rPr lang="en-US"/>
              <a:t>Oct. 29, 2014</a:t>
            </a:r>
            <a:endParaRPr lang="en-US"/>
          </a:p>
        </p:txBody>
      </p:sp>
      <p:sp>
        <p:nvSpPr>
          <p:cNvPr id="6" name="Footer Placeholder 4"/>
          <p:cNvSpPr>
            <a:spLocks noGrp="1"/>
          </p:cNvSpPr>
          <p:nvPr>
            <p:ph type="ftr" sz="quarter" idx="11"/>
          </p:nvPr>
        </p:nvSpPr>
        <p:spPr/>
        <p:txBody>
          <a:bodyPr/>
          <a:lstStyle>
            <a:lvl1pPr>
              <a:defRPr sz="1200">
                <a:latin typeface="Times New Roman" panose="02020603050405020304"/>
                <a:cs typeface="Times New Roman" panose="02020603050405020304"/>
              </a:defRPr>
            </a:lvl1pPr>
          </a:lstStyle>
          <a:p>
            <a:pPr>
              <a:defRPr/>
            </a:pPr>
            <a:r>
              <a:rPr lang="en-US"/>
              <a:t>Internet of Things</a:t>
            </a:r>
            <a:endParaRPr lang="en-US"/>
          </a:p>
        </p:txBody>
      </p:sp>
      <p:sp>
        <p:nvSpPr>
          <p:cNvPr id="7" name="Slide Number Placeholder 5"/>
          <p:cNvSpPr>
            <a:spLocks noGrp="1"/>
          </p:cNvSpPr>
          <p:nvPr>
            <p:ph type="sldNum" sz="quarter" idx="12"/>
          </p:nvPr>
        </p:nvSpPr>
        <p:spPr/>
        <p:txBody>
          <a:bodyPr/>
          <a:lstStyle>
            <a:lvl1pPr>
              <a:defRPr sz="1200">
                <a:latin typeface="Times New Roman" panose="02020603050405020304"/>
                <a:cs typeface="Times New Roman" panose="02020603050405020304"/>
              </a:defRPr>
            </a:lvl1pPr>
          </a:lstStyle>
          <a:p>
            <a:fld id="{4B18ADCA-F634-4A47-90BC-BEAAEA60DE74}" type="slidenum">
              <a:rPr lang="en-US" smtClean="0"/>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Times New Roman" panose="02020603050405020304"/>
                <a:cs typeface="Times New Roman" panose="02020603050405020304"/>
              </a:defRPr>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atin typeface="Times New Roman" panose="02020603050405020304"/>
                <a:cs typeface="Times New Roman" panose="02020603050405020304"/>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Times New Roman" panose="02020603050405020304"/>
                <a:cs typeface="Times New Roman" panose="02020603050405020304"/>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atin typeface="Times New Roman" panose="02020603050405020304"/>
                <a:cs typeface="Times New Roman" panose="02020603050405020304"/>
              </a:defRPr>
            </a:lvl1pPr>
          </a:lstStyle>
          <a:p>
            <a:r>
              <a:rPr lang="en-US"/>
              <a:t>Oct. 29, 2014</a:t>
            </a:r>
            <a:endParaRPr lang="en-US"/>
          </a:p>
        </p:txBody>
      </p:sp>
      <p:sp>
        <p:nvSpPr>
          <p:cNvPr id="6" name="Footer Placeholder 4"/>
          <p:cNvSpPr>
            <a:spLocks noGrp="1"/>
          </p:cNvSpPr>
          <p:nvPr>
            <p:ph type="ftr" sz="quarter" idx="11"/>
          </p:nvPr>
        </p:nvSpPr>
        <p:spPr/>
        <p:txBody>
          <a:bodyPr/>
          <a:lstStyle>
            <a:lvl1pPr>
              <a:defRPr>
                <a:latin typeface="Times New Roman" panose="02020603050405020304"/>
                <a:cs typeface="Times New Roman" panose="02020603050405020304"/>
              </a:defRPr>
            </a:lvl1pPr>
          </a:lstStyle>
          <a:p>
            <a:pPr>
              <a:defRPr/>
            </a:pPr>
            <a:r>
              <a:rPr lang="en-US"/>
              <a:t>Internet of Things</a:t>
            </a:r>
            <a:endParaRPr lang="en-US" dirty="0"/>
          </a:p>
        </p:txBody>
      </p:sp>
      <p:sp>
        <p:nvSpPr>
          <p:cNvPr id="7" name="Slide Number Placeholder 5"/>
          <p:cNvSpPr>
            <a:spLocks noGrp="1"/>
          </p:cNvSpPr>
          <p:nvPr>
            <p:ph type="sldNum" sz="quarter" idx="12"/>
          </p:nvPr>
        </p:nvSpPr>
        <p:spPr/>
        <p:txBody>
          <a:bodyPr/>
          <a:lstStyle>
            <a:lvl1pPr>
              <a:defRPr>
                <a:latin typeface="Times New Roman" panose="02020603050405020304"/>
                <a:cs typeface="Times New Roman" panose="02020603050405020304"/>
              </a:defRPr>
            </a:lvl1pPr>
          </a:lstStyle>
          <a:p>
            <a:fld id="{A9C3795D-B4C7-BF44-8AD1-7134372B7B3B}" type="slidenum">
              <a:rPr lang="en-US" smtClean="0"/>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a:cs typeface="Times New Roman" panose="02020603050405020304"/>
              </a:defRPr>
            </a:lvl1p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lvl1pPr>
              <a:defRPr>
                <a:latin typeface="Times New Roman" panose="02020603050405020304"/>
                <a:cs typeface="Times New Roman" panose="02020603050405020304"/>
              </a:defRPr>
            </a:lvl1pPr>
            <a:lvl2pPr>
              <a:defRPr>
                <a:latin typeface="Times New Roman" panose="02020603050405020304"/>
                <a:cs typeface="Times New Roman" panose="02020603050405020304"/>
              </a:defRPr>
            </a:lvl2pPr>
            <a:lvl3pPr>
              <a:defRPr>
                <a:latin typeface="Times New Roman" panose="02020603050405020304"/>
                <a:cs typeface="Times New Roman" panose="02020603050405020304"/>
              </a:defRPr>
            </a:lvl3pPr>
            <a:lvl4pPr>
              <a:defRPr>
                <a:latin typeface="Times New Roman" panose="02020603050405020304"/>
                <a:cs typeface="Times New Roman" panose="02020603050405020304"/>
              </a:defRPr>
            </a:lvl4pPr>
            <a:lvl5pPr>
              <a:defRPr>
                <a:latin typeface="Times New Roman" panose="02020603050405020304"/>
                <a:cs typeface="Times New Roman" panose="02020603050405020304"/>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atin typeface="Times New Roman" panose="02020603050405020304"/>
                <a:cs typeface="Times New Roman" panose="02020603050405020304"/>
              </a:defRPr>
            </a:lvl1pPr>
          </a:lstStyle>
          <a:p>
            <a:r>
              <a:rPr lang="en-US"/>
              <a:t>Oct. 29, 2014</a:t>
            </a:r>
            <a:endParaRPr lang="en-US"/>
          </a:p>
        </p:txBody>
      </p:sp>
      <p:sp>
        <p:nvSpPr>
          <p:cNvPr id="5" name="Footer Placeholder 4"/>
          <p:cNvSpPr>
            <a:spLocks noGrp="1"/>
          </p:cNvSpPr>
          <p:nvPr>
            <p:ph type="ftr" sz="quarter" idx="11"/>
          </p:nvPr>
        </p:nvSpPr>
        <p:spPr/>
        <p:txBody>
          <a:bodyPr/>
          <a:lstStyle>
            <a:lvl1pPr>
              <a:defRPr>
                <a:latin typeface="Times New Roman" panose="02020603050405020304"/>
                <a:cs typeface="Times New Roman" panose="02020603050405020304"/>
              </a:defRPr>
            </a:lvl1pPr>
          </a:lstStyle>
          <a:p>
            <a:pPr>
              <a:defRPr/>
            </a:pPr>
            <a:r>
              <a:rPr lang="en-US"/>
              <a:t>Internet of Things</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a:cs typeface="Times New Roman" panose="02020603050405020304"/>
              </a:defRPr>
            </a:lvl1pPr>
          </a:lstStyle>
          <a:p>
            <a:fld id="{12F58E44-C4A0-6547-8E06-BE352D59D586}" type="slidenum">
              <a:rPr lang="en-US" smtClean="0"/>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a:latin typeface="Times New Roman" panose="02020603050405020304"/>
                <a:cs typeface="Times New Roman" panose="02020603050405020304"/>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lvl1pPr>
              <a:defRPr>
                <a:latin typeface="Times New Roman" panose="02020603050405020304"/>
                <a:cs typeface="Times New Roman" panose="02020603050405020304"/>
              </a:defRPr>
            </a:lvl1pPr>
            <a:lvl2pPr>
              <a:defRPr>
                <a:latin typeface="Times New Roman" panose="02020603050405020304"/>
                <a:cs typeface="Times New Roman" panose="02020603050405020304"/>
              </a:defRPr>
            </a:lvl2pPr>
            <a:lvl3pPr>
              <a:defRPr>
                <a:latin typeface="Times New Roman" panose="02020603050405020304"/>
                <a:cs typeface="Times New Roman" panose="02020603050405020304"/>
              </a:defRPr>
            </a:lvl3pPr>
            <a:lvl4pPr>
              <a:defRPr>
                <a:latin typeface="Times New Roman" panose="02020603050405020304"/>
                <a:cs typeface="Times New Roman" panose="02020603050405020304"/>
              </a:defRPr>
            </a:lvl4pPr>
            <a:lvl5pPr>
              <a:defRPr>
                <a:latin typeface="Times New Roman" panose="02020603050405020304"/>
                <a:cs typeface="Times New Roman" panose="02020603050405020304"/>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atin typeface="Times New Roman" panose="02020603050405020304"/>
                <a:cs typeface="Times New Roman" panose="02020603050405020304"/>
              </a:defRPr>
            </a:lvl1pPr>
          </a:lstStyle>
          <a:p>
            <a:r>
              <a:rPr lang="en-US"/>
              <a:t>Oct. 29, 2014</a:t>
            </a:r>
            <a:endParaRPr lang="en-US"/>
          </a:p>
        </p:txBody>
      </p:sp>
      <p:sp>
        <p:nvSpPr>
          <p:cNvPr id="5" name="Footer Placeholder 4"/>
          <p:cNvSpPr>
            <a:spLocks noGrp="1"/>
          </p:cNvSpPr>
          <p:nvPr>
            <p:ph type="ftr" sz="quarter" idx="11"/>
          </p:nvPr>
        </p:nvSpPr>
        <p:spPr/>
        <p:txBody>
          <a:bodyPr/>
          <a:lstStyle>
            <a:lvl1pPr>
              <a:defRPr>
                <a:latin typeface="Times New Roman" panose="02020603050405020304"/>
                <a:cs typeface="Times New Roman" panose="02020603050405020304"/>
              </a:defRPr>
            </a:lvl1pPr>
          </a:lstStyle>
          <a:p>
            <a:pPr>
              <a:defRPr/>
            </a:pPr>
            <a:r>
              <a:rPr lang="en-US"/>
              <a:t>Internet of Things</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a:cs typeface="Times New Roman" panose="02020603050405020304"/>
              </a:defRPr>
            </a:lvl1pPr>
          </a:lstStyle>
          <a:p>
            <a:fld id="{E386E80C-D7E5-7046-9EC2-54DD09A890FF}" type="slidenum">
              <a:rPr lang="en-US" smtClean="0"/>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p:nvPr userDrawn="1"/>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5" name="Rectangle 4"/>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ounded Rectangle 5"/>
          <p:cNvSpPr>
            <a:spLocks noChangeArrowheads="1"/>
          </p:cNvSpPr>
          <p:nvPr/>
        </p:nvSpPr>
        <p:spPr bwMode="auto">
          <a:xfrm>
            <a:off x="381000" y="1295400"/>
            <a:ext cx="8229600" cy="2057400"/>
          </a:xfrm>
          <a:prstGeom prst="roundRect">
            <a:avLst>
              <a:gd name="adj" fmla="val 16667"/>
            </a:avLst>
          </a:prstGeom>
          <a:solidFill>
            <a:srgbClr val="3333B2"/>
          </a:solidFill>
          <a:ln w="25400">
            <a:solidFill>
              <a:srgbClr val="3333B2"/>
            </a:solidFill>
            <a:round/>
          </a:ln>
          <a:effectLst>
            <a:outerShdw blurRad="63500" dist="152400" dir="2700000" algn="tl" rotWithShape="0">
              <a:srgbClr val="000000">
                <a:alpha val="39999"/>
              </a:srgbClr>
            </a:outerShdw>
          </a:effectLst>
        </p:spPr>
        <p:txBody>
          <a:bodyPr anchor="ctr"/>
          <a:lstStyle/>
          <a:p>
            <a:pPr algn="ctr" fontAlgn="auto">
              <a:spcBef>
                <a:spcPts val="0"/>
              </a:spcBef>
              <a:spcAft>
                <a:spcPts val="0"/>
              </a:spcAft>
              <a:defRPr/>
            </a:pPr>
            <a:endParaRPr lang="en-US">
              <a:solidFill>
                <a:schemeClr val="lt1"/>
              </a:solidFill>
              <a:latin typeface="+mn-lt"/>
              <a:ea typeface="+mn-ea"/>
              <a:cs typeface="+mn-cs"/>
            </a:endParaRPr>
          </a:p>
        </p:txBody>
      </p:sp>
      <p:sp>
        <p:nvSpPr>
          <p:cNvPr id="2" name="Title 1"/>
          <p:cNvSpPr>
            <a:spLocks noGrp="1"/>
          </p:cNvSpPr>
          <p:nvPr>
            <p:ph type="ctrTitle"/>
          </p:nvPr>
        </p:nvSpPr>
        <p:spPr>
          <a:xfrm>
            <a:off x="609600" y="1447800"/>
            <a:ext cx="7772400" cy="838200"/>
          </a:xfrm>
        </p:spPr>
        <p:txBody>
          <a:bodyPr/>
          <a:lstStyle>
            <a:lvl1pPr>
              <a:defRPr baseline="0">
                <a:solidFill>
                  <a:schemeClr val="bg1"/>
                </a:solidFill>
                <a:latin typeface="Times New Roman" panose="02020603050405020304"/>
                <a:cs typeface="Times New Roman" panose="02020603050405020304"/>
              </a:defRPr>
            </a:lvl1pPr>
          </a:lstStyle>
          <a:p>
            <a:r>
              <a:rPr lang="en-US" dirty="0"/>
              <a:t>Click to edit Master title style</a:t>
            </a:r>
            <a:endParaRPr lang="en-US" dirty="0"/>
          </a:p>
        </p:txBody>
      </p:sp>
      <p:sp>
        <p:nvSpPr>
          <p:cNvPr id="3" name="Subtitle 2"/>
          <p:cNvSpPr>
            <a:spLocks noGrp="1"/>
          </p:cNvSpPr>
          <p:nvPr>
            <p:ph type="subTitle" idx="1"/>
          </p:nvPr>
        </p:nvSpPr>
        <p:spPr>
          <a:xfrm>
            <a:off x="1219200" y="2667000"/>
            <a:ext cx="6400800" cy="533400"/>
          </a:xfrm>
        </p:spPr>
        <p:txBody>
          <a:bodyPr/>
          <a:lstStyle>
            <a:lvl1pPr marL="0" indent="0" algn="ctr">
              <a:buNone/>
              <a:defRPr baseline="0">
                <a:solidFill>
                  <a:schemeClr val="bg1"/>
                </a:solidFill>
                <a:latin typeface="Times New Roman" panose="02020603050405020304"/>
                <a:cs typeface="Times New Roman" panose="02020603050405020304"/>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3"/>
          <p:cNvSpPr>
            <a:spLocks noGrp="1"/>
          </p:cNvSpPr>
          <p:nvPr>
            <p:ph type="dt" sz="half" idx="10"/>
          </p:nvPr>
        </p:nvSpPr>
        <p:spPr>
          <a:xfrm>
            <a:off x="0" y="6492875"/>
            <a:ext cx="1071563" cy="365125"/>
          </a:xfrm>
        </p:spPr>
        <p:txBody>
          <a:bodyPr/>
          <a:lstStyle>
            <a:lvl1pPr>
              <a:defRPr>
                <a:solidFill>
                  <a:schemeClr val="bg1"/>
                </a:solidFill>
                <a:latin typeface="Times New Roman" panose="02020603050405020304"/>
                <a:cs typeface="Times New Roman" panose="02020603050405020304"/>
              </a:defRPr>
            </a:lvl1pPr>
          </a:lstStyle>
          <a:p>
            <a:r>
              <a:rPr lang="en-US" dirty="0"/>
              <a:t>Aug. 25, 2018</a:t>
            </a:r>
            <a:endParaRPr lang="en-US" dirty="0"/>
          </a:p>
        </p:txBody>
      </p:sp>
      <p:sp>
        <p:nvSpPr>
          <p:cNvPr id="10" name="Slide Number Placeholder 5"/>
          <p:cNvSpPr>
            <a:spLocks noGrp="1"/>
          </p:cNvSpPr>
          <p:nvPr>
            <p:ph type="sldNum" sz="quarter" idx="12"/>
          </p:nvPr>
        </p:nvSpPr>
        <p:spPr>
          <a:xfrm>
            <a:off x="8001000" y="6492875"/>
            <a:ext cx="1143000" cy="365125"/>
          </a:xfrm>
        </p:spPr>
        <p:txBody>
          <a:bodyPr/>
          <a:lstStyle>
            <a:lvl1pPr>
              <a:defRPr>
                <a:solidFill>
                  <a:schemeClr val="bg1"/>
                </a:solidFill>
                <a:latin typeface="Times New Roman" panose="02020603050405020304"/>
                <a:cs typeface="Times New Roman" panose="02020603050405020304"/>
              </a:defRPr>
            </a:lvl1pPr>
          </a:lstStyle>
          <a:p>
            <a:r>
              <a:rPr lang="en-US" dirty="0"/>
              <a:t># </a:t>
            </a:r>
            <a:fld id="{82838457-541D-2540-B443-0B695C1D9A4E}" type="slidenum">
              <a:rPr lang="en-US" dirty="0" smtClean="0"/>
            </a:fld>
            <a:endParaRPr lang="en-US" dirty="0"/>
          </a:p>
        </p:txBody>
      </p:sp>
      <p:sp>
        <p:nvSpPr>
          <p:cNvPr id="11" name="TextBox 10"/>
          <p:cNvSpPr txBox="1"/>
          <p:nvPr userDrawn="1"/>
        </p:nvSpPr>
        <p:spPr>
          <a:xfrm>
            <a:off x="1071563" y="6488113"/>
            <a:ext cx="3500437" cy="369887"/>
          </a:xfrm>
          <a:prstGeom prst="rect">
            <a:avLst/>
          </a:prstGeom>
          <a:noFill/>
        </p:spPr>
        <p:txBody>
          <a:bodyPr anchor="ctr"/>
          <a:lstStyle/>
          <a:p>
            <a:pPr algn="r" fontAlgn="auto">
              <a:spcBef>
                <a:spcPts val="0"/>
              </a:spcBef>
              <a:spcAft>
                <a:spcPts val="0"/>
              </a:spcAft>
              <a:defRPr/>
            </a:pPr>
            <a:r>
              <a:rPr lang="en-US" sz="1200" dirty="0">
                <a:solidFill>
                  <a:schemeClr val="bg1"/>
                </a:solidFill>
                <a:latin typeface="Times New Roman" panose="02020603050405020304"/>
                <a:ea typeface="+mn-ea"/>
                <a:cs typeface="Times New Roman" panose="02020603050405020304"/>
              </a:rPr>
              <a:t>University of</a:t>
            </a:r>
            <a:r>
              <a:rPr lang="en-US" sz="1200" baseline="0" dirty="0">
                <a:solidFill>
                  <a:schemeClr val="bg1"/>
                </a:solidFill>
                <a:latin typeface="Times New Roman" panose="02020603050405020304"/>
                <a:ea typeface="+mn-ea"/>
                <a:cs typeface="Times New Roman" panose="02020603050405020304"/>
              </a:rPr>
              <a:t> Minnesota | Networking Lab</a:t>
            </a:r>
            <a:endParaRPr lang="en-US" sz="1200" dirty="0">
              <a:solidFill>
                <a:schemeClr val="bg1"/>
              </a:solidFill>
              <a:latin typeface="Times New Roman" panose="02020603050405020304"/>
              <a:ea typeface="+mn-ea"/>
              <a:cs typeface="Times New Roman" panose="02020603050405020304"/>
            </a:endParaRPr>
          </a:p>
        </p:txBody>
      </p:sp>
      <p:sp>
        <p:nvSpPr>
          <p:cNvPr id="12" name="Footer Placeholder 4"/>
          <p:cNvSpPr>
            <a:spLocks noGrp="1"/>
          </p:cNvSpPr>
          <p:nvPr>
            <p:ph type="ftr" sz="quarter" idx="11"/>
          </p:nvPr>
        </p:nvSpPr>
        <p:spPr>
          <a:xfrm>
            <a:off x="4572000" y="6492875"/>
            <a:ext cx="3505200" cy="365125"/>
          </a:xfrm>
        </p:spPr>
        <p:txBody>
          <a:bodyPr/>
          <a:lstStyle>
            <a:lvl1pPr algn="l">
              <a:defRPr baseline="0">
                <a:solidFill>
                  <a:schemeClr val="bg1"/>
                </a:solidFill>
                <a:latin typeface="Times New Roman" panose="02020603050405020304"/>
                <a:cs typeface="Times New Roman" panose="02020603050405020304"/>
              </a:defRPr>
            </a:lvl1pPr>
          </a:lstStyle>
          <a:p>
            <a:pPr>
              <a:defRPr/>
            </a:pPr>
            <a:r>
              <a:rPr lang="en-US" dirty="0"/>
              <a:t>D</a:t>
            </a:r>
            <a:r>
              <a:rPr lang="en-US" sz="1050" dirty="0"/>
              <a:t>EEP</a:t>
            </a:r>
            <a:r>
              <a:rPr lang="en-US" dirty="0"/>
              <a:t>C</a:t>
            </a:r>
            <a:r>
              <a:rPr lang="en-US" sz="1050" dirty="0"/>
              <a:t>ACHE</a:t>
            </a:r>
            <a:r>
              <a:rPr lang="en-US" dirty="0"/>
              <a:t> | </a:t>
            </a:r>
            <a:r>
              <a:rPr lang="en-US" dirty="0" err="1"/>
              <a:t>NetAI</a:t>
            </a:r>
            <a:r>
              <a:rPr lang="en-US" dirty="0"/>
              <a:t> 2018</a:t>
            </a:r>
            <a:endParaRPr 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latin typeface="Times New Roman" panose="02020603050405020304"/>
              <a:cs typeface="Times New Roman" panose="02020603050405020304"/>
            </a:endParaRPr>
          </a:p>
        </p:txBody>
      </p:sp>
      <p:sp>
        <p:nvSpPr>
          <p:cNvPr id="5" name="Rectangle 4"/>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latin typeface="Times New Roman" panose="02020603050405020304"/>
              <a:cs typeface="Times New Roman" panose="02020603050405020304"/>
            </a:endParaRPr>
          </a:p>
        </p:txBody>
      </p:sp>
      <p:sp>
        <p:nvSpPr>
          <p:cNvPr id="6" name="Rectangle 5"/>
          <p:cNvSpPr>
            <a:spLocks noChangeArrowheads="1"/>
          </p:cNvSpPr>
          <p:nvPr/>
        </p:nvSpPr>
        <p:spPr bwMode="auto">
          <a:xfrm>
            <a:off x="0" y="0"/>
            <a:ext cx="9144000" cy="762000"/>
          </a:xfrm>
          <a:prstGeom prst="rect">
            <a:avLst/>
          </a:prstGeom>
          <a:gradFill rotWithShape="1">
            <a:gsLst>
              <a:gs pos="0">
                <a:schemeClr val="tx1"/>
              </a:gs>
              <a:gs pos="100000">
                <a:srgbClr val="3333B2"/>
              </a:gs>
            </a:gsLst>
            <a:lin ang="10800000" scaled="1"/>
          </a:gradFill>
          <a:ln>
            <a:noFill/>
          </a:ln>
          <a:effectLst>
            <a:outerShdw blurRad="63500" dist="88900" dir="5400000" algn="tl" rotWithShape="0">
              <a:srgbClr val="000000">
                <a:alpha val="39999"/>
              </a:srgbClr>
            </a:outerShdw>
          </a:effectLst>
        </p:spPr>
        <p:txBody>
          <a:bodyPr anchor="ctr"/>
          <a:lstStyle/>
          <a:p>
            <a:pPr algn="ctr" fontAlgn="auto">
              <a:spcBef>
                <a:spcPts val="0"/>
              </a:spcBef>
              <a:spcAft>
                <a:spcPts val="0"/>
              </a:spcAft>
              <a:defRPr/>
            </a:pPr>
            <a:endParaRPr lang="en-US">
              <a:solidFill>
                <a:schemeClr val="lt1"/>
              </a:solidFill>
              <a:latin typeface="Times New Roman" panose="02020603050405020304"/>
              <a:ea typeface="+mn-ea"/>
              <a:cs typeface="Times New Roman" panose="02020603050405020304"/>
            </a:endParaRPr>
          </a:p>
        </p:txBody>
      </p:sp>
      <p:sp>
        <p:nvSpPr>
          <p:cNvPr id="7" name="TextBox 6"/>
          <p:cNvSpPr txBox="1"/>
          <p:nvPr/>
        </p:nvSpPr>
        <p:spPr>
          <a:xfrm>
            <a:off x="1071563" y="6488113"/>
            <a:ext cx="3500437" cy="369887"/>
          </a:xfrm>
          <a:prstGeom prst="rect">
            <a:avLst/>
          </a:prstGeom>
          <a:noFill/>
        </p:spPr>
        <p:txBody>
          <a:bodyPr anchor="ctr"/>
          <a:lstStyle/>
          <a:p>
            <a:pPr algn="r" fontAlgn="auto">
              <a:spcBef>
                <a:spcPts val="0"/>
              </a:spcBef>
              <a:spcAft>
                <a:spcPts val="0"/>
              </a:spcAft>
              <a:defRPr/>
            </a:pPr>
            <a:r>
              <a:rPr lang="en-US" sz="1200" dirty="0">
                <a:solidFill>
                  <a:schemeClr val="bg1"/>
                </a:solidFill>
                <a:latin typeface="Times New Roman" panose="02020603050405020304"/>
                <a:ea typeface="+mn-ea"/>
                <a:cs typeface="Times New Roman" panose="02020603050405020304"/>
              </a:rPr>
              <a:t>University of</a:t>
            </a:r>
            <a:r>
              <a:rPr lang="en-US" sz="1200" baseline="0" dirty="0">
                <a:solidFill>
                  <a:schemeClr val="bg1"/>
                </a:solidFill>
                <a:latin typeface="Times New Roman" panose="02020603050405020304"/>
                <a:ea typeface="+mn-ea"/>
                <a:cs typeface="Times New Roman" panose="02020603050405020304"/>
              </a:rPr>
              <a:t> Minnesota | Networking Lab</a:t>
            </a:r>
            <a:endParaRPr lang="en-US" sz="1200" dirty="0">
              <a:solidFill>
                <a:schemeClr val="bg1"/>
              </a:solidFill>
              <a:latin typeface="Times New Roman" panose="02020603050405020304"/>
              <a:ea typeface="+mn-ea"/>
              <a:cs typeface="Times New Roman" panose="02020603050405020304"/>
            </a:endParaRPr>
          </a:p>
        </p:txBody>
      </p:sp>
      <p:sp>
        <p:nvSpPr>
          <p:cNvPr id="3" name="Content Placeholder 2"/>
          <p:cNvSpPr>
            <a:spLocks noGrp="1"/>
          </p:cNvSpPr>
          <p:nvPr>
            <p:ph idx="1"/>
          </p:nvPr>
        </p:nvSpPr>
        <p:spPr>
          <a:xfrm>
            <a:off x="304800" y="1066800"/>
            <a:ext cx="8382000" cy="5059363"/>
          </a:xfrm>
        </p:spPr>
        <p:txBody>
          <a:bodyPr/>
          <a:lstStyle>
            <a:lvl1pPr>
              <a:buSzPct val="60000"/>
              <a:buFontTx/>
              <a:buBlip>
                <a:blip r:embed="rId2"/>
              </a:buBlip>
              <a:defRPr>
                <a:latin typeface="Times New Roman" panose="02020603050405020304"/>
                <a:cs typeface="Times New Roman" panose="02020603050405020304"/>
              </a:defRPr>
            </a:lvl1pPr>
            <a:lvl2pPr>
              <a:buSzPct val="60000"/>
              <a:buFontTx/>
              <a:buBlip>
                <a:blip r:embed="rId3"/>
              </a:buBlip>
              <a:defRPr>
                <a:latin typeface="Times New Roman" panose="02020603050405020304"/>
                <a:cs typeface="Times New Roman" panose="02020603050405020304"/>
              </a:defRPr>
            </a:lvl2pPr>
            <a:lvl3pPr>
              <a:defRPr>
                <a:latin typeface="Times New Roman" panose="02020603050405020304"/>
                <a:cs typeface="Times New Roman" panose="02020603050405020304"/>
              </a:defRPr>
            </a:lvl3pPr>
            <a:lvl4pPr>
              <a:defRPr>
                <a:latin typeface="Times New Roman" panose="02020603050405020304"/>
                <a:cs typeface="Times New Roman" panose="02020603050405020304"/>
              </a:defRPr>
            </a:lvl4pPr>
            <a:lvl5pPr>
              <a:defRPr>
                <a:latin typeface="Times New Roman" panose="02020603050405020304"/>
                <a:cs typeface="Times New Roman" panose="02020603050405020304"/>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 name="Title 1"/>
          <p:cNvSpPr>
            <a:spLocks noGrp="1"/>
          </p:cNvSpPr>
          <p:nvPr>
            <p:ph type="title"/>
          </p:nvPr>
        </p:nvSpPr>
        <p:spPr>
          <a:xfrm>
            <a:off x="0" y="0"/>
            <a:ext cx="8915400" cy="762000"/>
          </a:xfrm>
        </p:spPr>
        <p:txBody>
          <a:bodyPr/>
          <a:lstStyle>
            <a:lvl1pPr marL="182880" algn="l">
              <a:defRPr baseline="0">
                <a:solidFill>
                  <a:schemeClr val="bg1"/>
                </a:solidFill>
                <a:latin typeface="Times New Roman" panose="02020603050405020304"/>
                <a:cs typeface="Times New Roman" panose="02020603050405020304"/>
              </a:defRPr>
            </a:lvl1pPr>
          </a:lstStyle>
          <a:p>
            <a:r>
              <a:rPr lang="en-US" dirty="0"/>
              <a:t>Click to edit Master title style</a:t>
            </a:r>
            <a:endParaRPr lang="en-US" dirty="0"/>
          </a:p>
        </p:txBody>
      </p:sp>
      <p:sp>
        <p:nvSpPr>
          <p:cNvPr id="8" name="Date Placeholder 3"/>
          <p:cNvSpPr>
            <a:spLocks noGrp="1"/>
          </p:cNvSpPr>
          <p:nvPr>
            <p:ph type="dt" sz="half" idx="10"/>
          </p:nvPr>
        </p:nvSpPr>
        <p:spPr>
          <a:xfrm>
            <a:off x="0" y="6492875"/>
            <a:ext cx="1071563" cy="365125"/>
          </a:xfrm>
        </p:spPr>
        <p:txBody>
          <a:bodyPr/>
          <a:lstStyle>
            <a:lvl1pPr>
              <a:defRPr>
                <a:solidFill>
                  <a:schemeClr val="bg1"/>
                </a:solidFill>
                <a:latin typeface="Times New Roman" panose="02020603050405020304"/>
                <a:cs typeface="Times New Roman" panose="02020603050405020304"/>
              </a:defRPr>
            </a:lvl1pPr>
          </a:lstStyle>
          <a:p>
            <a:r>
              <a:rPr lang="en-US" dirty="0"/>
              <a:t>Aug. 25, 2018</a:t>
            </a:r>
            <a:endParaRPr lang="en-US" dirty="0"/>
          </a:p>
        </p:txBody>
      </p:sp>
      <p:sp>
        <p:nvSpPr>
          <p:cNvPr id="9" name="Footer Placeholder 4"/>
          <p:cNvSpPr>
            <a:spLocks noGrp="1"/>
          </p:cNvSpPr>
          <p:nvPr>
            <p:ph type="ftr" sz="quarter" idx="11"/>
          </p:nvPr>
        </p:nvSpPr>
        <p:spPr>
          <a:xfrm>
            <a:off x="4572000" y="6492875"/>
            <a:ext cx="3505200" cy="365125"/>
          </a:xfrm>
        </p:spPr>
        <p:txBody>
          <a:bodyPr/>
          <a:lstStyle>
            <a:lvl1pPr algn="l">
              <a:defRPr baseline="0">
                <a:solidFill>
                  <a:schemeClr val="bg1"/>
                </a:solidFill>
                <a:latin typeface="Times New Roman" panose="02020603050405020304"/>
                <a:cs typeface="Times New Roman" panose="02020603050405020304"/>
              </a:defRPr>
            </a:lvl1pPr>
          </a:lstStyle>
          <a:p>
            <a:pPr>
              <a:defRPr/>
            </a:pPr>
            <a:r>
              <a:rPr lang="en-US" dirty="0"/>
              <a:t>D</a:t>
            </a:r>
            <a:r>
              <a:rPr lang="en-US" sz="1050" dirty="0"/>
              <a:t>EEP</a:t>
            </a:r>
            <a:r>
              <a:rPr lang="en-US" dirty="0"/>
              <a:t>C</a:t>
            </a:r>
            <a:r>
              <a:rPr lang="en-US" sz="1050" dirty="0"/>
              <a:t>ACHE</a:t>
            </a:r>
            <a:r>
              <a:rPr lang="en-US" dirty="0"/>
              <a:t> | </a:t>
            </a:r>
            <a:r>
              <a:rPr lang="en-US" dirty="0" err="1"/>
              <a:t>NetAI</a:t>
            </a:r>
            <a:r>
              <a:rPr lang="en-US" dirty="0"/>
              <a:t> 2018</a:t>
            </a:r>
            <a:endParaRPr lang="en-US" dirty="0"/>
          </a:p>
        </p:txBody>
      </p:sp>
      <p:sp>
        <p:nvSpPr>
          <p:cNvPr id="10" name="Slide Number Placeholder 5"/>
          <p:cNvSpPr>
            <a:spLocks noGrp="1"/>
          </p:cNvSpPr>
          <p:nvPr>
            <p:ph type="sldNum" sz="quarter" idx="12"/>
          </p:nvPr>
        </p:nvSpPr>
        <p:spPr>
          <a:xfrm>
            <a:off x="8077200" y="6492875"/>
            <a:ext cx="1066800" cy="365125"/>
          </a:xfrm>
        </p:spPr>
        <p:txBody>
          <a:bodyPr/>
          <a:lstStyle>
            <a:lvl1pPr>
              <a:defRPr>
                <a:solidFill>
                  <a:schemeClr val="bg1"/>
                </a:solidFill>
                <a:latin typeface="Times New Roman" panose="02020603050405020304"/>
                <a:cs typeface="Times New Roman" panose="02020603050405020304"/>
              </a:defRPr>
            </a:lvl1pPr>
          </a:lstStyle>
          <a:p>
            <a:r>
              <a:rPr lang="en-US" dirty="0"/>
              <a:t># </a:t>
            </a:r>
            <a:fld id="{0A98A249-9593-3D4B-86FF-EE7CABC9770F}" type="slidenum">
              <a:rPr lang="en-US" dirty="0" smtClean="0"/>
            </a:fld>
            <a:endParaRPr 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lvl1pPr>
              <a:defRPr/>
            </a:lvl1pPr>
          </a:lstStyle>
          <a:p>
            <a:r>
              <a:rPr lang="en-US"/>
              <a:t>Oct. 29, 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Internet of Things</a:t>
            </a:r>
            <a:endParaRPr lang="en-US"/>
          </a:p>
        </p:txBody>
      </p:sp>
      <p:sp>
        <p:nvSpPr>
          <p:cNvPr id="6" name="Slide Number Placeholder 5"/>
          <p:cNvSpPr>
            <a:spLocks noGrp="1"/>
          </p:cNvSpPr>
          <p:nvPr>
            <p:ph type="sldNum" sz="quarter" idx="12"/>
          </p:nvPr>
        </p:nvSpPr>
        <p:spPr/>
        <p:txBody>
          <a:bodyPr/>
          <a:lstStyle>
            <a:lvl1pPr>
              <a:defRPr/>
            </a:lvl1pPr>
          </a:lstStyle>
          <a:p>
            <a:fld id="{87A79AC6-5F61-794F-BDA4-FEF5935AE6D5}" type="slidenum">
              <a:rPr lang="en-US"/>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Rectangle 4"/>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latin typeface="Times New Roman" panose="02020603050405020304"/>
              <a:cs typeface="Times New Roman" panose="02020603050405020304"/>
            </a:endParaRPr>
          </a:p>
        </p:txBody>
      </p:sp>
      <p:sp>
        <p:nvSpPr>
          <p:cNvPr id="6" name="Rectangle 5"/>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latin typeface="Times New Roman" panose="02020603050405020304"/>
              <a:cs typeface="Times New Roman" panose="02020603050405020304"/>
            </a:endParaRPr>
          </a:p>
        </p:txBody>
      </p:sp>
      <p:sp>
        <p:nvSpPr>
          <p:cNvPr id="7" name="Rectangle 6"/>
          <p:cNvSpPr>
            <a:spLocks noChangeArrowheads="1"/>
          </p:cNvSpPr>
          <p:nvPr/>
        </p:nvSpPr>
        <p:spPr bwMode="auto">
          <a:xfrm>
            <a:off x="0" y="0"/>
            <a:ext cx="9144000" cy="762000"/>
          </a:xfrm>
          <a:prstGeom prst="rect">
            <a:avLst/>
          </a:prstGeom>
          <a:gradFill rotWithShape="1">
            <a:gsLst>
              <a:gs pos="0">
                <a:schemeClr val="tx1"/>
              </a:gs>
              <a:gs pos="100000">
                <a:srgbClr val="3333B2"/>
              </a:gs>
            </a:gsLst>
            <a:lin ang="10800000" scaled="1"/>
          </a:gradFill>
          <a:ln>
            <a:noFill/>
          </a:ln>
          <a:effectLst>
            <a:outerShdw blurRad="63500" dist="88900" dir="5400000" algn="tl" rotWithShape="0">
              <a:srgbClr val="000000">
                <a:alpha val="39999"/>
              </a:srgbClr>
            </a:outerShdw>
          </a:effectLst>
        </p:spPr>
        <p:txBody>
          <a:bodyPr anchor="ctr"/>
          <a:lstStyle/>
          <a:p>
            <a:pPr algn="ctr" fontAlgn="auto">
              <a:spcBef>
                <a:spcPts val="0"/>
              </a:spcBef>
              <a:spcAft>
                <a:spcPts val="0"/>
              </a:spcAft>
              <a:defRPr/>
            </a:pPr>
            <a:endParaRPr lang="en-US">
              <a:solidFill>
                <a:schemeClr val="lt1"/>
              </a:solidFill>
              <a:latin typeface="Times New Roman" panose="02020603050405020304"/>
              <a:ea typeface="+mn-ea"/>
              <a:cs typeface="Times New Roman" panose="02020603050405020304"/>
            </a:endParaRPr>
          </a:p>
        </p:txBody>
      </p:sp>
      <p:sp>
        <p:nvSpPr>
          <p:cNvPr id="3" name="Content Placeholder 2"/>
          <p:cNvSpPr>
            <a:spLocks noGrp="1"/>
          </p:cNvSpPr>
          <p:nvPr>
            <p:ph sz="half" idx="1"/>
          </p:nvPr>
        </p:nvSpPr>
        <p:spPr>
          <a:xfrm>
            <a:off x="228600" y="1066800"/>
            <a:ext cx="4267200" cy="5059363"/>
          </a:xfrm>
        </p:spPr>
        <p:txBody>
          <a:bodyPr/>
          <a:lstStyle>
            <a:lvl1pPr>
              <a:buSzPct val="60000"/>
              <a:buFontTx/>
              <a:buBlip>
                <a:blip r:embed="rId2"/>
              </a:buBlip>
              <a:defRPr sz="2800">
                <a:latin typeface="Times New Roman" panose="02020603050405020304"/>
                <a:cs typeface="Times New Roman" panose="02020603050405020304"/>
              </a:defRPr>
            </a:lvl1pPr>
            <a:lvl2pPr>
              <a:buSzPct val="60000"/>
              <a:buFontTx/>
              <a:buBlip>
                <a:blip r:embed="rId2"/>
              </a:buBlip>
              <a:defRPr sz="2400">
                <a:latin typeface="Times New Roman" panose="02020603050405020304"/>
                <a:cs typeface="Times New Roman" panose="02020603050405020304"/>
              </a:defRPr>
            </a:lvl2pPr>
            <a:lvl3pPr>
              <a:defRPr sz="2000">
                <a:latin typeface="Times New Roman" panose="02020603050405020304"/>
                <a:cs typeface="Times New Roman" panose="02020603050405020304"/>
              </a:defRPr>
            </a:lvl3pPr>
            <a:lvl4pPr>
              <a:defRPr sz="1800">
                <a:latin typeface="Times New Roman" panose="02020603050405020304"/>
                <a:cs typeface="Times New Roman" panose="02020603050405020304"/>
              </a:defRPr>
            </a:lvl4pPr>
            <a:lvl5pPr>
              <a:defRPr sz="1800">
                <a:latin typeface="Times New Roman" panose="02020603050405020304"/>
                <a:cs typeface="Times New Roman" panose="02020603050405020304"/>
              </a:defRPr>
            </a:lvl5pPr>
            <a:lvl6pPr>
              <a:defRPr sz="1800"/>
            </a:lvl6pPr>
            <a:lvl7pPr>
              <a:defRPr sz="1800"/>
            </a:lvl7pPr>
            <a:lvl8pPr>
              <a:defRPr sz="1800"/>
            </a:lvl8pPr>
            <a:lvl9pPr>
              <a:defRPr sz="18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4648200" y="1066800"/>
            <a:ext cx="4267200" cy="5059363"/>
          </a:xfrm>
        </p:spPr>
        <p:txBody>
          <a:bodyPr/>
          <a:lstStyle>
            <a:lvl1pPr>
              <a:buSzPct val="60000"/>
              <a:buFontTx/>
              <a:buBlip>
                <a:blip r:embed="rId2"/>
              </a:buBlip>
              <a:defRPr sz="2800">
                <a:latin typeface="Times New Roman" panose="02020603050405020304"/>
                <a:cs typeface="Times New Roman" panose="02020603050405020304"/>
              </a:defRPr>
            </a:lvl1pPr>
            <a:lvl2pPr>
              <a:buSzPct val="60000"/>
              <a:buFontTx/>
              <a:buBlip>
                <a:blip r:embed="rId2"/>
              </a:buBlip>
              <a:defRPr sz="2400">
                <a:latin typeface="Times New Roman" panose="02020603050405020304"/>
                <a:cs typeface="Times New Roman" panose="02020603050405020304"/>
              </a:defRPr>
            </a:lvl2pPr>
            <a:lvl3pPr>
              <a:defRPr sz="2000">
                <a:latin typeface="Times New Roman" panose="02020603050405020304"/>
                <a:cs typeface="Times New Roman" panose="02020603050405020304"/>
              </a:defRPr>
            </a:lvl3pPr>
            <a:lvl4pPr>
              <a:defRPr sz="1800">
                <a:latin typeface="Times New Roman" panose="02020603050405020304"/>
                <a:cs typeface="Times New Roman" panose="02020603050405020304"/>
              </a:defRPr>
            </a:lvl4pPr>
            <a:lvl5pPr>
              <a:defRPr sz="1800">
                <a:latin typeface="Times New Roman" panose="02020603050405020304"/>
                <a:cs typeface="Times New Roman" panose="02020603050405020304"/>
              </a:defRPr>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Title 1"/>
          <p:cNvSpPr>
            <a:spLocks noGrp="1"/>
          </p:cNvSpPr>
          <p:nvPr>
            <p:ph type="title"/>
          </p:nvPr>
        </p:nvSpPr>
        <p:spPr>
          <a:xfrm>
            <a:off x="0" y="0"/>
            <a:ext cx="8839200" cy="762000"/>
          </a:xfrm>
        </p:spPr>
        <p:txBody>
          <a:bodyPr/>
          <a:lstStyle>
            <a:lvl1pPr marL="182880" algn="l">
              <a:defRPr baseline="0">
                <a:solidFill>
                  <a:schemeClr val="bg1"/>
                </a:solidFill>
                <a:latin typeface="Times New Roman" panose="02020603050405020304"/>
                <a:cs typeface="Times New Roman" panose="02020603050405020304"/>
              </a:defRPr>
            </a:lvl1pPr>
          </a:lstStyle>
          <a:p>
            <a:r>
              <a:rPr lang="en-US"/>
              <a:t>Click to edit Master title style</a:t>
            </a:r>
            <a:endParaRPr lang="en-US"/>
          </a:p>
        </p:txBody>
      </p:sp>
      <p:sp>
        <p:nvSpPr>
          <p:cNvPr id="9" name="Date Placeholder 4"/>
          <p:cNvSpPr>
            <a:spLocks noGrp="1"/>
          </p:cNvSpPr>
          <p:nvPr>
            <p:ph type="dt" sz="half" idx="10"/>
          </p:nvPr>
        </p:nvSpPr>
        <p:spPr>
          <a:xfrm>
            <a:off x="0" y="6492875"/>
            <a:ext cx="1066800" cy="365125"/>
          </a:xfrm>
        </p:spPr>
        <p:txBody>
          <a:bodyPr/>
          <a:lstStyle>
            <a:lvl1pPr>
              <a:defRPr>
                <a:solidFill>
                  <a:schemeClr val="bg1"/>
                </a:solidFill>
                <a:latin typeface="Times New Roman" panose="02020603050405020304"/>
                <a:cs typeface="Times New Roman" panose="02020603050405020304"/>
              </a:defRPr>
            </a:lvl1pPr>
          </a:lstStyle>
          <a:p>
            <a:r>
              <a:rPr lang="en-US" dirty="0"/>
              <a:t>July 3, 2015</a:t>
            </a:r>
            <a:endParaRPr lang="en-US" dirty="0"/>
          </a:p>
        </p:txBody>
      </p:sp>
      <p:sp>
        <p:nvSpPr>
          <p:cNvPr id="11" name="Slide Number Placeholder 6"/>
          <p:cNvSpPr>
            <a:spLocks noGrp="1"/>
          </p:cNvSpPr>
          <p:nvPr>
            <p:ph type="sldNum" sz="quarter" idx="12"/>
          </p:nvPr>
        </p:nvSpPr>
        <p:spPr>
          <a:xfrm>
            <a:off x="8077200" y="6492875"/>
            <a:ext cx="1066800" cy="365125"/>
          </a:xfrm>
        </p:spPr>
        <p:txBody>
          <a:bodyPr/>
          <a:lstStyle>
            <a:lvl1pPr>
              <a:defRPr>
                <a:solidFill>
                  <a:schemeClr val="bg1"/>
                </a:solidFill>
                <a:latin typeface="Times New Roman" panose="02020603050405020304"/>
                <a:cs typeface="Times New Roman" panose="02020603050405020304"/>
              </a:defRPr>
            </a:lvl1pPr>
          </a:lstStyle>
          <a:p>
            <a:r>
              <a:rPr lang="en-US" dirty="0"/>
              <a:t># </a:t>
            </a:r>
            <a:fld id="{438BF0FE-BE74-6A4F-8709-63C29897818D}" type="slidenum">
              <a:rPr lang="en-US" dirty="0" smtClean="0"/>
            </a:fld>
            <a:endParaRPr lang="en-US" dirty="0"/>
          </a:p>
        </p:txBody>
      </p:sp>
      <p:sp>
        <p:nvSpPr>
          <p:cNvPr id="15" name="TextBox 14"/>
          <p:cNvSpPr txBox="1"/>
          <p:nvPr userDrawn="1"/>
        </p:nvSpPr>
        <p:spPr>
          <a:xfrm>
            <a:off x="1071563" y="6488113"/>
            <a:ext cx="3500437" cy="369887"/>
          </a:xfrm>
          <a:prstGeom prst="rect">
            <a:avLst/>
          </a:prstGeom>
          <a:noFill/>
        </p:spPr>
        <p:txBody>
          <a:bodyPr anchor="ctr"/>
          <a:lstStyle/>
          <a:p>
            <a:pPr algn="r" fontAlgn="auto">
              <a:spcBef>
                <a:spcPts val="0"/>
              </a:spcBef>
              <a:spcAft>
                <a:spcPts val="0"/>
              </a:spcAft>
              <a:defRPr/>
            </a:pPr>
            <a:r>
              <a:rPr lang="en-US" sz="1200" dirty="0">
                <a:solidFill>
                  <a:schemeClr val="bg1"/>
                </a:solidFill>
                <a:latin typeface="Times New Roman" panose="02020603050405020304"/>
                <a:ea typeface="+mn-ea"/>
                <a:cs typeface="Times New Roman" panose="02020603050405020304"/>
              </a:rPr>
              <a:t>University of</a:t>
            </a:r>
            <a:r>
              <a:rPr lang="en-US" sz="1200" baseline="0" dirty="0">
                <a:solidFill>
                  <a:schemeClr val="bg1"/>
                </a:solidFill>
                <a:latin typeface="Times New Roman" panose="02020603050405020304"/>
                <a:ea typeface="+mn-ea"/>
                <a:cs typeface="Times New Roman" panose="02020603050405020304"/>
              </a:rPr>
              <a:t> Minnesota | Networking Lab</a:t>
            </a:r>
            <a:endParaRPr lang="en-US" sz="1200" dirty="0">
              <a:solidFill>
                <a:schemeClr val="bg1"/>
              </a:solidFill>
              <a:latin typeface="Times New Roman" panose="02020603050405020304"/>
              <a:ea typeface="+mn-ea"/>
              <a:cs typeface="Times New Roman" panose="02020603050405020304"/>
            </a:endParaRPr>
          </a:p>
        </p:txBody>
      </p:sp>
      <p:sp>
        <p:nvSpPr>
          <p:cNvPr id="16" name="Footer Placeholder 4"/>
          <p:cNvSpPr>
            <a:spLocks noGrp="1"/>
          </p:cNvSpPr>
          <p:nvPr>
            <p:ph type="ftr" sz="quarter" idx="11"/>
          </p:nvPr>
        </p:nvSpPr>
        <p:spPr>
          <a:xfrm>
            <a:off x="4572000" y="6492875"/>
            <a:ext cx="3505200" cy="365125"/>
          </a:xfrm>
        </p:spPr>
        <p:txBody>
          <a:bodyPr/>
          <a:lstStyle>
            <a:lvl1pPr algn="l">
              <a:defRPr baseline="0">
                <a:solidFill>
                  <a:schemeClr val="bg1"/>
                </a:solidFill>
                <a:latin typeface="Times New Roman" panose="02020603050405020304"/>
                <a:cs typeface="Times New Roman" panose="02020603050405020304"/>
              </a:defRPr>
            </a:lvl1pPr>
          </a:lstStyle>
          <a:p>
            <a:pPr>
              <a:defRPr/>
            </a:pPr>
            <a:r>
              <a:rPr lang="en-US" dirty="0"/>
              <a:t>D</a:t>
            </a:r>
            <a:r>
              <a:rPr lang="en-US" sz="1050" dirty="0"/>
              <a:t>EEP</a:t>
            </a:r>
            <a:r>
              <a:rPr lang="en-US" dirty="0"/>
              <a:t>C</a:t>
            </a:r>
            <a:r>
              <a:rPr lang="en-US" sz="1050" dirty="0"/>
              <a:t>ACHE</a:t>
            </a:r>
            <a:r>
              <a:rPr lang="en-US" dirty="0"/>
              <a:t> | </a:t>
            </a:r>
            <a:r>
              <a:rPr lang="en-US" dirty="0" err="1"/>
              <a:t>NetAI</a:t>
            </a:r>
            <a:r>
              <a:rPr lang="en-US" dirty="0"/>
              <a:t> 2018</a:t>
            </a:r>
            <a:endParaRPr 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Rectangle 6"/>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latin typeface="Times New Roman" panose="02020603050405020304"/>
              <a:cs typeface="Times New Roman" panose="02020603050405020304"/>
            </a:endParaRPr>
          </a:p>
        </p:txBody>
      </p:sp>
      <p:sp>
        <p:nvSpPr>
          <p:cNvPr id="8" name="Rectangle 7"/>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latin typeface="Times New Roman" panose="02020603050405020304"/>
              <a:cs typeface="Times New Roman" panose="02020603050405020304"/>
            </a:endParaRPr>
          </a:p>
        </p:txBody>
      </p:sp>
      <p:sp>
        <p:nvSpPr>
          <p:cNvPr id="9" name="Rectangle 8"/>
          <p:cNvSpPr>
            <a:spLocks noChangeArrowheads="1"/>
          </p:cNvSpPr>
          <p:nvPr/>
        </p:nvSpPr>
        <p:spPr bwMode="auto">
          <a:xfrm>
            <a:off x="0" y="0"/>
            <a:ext cx="9144000" cy="762000"/>
          </a:xfrm>
          <a:prstGeom prst="rect">
            <a:avLst/>
          </a:prstGeom>
          <a:gradFill rotWithShape="1">
            <a:gsLst>
              <a:gs pos="0">
                <a:schemeClr val="tx1"/>
              </a:gs>
              <a:gs pos="100000">
                <a:srgbClr val="3333B2"/>
              </a:gs>
            </a:gsLst>
            <a:lin ang="10800000" scaled="1"/>
          </a:gradFill>
          <a:ln>
            <a:noFill/>
          </a:ln>
          <a:effectLst>
            <a:outerShdw blurRad="63500" dist="88900" dir="5400000" algn="tl" rotWithShape="0">
              <a:srgbClr val="000000">
                <a:alpha val="39999"/>
              </a:srgbClr>
            </a:outerShdw>
          </a:effectLst>
        </p:spPr>
        <p:txBody>
          <a:bodyPr anchor="ctr"/>
          <a:lstStyle/>
          <a:p>
            <a:pPr algn="ctr" fontAlgn="auto">
              <a:spcBef>
                <a:spcPts val="0"/>
              </a:spcBef>
              <a:spcAft>
                <a:spcPts val="0"/>
              </a:spcAft>
              <a:defRPr/>
            </a:pPr>
            <a:endParaRPr lang="en-US">
              <a:solidFill>
                <a:schemeClr val="lt1"/>
              </a:solidFill>
              <a:latin typeface="Times New Roman" panose="02020603050405020304"/>
              <a:ea typeface="+mn-ea"/>
              <a:cs typeface="Times New Roman" panose="02020603050405020304"/>
            </a:endParaRPr>
          </a:p>
        </p:txBody>
      </p:sp>
      <p:sp>
        <p:nvSpPr>
          <p:cNvPr id="10" name="TextBox 9"/>
          <p:cNvSpPr txBox="1"/>
          <p:nvPr/>
        </p:nvSpPr>
        <p:spPr>
          <a:xfrm>
            <a:off x="1071563" y="6488113"/>
            <a:ext cx="3500437" cy="369887"/>
          </a:xfrm>
          <a:prstGeom prst="rect">
            <a:avLst/>
          </a:prstGeom>
          <a:noFill/>
        </p:spPr>
        <p:txBody>
          <a:bodyPr anchor="ctr"/>
          <a:lstStyle/>
          <a:p>
            <a:pPr algn="r" fontAlgn="auto">
              <a:spcBef>
                <a:spcPts val="0"/>
              </a:spcBef>
              <a:spcAft>
                <a:spcPts val="0"/>
              </a:spcAft>
              <a:defRPr/>
            </a:pPr>
            <a:r>
              <a:rPr lang="en-US" sz="1200" dirty="0">
                <a:solidFill>
                  <a:schemeClr val="bg1"/>
                </a:solidFill>
                <a:latin typeface="Times New Roman" panose="02020603050405020304"/>
                <a:ea typeface="+mn-ea"/>
                <a:cs typeface="Times New Roman" panose="02020603050405020304"/>
              </a:rPr>
              <a:t>Vu Pham</a:t>
            </a:r>
            <a:endParaRPr lang="en-US" sz="1200" dirty="0">
              <a:solidFill>
                <a:schemeClr val="bg1"/>
              </a:solidFill>
              <a:latin typeface="Times New Roman" panose="02020603050405020304"/>
              <a:ea typeface="+mn-ea"/>
              <a:cs typeface="Times New Roman" panose="02020603050405020304"/>
            </a:endParaRPr>
          </a:p>
        </p:txBody>
      </p:sp>
      <p:sp>
        <p:nvSpPr>
          <p:cNvPr id="3" name="Text Placeholder 2"/>
          <p:cNvSpPr>
            <a:spLocks noGrp="1"/>
          </p:cNvSpPr>
          <p:nvPr>
            <p:ph type="body" idx="1"/>
          </p:nvPr>
        </p:nvSpPr>
        <p:spPr>
          <a:xfrm>
            <a:off x="457200" y="990600"/>
            <a:ext cx="4040188" cy="639762"/>
          </a:xfrm>
        </p:spPr>
        <p:txBody>
          <a:bodyPr anchor="b"/>
          <a:lstStyle>
            <a:lvl1pPr marL="0" indent="0">
              <a:buNone/>
              <a:defRPr sz="2400" b="1">
                <a:latin typeface="Times New Roman" panose="02020603050405020304"/>
                <a:cs typeface="Times New Roman" panose="02020603050405020304"/>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1676400"/>
            <a:ext cx="4040188" cy="4449763"/>
          </a:xfrm>
        </p:spPr>
        <p:txBody>
          <a:bodyPr/>
          <a:lstStyle>
            <a:lvl1pPr>
              <a:buSzPct val="60000"/>
              <a:buFontTx/>
              <a:buBlip>
                <a:blip r:embed="rId2"/>
              </a:buBlip>
              <a:defRPr sz="2400">
                <a:latin typeface="Times New Roman" panose="02020603050405020304"/>
                <a:cs typeface="Times New Roman" panose="02020603050405020304"/>
              </a:defRPr>
            </a:lvl1pPr>
            <a:lvl2pPr>
              <a:buSzPct val="60000"/>
              <a:buFontTx/>
              <a:buBlip>
                <a:blip r:embed="rId2"/>
              </a:buBlip>
              <a:defRPr sz="2000">
                <a:latin typeface="Times New Roman" panose="02020603050405020304"/>
                <a:cs typeface="Times New Roman" panose="02020603050405020304"/>
              </a:defRPr>
            </a:lvl2pPr>
            <a:lvl3pPr>
              <a:defRPr sz="1800">
                <a:latin typeface="Times New Roman" panose="02020603050405020304"/>
                <a:cs typeface="Times New Roman" panose="02020603050405020304"/>
              </a:defRPr>
            </a:lvl3pPr>
            <a:lvl4pPr>
              <a:defRPr sz="1600">
                <a:latin typeface="Times New Roman" panose="02020603050405020304"/>
                <a:cs typeface="Times New Roman" panose="02020603050405020304"/>
              </a:defRPr>
            </a:lvl4pPr>
            <a:lvl5pPr>
              <a:defRPr sz="1600">
                <a:latin typeface="Times New Roman" panose="02020603050405020304"/>
                <a:cs typeface="Times New Roman" panose="02020603050405020304"/>
              </a:defRPr>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645025" y="990600"/>
            <a:ext cx="4041775" cy="639762"/>
          </a:xfrm>
        </p:spPr>
        <p:txBody>
          <a:bodyPr anchor="b"/>
          <a:lstStyle>
            <a:lvl1pPr marL="0" indent="0">
              <a:buNone/>
              <a:defRPr sz="2400" b="1">
                <a:latin typeface="Times New Roman" panose="02020603050405020304"/>
                <a:cs typeface="Times New Roman" panose="02020603050405020304"/>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1676400"/>
            <a:ext cx="4041775" cy="4449763"/>
          </a:xfrm>
        </p:spPr>
        <p:txBody>
          <a:bodyPr/>
          <a:lstStyle>
            <a:lvl1pPr>
              <a:buSzPct val="60000"/>
              <a:buFontTx/>
              <a:buBlip>
                <a:blip r:embed="rId2"/>
              </a:buBlip>
              <a:defRPr sz="2400">
                <a:latin typeface="Times New Roman" panose="02020603050405020304"/>
                <a:cs typeface="Times New Roman" panose="02020603050405020304"/>
              </a:defRPr>
            </a:lvl1pPr>
            <a:lvl2pPr>
              <a:buSzPct val="60000"/>
              <a:buFontTx/>
              <a:buBlip>
                <a:blip r:embed="rId2"/>
              </a:buBlip>
              <a:defRPr sz="2000">
                <a:latin typeface="Times New Roman" panose="02020603050405020304"/>
                <a:cs typeface="Times New Roman" panose="02020603050405020304"/>
              </a:defRPr>
            </a:lvl2pPr>
            <a:lvl3pPr>
              <a:defRPr sz="1800">
                <a:latin typeface="Times New Roman" panose="02020603050405020304"/>
                <a:cs typeface="Times New Roman" panose="02020603050405020304"/>
              </a:defRPr>
            </a:lvl3pPr>
            <a:lvl4pPr>
              <a:defRPr sz="1600">
                <a:latin typeface="Times New Roman" panose="02020603050405020304"/>
                <a:cs typeface="Times New Roman" panose="02020603050405020304"/>
              </a:defRPr>
            </a:lvl4pPr>
            <a:lvl5pPr>
              <a:defRPr sz="1600">
                <a:latin typeface="Times New Roman" panose="02020603050405020304"/>
                <a:cs typeface="Times New Roman" panose="02020603050405020304"/>
              </a:defRPr>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Title 1"/>
          <p:cNvSpPr>
            <a:spLocks noGrp="1"/>
          </p:cNvSpPr>
          <p:nvPr>
            <p:ph type="title"/>
          </p:nvPr>
        </p:nvSpPr>
        <p:spPr>
          <a:xfrm>
            <a:off x="0" y="0"/>
            <a:ext cx="8839200" cy="762000"/>
          </a:xfrm>
        </p:spPr>
        <p:txBody>
          <a:bodyPr/>
          <a:lstStyle>
            <a:lvl1pPr marL="182880" algn="l">
              <a:defRPr baseline="0">
                <a:solidFill>
                  <a:schemeClr val="bg1"/>
                </a:solidFill>
                <a:latin typeface="Times New Roman" panose="02020603050405020304"/>
                <a:cs typeface="Times New Roman" panose="02020603050405020304"/>
              </a:defRPr>
            </a:lvl1pPr>
          </a:lstStyle>
          <a:p>
            <a:r>
              <a:rPr lang="en-US"/>
              <a:t>Click to edit Master title style</a:t>
            </a:r>
            <a:endParaRPr lang="en-US"/>
          </a:p>
        </p:txBody>
      </p:sp>
      <p:sp>
        <p:nvSpPr>
          <p:cNvPr id="11" name="Date Placeholder 6"/>
          <p:cNvSpPr>
            <a:spLocks noGrp="1"/>
          </p:cNvSpPr>
          <p:nvPr>
            <p:ph type="dt" sz="half" idx="10"/>
          </p:nvPr>
        </p:nvSpPr>
        <p:spPr>
          <a:xfrm>
            <a:off x="0" y="6492875"/>
            <a:ext cx="1066800" cy="365125"/>
          </a:xfrm>
        </p:spPr>
        <p:txBody>
          <a:bodyPr/>
          <a:lstStyle>
            <a:lvl1pPr>
              <a:defRPr>
                <a:solidFill>
                  <a:schemeClr val="bg1"/>
                </a:solidFill>
                <a:latin typeface="Times New Roman" panose="02020603050405020304"/>
                <a:cs typeface="Times New Roman" panose="02020603050405020304"/>
              </a:defRPr>
            </a:lvl1pPr>
          </a:lstStyle>
          <a:p>
            <a:r>
              <a:rPr lang="en-US" dirty="0"/>
              <a:t>July 3, 2015</a:t>
            </a:r>
            <a:endParaRPr lang="en-US" dirty="0"/>
          </a:p>
        </p:txBody>
      </p:sp>
      <p:sp>
        <p:nvSpPr>
          <p:cNvPr id="12" name="Footer Placeholder 7"/>
          <p:cNvSpPr>
            <a:spLocks noGrp="1"/>
          </p:cNvSpPr>
          <p:nvPr>
            <p:ph type="ftr" sz="quarter" idx="11"/>
          </p:nvPr>
        </p:nvSpPr>
        <p:spPr>
          <a:xfrm>
            <a:off x="4572000" y="6492875"/>
            <a:ext cx="3505200" cy="365125"/>
          </a:xfrm>
        </p:spPr>
        <p:txBody>
          <a:bodyPr/>
          <a:lstStyle>
            <a:lvl1pPr algn="l">
              <a:defRPr baseline="0">
                <a:solidFill>
                  <a:schemeClr val="bg1"/>
                </a:solidFill>
                <a:latin typeface="Times New Roman" panose="02020603050405020304"/>
                <a:cs typeface="Times New Roman" panose="02020603050405020304"/>
              </a:defRPr>
            </a:lvl1pPr>
          </a:lstStyle>
          <a:p>
            <a:pPr>
              <a:defRPr/>
            </a:pPr>
            <a:endParaRPr lang="en-US" dirty="0"/>
          </a:p>
        </p:txBody>
      </p:sp>
      <p:sp>
        <p:nvSpPr>
          <p:cNvPr id="13" name="Slide Number Placeholder 8"/>
          <p:cNvSpPr>
            <a:spLocks noGrp="1"/>
          </p:cNvSpPr>
          <p:nvPr>
            <p:ph type="sldNum" sz="quarter" idx="12"/>
          </p:nvPr>
        </p:nvSpPr>
        <p:spPr>
          <a:xfrm>
            <a:off x="8077200" y="6492875"/>
            <a:ext cx="1066800" cy="365125"/>
          </a:xfrm>
        </p:spPr>
        <p:txBody>
          <a:bodyPr/>
          <a:lstStyle>
            <a:lvl1pPr>
              <a:defRPr>
                <a:solidFill>
                  <a:schemeClr val="bg1"/>
                </a:solidFill>
                <a:latin typeface="Times New Roman" panose="02020603050405020304"/>
                <a:cs typeface="Times New Roman" panose="02020603050405020304"/>
              </a:defRPr>
            </a:lvl1pPr>
          </a:lstStyle>
          <a:p>
            <a:r>
              <a:rPr lang="en-US" dirty="0"/>
              <a:t># </a:t>
            </a:r>
            <a:fld id="{E1B9FB8B-74C6-D04D-A1FF-D49BE1F09B07}" type="slidenum">
              <a:rPr lang="en-US" dirty="0" smtClean="0"/>
            </a:fld>
            <a:endParaRPr 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3"/>
          <p:cNvSpPr>
            <a:spLocks noChangeArrowheads="1"/>
          </p:cNvSpPr>
          <p:nvPr/>
        </p:nvSpPr>
        <p:spPr bwMode="auto">
          <a:xfrm>
            <a:off x="0" y="0"/>
            <a:ext cx="9144000" cy="762000"/>
          </a:xfrm>
          <a:prstGeom prst="rect">
            <a:avLst/>
          </a:prstGeom>
          <a:gradFill rotWithShape="1">
            <a:gsLst>
              <a:gs pos="0">
                <a:schemeClr val="tx1"/>
              </a:gs>
              <a:gs pos="100000">
                <a:srgbClr val="3333B2"/>
              </a:gs>
            </a:gsLst>
            <a:lin ang="10800000" scaled="1"/>
          </a:gradFill>
          <a:ln>
            <a:noFill/>
          </a:ln>
          <a:effectLst>
            <a:outerShdw blurRad="63500" dist="88900" dir="5400000" algn="tl" rotWithShape="0">
              <a:srgbClr val="000000">
                <a:alpha val="39999"/>
              </a:srgbClr>
            </a:outerShdw>
          </a:effectLst>
        </p:spPr>
        <p:txBody>
          <a:bodyPr anchor="ctr"/>
          <a:lstStyle/>
          <a:p>
            <a:pPr algn="ctr" fontAlgn="auto">
              <a:spcBef>
                <a:spcPts val="0"/>
              </a:spcBef>
              <a:spcAft>
                <a:spcPts val="0"/>
              </a:spcAft>
              <a:defRPr/>
            </a:pPr>
            <a:endParaRPr lang="en-US">
              <a:solidFill>
                <a:schemeClr val="lt1"/>
              </a:solidFill>
              <a:latin typeface="Times New Roman" panose="02020603050405020304"/>
              <a:ea typeface="+mn-ea"/>
              <a:cs typeface="Times New Roman" panose="02020603050405020304"/>
            </a:endParaRPr>
          </a:p>
        </p:txBody>
      </p:sp>
      <p:sp>
        <p:nvSpPr>
          <p:cNvPr id="5" name="Rectangle 4"/>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latin typeface="Times New Roman" panose="02020603050405020304"/>
              <a:cs typeface="Times New Roman" panose="02020603050405020304"/>
            </a:endParaRPr>
          </a:p>
        </p:txBody>
      </p:sp>
      <p:sp>
        <p:nvSpPr>
          <p:cNvPr id="6" name="Rectangle 5"/>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latin typeface="Times New Roman" panose="02020603050405020304"/>
              <a:cs typeface="Times New Roman" panose="02020603050405020304"/>
            </a:endParaRPr>
          </a:p>
        </p:txBody>
      </p:sp>
      <p:sp>
        <p:nvSpPr>
          <p:cNvPr id="2" name="Title 1"/>
          <p:cNvSpPr>
            <a:spLocks noGrp="1"/>
          </p:cNvSpPr>
          <p:nvPr>
            <p:ph type="title"/>
          </p:nvPr>
        </p:nvSpPr>
        <p:spPr>
          <a:xfrm>
            <a:off x="0" y="0"/>
            <a:ext cx="8915400" cy="762000"/>
          </a:xfrm>
        </p:spPr>
        <p:txBody>
          <a:bodyPr/>
          <a:lstStyle>
            <a:lvl1pPr marL="182880" algn="l">
              <a:defRPr baseline="0">
                <a:solidFill>
                  <a:schemeClr val="bg1"/>
                </a:solidFill>
                <a:latin typeface="Times New Roman" panose="02020603050405020304"/>
                <a:cs typeface="Times New Roman" panose="02020603050405020304"/>
              </a:defRPr>
            </a:lvl1pPr>
          </a:lstStyle>
          <a:p>
            <a:r>
              <a:rPr lang="en-US"/>
              <a:t>Click to edit Master title style</a:t>
            </a:r>
            <a:endParaRPr lang="en-US"/>
          </a:p>
        </p:txBody>
      </p:sp>
      <p:sp>
        <p:nvSpPr>
          <p:cNvPr id="7" name="Date Placeholder 6"/>
          <p:cNvSpPr>
            <a:spLocks noGrp="1"/>
          </p:cNvSpPr>
          <p:nvPr>
            <p:ph type="dt" sz="half" idx="14"/>
          </p:nvPr>
        </p:nvSpPr>
        <p:spPr>
          <a:xfrm>
            <a:off x="0" y="6492875"/>
            <a:ext cx="1066800" cy="365125"/>
          </a:xfrm>
        </p:spPr>
        <p:txBody>
          <a:bodyPr/>
          <a:lstStyle>
            <a:lvl1pPr>
              <a:defRPr>
                <a:solidFill>
                  <a:schemeClr val="bg1"/>
                </a:solidFill>
                <a:latin typeface="Times New Roman" panose="02020603050405020304"/>
                <a:cs typeface="Times New Roman" panose="02020603050405020304"/>
              </a:defRPr>
            </a:lvl1pPr>
          </a:lstStyle>
          <a:p>
            <a:r>
              <a:rPr lang="en-US"/>
              <a:t>Oct. 29, 2014</a:t>
            </a:r>
            <a:endParaRPr lang="en-US"/>
          </a:p>
        </p:txBody>
      </p:sp>
      <p:sp>
        <p:nvSpPr>
          <p:cNvPr id="9" name="Slide Number Placeholder 8"/>
          <p:cNvSpPr>
            <a:spLocks noGrp="1"/>
          </p:cNvSpPr>
          <p:nvPr>
            <p:ph type="sldNum" sz="quarter" idx="16"/>
          </p:nvPr>
        </p:nvSpPr>
        <p:spPr>
          <a:xfrm>
            <a:off x="8077200" y="6492875"/>
            <a:ext cx="1066800" cy="365125"/>
          </a:xfrm>
        </p:spPr>
        <p:txBody>
          <a:bodyPr/>
          <a:lstStyle>
            <a:lvl1pPr>
              <a:defRPr>
                <a:solidFill>
                  <a:schemeClr val="bg1"/>
                </a:solidFill>
                <a:latin typeface="Times New Roman" panose="02020603050405020304"/>
                <a:cs typeface="Times New Roman" panose="02020603050405020304"/>
              </a:defRPr>
            </a:lvl1pPr>
          </a:lstStyle>
          <a:p>
            <a:r>
              <a:rPr lang="en-US" dirty="0"/>
              <a:t># </a:t>
            </a:r>
            <a:fld id="{D5A7FA6F-4D08-E545-A788-D10937BF3E49}" type="slidenum">
              <a:rPr lang="en-US" dirty="0" smtClean="0"/>
            </a:fld>
            <a:endParaRPr lang="en-US" dirty="0"/>
          </a:p>
        </p:txBody>
      </p:sp>
      <p:sp>
        <p:nvSpPr>
          <p:cNvPr id="10" name="TextBox 9"/>
          <p:cNvSpPr txBox="1"/>
          <p:nvPr userDrawn="1"/>
        </p:nvSpPr>
        <p:spPr>
          <a:xfrm>
            <a:off x="1071563" y="6488113"/>
            <a:ext cx="3500437" cy="369887"/>
          </a:xfrm>
          <a:prstGeom prst="rect">
            <a:avLst/>
          </a:prstGeom>
          <a:noFill/>
        </p:spPr>
        <p:txBody>
          <a:bodyPr anchor="ctr"/>
          <a:lstStyle/>
          <a:p>
            <a:pPr algn="r" fontAlgn="auto">
              <a:spcBef>
                <a:spcPts val="0"/>
              </a:spcBef>
              <a:spcAft>
                <a:spcPts val="0"/>
              </a:spcAft>
              <a:defRPr/>
            </a:pPr>
            <a:r>
              <a:rPr lang="en-US" sz="1200" dirty="0">
                <a:solidFill>
                  <a:schemeClr val="bg1"/>
                </a:solidFill>
                <a:latin typeface="Times New Roman" panose="02020603050405020304"/>
                <a:ea typeface="+mn-ea"/>
                <a:cs typeface="Times New Roman" panose="02020603050405020304"/>
              </a:rPr>
              <a:t>University of</a:t>
            </a:r>
            <a:r>
              <a:rPr lang="en-US" sz="1200" baseline="0" dirty="0">
                <a:solidFill>
                  <a:schemeClr val="bg1"/>
                </a:solidFill>
                <a:latin typeface="Times New Roman" panose="02020603050405020304"/>
                <a:ea typeface="+mn-ea"/>
                <a:cs typeface="Times New Roman" panose="02020603050405020304"/>
              </a:rPr>
              <a:t> Minnesota | Networking Lab</a:t>
            </a:r>
            <a:endParaRPr lang="en-US" sz="1200" dirty="0">
              <a:solidFill>
                <a:schemeClr val="bg1"/>
              </a:solidFill>
              <a:latin typeface="Times New Roman" panose="02020603050405020304"/>
              <a:ea typeface="+mn-ea"/>
              <a:cs typeface="Times New Roman" panose="02020603050405020304"/>
            </a:endParaRPr>
          </a:p>
        </p:txBody>
      </p:sp>
      <p:sp>
        <p:nvSpPr>
          <p:cNvPr id="11" name="Footer Placeholder 4"/>
          <p:cNvSpPr>
            <a:spLocks noGrp="1"/>
          </p:cNvSpPr>
          <p:nvPr>
            <p:ph type="ftr" sz="quarter" idx="11"/>
          </p:nvPr>
        </p:nvSpPr>
        <p:spPr>
          <a:xfrm>
            <a:off x="4572000" y="6492875"/>
            <a:ext cx="3505200" cy="365125"/>
          </a:xfrm>
        </p:spPr>
        <p:txBody>
          <a:bodyPr/>
          <a:lstStyle>
            <a:lvl1pPr algn="l">
              <a:defRPr baseline="0">
                <a:solidFill>
                  <a:schemeClr val="bg1"/>
                </a:solidFill>
                <a:latin typeface="Times New Roman" panose="02020603050405020304"/>
                <a:cs typeface="Times New Roman" panose="02020603050405020304"/>
              </a:defRPr>
            </a:lvl1pPr>
          </a:lstStyle>
          <a:p>
            <a:pPr>
              <a:defRPr/>
            </a:pPr>
            <a:r>
              <a:rPr lang="en-US"/>
              <a:t>Internet of Things</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Rectangle 4"/>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latin typeface="Times New Roman" panose="02020603050405020304"/>
              <a:cs typeface="Times New Roman" panose="02020603050405020304"/>
            </a:endParaRPr>
          </a:p>
        </p:txBody>
      </p:sp>
      <p:sp>
        <p:nvSpPr>
          <p:cNvPr id="6" name="Rectangle 5"/>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latin typeface="Times New Roman" panose="02020603050405020304"/>
              <a:cs typeface="Times New Roman" panose="02020603050405020304"/>
            </a:endParaRPr>
          </a:p>
        </p:txBody>
      </p:sp>
      <p:sp>
        <p:nvSpPr>
          <p:cNvPr id="7" name="Rectangle 6"/>
          <p:cNvSpPr>
            <a:spLocks noChangeArrowheads="1"/>
          </p:cNvSpPr>
          <p:nvPr/>
        </p:nvSpPr>
        <p:spPr bwMode="auto">
          <a:xfrm>
            <a:off x="0" y="0"/>
            <a:ext cx="9144000" cy="762000"/>
          </a:xfrm>
          <a:prstGeom prst="rect">
            <a:avLst/>
          </a:prstGeom>
          <a:gradFill rotWithShape="1">
            <a:gsLst>
              <a:gs pos="0">
                <a:schemeClr val="tx1"/>
              </a:gs>
              <a:gs pos="100000">
                <a:srgbClr val="3333B2"/>
              </a:gs>
            </a:gsLst>
            <a:lin ang="10800000" scaled="1"/>
          </a:gradFill>
          <a:ln>
            <a:noFill/>
          </a:ln>
          <a:effectLst>
            <a:outerShdw blurRad="63500" dist="88900" dir="5400000" algn="tl" rotWithShape="0">
              <a:srgbClr val="000000">
                <a:alpha val="39999"/>
              </a:srgbClr>
            </a:outerShdw>
          </a:effectLst>
        </p:spPr>
        <p:txBody>
          <a:bodyPr anchor="ctr"/>
          <a:lstStyle/>
          <a:p>
            <a:pPr algn="ctr" fontAlgn="auto">
              <a:spcBef>
                <a:spcPts val="0"/>
              </a:spcBef>
              <a:spcAft>
                <a:spcPts val="0"/>
              </a:spcAft>
              <a:defRPr/>
            </a:pPr>
            <a:endParaRPr lang="en-US">
              <a:solidFill>
                <a:schemeClr val="lt1"/>
              </a:solidFill>
              <a:latin typeface="Times New Roman" panose="02020603050405020304"/>
              <a:ea typeface="+mn-ea"/>
              <a:cs typeface="Times New Roman" panose="02020603050405020304"/>
            </a:endParaRPr>
          </a:p>
        </p:txBody>
      </p:sp>
      <p:sp>
        <p:nvSpPr>
          <p:cNvPr id="3" name="Content Placeholder 2"/>
          <p:cNvSpPr>
            <a:spLocks noGrp="1"/>
          </p:cNvSpPr>
          <p:nvPr>
            <p:ph sz="half" idx="1"/>
          </p:nvPr>
        </p:nvSpPr>
        <p:spPr>
          <a:xfrm>
            <a:off x="228600" y="1066800"/>
            <a:ext cx="4267200" cy="5059363"/>
          </a:xfrm>
        </p:spPr>
        <p:txBody>
          <a:bodyPr/>
          <a:lstStyle>
            <a:lvl1pPr>
              <a:buSzPct val="60000"/>
              <a:buFontTx/>
              <a:buBlip>
                <a:blip r:embed="rId2"/>
              </a:buBlip>
              <a:defRPr sz="2800">
                <a:latin typeface="Times New Roman" panose="02020603050405020304"/>
                <a:cs typeface="Times New Roman" panose="02020603050405020304"/>
              </a:defRPr>
            </a:lvl1pPr>
            <a:lvl2pPr>
              <a:buSzPct val="60000"/>
              <a:buFontTx/>
              <a:buBlip>
                <a:blip r:embed="rId2"/>
              </a:buBlip>
              <a:defRPr sz="2400">
                <a:latin typeface="Times New Roman" panose="02020603050405020304"/>
                <a:cs typeface="Times New Roman" panose="02020603050405020304"/>
              </a:defRPr>
            </a:lvl2pPr>
            <a:lvl3pPr>
              <a:defRPr sz="2000">
                <a:latin typeface="Times New Roman" panose="02020603050405020304"/>
                <a:cs typeface="Times New Roman" panose="02020603050405020304"/>
              </a:defRPr>
            </a:lvl3pPr>
            <a:lvl4pPr>
              <a:defRPr sz="1800">
                <a:latin typeface="Times New Roman" panose="02020603050405020304"/>
                <a:cs typeface="Times New Roman" panose="02020603050405020304"/>
              </a:defRPr>
            </a:lvl4pPr>
            <a:lvl5pPr>
              <a:defRPr sz="1800">
                <a:latin typeface="Times New Roman" panose="02020603050405020304"/>
                <a:cs typeface="Times New Roman" panose="02020603050405020304"/>
              </a:defRPr>
            </a:lvl5pPr>
            <a:lvl6pPr>
              <a:defRPr sz="1800"/>
            </a:lvl6pPr>
            <a:lvl7pPr>
              <a:defRPr sz="1800"/>
            </a:lvl7pPr>
            <a:lvl8pPr>
              <a:defRPr sz="1800"/>
            </a:lvl8pPr>
            <a:lvl9pPr>
              <a:defRPr sz="18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4648200" y="1066800"/>
            <a:ext cx="4267200" cy="5059363"/>
          </a:xfrm>
        </p:spPr>
        <p:txBody>
          <a:bodyPr/>
          <a:lstStyle>
            <a:lvl1pPr>
              <a:buSzPct val="60000"/>
              <a:buFontTx/>
              <a:buBlip>
                <a:blip r:embed="rId2"/>
              </a:buBlip>
              <a:defRPr sz="2800">
                <a:latin typeface="Times New Roman" panose="02020603050405020304"/>
                <a:cs typeface="Times New Roman" panose="02020603050405020304"/>
              </a:defRPr>
            </a:lvl1pPr>
            <a:lvl2pPr>
              <a:buSzPct val="60000"/>
              <a:buFontTx/>
              <a:buBlip>
                <a:blip r:embed="rId2"/>
              </a:buBlip>
              <a:defRPr sz="2400">
                <a:latin typeface="Times New Roman" panose="02020603050405020304"/>
                <a:cs typeface="Times New Roman" panose="02020603050405020304"/>
              </a:defRPr>
            </a:lvl2pPr>
            <a:lvl3pPr>
              <a:defRPr sz="2000">
                <a:latin typeface="Times New Roman" panose="02020603050405020304"/>
                <a:cs typeface="Times New Roman" panose="02020603050405020304"/>
              </a:defRPr>
            </a:lvl3pPr>
            <a:lvl4pPr>
              <a:defRPr sz="1800">
                <a:latin typeface="Times New Roman" panose="02020603050405020304"/>
                <a:cs typeface="Times New Roman" panose="02020603050405020304"/>
              </a:defRPr>
            </a:lvl4pPr>
            <a:lvl5pPr>
              <a:defRPr sz="1800">
                <a:latin typeface="Times New Roman" panose="02020603050405020304"/>
                <a:cs typeface="Times New Roman" panose="02020603050405020304"/>
              </a:defRPr>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Title 1"/>
          <p:cNvSpPr>
            <a:spLocks noGrp="1"/>
          </p:cNvSpPr>
          <p:nvPr>
            <p:ph type="title"/>
          </p:nvPr>
        </p:nvSpPr>
        <p:spPr>
          <a:xfrm>
            <a:off x="0" y="0"/>
            <a:ext cx="8839200" cy="762000"/>
          </a:xfrm>
        </p:spPr>
        <p:txBody>
          <a:bodyPr/>
          <a:lstStyle>
            <a:lvl1pPr marL="182880" algn="l">
              <a:defRPr baseline="0">
                <a:solidFill>
                  <a:schemeClr val="bg1"/>
                </a:solidFill>
                <a:latin typeface="Times New Roman" panose="02020603050405020304"/>
                <a:cs typeface="Times New Roman" panose="02020603050405020304"/>
              </a:defRPr>
            </a:lvl1pPr>
          </a:lstStyle>
          <a:p>
            <a:r>
              <a:rPr lang="en-US"/>
              <a:t>Click to edit Master title style</a:t>
            </a:r>
            <a:endParaRPr lang="en-US"/>
          </a:p>
        </p:txBody>
      </p:sp>
      <p:sp>
        <p:nvSpPr>
          <p:cNvPr id="9" name="Date Placeholder 4"/>
          <p:cNvSpPr>
            <a:spLocks noGrp="1"/>
          </p:cNvSpPr>
          <p:nvPr>
            <p:ph type="dt" sz="half" idx="10"/>
          </p:nvPr>
        </p:nvSpPr>
        <p:spPr>
          <a:xfrm>
            <a:off x="0" y="6492875"/>
            <a:ext cx="1066800" cy="365125"/>
          </a:xfrm>
        </p:spPr>
        <p:txBody>
          <a:bodyPr/>
          <a:lstStyle>
            <a:lvl1pPr>
              <a:defRPr>
                <a:solidFill>
                  <a:schemeClr val="bg1"/>
                </a:solidFill>
                <a:latin typeface="Times New Roman" panose="02020603050405020304"/>
                <a:cs typeface="Times New Roman" panose="02020603050405020304"/>
              </a:defRPr>
            </a:lvl1pPr>
          </a:lstStyle>
          <a:p>
            <a:r>
              <a:rPr lang="en-US" dirty="0"/>
              <a:t>July 3, 2015</a:t>
            </a:r>
            <a:endParaRPr lang="en-US" dirty="0"/>
          </a:p>
        </p:txBody>
      </p:sp>
      <p:sp>
        <p:nvSpPr>
          <p:cNvPr id="11" name="Slide Number Placeholder 6"/>
          <p:cNvSpPr>
            <a:spLocks noGrp="1"/>
          </p:cNvSpPr>
          <p:nvPr>
            <p:ph type="sldNum" sz="quarter" idx="12"/>
          </p:nvPr>
        </p:nvSpPr>
        <p:spPr>
          <a:xfrm>
            <a:off x="8077200" y="6492875"/>
            <a:ext cx="1066800" cy="365125"/>
          </a:xfrm>
        </p:spPr>
        <p:txBody>
          <a:bodyPr/>
          <a:lstStyle>
            <a:lvl1pPr>
              <a:defRPr>
                <a:solidFill>
                  <a:schemeClr val="bg1"/>
                </a:solidFill>
                <a:latin typeface="Times New Roman" panose="02020603050405020304"/>
                <a:cs typeface="Times New Roman" panose="02020603050405020304"/>
              </a:defRPr>
            </a:lvl1pPr>
          </a:lstStyle>
          <a:p>
            <a:r>
              <a:rPr lang="en-US" dirty="0"/>
              <a:t># </a:t>
            </a:r>
            <a:fld id="{438BF0FE-BE74-6A4F-8709-63C29897818D}" type="slidenum">
              <a:rPr lang="en-US" dirty="0" smtClean="0"/>
            </a:fld>
            <a:endParaRPr lang="en-US" dirty="0"/>
          </a:p>
        </p:txBody>
      </p:sp>
      <p:sp>
        <p:nvSpPr>
          <p:cNvPr id="15" name="TextBox 14"/>
          <p:cNvSpPr txBox="1"/>
          <p:nvPr userDrawn="1"/>
        </p:nvSpPr>
        <p:spPr>
          <a:xfrm>
            <a:off x="1071563" y="6488113"/>
            <a:ext cx="3500437" cy="369887"/>
          </a:xfrm>
          <a:prstGeom prst="rect">
            <a:avLst/>
          </a:prstGeom>
          <a:noFill/>
        </p:spPr>
        <p:txBody>
          <a:bodyPr anchor="ctr"/>
          <a:lstStyle/>
          <a:p>
            <a:pPr algn="r" fontAlgn="auto">
              <a:spcBef>
                <a:spcPts val="0"/>
              </a:spcBef>
              <a:spcAft>
                <a:spcPts val="0"/>
              </a:spcAft>
              <a:defRPr/>
            </a:pPr>
            <a:r>
              <a:rPr lang="en-US" sz="1200" dirty="0">
                <a:solidFill>
                  <a:schemeClr val="bg1"/>
                </a:solidFill>
                <a:latin typeface="Times New Roman" panose="02020603050405020304"/>
                <a:ea typeface="+mn-ea"/>
                <a:cs typeface="Times New Roman" panose="02020603050405020304"/>
              </a:rPr>
              <a:t>University of</a:t>
            </a:r>
            <a:r>
              <a:rPr lang="en-US" sz="1200" baseline="0" dirty="0">
                <a:solidFill>
                  <a:schemeClr val="bg1"/>
                </a:solidFill>
                <a:latin typeface="Times New Roman" panose="02020603050405020304"/>
                <a:ea typeface="+mn-ea"/>
                <a:cs typeface="Times New Roman" panose="02020603050405020304"/>
              </a:rPr>
              <a:t> Minnesota | Networking Lab</a:t>
            </a:r>
            <a:endParaRPr lang="en-US" sz="1200" dirty="0">
              <a:solidFill>
                <a:schemeClr val="bg1"/>
              </a:solidFill>
              <a:latin typeface="Times New Roman" panose="02020603050405020304"/>
              <a:ea typeface="+mn-ea"/>
              <a:cs typeface="Times New Roman" panose="02020603050405020304"/>
            </a:endParaRPr>
          </a:p>
        </p:txBody>
      </p:sp>
      <p:sp>
        <p:nvSpPr>
          <p:cNvPr id="16" name="Footer Placeholder 4"/>
          <p:cNvSpPr>
            <a:spLocks noGrp="1"/>
          </p:cNvSpPr>
          <p:nvPr>
            <p:ph type="ftr" sz="quarter" idx="11"/>
          </p:nvPr>
        </p:nvSpPr>
        <p:spPr>
          <a:xfrm>
            <a:off x="4572000" y="6492875"/>
            <a:ext cx="3505200" cy="365125"/>
          </a:xfrm>
        </p:spPr>
        <p:txBody>
          <a:bodyPr/>
          <a:lstStyle>
            <a:lvl1pPr algn="l">
              <a:defRPr baseline="0">
                <a:solidFill>
                  <a:schemeClr val="bg1"/>
                </a:solidFill>
                <a:latin typeface="Times New Roman" panose="02020603050405020304"/>
                <a:cs typeface="Times New Roman" panose="02020603050405020304"/>
              </a:defRPr>
            </a:lvl1pPr>
          </a:lstStyle>
          <a:p>
            <a:pPr>
              <a:defRPr/>
            </a:pPr>
            <a:r>
              <a:rPr lang="en-US" dirty="0"/>
              <a:t>D</a:t>
            </a:r>
            <a:r>
              <a:rPr lang="en-US" sz="1050" dirty="0"/>
              <a:t>EEP</a:t>
            </a:r>
            <a:r>
              <a:rPr lang="en-US" dirty="0"/>
              <a:t>C</a:t>
            </a:r>
            <a:r>
              <a:rPr lang="en-US" sz="1050" dirty="0"/>
              <a:t>ACHE</a:t>
            </a:r>
            <a:r>
              <a:rPr lang="en-US" dirty="0"/>
              <a:t> | </a:t>
            </a:r>
            <a:r>
              <a:rPr lang="en-US" dirty="0" err="1"/>
              <a:t>NetAI</a:t>
            </a:r>
            <a:r>
              <a:rPr lang="en-US" dirty="0"/>
              <a:t> 2018</a:t>
            </a: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latin typeface="Times New Roman" panose="02020603050405020304"/>
              <a:cs typeface="Times New Roman" panose="02020603050405020304"/>
            </a:endParaRPr>
          </a:p>
        </p:txBody>
      </p:sp>
      <p:sp>
        <p:nvSpPr>
          <p:cNvPr id="4" name="Rectangle 3"/>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latin typeface="Times New Roman" panose="02020603050405020304"/>
              <a:cs typeface="Times New Roman" panose="02020603050405020304"/>
            </a:endParaRPr>
          </a:p>
        </p:txBody>
      </p:sp>
      <p:sp>
        <p:nvSpPr>
          <p:cNvPr id="5" name="Date Placeholder 6"/>
          <p:cNvSpPr>
            <a:spLocks noGrp="1"/>
          </p:cNvSpPr>
          <p:nvPr>
            <p:ph type="dt" sz="half" idx="14"/>
          </p:nvPr>
        </p:nvSpPr>
        <p:spPr>
          <a:xfrm>
            <a:off x="0" y="6492875"/>
            <a:ext cx="1066800" cy="365125"/>
          </a:xfrm>
        </p:spPr>
        <p:txBody>
          <a:bodyPr/>
          <a:lstStyle>
            <a:lvl1pPr>
              <a:defRPr>
                <a:solidFill>
                  <a:schemeClr val="bg1"/>
                </a:solidFill>
                <a:latin typeface="Times New Roman" panose="02020603050405020304"/>
                <a:cs typeface="Times New Roman" panose="02020603050405020304"/>
              </a:defRPr>
            </a:lvl1pPr>
          </a:lstStyle>
          <a:p>
            <a:r>
              <a:rPr lang="en-US"/>
              <a:t>Oct. 29, 2014</a:t>
            </a:r>
            <a:endParaRPr lang="en-US"/>
          </a:p>
        </p:txBody>
      </p:sp>
      <p:sp>
        <p:nvSpPr>
          <p:cNvPr id="7" name="Slide Number Placeholder 8"/>
          <p:cNvSpPr>
            <a:spLocks noGrp="1"/>
          </p:cNvSpPr>
          <p:nvPr>
            <p:ph type="sldNum" sz="quarter" idx="16"/>
          </p:nvPr>
        </p:nvSpPr>
        <p:spPr>
          <a:xfrm>
            <a:off x="8077200" y="6492875"/>
            <a:ext cx="1066800" cy="365125"/>
          </a:xfrm>
        </p:spPr>
        <p:txBody>
          <a:bodyPr/>
          <a:lstStyle>
            <a:lvl1pPr>
              <a:defRPr>
                <a:solidFill>
                  <a:schemeClr val="bg1"/>
                </a:solidFill>
                <a:latin typeface="Times New Roman" panose="02020603050405020304"/>
                <a:cs typeface="Times New Roman" panose="02020603050405020304"/>
              </a:defRPr>
            </a:lvl1pPr>
          </a:lstStyle>
          <a:p>
            <a:r>
              <a:rPr lang="en-US" dirty="0"/>
              <a:t># </a:t>
            </a:r>
            <a:fld id="{F5B2CDD1-F7B2-7449-8056-DADD02CBA27D}" type="slidenum">
              <a:rPr lang="en-US" dirty="0" smtClean="0"/>
            </a:fld>
            <a:endParaRPr lang="en-US" dirty="0"/>
          </a:p>
        </p:txBody>
      </p:sp>
      <p:sp>
        <p:nvSpPr>
          <p:cNvPr id="8" name="TextBox 7"/>
          <p:cNvSpPr txBox="1"/>
          <p:nvPr userDrawn="1"/>
        </p:nvSpPr>
        <p:spPr>
          <a:xfrm>
            <a:off x="1071563" y="6488113"/>
            <a:ext cx="3500437" cy="369887"/>
          </a:xfrm>
          <a:prstGeom prst="rect">
            <a:avLst/>
          </a:prstGeom>
          <a:noFill/>
        </p:spPr>
        <p:txBody>
          <a:bodyPr anchor="ctr"/>
          <a:lstStyle/>
          <a:p>
            <a:pPr algn="r" fontAlgn="auto">
              <a:spcBef>
                <a:spcPts val="0"/>
              </a:spcBef>
              <a:spcAft>
                <a:spcPts val="0"/>
              </a:spcAft>
              <a:defRPr/>
            </a:pPr>
            <a:r>
              <a:rPr lang="en-US" sz="1200" dirty="0">
                <a:solidFill>
                  <a:schemeClr val="bg1"/>
                </a:solidFill>
                <a:latin typeface="Times New Roman" panose="02020603050405020304"/>
                <a:ea typeface="+mn-ea"/>
                <a:cs typeface="Times New Roman" panose="02020603050405020304"/>
              </a:rPr>
              <a:t>University of</a:t>
            </a:r>
            <a:r>
              <a:rPr lang="en-US" sz="1200" baseline="0" dirty="0">
                <a:solidFill>
                  <a:schemeClr val="bg1"/>
                </a:solidFill>
                <a:latin typeface="Times New Roman" panose="02020603050405020304"/>
                <a:ea typeface="+mn-ea"/>
                <a:cs typeface="Times New Roman" panose="02020603050405020304"/>
              </a:rPr>
              <a:t> Minnesota | Networking Lab</a:t>
            </a:r>
            <a:endParaRPr lang="en-US" sz="1200" dirty="0">
              <a:solidFill>
                <a:schemeClr val="bg1"/>
              </a:solidFill>
              <a:latin typeface="Times New Roman" panose="02020603050405020304"/>
              <a:ea typeface="+mn-ea"/>
              <a:cs typeface="Times New Roman" panose="02020603050405020304"/>
            </a:endParaRPr>
          </a:p>
        </p:txBody>
      </p:sp>
      <p:sp>
        <p:nvSpPr>
          <p:cNvPr id="9" name="Footer Placeholder 4"/>
          <p:cNvSpPr>
            <a:spLocks noGrp="1"/>
          </p:cNvSpPr>
          <p:nvPr>
            <p:ph type="ftr" sz="quarter" idx="11"/>
          </p:nvPr>
        </p:nvSpPr>
        <p:spPr>
          <a:xfrm>
            <a:off x="4572000" y="6492875"/>
            <a:ext cx="3505200" cy="365125"/>
          </a:xfrm>
        </p:spPr>
        <p:txBody>
          <a:bodyPr/>
          <a:lstStyle>
            <a:lvl1pPr algn="l">
              <a:defRPr baseline="0">
                <a:solidFill>
                  <a:schemeClr val="bg1"/>
                </a:solidFill>
                <a:latin typeface="Times New Roman" panose="02020603050405020304"/>
                <a:cs typeface="Times New Roman" panose="02020603050405020304"/>
              </a:defRPr>
            </a:lvl1pPr>
          </a:lstStyle>
          <a:p>
            <a:pPr>
              <a:defRPr/>
            </a:pPr>
            <a:r>
              <a:rPr lang="en-US"/>
              <a:t>Internet of Things</a:t>
            </a:r>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1200" b="1">
                <a:latin typeface="Times New Roman" panose="02020603050405020304"/>
                <a:cs typeface="Times New Roman" panose="02020603050405020304"/>
              </a:defRPr>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1200">
                <a:latin typeface="Times New Roman" panose="02020603050405020304"/>
                <a:cs typeface="Times New Roman" panose="02020603050405020304"/>
              </a:defRPr>
            </a:lvl1pPr>
            <a:lvl2pPr>
              <a:defRPr sz="1200">
                <a:latin typeface="Times New Roman" panose="02020603050405020304"/>
                <a:cs typeface="Times New Roman" panose="02020603050405020304"/>
              </a:defRPr>
            </a:lvl2pPr>
            <a:lvl3pPr>
              <a:defRPr sz="1200">
                <a:latin typeface="Times New Roman" panose="02020603050405020304"/>
                <a:cs typeface="Times New Roman" panose="02020603050405020304"/>
              </a:defRPr>
            </a:lvl3pPr>
            <a:lvl4pPr>
              <a:defRPr sz="1200">
                <a:latin typeface="Times New Roman" panose="02020603050405020304"/>
                <a:cs typeface="Times New Roman" panose="02020603050405020304"/>
              </a:defRPr>
            </a:lvl4pPr>
            <a:lvl5pPr>
              <a:defRPr sz="1200">
                <a:latin typeface="Times New Roman" panose="02020603050405020304"/>
                <a:cs typeface="Times New Roman" panose="02020603050405020304"/>
              </a:defRPr>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200">
                <a:latin typeface="Times New Roman" panose="02020603050405020304"/>
                <a:cs typeface="Times New Roman" panose="02020603050405020304"/>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sz="1200">
                <a:latin typeface="Times New Roman" panose="02020603050405020304"/>
                <a:cs typeface="Times New Roman" panose="02020603050405020304"/>
              </a:defRPr>
            </a:lvl1pPr>
          </a:lstStyle>
          <a:p>
            <a:r>
              <a:rPr lang="en-US"/>
              <a:t>Oct. 29, 2014</a:t>
            </a:r>
            <a:endParaRPr lang="en-US"/>
          </a:p>
        </p:txBody>
      </p:sp>
      <p:sp>
        <p:nvSpPr>
          <p:cNvPr id="6" name="Footer Placeholder 4"/>
          <p:cNvSpPr>
            <a:spLocks noGrp="1"/>
          </p:cNvSpPr>
          <p:nvPr>
            <p:ph type="ftr" sz="quarter" idx="11"/>
          </p:nvPr>
        </p:nvSpPr>
        <p:spPr/>
        <p:txBody>
          <a:bodyPr/>
          <a:lstStyle>
            <a:lvl1pPr>
              <a:defRPr sz="1200">
                <a:latin typeface="Times New Roman" panose="02020603050405020304"/>
                <a:cs typeface="Times New Roman" panose="02020603050405020304"/>
              </a:defRPr>
            </a:lvl1pPr>
          </a:lstStyle>
          <a:p>
            <a:pPr>
              <a:defRPr/>
            </a:pPr>
            <a:r>
              <a:rPr lang="en-US"/>
              <a:t>Internet of Things</a:t>
            </a:r>
            <a:endParaRPr lang="en-US"/>
          </a:p>
        </p:txBody>
      </p:sp>
      <p:sp>
        <p:nvSpPr>
          <p:cNvPr id="7" name="Slide Number Placeholder 5"/>
          <p:cNvSpPr>
            <a:spLocks noGrp="1"/>
          </p:cNvSpPr>
          <p:nvPr>
            <p:ph type="sldNum" sz="quarter" idx="12"/>
          </p:nvPr>
        </p:nvSpPr>
        <p:spPr/>
        <p:txBody>
          <a:bodyPr/>
          <a:lstStyle>
            <a:lvl1pPr>
              <a:defRPr sz="1200">
                <a:latin typeface="Times New Roman" panose="02020603050405020304"/>
                <a:cs typeface="Times New Roman" panose="02020603050405020304"/>
              </a:defRPr>
            </a:lvl1pPr>
          </a:lstStyle>
          <a:p>
            <a:fld id="{4B18ADCA-F634-4A47-90BC-BEAAEA60DE74}" type="slidenum">
              <a:rPr lang="en-US" smtClean="0"/>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Times New Roman" panose="02020603050405020304"/>
                <a:cs typeface="Times New Roman" panose="02020603050405020304"/>
              </a:defRPr>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atin typeface="Times New Roman" panose="02020603050405020304"/>
                <a:cs typeface="Times New Roman" panose="02020603050405020304"/>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Times New Roman" panose="02020603050405020304"/>
                <a:cs typeface="Times New Roman" panose="02020603050405020304"/>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atin typeface="Times New Roman" panose="02020603050405020304"/>
                <a:cs typeface="Times New Roman" panose="02020603050405020304"/>
              </a:defRPr>
            </a:lvl1pPr>
          </a:lstStyle>
          <a:p>
            <a:r>
              <a:rPr lang="en-US"/>
              <a:t>Oct. 29, 2014</a:t>
            </a:r>
            <a:endParaRPr lang="en-US"/>
          </a:p>
        </p:txBody>
      </p:sp>
      <p:sp>
        <p:nvSpPr>
          <p:cNvPr id="6" name="Footer Placeholder 4"/>
          <p:cNvSpPr>
            <a:spLocks noGrp="1"/>
          </p:cNvSpPr>
          <p:nvPr>
            <p:ph type="ftr" sz="quarter" idx="11"/>
          </p:nvPr>
        </p:nvSpPr>
        <p:spPr/>
        <p:txBody>
          <a:bodyPr/>
          <a:lstStyle>
            <a:lvl1pPr>
              <a:defRPr>
                <a:latin typeface="Times New Roman" panose="02020603050405020304"/>
                <a:cs typeface="Times New Roman" panose="02020603050405020304"/>
              </a:defRPr>
            </a:lvl1pPr>
          </a:lstStyle>
          <a:p>
            <a:pPr>
              <a:defRPr/>
            </a:pPr>
            <a:r>
              <a:rPr lang="en-US"/>
              <a:t>Internet of Things</a:t>
            </a:r>
            <a:endParaRPr lang="en-US" dirty="0"/>
          </a:p>
        </p:txBody>
      </p:sp>
      <p:sp>
        <p:nvSpPr>
          <p:cNvPr id="7" name="Slide Number Placeholder 5"/>
          <p:cNvSpPr>
            <a:spLocks noGrp="1"/>
          </p:cNvSpPr>
          <p:nvPr>
            <p:ph type="sldNum" sz="quarter" idx="12"/>
          </p:nvPr>
        </p:nvSpPr>
        <p:spPr/>
        <p:txBody>
          <a:bodyPr/>
          <a:lstStyle>
            <a:lvl1pPr>
              <a:defRPr>
                <a:latin typeface="Times New Roman" panose="02020603050405020304"/>
                <a:cs typeface="Times New Roman" panose="02020603050405020304"/>
              </a:defRPr>
            </a:lvl1pPr>
          </a:lstStyle>
          <a:p>
            <a:fld id="{A9C3795D-B4C7-BF44-8AD1-7134372B7B3B}" type="slidenum">
              <a:rPr lang="en-US" smtClean="0"/>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a:cs typeface="Times New Roman" panose="02020603050405020304"/>
              </a:defRPr>
            </a:lvl1p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lvl1pPr>
              <a:defRPr>
                <a:latin typeface="Times New Roman" panose="02020603050405020304"/>
                <a:cs typeface="Times New Roman" panose="02020603050405020304"/>
              </a:defRPr>
            </a:lvl1pPr>
            <a:lvl2pPr>
              <a:defRPr>
                <a:latin typeface="Times New Roman" panose="02020603050405020304"/>
                <a:cs typeface="Times New Roman" panose="02020603050405020304"/>
              </a:defRPr>
            </a:lvl2pPr>
            <a:lvl3pPr>
              <a:defRPr>
                <a:latin typeface="Times New Roman" panose="02020603050405020304"/>
                <a:cs typeface="Times New Roman" panose="02020603050405020304"/>
              </a:defRPr>
            </a:lvl3pPr>
            <a:lvl4pPr>
              <a:defRPr>
                <a:latin typeface="Times New Roman" panose="02020603050405020304"/>
                <a:cs typeface="Times New Roman" panose="02020603050405020304"/>
              </a:defRPr>
            </a:lvl4pPr>
            <a:lvl5pPr>
              <a:defRPr>
                <a:latin typeface="Times New Roman" panose="02020603050405020304"/>
                <a:cs typeface="Times New Roman" panose="02020603050405020304"/>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atin typeface="Times New Roman" panose="02020603050405020304"/>
                <a:cs typeface="Times New Roman" panose="02020603050405020304"/>
              </a:defRPr>
            </a:lvl1pPr>
          </a:lstStyle>
          <a:p>
            <a:r>
              <a:rPr lang="en-US"/>
              <a:t>Oct. 29, 2014</a:t>
            </a:r>
            <a:endParaRPr lang="en-US"/>
          </a:p>
        </p:txBody>
      </p:sp>
      <p:sp>
        <p:nvSpPr>
          <p:cNvPr id="5" name="Footer Placeholder 4"/>
          <p:cNvSpPr>
            <a:spLocks noGrp="1"/>
          </p:cNvSpPr>
          <p:nvPr>
            <p:ph type="ftr" sz="quarter" idx="11"/>
          </p:nvPr>
        </p:nvSpPr>
        <p:spPr/>
        <p:txBody>
          <a:bodyPr/>
          <a:lstStyle>
            <a:lvl1pPr>
              <a:defRPr>
                <a:latin typeface="Times New Roman" panose="02020603050405020304"/>
                <a:cs typeface="Times New Roman" panose="02020603050405020304"/>
              </a:defRPr>
            </a:lvl1pPr>
          </a:lstStyle>
          <a:p>
            <a:pPr>
              <a:defRPr/>
            </a:pPr>
            <a:r>
              <a:rPr lang="en-US"/>
              <a:t>Internet of Things</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a:cs typeface="Times New Roman" panose="02020603050405020304"/>
              </a:defRPr>
            </a:lvl1pPr>
          </a:lstStyle>
          <a:p>
            <a:fld id="{12F58E44-C4A0-6547-8E06-BE352D59D586}" type="slidenum">
              <a:rPr lang="en-US" smtClean="0"/>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a:latin typeface="Times New Roman" panose="02020603050405020304"/>
                <a:cs typeface="Times New Roman" panose="02020603050405020304"/>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lvl1pPr>
              <a:defRPr>
                <a:latin typeface="Times New Roman" panose="02020603050405020304"/>
                <a:cs typeface="Times New Roman" panose="02020603050405020304"/>
              </a:defRPr>
            </a:lvl1pPr>
            <a:lvl2pPr>
              <a:defRPr>
                <a:latin typeface="Times New Roman" panose="02020603050405020304"/>
                <a:cs typeface="Times New Roman" panose="02020603050405020304"/>
              </a:defRPr>
            </a:lvl2pPr>
            <a:lvl3pPr>
              <a:defRPr>
                <a:latin typeface="Times New Roman" panose="02020603050405020304"/>
                <a:cs typeface="Times New Roman" panose="02020603050405020304"/>
              </a:defRPr>
            </a:lvl3pPr>
            <a:lvl4pPr>
              <a:defRPr>
                <a:latin typeface="Times New Roman" panose="02020603050405020304"/>
                <a:cs typeface="Times New Roman" panose="02020603050405020304"/>
              </a:defRPr>
            </a:lvl4pPr>
            <a:lvl5pPr>
              <a:defRPr>
                <a:latin typeface="Times New Roman" panose="02020603050405020304"/>
                <a:cs typeface="Times New Roman" panose="02020603050405020304"/>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atin typeface="Times New Roman" panose="02020603050405020304"/>
                <a:cs typeface="Times New Roman" panose="02020603050405020304"/>
              </a:defRPr>
            </a:lvl1pPr>
          </a:lstStyle>
          <a:p>
            <a:r>
              <a:rPr lang="en-US"/>
              <a:t>Oct. 29, 2014</a:t>
            </a:r>
            <a:endParaRPr lang="en-US"/>
          </a:p>
        </p:txBody>
      </p:sp>
      <p:sp>
        <p:nvSpPr>
          <p:cNvPr id="5" name="Footer Placeholder 4"/>
          <p:cNvSpPr>
            <a:spLocks noGrp="1"/>
          </p:cNvSpPr>
          <p:nvPr>
            <p:ph type="ftr" sz="quarter" idx="11"/>
          </p:nvPr>
        </p:nvSpPr>
        <p:spPr/>
        <p:txBody>
          <a:bodyPr/>
          <a:lstStyle>
            <a:lvl1pPr>
              <a:defRPr>
                <a:latin typeface="Times New Roman" panose="02020603050405020304"/>
                <a:cs typeface="Times New Roman" panose="02020603050405020304"/>
              </a:defRPr>
            </a:lvl1pPr>
          </a:lstStyle>
          <a:p>
            <a:pPr>
              <a:defRPr/>
            </a:pPr>
            <a:r>
              <a:rPr lang="en-US"/>
              <a:t>Internet of Things</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a:cs typeface="Times New Roman" panose="02020603050405020304"/>
              </a:defRPr>
            </a:lvl1pPr>
          </a:lstStyle>
          <a:p>
            <a:fld id="{E386E80C-D7E5-7046-9EC2-54DD09A890F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Rectangle 6"/>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latin typeface="Times New Roman" panose="02020603050405020304"/>
              <a:cs typeface="Times New Roman" panose="02020603050405020304"/>
            </a:endParaRPr>
          </a:p>
        </p:txBody>
      </p:sp>
      <p:sp>
        <p:nvSpPr>
          <p:cNvPr id="8" name="Rectangle 7"/>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latin typeface="Times New Roman" panose="02020603050405020304"/>
              <a:cs typeface="Times New Roman" panose="02020603050405020304"/>
            </a:endParaRPr>
          </a:p>
        </p:txBody>
      </p:sp>
      <p:sp>
        <p:nvSpPr>
          <p:cNvPr id="9" name="Rectangle 8"/>
          <p:cNvSpPr>
            <a:spLocks noChangeArrowheads="1"/>
          </p:cNvSpPr>
          <p:nvPr/>
        </p:nvSpPr>
        <p:spPr bwMode="auto">
          <a:xfrm>
            <a:off x="0" y="0"/>
            <a:ext cx="9144000" cy="762000"/>
          </a:xfrm>
          <a:prstGeom prst="rect">
            <a:avLst/>
          </a:prstGeom>
          <a:gradFill rotWithShape="1">
            <a:gsLst>
              <a:gs pos="0">
                <a:schemeClr val="tx1"/>
              </a:gs>
              <a:gs pos="100000">
                <a:srgbClr val="3333B2"/>
              </a:gs>
            </a:gsLst>
            <a:lin ang="10800000" scaled="1"/>
          </a:gradFill>
          <a:ln>
            <a:noFill/>
          </a:ln>
          <a:effectLst>
            <a:outerShdw blurRad="63500" dist="88900" dir="5400000" algn="tl" rotWithShape="0">
              <a:srgbClr val="000000">
                <a:alpha val="39999"/>
              </a:srgbClr>
            </a:outerShdw>
          </a:effectLst>
        </p:spPr>
        <p:txBody>
          <a:bodyPr anchor="ctr"/>
          <a:lstStyle/>
          <a:p>
            <a:pPr algn="ctr" fontAlgn="auto">
              <a:spcBef>
                <a:spcPts val="0"/>
              </a:spcBef>
              <a:spcAft>
                <a:spcPts val="0"/>
              </a:spcAft>
              <a:defRPr/>
            </a:pPr>
            <a:endParaRPr lang="en-US">
              <a:solidFill>
                <a:schemeClr val="lt1"/>
              </a:solidFill>
              <a:latin typeface="Times New Roman" panose="02020603050405020304"/>
              <a:ea typeface="+mn-ea"/>
              <a:cs typeface="Times New Roman" panose="02020603050405020304"/>
            </a:endParaRPr>
          </a:p>
        </p:txBody>
      </p:sp>
      <p:sp>
        <p:nvSpPr>
          <p:cNvPr id="10" name="TextBox 9"/>
          <p:cNvSpPr txBox="1"/>
          <p:nvPr/>
        </p:nvSpPr>
        <p:spPr>
          <a:xfrm>
            <a:off x="1071563" y="6488113"/>
            <a:ext cx="3500437" cy="369887"/>
          </a:xfrm>
          <a:prstGeom prst="rect">
            <a:avLst/>
          </a:prstGeom>
          <a:noFill/>
        </p:spPr>
        <p:txBody>
          <a:bodyPr anchor="ctr"/>
          <a:lstStyle/>
          <a:p>
            <a:pPr algn="r" fontAlgn="auto">
              <a:spcBef>
                <a:spcPts val="0"/>
              </a:spcBef>
              <a:spcAft>
                <a:spcPts val="0"/>
              </a:spcAft>
              <a:defRPr/>
            </a:pPr>
            <a:r>
              <a:rPr lang="en-US" sz="1200" dirty="0">
                <a:solidFill>
                  <a:schemeClr val="bg1"/>
                </a:solidFill>
                <a:latin typeface="Times New Roman" panose="02020603050405020304"/>
                <a:ea typeface="+mn-ea"/>
                <a:cs typeface="Times New Roman" panose="02020603050405020304"/>
              </a:rPr>
              <a:t>Vu Pham</a:t>
            </a:r>
            <a:endParaRPr lang="en-US" sz="1200" dirty="0">
              <a:solidFill>
                <a:schemeClr val="bg1"/>
              </a:solidFill>
              <a:latin typeface="Times New Roman" panose="02020603050405020304"/>
              <a:ea typeface="+mn-ea"/>
              <a:cs typeface="Times New Roman" panose="02020603050405020304"/>
            </a:endParaRPr>
          </a:p>
        </p:txBody>
      </p:sp>
      <p:sp>
        <p:nvSpPr>
          <p:cNvPr id="3" name="Text Placeholder 2"/>
          <p:cNvSpPr>
            <a:spLocks noGrp="1"/>
          </p:cNvSpPr>
          <p:nvPr>
            <p:ph type="body" idx="1"/>
          </p:nvPr>
        </p:nvSpPr>
        <p:spPr>
          <a:xfrm>
            <a:off x="457200" y="990600"/>
            <a:ext cx="4040188" cy="639762"/>
          </a:xfrm>
        </p:spPr>
        <p:txBody>
          <a:bodyPr anchor="b"/>
          <a:lstStyle>
            <a:lvl1pPr marL="0" indent="0">
              <a:buNone/>
              <a:defRPr sz="2400" b="1">
                <a:latin typeface="Times New Roman" panose="02020603050405020304"/>
                <a:cs typeface="Times New Roman" panose="02020603050405020304"/>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1676400"/>
            <a:ext cx="4040188" cy="4449763"/>
          </a:xfrm>
        </p:spPr>
        <p:txBody>
          <a:bodyPr/>
          <a:lstStyle>
            <a:lvl1pPr>
              <a:buSzPct val="60000"/>
              <a:buFontTx/>
              <a:buBlip>
                <a:blip r:embed="rId2"/>
              </a:buBlip>
              <a:defRPr sz="2400">
                <a:latin typeface="Times New Roman" panose="02020603050405020304"/>
                <a:cs typeface="Times New Roman" panose="02020603050405020304"/>
              </a:defRPr>
            </a:lvl1pPr>
            <a:lvl2pPr>
              <a:buSzPct val="60000"/>
              <a:buFontTx/>
              <a:buBlip>
                <a:blip r:embed="rId2"/>
              </a:buBlip>
              <a:defRPr sz="2000">
                <a:latin typeface="Times New Roman" panose="02020603050405020304"/>
                <a:cs typeface="Times New Roman" panose="02020603050405020304"/>
              </a:defRPr>
            </a:lvl2pPr>
            <a:lvl3pPr>
              <a:defRPr sz="1800">
                <a:latin typeface="Times New Roman" panose="02020603050405020304"/>
                <a:cs typeface="Times New Roman" panose="02020603050405020304"/>
              </a:defRPr>
            </a:lvl3pPr>
            <a:lvl4pPr>
              <a:defRPr sz="1600">
                <a:latin typeface="Times New Roman" panose="02020603050405020304"/>
                <a:cs typeface="Times New Roman" panose="02020603050405020304"/>
              </a:defRPr>
            </a:lvl4pPr>
            <a:lvl5pPr>
              <a:defRPr sz="1600">
                <a:latin typeface="Times New Roman" panose="02020603050405020304"/>
                <a:cs typeface="Times New Roman" panose="02020603050405020304"/>
              </a:defRPr>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645025" y="990600"/>
            <a:ext cx="4041775" cy="639762"/>
          </a:xfrm>
        </p:spPr>
        <p:txBody>
          <a:bodyPr anchor="b"/>
          <a:lstStyle>
            <a:lvl1pPr marL="0" indent="0">
              <a:buNone/>
              <a:defRPr sz="2400" b="1">
                <a:latin typeface="Times New Roman" panose="02020603050405020304"/>
                <a:cs typeface="Times New Roman" panose="02020603050405020304"/>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1676400"/>
            <a:ext cx="4041775" cy="4449763"/>
          </a:xfrm>
        </p:spPr>
        <p:txBody>
          <a:bodyPr/>
          <a:lstStyle>
            <a:lvl1pPr>
              <a:buSzPct val="60000"/>
              <a:buFontTx/>
              <a:buBlip>
                <a:blip r:embed="rId2"/>
              </a:buBlip>
              <a:defRPr sz="2400">
                <a:latin typeface="Times New Roman" panose="02020603050405020304"/>
                <a:cs typeface="Times New Roman" panose="02020603050405020304"/>
              </a:defRPr>
            </a:lvl1pPr>
            <a:lvl2pPr>
              <a:buSzPct val="60000"/>
              <a:buFontTx/>
              <a:buBlip>
                <a:blip r:embed="rId2"/>
              </a:buBlip>
              <a:defRPr sz="2000">
                <a:latin typeface="Times New Roman" panose="02020603050405020304"/>
                <a:cs typeface="Times New Roman" panose="02020603050405020304"/>
              </a:defRPr>
            </a:lvl2pPr>
            <a:lvl3pPr>
              <a:defRPr sz="1800">
                <a:latin typeface="Times New Roman" panose="02020603050405020304"/>
                <a:cs typeface="Times New Roman" panose="02020603050405020304"/>
              </a:defRPr>
            </a:lvl3pPr>
            <a:lvl4pPr>
              <a:defRPr sz="1600">
                <a:latin typeface="Times New Roman" panose="02020603050405020304"/>
                <a:cs typeface="Times New Roman" panose="02020603050405020304"/>
              </a:defRPr>
            </a:lvl4pPr>
            <a:lvl5pPr>
              <a:defRPr sz="1600">
                <a:latin typeface="Times New Roman" panose="02020603050405020304"/>
                <a:cs typeface="Times New Roman" panose="02020603050405020304"/>
              </a:defRPr>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Title 1"/>
          <p:cNvSpPr>
            <a:spLocks noGrp="1"/>
          </p:cNvSpPr>
          <p:nvPr>
            <p:ph type="title"/>
          </p:nvPr>
        </p:nvSpPr>
        <p:spPr>
          <a:xfrm>
            <a:off x="0" y="0"/>
            <a:ext cx="8839200" cy="762000"/>
          </a:xfrm>
        </p:spPr>
        <p:txBody>
          <a:bodyPr/>
          <a:lstStyle>
            <a:lvl1pPr marL="182880" algn="l">
              <a:defRPr baseline="0">
                <a:solidFill>
                  <a:schemeClr val="bg1"/>
                </a:solidFill>
                <a:latin typeface="Times New Roman" panose="02020603050405020304"/>
                <a:cs typeface="Times New Roman" panose="02020603050405020304"/>
              </a:defRPr>
            </a:lvl1pPr>
          </a:lstStyle>
          <a:p>
            <a:r>
              <a:rPr lang="en-US"/>
              <a:t>Click to edit Master title style</a:t>
            </a:r>
            <a:endParaRPr lang="en-US"/>
          </a:p>
        </p:txBody>
      </p:sp>
      <p:sp>
        <p:nvSpPr>
          <p:cNvPr id="11" name="Date Placeholder 6"/>
          <p:cNvSpPr>
            <a:spLocks noGrp="1"/>
          </p:cNvSpPr>
          <p:nvPr>
            <p:ph type="dt" sz="half" idx="10"/>
          </p:nvPr>
        </p:nvSpPr>
        <p:spPr>
          <a:xfrm>
            <a:off x="0" y="6492875"/>
            <a:ext cx="1066800" cy="365125"/>
          </a:xfrm>
        </p:spPr>
        <p:txBody>
          <a:bodyPr/>
          <a:lstStyle>
            <a:lvl1pPr>
              <a:defRPr>
                <a:solidFill>
                  <a:schemeClr val="bg1"/>
                </a:solidFill>
                <a:latin typeface="Times New Roman" panose="02020603050405020304"/>
                <a:cs typeface="Times New Roman" panose="02020603050405020304"/>
              </a:defRPr>
            </a:lvl1pPr>
          </a:lstStyle>
          <a:p>
            <a:r>
              <a:rPr lang="en-US" dirty="0"/>
              <a:t>July 3, 2015</a:t>
            </a:r>
            <a:endParaRPr lang="en-US" dirty="0"/>
          </a:p>
        </p:txBody>
      </p:sp>
      <p:sp>
        <p:nvSpPr>
          <p:cNvPr id="12" name="Footer Placeholder 7"/>
          <p:cNvSpPr>
            <a:spLocks noGrp="1"/>
          </p:cNvSpPr>
          <p:nvPr>
            <p:ph type="ftr" sz="quarter" idx="11"/>
          </p:nvPr>
        </p:nvSpPr>
        <p:spPr>
          <a:xfrm>
            <a:off x="4572000" y="6492875"/>
            <a:ext cx="3505200" cy="365125"/>
          </a:xfrm>
        </p:spPr>
        <p:txBody>
          <a:bodyPr/>
          <a:lstStyle>
            <a:lvl1pPr algn="l">
              <a:defRPr baseline="0">
                <a:solidFill>
                  <a:schemeClr val="bg1"/>
                </a:solidFill>
                <a:latin typeface="Times New Roman" panose="02020603050405020304"/>
                <a:cs typeface="Times New Roman" panose="02020603050405020304"/>
              </a:defRPr>
            </a:lvl1pPr>
          </a:lstStyle>
          <a:p>
            <a:pPr>
              <a:defRPr/>
            </a:pPr>
            <a:endParaRPr lang="en-US" dirty="0"/>
          </a:p>
        </p:txBody>
      </p:sp>
      <p:sp>
        <p:nvSpPr>
          <p:cNvPr id="13" name="Slide Number Placeholder 8"/>
          <p:cNvSpPr>
            <a:spLocks noGrp="1"/>
          </p:cNvSpPr>
          <p:nvPr>
            <p:ph type="sldNum" sz="quarter" idx="12"/>
          </p:nvPr>
        </p:nvSpPr>
        <p:spPr>
          <a:xfrm>
            <a:off x="8077200" y="6492875"/>
            <a:ext cx="1066800" cy="365125"/>
          </a:xfrm>
        </p:spPr>
        <p:txBody>
          <a:bodyPr/>
          <a:lstStyle>
            <a:lvl1pPr>
              <a:defRPr>
                <a:solidFill>
                  <a:schemeClr val="bg1"/>
                </a:solidFill>
                <a:latin typeface="Times New Roman" panose="02020603050405020304"/>
                <a:cs typeface="Times New Roman" panose="02020603050405020304"/>
              </a:defRPr>
            </a:lvl1pPr>
          </a:lstStyle>
          <a:p>
            <a:r>
              <a:rPr lang="en-US" dirty="0"/>
              <a:t># </a:t>
            </a:r>
            <a:fld id="{E1B9FB8B-74C6-D04D-A1FF-D49BE1F09B07}" type="slidenum">
              <a:rPr lang="en-US" dirty="0"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3"/>
          <p:cNvSpPr>
            <a:spLocks noChangeArrowheads="1"/>
          </p:cNvSpPr>
          <p:nvPr/>
        </p:nvSpPr>
        <p:spPr bwMode="auto">
          <a:xfrm>
            <a:off x="0" y="0"/>
            <a:ext cx="9144000" cy="762000"/>
          </a:xfrm>
          <a:prstGeom prst="rect">
            <a:avLst/>
          </a:prstGeom>
          <a:gradFill rotWithShape="1">
            <a:gsLst>
              <a:gs pos="0">
                <a:schemeClr val="tx1"/>
              </a:gs>
              <a:gs pos="100000">
                <a:srgbClr val="3333B2"/>
              </a:gs>
            </a:gsLst>
            <a:lin ang="10800000" scaled="1"/>
          </a:gradFill>
          <a:ln>
            <a:noFill/>
          </a:ln>
          <a:effectLst>
            <a:outerShdw blurRad="63500" dist="88900" dir="5400000" algn="tl" rotWithShape="0">
              <a:srgbClr val="000000">
                <a:alpha val="39999"/>
              </a:srgbClr>
            </a:outerShdw>
          </a:effectLst>
        </p:spPr>
        <p:txBody>
          <a:bodyPr anchor="ctr"/>
          <a:lstStyle/>
          <a:p>
            <a:pPr algn="ctr" fontAlgn="auto">
              <a:spcBef>
                <a:spcPts val="0"/>
              </a:spcBef>
              <a:spcAft>
                <a:spcPts val="0"/>
              </a:spcAft>
              <a:defRPr/>
            </a:pPr>
            <a:endParaRPr lang="en-US">
              <a:solidFill>
                <a:schemeClr val="lt1"/>
              </a:solidFill>
              <a:latin typeface="Times New Roman" panose="02020603050405020304"/>
              <a:ea typeface="+mn-ea"/>
              <a:cs typeface="Times New Roman" panose="02020603050405020304"/>
            </a:endParaRPr>
          </a:p>
        </p:txBody>
      </p:sp>
      <p:sp>
        <p:nvSpPr>
          <p:cNvPr id="5" name="Rectangle 4"/>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latin typeface="Times New Roman" panose="02020603050405020304"/>
              <a:cs typeface="Times New Roman" panose="02020603050405020304"/>
            </a:endParaRPr>
          </a:p>
        </p:txBody>
      </p:sp>
      <p:sp>
        <p:nvSpPr>
          <p:cNvPr id="6" name="Rectangle 5"/>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latin typeface="Times New Roman" panose="02020603050405020304"/>
              <a:cs typeface="Times New Roman" panose="02020603050405020304"/>
            </a:endParaRPr>
          </a:p>
        </p:txBody>
      </p:sp>
      <p:sp>
        <p:nvSpPr>
          <p:cNvPr id="2" name="Title 1"/>
          <p:cNvSpPr>
            <a:spLocks noGrp="1"/>
          </p:cNvSpPr>
          <p:nvPr>
            <p:ph type="title"/>
          </p:nvPr>
        </p:nvSpPr>
        <p:spPr>
          <a:xfrm>
            <a:off x="0" y="0"/>
            <a:ext cx="8915400" cy="762000"/>
          </a:xfrm>
        </p:spPr>
        <p:txBody>
          <a:bodyPr/>
          <a:lstStyle>
            <a:lvl1pPr marL="182880" algn="l">
              <a:defRPr baseline="0">
                <a:solidFill>
                  <a:schemeClr val="bg1"/>
                </a:solidFill>
                <a:latin typeface="Times New Roman" panose="02020603050405020304"/>
                <a:cs typeface="Times New Roman" panose="02020603050405020304"/>
              </a:defRPr>
            </a:lvl1pPr>
          </a:lstStyle>
          <a:p>
            <a:r>
              <a:rPr lang="en-US"/>
              <a:t>Click to edit Master title style</a:t>
            </a:r>
            <a:endParaRPr lang="en-US"/>
          </a:p>
        </p:txBody>
      </p:sp>
      <p:sp>
        <p:nvSpPr>
          <p:cNvPr id="7" name="Date Placeholder 6"/>
          <p:cNvSpPr>
            <a:spLocks noGrp="1"/>
          </p:cNvSpPr>
          <p:nvPr>
            <p:ph type="dt" sz="half" idx="14"/>
          </p:nvPr>
        </p:nvSpPr>
        <p:spPr>
          <a:xfrm>
            <a:off x="0" y="6492875"/>
            <a:ext cx="1066800" cy="365125"/>
          </a:xfrm>
        </p:spPr>
        <p:txBody>
          <a:bodyPr/>
          <a:lstStyle>
            <a:lvl1pPr>
              <a:defRPr>
                <a:solidFill>
                  <a:schemeClr val="bg1"/>
                </a:solidFill>
                <a:latin typeface="Times New Roman" panose="02020603050405020304"/>
                <a:cs typeface="Times New Roman" panose="02020603050405020304"/>
              </a:defRPr>
            </a:lvl1pPr>
          </a:lstStyle>
          <a:p>
            <a:r>
              <a:rPr lang="en-US"/>
              <a:t>Oct. 29, 2014</a:t>
            </a:r>
            <a:endParaRPr lang="en-US"/>
          </a:p>
        </p:txBody>
      </p:sp>
      <p:sp>
        <p:nvSpPr>
          <p:cNvPr id="9" name="Slide Number Placeholder 8"/>
          <p:cNvSpPr>
            <a:spLocks noGrp="1"/>
          </p:cNvSpPr>
          <p:nvPr>
            <p:ph type="sldNum" sz="quarter" idx="16"/>
          </p:nvPr>
        </p:nvSpPr>
        <p:spPr>
          <a:xfrm>
            <a:off x="8077200" y="6492875"/>
            <a:ext cx="1066800" cy="365125"/>
          </a:xfrm>
        </p:spPr>
        <p:txBody>
          <a:bodyPr/>
          <a:lstStyle>
            <a:lvl1pPr>
              <a:defRPr>
                <a:solidFill>
                  <a:schemeClr val="bg1"/>
                </a:solidFill>
                <a:latin typeface="Times New Roman" panose="02020603050405020304"/>
                <a:cs typeface="Times New Roman" panose="02020603050405020304"/>
              </a:defRPr>
            </a:lvl1pPr>
          </a:lstStyle>
          <a:p>
            <a:r>
              <a:rPr lang="en-US" dirty="0"/>
              <a:t># </a:t>
            </a:r>
            <a:fld id="{D5A7FA6F-4D08-E545-A788-D10937BF3E49}" type="slidenum">
              <a:rPr lang="en-US" dirty="0" smtClean="0"/>
            </a:fld>
            <a:endParaRPr lang="en-US" dirty="0"/>
          </a:p>
        </p:txBody>
      </p:sp>
      <p:sp>
        <p:nvSpPr>
          <p:cNvPr id="10" name="TextBox 9"/>
          <p:cNvSpPr txBox="1"/>
          <p:nvPr userDrawn="1"/>
        </p:nvSpPr>
        <p:spPr>
          <a:xfrm>
            <a:off x="1071563" y="6488113"/>
            <a:ext cx="3500437" cy="369887"/>
          </a:xfrm>
          <a:prstGeom prst="rect">
            <a:avLst/>
          </a:prstGeom>
          <a:noFill/>
        </p:spPr>
        <p:txBody>
          <a:bodyPr anchor="ctr"/>
          <a:lstStyle/>
          <a:p>
            <a:pPr algn="r" fontAlgn="auto">
              <a:spcBef>
                <a:spcPts val="0"/>
              </a:spcBef>
              <a:spcAft>
                <a:spcPts val="0"/>
              </a:spcAft>
              <a:defRPr/>
            </a:pPr>
            <a:r>
              <a:rPr lang="en-US" sz="1200" dirty="0">
                <a:solidFill>
                  <a:schemeClr val="bg1"/>
                </a:solidFill>
                <a:latin typeface="Times New Roman" panose="02020603050405020304"/>
                <a:ea typeface="+mn-ea"/>
                <a:cs typeface="Times New Roman" panose="02020603050405020304"/>
              </a:rPr>
              <a:t>University of</a:t>
            </a:r>
            <a:r>
              <a:rPr lang="en-US" sz="1200" baseline="0" dirty="0">
                <a:solidFill>
                  <a:schemeClr val="bg1"/>
                </a:solidFill>
                <a:latin typeface="Times New Roman" panose="02020603050405020304"/>
                <a:ea typeface="+mn-ea"/>
                <a:cs typeface="Times New Roman" panose="02020603050405020304"/>
              </a:rPr>
              <a:t> Minnesota | Networking Lab</a:t>
            </a:r>
            <a:endParaRPr lang="en-US" sz="1200" dirty="0">
              <a:solidFill>
                <a:schemeClr val="bg1"/>
              </a:solidFill>
              <a:latin typeface="Times New Roman" panose="02020603050405020304"/>
              <a:ea typeface="+mn-ea"/>
              <a:cs typeface="Times New Roman" panose="02020603050405020304"/>
            </a:endParaRPr>
          </a:p>
        </p:txBody>
      </p:sp>
      <p:sp>
        <p:nvSpPr>
          <p:cNvPr id="11" name="Footer Placeholder 4"/>
          <p:cNvSpPr>
            <a:spLocks noGrp="1"/>
          </p:cNvSpPr>
          <p:nvPr>
            <p:ph type="ftr" sz="quarter" idx="11"/>
          </p:nvPr>
        </p:nvSpPr>
        <p:spPr>
          <a:xfrm>
            <a:off x="4572000" y="6492875"/>
            <a:ext cx="3505200" cy="365125"/>
          </a:xfrm>
        </p:spPr>
        <p:txBody>
          <a:bodyPr/>
          <a:lstStyle>
            <a:lvl1pPr algn="l">
              <a:defRPr baseline="0">
                <a:solidFill>
                  <a:schemeClr val="bg1"/>
                </a:solidFill>
                <a:latin typeface="Times New Roman" panose="02020603050405020304"/>
                <a:cs typeface="Times New Roman" panose="02020603050405020304"/>
              </a:defRPr>
            </a:lvl1pPr>
          </a:lstStyle>
          <a:p>
            <a:pPr>
              <a:defRPr/>
            </a:pPr>
            <a:r>
              <a:rPr lang="en-US"/>
              <a:t>Internet of Things</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latin typeface="Times New Roman" panose="02020603050405020304"/>
              <a:cs typeface="Times New Roman" panose="02020603050405020304"/>
            </a:endParaRPr>
          </a:p>
        </p:txBody>
      </p:sp>
      <p:sp>
        <p:nvSpPr>
          <p:cNvPr id="4" name="Rectangle 3"/>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latin typeface="Times New Roman" panose="02020603050405020304"/>
              <a:cs typeface="Times New Roman" panose="02020603050405020304"/>
            </a:endParaRPr>
          </a:p>
        </p:txBody>
      </p:sp>
      <p:sp>
        <p:nvSpPr>
          <p:cNvPr id="5" name="Date Placeholder 6"/>
          <p:cNvSpPr>
            <a:spLocks noGrp="1"/>
          </p:cNvSpPr>
          <p:nvPr>
            <p:ph type="dt" sz="half" idx="14"/>
          </p:nvPr>
        </p:nvSpPr>
        <p:spPr>
          <a:xfrm>
            <a:off x="0" y="6492875"/>
            <a:ext cx="1066800" cy="365125"/>
          </a:xfrm>
        </p:spPr>
        <p:txBody>
          <a:bodyPr/>
          <a:lstStyle>
            <a:lvl1pPr>
              <a:defRPr>
                <a:solidFill>
                  <a:schemeClr val="bg1"/>
                </a:solidFill>
                <a:latin typeface="Times New Roman" panose="02020603050405020304"/>
                <a:cs typeface="Times New Roman" panose="02020603050405020304"/>
              </a:defRPr>
            </a:lvl1pPr>
          </a:lstStyle>
          <a:p>
            <a:r>
              <a:rPr lang="en-US"/>
              <a:t>Oct. 29, 2014</a:t>
            </a:r>
            <a:endParaRPr lang="en-US"/>
          </a:p>
        </p:txBody>
      </p:sp>
      <p:sp>
        <p:nvSpPr>
          <p:cNvPr id="7" name="Slide Number Placeholder 8"/>
          <p:cNvSpPr>
            <a:spLocks noGrp="1"/>
          </p:cNvSpPr>
          <p:nvPr>
            <p:ph type="sldNum" sz="quarter" idx="16"/>
          </p:nvPr>
        </p:nvSpPr>
        <p:spPr>
          <a:xfrm>
            <a:off x="8077200" y="6492875"/>
            <a:ext cx="1066800" cy="365125"/>
          </a:xfrm>
        </p:spPr>
        <p:txBody>
          <a:bodyPr/>
          <a:lstStyle>
            <a:lvl1pPr>
              <a:defRPr>
                <a:solidFill>
                  <a:schemeClr val="bg1"/>
                </a:solidFill>
                <a:latin typeface="Times New Roman" panose="02020603050405020304"/>
                <a:cs typeface="Times New Roman" panose="02020603050405020304"/>
              </a:defRPr>
            </a:lvl1pPr>
          </a:lstStyle>
          <a:p>
            <a:r>
              <a:rPr lang="en-US" dirty="0"/>
              <a:t># </a:t>
            </a:r>
            <a:fld id="{F5B2CDD1-F7B2-7449-8056-DADD02CBA27D}" type="slidenum">
              <a:rPr lang="en-US" dirty="0" smtClean="0"/>
            </a:fld>
            <a:endParaRPr lang="en-US" dirty="0"/>
          </a:p>
        </p:txBody>
      </p:sp>
      <p:sp>
        <p:nvSpPr>
          <p:cNvPr id="8" name="TextBox 7"/>
          <p:cNvSpPr txBox="1"/>
          <p:nvPr userDrawn="1"/>
        </p:nvSpPr>
        <p:spPr>
          <a:xfrm>
            <a:off x="1071563" y="6488113"/>
            <a:ext cx="3500437" cy="369887"/>
          </a:xfrm>
          <a:prstGeom prst="rect">
            <a:avLst/>
          </a:prstGeom>
          <a:noFill/>
        </p:spPr>
        <p:txBody>
          <a:bodyPr anchor="ctr"/>
          <a:lstStyle/>
          <a:p>
            <a:pPr algn="r" fontAlgn="auto">
              <a:spcBef>
                <a:spcPts val="0"/>
              </a:spcBef>
              <a:spcAft>
                <a:spcPts val="0"/>
              </a:spcAft>
              <a:defRPr/>
            </a:pPr>
            <a:r>
              <a:rPr lang="en-US" sz="1200" dirty="0">
                <a:solidFill>
                  <a:schemeClr val="bg1"/>
                </a:solidFill>
                <a:latin typeface="Times New Roman" panose="02020603050405020304"/>
                <a:ea typeface="+mn-ea"/>
                <a:cs typeface="Times New Roman" panose="02020603050405020304"/>
              </a:rPr>
              <a:t>University of</a:t>
            </a:r>
            <a:r>
              <a:rPr lang="en-US" sz="1200" baseline="0" dirty="0">
                <a:solidFill>
                  <a:schemeClr val="bg1"/>
                </a:solidFill>
                <a:latin typeface="Times New Roman" panose="02020603050405020304"/>
                <a:ea typeface="+mn-ea"/>
                <a:cs typeface="Times New Roman" panose="02020603050405020304"/>
              </a:rPr>
              <a:t> Minnesota | Networking Lab</a:t>
            </a:r>
            <a:endParaRPr lang="en-US" sz="1200" dirty="0">
              <a:solidFill>
                <a:schemeClr val="bg1"/>
              </a:solidFill>
              <a:latin typeface="Times New Roman" panose="02020603050405020304"/>
              <a:ea typeface="+mn-ea"/>
              <a:cs typeface="Times New Roman" panose="02020603050405020304"/>
            </a:endParaRPr>
          </a:p>
        </p:txBody>
      </p:sp>
      <p:sp>
        <p:nvSpPr>
          <p:cNvPr id="9" name="Footer Placeholder 4"/>
          <p:cNvSpPr>
            <a:spLocks noGrp="1"/>
          </p:cNvSpPr>
          <p:nvPr>
            <p:ph type="ftr" sz="quarter" idx="11"/>
          </p:nvPr>
        </p:nvSpPr>
        <p:spPr>
          <a:xfrm>
            <a:off x="4572000" y="6492875"/>
            <a:ext cx="3505200" cy="365125"/>
          </a:xfrm>
        </p:spPr>
        <p:txBody>
          <a:bodyPr/>
          <a:lstStyle>
            <a:lvl1pPr algn="l">
              <a:defRPr baseline="0">
                <a:solidFill>
                  <a:schemeClr val="bg1"/>
                </a:solidFill>
                <a:latin typeface="Times New Roman" panose="02020603050405020304"/>
                <a:cs typeface="Times New Roman" panose="02020603050405020304"/>
              </a:defRPr>
            </a:lvl1pPr>
          </a:lstStyle>
          <a:p>
            <a:pPr>
              <a:defRPr/>
            </a:pPr>
            <a:r>
              <a:rPr lang="en-US"/>
              <a:t>Internet of Things</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1200" b="1">
                <a:latin typeface="Times New Roman" panose="02020603050405020304"/>
                <a:cs typeface="Times New Roman" panose="02020603050405020304"/>
              </a:defRPr>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1200">
                <a:latin typeface="Times New Roman" panose="02020603050405020304"/>
                <a:cs typeface="Times New Roman" panose="02020603050405020304"/>
              </a:defRPr>
            </a:lvl1pPr>
            <a:lvl2pPr>
              <a:defRPr sz="1200">
                <a:latin typeface="Times New Roman" panose="02020603050405020304"/>
                <a:cs typeface="Times New Roman" panose="02020603050405020304"/>
              </a:defRPr>
            </a:lvl2pPr>
            <a:lvl3pPr>
              <a:defRPr sz="1200">
                <a:latin typeface="Times New Roman" panose="02020603050405020304"/>
                <a:cs typeface="Times New Roman" panose="02020603050405020304"/>
              </a:defRPr>
            </a:lvl3pPr>
            <a:lvl4pPr>
              <a:defRPr sz="1200">
                <a:latin typeface="Times New Roman" panose="02020603050405020304"/>
                <a:cs typeface="Times New Roman" panose="02020603050405020304"/>
              </a:defRPr>
            </a:lvl4pPr>
            <a:lvl5pPr>
              <a:defRPr sz="1200">
                <a:latin typeface="Times New Roman" panose="02020603050405020304"/>
                <a:cs typeface="Times New Roman" panose="02020603050405020304"/>
              </a:defRPr>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200">
                <a:latin typeface="Times New Roman" panose="02020603050405020304"/>
                <a:cs typeface="Times New Roman" panose="02020603050405020304"/>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sz="1200">
                <a:latin typeface="Times New Roman" panose="02020603050405020304"/>
                <a:cs typeface="Times New Roman" panose="02020603050405020304"/>
              </a:defRPr>
            </a:lvl1pPr>
          </a:lstStyle>
          <a:p>
            <a:r>
              <a:rPr lang="en-US"/>
              <a:t>Oct. 29, 2014</a:t>
            </a:r>
            <a:endParaRPr lang="en-US"/>
          </a:p>
        </p:txBody>
      </p:sp>
      <p:sp>
        <p:nvSpPr>
          <p:cNvPr id="6" name="Footer Placeholder 4"/>
          <p:cNvSpPr>
            <a:spLocks noGrp="1"/>
          </p:cNvSpPr>
          <p:nvPr>
            <p:ph type="ftr" sz="quarter" idx="11"/>
          </p:nvPr>
        </p:nvSpPr>
        <p:spPr/>
        <p:txBody>
          <a:bodyPr/>
          <a:lstStyle>
            <a:lvl1pPr>
              <a:defRPr sz="1200">
                <a:latin typeface="Times New Roman" panose="02020603050405020304"/>
                <a:cs typeface="Times New Roman" panose="02020603050405020304"/>
              </a:defRPr>
            </a:lvl1pPr>
          </a:lstStyle>
          <a:p>
            <a:pPr>
              <a:defRPr/>
            </a:pPr>
            <a:r>
              <a:rPr lang="en-US"/>
              <a:t>Internet of Things</a:t>
            </a:r>
            <a:endParaRPr lang="en-US"/>
          </a:p>
        </p:txBody>
      </p:sp>
      <p:sp>
        <p:nvSpPr>
          <p:cNvPr id="7" name="Slide Number Placeholder 5"/>
          <p:cNvSpPr>
            <a:spLocks noGrp="1"/>
          </p:cNvSpPr>
          <p:nvPr>
            <p:ph type="sldNum" sz="quarter" idx="12"/>
          </p:nvPr>
        </p:nvSpPr>
        <p:spPr/>
        <p:txBody>
          <a:bodyPr/>
          <a:lstStyle>
            <a:lvl1pPr>
              <a:defRPr sz="1200">
                <a:latin typeface="Times New Roman" panose="02020603050405020304"/>
                <a:cs typeface="Times New Roman" panose="02020603050405020304"/>
              </a:defRPr>
            </a:lvl1pPr>
          </a:lstStyle>
          <a:p>
            <a:fld id="{4B18ADCA-F634-4A47-90BC-BEAAEA60DE7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Times New Roman" panose="02020603050405020304"/>
                <a:cs typeface="Times New Roman" panose="02020603050405020304"/>
              </a:defRPr>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atin typeface="Times New Roman" panose="02020603050405020304"/>
                <a:cs typeface="Times New Roman" panose="02020603050405020304"/>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Times New Roman" panose="02020603050405020304"/>
                <a:cs typeface="Times New Roman" panose="02020603050405020304"/>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atin typeface="Times New Roman" panose="02020603050405020304"/>
                <a:cs typeface="Times New Roman" panose="02020603050405020304"/>
              </a:defRPr>
            </a:lvl1pPr>
          </a:lstStyle>
          <a:p>
            <a:r>
              <a:rPr lang="en-US"/>
              <a:t>Oct. 29, 2014</a:t>
            </a:r>
            <a:endParaRPr lang="en-US"/>
          </a:p>
        </p:txBody>
      </p:sp>
      <p:sp>
        <p:nvSpPr>
          <p:cNvPr id="6" name="Footer Placeholder 4"/>
          <p:cNvSpPr>
            <a:spLocks noGrp="1"/>
          </p:cNvSpPr>
          <p:nvPr>
            <p:ph type="ftr" sz="quarter" idx="11"/>
          </p:nvPr>
        </p:nvSpPr>
        <p:spPr/>
        <p:txBody>
          <a:bodyPr/>
          <a:lstStyle>
            <a:lvl1pPr>
              <a:defRPr>
                <a:latin typeface="Times New Roman" panose="02020603050405020304"/>
                <a:cs typeface="Times New Roman" panose="02020603050405020304"/>
              </a:defRPr>
            </a:lvl1pPr>
          </a:lstStyle>
          <a:p>
            <a:pPr>
              <a:defRPr/>
            </a:pPr>
            <a:r>
              <a:rPr lang="en-US"/>
              <a:t>Internet of Things</a:t>
            </a:r>
            <a:endParaRPr lang="en-US" dirty="0"/>
          </a:p>
        </p:txBody>
      </p:sp>
      <p:sp>
        <p:nvSpPr>
          <p:cNvPr id="7" name="Slide Number Placeholder 5"/>
          <p:cNvSpPr>
            <a:spLocks noGrp="1"/>
          </p:cNvSpPr>
          <p:nvPr>
            <p:ph type="sldNum" sz="quarter" idx="12"/>
          </p:nvPr>
        </p:nvSpPr>
        <p:spPr/>
        <p:txBody>
          <a:bodyPr/>
          <a:lstStyle>
            <a:lvl1pPr>
              <a:defRPr>
                <a:latin typeface="Times New Roman" panose="02020603050405020304"/>
                <a:cs typeface="Times New Roman" panose="02020603050405020304"/>
              </a:defRPr>
            </a:lvl1pPr>
          </a:lstStyle>
          <a:p>
            <a:fld id="{A9C3795D-B4C7-BF44-8AD1-7134372B7B3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p:spPr>
        <p:txBody>
          <a:bodyPr vert="horz" wrap="square" lIns="91440" tIns="45720" rIns="91440" bIns="45720" numCol="1" anchor="ctr" anchorCtr="0" compatLnSpc="1"/>
          <a:lstStyle/>
          <a:p>
            <a:pPr lvl="0"/>
            <a:r>
              <a:rPr lang="en-US" dirty="0"/>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a:noFill/>
          </a:ln>
        </p:spPr>
        <p:txBody>
          <a:bodyPr vert="horz" wrap="square" lIns="91440" tIns="45720" rIns="91440" bIns="45720" numCol="1" anchor="t" anchorCtr="0" compatLnSpc="1"/>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a:defRPr sz="1200">
                <a:solidFill>
                  <a:srgbClr val="898989"/>
                </a:solidFill>
                <a:latin typeface="Calibri" panose="020F0502020204030204" charset="0"/>
              </a:defRPr>
            </a:lvl1pPr>
          </a:lstStyle>
          <a:p>
            <a:r>
              <a:rPr lang="en-US"/>
              <a:t>Oct. 29, 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Internet of Things</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latin typeface="Calibri" panose="020F0502020204030204" charset="0"/>
              </a:defRPr>
            </a:lvl1pPr>
          </a:lstStyle>
          <a:p>
            <a:fld id="{06D46808-3BE9-3142-AB5D-E0E8CA5C7C72}" type="slidenum">
              <a:rPr lang="en-US"/>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fontAlgn="base">
        <a:spcBef>
          <a:spcPct val="0"/>
        </a:spcBef>
        <a:spcAft>
          <a:spcPct val="0"/>
        </a:spcAft>
        <a:defRPr sz="4400" kern="1200">
          <a:solidFill>
            <a:schemeClr val="tx1"/>
          </a:solidFill>
          <a:latin typeface="Times New Roman" panose="02020603050405020304"/>
          <a:ea typeface="MS PGothic" charset="0"/>
          <a:cs typeface="Times New Roman" panose="02020603050405020304"/>
        </a:defRPr>
      </a:lvl1pPr>
      <a:lvl2pPr algn="ctr" rtl="0" fontAlgn="base">
        <a:spcBef>
          <a:spcPct val="0"/>
        </a:spcBef>
        <a:spcAft>
          <a:spcPct val="0"/>
        </a:spcAft>
        <a:defRPr sz="4400">
          <a:solidFill>
            <a:schemeClr val="tx1"/>
          </a:solidFill>
          <a:latin typeface="Calibri" panose="020F0502020204030204" charset="0"/>
          <a:ea typeface="MS PGothic" charset="0"/>
        </a:defRPr>
      </a:lvl2pPr>
      <a:lvl3pPr algn="ctr" rtl="0" fontAlgn="base">
        <a:spcBef>
          <a:spcPct val="0"/>
        </a:spcBef>
        <a:spcAft>
          <a:spcPct val="0"/>
        </a:spcAft>
        <a:defRPr sz="4400">
          <a:solidFill>
            <a:schemeClr val="tx1"/>
          </a:solidFill>
          <a:latin typeface="Calibri" panose="020F0502020204030204" charset="0"/>
          <a:ea typeface="MS PGothic" charset="0"/>
        </a:defRPr>
      </a:lvl3pPr>
      <a:lvl4pPr algn="ctr" rtl="0" fontAlgn="base">
        <a:spcBef>
          <a:spcPct val="0"/>
        </a:spcBef>
        <a:spcAft>
          <a:spcPct val="0"/>
        </a:spcAft>
        <a:defRPr sz="4400">
          <a:solidFill>
            <a:schemeClr val="tx1"/>
          </a:solidFill>
          <a:latin typeface="Calibri" panose="020F0502020204030204" charset="0"/>
          <a:ea typeface="MS PGothic" charset="0"/>
        </a:defRPr>
      </a:lvl4pPr>
      <a:lvl5pPr algn="ctr" rtl="0" fontAlgn="base">
        <a:spcBef>
          <a:spcPct val="0"/>
        </a:spcBef>
        <a:spcAft>
          <a:spcPct val="0"/>
        </a:spcAft>
        <a:defRPr sz="4400">
          <a:solidFill>
            <a:schemeClr val="tx1"/>
          </a:solidFill>
          <a:latin typeface="Calibri" panose="020F0502020204030204" charset="0"/>
          <a:ea typeface="MS PGothic" charset="0"/>
        </a:defRPr>
      </a:lvl5pPr>
      <a:lvl6pPr marL="457200" algn="ctr" rtl="0" eaLnBrk="1" fontAlgn="base" hangingPunct="1">
        <a:spcBef>
          <a:spcPct val="0"/>
        </a:spcBef>
        <a:spcAft>
          <a:spcPct val="0"/>
        </a:spcAft>
        <a:defRPr sz="4400">
          <a:solidFill>
            <a:schemeClr val="tx1"/>
          </a:solidFill>
          <a:latin typeface="Calibri" panose="020F0502020204030204" charset="0"/>
        </a:defRPr>
      </a:lvl6pPr>
      <a:lvl7pPr marL="914400" algn="ctr" rtl="0" eaLnBrk="1" fontAlgn="base" hangingPunct="1">
        <a:spcBef>
          <a:spcPct val="0"/>
        </a:spcBef>
        <a:spcAft>
          <a:spcPct val="0"/>
        </a:spcAft>
        <a:defRPr sz="4400">
          <a:solidFill>
            <a:schemeClr val="tx1"/>
          </a:solidFill>
          <a:latin typeface="Calibri" panose="020F0502020204030204" charset="0"/>
        </a:defRPr>
      </a:lvl7pPr>
      <a:lvl8pPr marL="1371600" algn="ctr" rtl="0" eaLnBrk="1" fontAlgn="base" hangingPunct="1">
        <a:spcBef>
          <a:spcPct val="0"/>
        </a:spcBef>
        <a:spcAft>
          <a:spcPct val="0"/>
        </a:spcAft>
        <a:defRPr sz="4400">
          <a:solidFill>
            <a:schemeClr val="tx1"/>
          </a:solidFill>
          <a:latin typeface="Calibri" panose="020F0502020204030204" charset="0"/>
        </a:defRPr>
      </a:lvl8pPr>
      <a:lvl9pPr marL="1828800" algn="ctr" rtl="0" eaLnBrk="1" fontAlgn="base" hangingPunct="1">
        <a:spcBef>
          <a:spcPct val="0"/>
        </a:spcBef>
        <a:spcAft>
          <a:spcPct val="0"/>
        </a:spcAft>
        <a:defRPr sz="4400">
          <a:solidFill>
            <a:schemeClr val="tx1"/>
          </a:solidFill>
          <a:latin typeface="Calibri" panose="020F0502020204030204" charset="0"/>
        </a:defRPr>
      </a:lvl9pPr>
    </p:titleStyle>
    <p:bodyStyle>
      <a:lvl1pPr marL="342900" indent="-342900" algn="l" rtl="0" fontAlgn="base">
        <a:spcBef>
          <a:spcPct val="20000"/>
        </a:spcBef>
        <a:spcAft>
          <a:spcPct val="0"/>
        </a:spcAft>
        <a:buFont typeface="Arial" panose="020B0604020202020204" pitchFamily="34" charset="0"/>
        <a:buChar char="•"/>
        <a:defRPr sz="2400" kern="1200">
          <a:solidFill>
            <a:schemeClr val="tx1"/>
          </a:solidFill>
          <a:latin typeface="Times New Roman" panose="02020603050405020304"/>
          <a:ea typeface="MS PGothic" charset="0"/>
          <a:cs typeface="Times New Roman" panose="02020603050405020304"/>
        </a:defRPr>
      </a:lvl1pPr>
      <a:lvl2pPr marL="742950" indent="-285750" algn="l" rtl="0" fontAlgn="base">
        <a:spcBef>
          <a:spcPct val="20000"/>
        </a:spcBef>
        <a:spcAft>
          <a:spcPct val="0"/>
        </a:spcAft>
        <a:buFont typeface="Arial" panose="020B0604020202020204" pitchFamily="34" charset="0"/>
        <a:buChar char="–"/>
        <a:defRPr sz="2000" kern="1200">
          <a:solidFill>
            <a:schemeClr val="tx1"/>
          </a:solidFill>
          <a:latin typeface="Times New Roman" panose="02020603050405020304"/>
          <a:ea typeface="MS PGothic" charset="0"/>
          <a:cs typeface="Times New Roman" panose="02020603050405020304"/>
        </a:defRPr>
      </a:lvl2pPr>
      <a:lvl3pPr marL="1143000" indent="-228600" algn="l" rtl="0" fontAlgn="base">
        <a:spcBef>
          <a:spcPct val="20000"/>
        </a:spcBef>
        <a:spcAft>
          <a:spcPct val="0"/>
        </a:spcAft>
        <a:buFont typeface="Arial" panose="020B0604020202020204" pitchFamily="34" charset="0"/>
        <a:buChar char="•"/>
        <a:defRPr sz="1800" kern="1200">
          <a:solidFill>
            <a:schemeClr val="tx1"/>
          </a:solidFill>
          <a:latin typeface="Times New Roman" panose="02020603050405020304"/>
          <a:ea typeface="MS PGothic" charset="0"/>
          <a:cs typeface="Times New Roman" panose="02020603050405020304"/>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Times New Roman" panose="02020603050405020304"/>
          <a:ea typeface="MS PGothic" charset="0"/>
          <a:cs typeface="Times New Roman" panose="02020603050405020304"/>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Times New Roman" panose="02020603050405020304"/>
          <a:ea typeface="MS PGothic" charset="0"/>
          <a:cs typeface="Times New Roman" panose="02020603050405020304"/>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p:spPr>
        <p:txBody>
          <a:bodyPr vert="horz" wrap="square" lIns="91440" tIns="45720" rIns="91440" bIns="45720" numCol="1" anchor="ctr" anchorCtr="0" compatLnSpc="1"/>
          <a:lstStyle/>
          <a:p>
            <a:pPr lvl="0"/>
            <a:r>
              <a:rPr lang="en-US" dirty="0"/>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a:noFill/>
          </a:ln>
        </p:spPr>
        <p:txBody>
          <a:bodyPr vert="horz" wrap="square" lIns="91440" tIns="45720" rIns="91440" bIns="45720" numCol="1" anchor="t" anchorCtr="0" compatLnSpc="1"/>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a:defRPr sz="1200">
                <a:solidFill>
                  <a:srgbClr val="898989"/>
                </a:solidFill>
                <a:latin typeface="Calibri" panose="020F0502020204030204" charset="0"/>
              </a:defRPr>
            </a:lvl1pPr>
          </a:lstStyle>
          <a:p>
            <a:r>
              <a:rPr lang="en-US"/>
              <a:t>Oct. 29, 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Internet of Things</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latin typeface="Calibri" panose="020F0502020204030204" charset="0"/>
              </a:defRPr>
            </a:lvl1pPr>
          </a:lstStyle>
          <a:p>
            <a:fld id="{06D46808-3BE9-3142-AB5D-E0E8CA5C7C72}" type="slidenum">
              <a:rPr lang="en-US"/>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rtl="0" fontAlgn="base">
        <a:spcBef>
          <a:spcPct val="0"/>
        </a:spcBef>
        <a:spcAft>
          <a:spcPct val="0"/>
        </a:spcAft>
        <a:defRPr sz="4400" kern="1200">
          <a:solidFill>
            <a:schemeClr val="tx1"/>
          </a:solidFill>
          <a:latin typeface="Times New Roman" panose="02020603050405020304"/>
          <a:ea typeface="MS PGothic" charset="0"/>
          <a:cs typeface="Times New Roman" panose="02020603050405020304"/>
        </a:defRPr>
      </a:lvl1pPr>
      <a:lvl2pPr algn="ctr" rtl="0" fontAlgn="base">
        <a:spcBef>
          <a:spcPct val="0"/>
        </a:spcBef>
        <a:spcAft>
          <a:spcPct val="0"/>
        </a:spcAft>
        <a:defRPr sz="4400">
          <a:solidFill>
            <a:schemeClr val="tx1"/>
          </a:solidFill>
          <a:latin typeface="Calibri" panose="020F0502020204030204" charset="0"/>
          <a:ea typeface="MS PGothic" charset="0"/>
        </a:defRPr>
      </a:lvl2pPr>
      <a:lvl3pPr algn="ctr" rtl="0" fontAlgn="base">
        <a:spcBef>
          <a:spcPct val="0"/>
        </a:spcBef>
        <a:spcAft>
          <a:spcPct val="0"/>
        </a:spcAft>
        <a:defRPr sz="4400">
          <a:solidFill>
            <a:schemeClr val="tx1"/>
          </a:solidFill>
          <a:latin typeface="Calibri" panose="020F0502020204030204" charset="0"/>
          <a:ea typeface="MS PGothic" charset="0"/>
        </a:defRPr>
      </a:lvl3pPr>
      <a:lvl4pPr algn="ctr" rtl="0" fontAlgn="base">
        <a:spcBef>
          <a:spcPct val="0"/>
        </a:spcBef>
        <a:spcAft>
          <a:spcPct val="0"/>
        </a:spcAft>
        <a:defRPr sz="4400">
          <a:solidFill>
            <a:schemeClr val="tx1"/>
          </a:solidFill>
          <a:latin typeface="Calibri" panose="020F0502020204030204" charset="0"/>
          <a:ea typeface="MS PGothic" charset="0"/>
        </a:defRPr>
      </a:lvl4pPr>
      <a:lvl5pPr algn="ctr" rtl="0" fontAlgn="base">
        <a:spcBef>
          <a:spcPct val="0"/>
        </a:spcBef>
        <a:spcAft>
          <a:spcPct val="0"/>
        </a:spcAft>
        <a:defRPr sz="4400">
          <a:solidFill>
            <a:schemeClr val="tx1"/>
          </a:solidFill>
          <a:latin typeface="Calibri" panose="020F0502020204030204" charset="0"/>
          <a:ea typeface="MS PGothic" charset="0"/>
        </a:defRPr>
      </a:lvl5pPr>
      <a:lvl6pPr marL="457200" algn="ctr" rtl="0" eaLnBrk="1" fontAlgn="base" hangingPunct="1">
        <a:spcBef>
          <a:spcPct val="0"/>
        </a:spcBef>
        <a:spcAft>
          <a:spcPct val="0"/>
        </a:spcAft>
        <a:defRPr sz="4400">
          <a:solidFill>
            <a:schemeClr val="tx1"/>
          </a:solidFill>
          <a:latin typeface="Calibri" panose="020F0502020204030204" charset="0"/>
        </a:defRPr>
      </a:lvl6pPr>
      <a:lvl7pPr marL="914400" algn="ctr" rtl="0" eaLnBrk="1" fontAlgn="base" hangingPunct="1">
        <a:spcBef>
          <a:spcPct val="0"/>
        </a:spcBef>
        <a:spcAft>
          <a:spcPct val="0"/>
        </a:spcAft>
        <a:defRPr sz="4400">
          <a:solidFill>
            <a:schemeClr val="tx1"/>
          </a:solidFill>
          <a:latin typeface="Calibri" panose="020F0502020204030204" charset="0"/>
        </a:defRPr>
      </a:lvl7pPr>
      <a:lvl8pPr marL="1371600" algn="ctr" rtl="0" eaLnBrk="1" fontAlgn="base" hangingPunct="1">
        <a:spcBef>
          <a:spcPct val="0"/>
        </a:spcBef>
        <a:spcAft>
          <a:spcPct val="0"/>
        </a:spcAft>
        <a:defRPr sz="4400">
          <a:solidFill>
            <a:schemeClr val="tx1"/>
          </a:solidFill>
          <a:latin typeface="Calibri" panose="020F0502020204030204" charset="0"/>
        </a:defRPr>
      </a:lvl8pPr>
      <a:lvl9pPr marL="1828800" algn="ctr" rtl="0" eaLnBrk="1" fontAlgn="base" hangingPunct="1">
        <a:spcBef>
          <a:spcPct val="0"/>
        </a:spcBef>
        <a:spcAft>
          <a:spcPct val="0"/>
        </a:spcAft>
        <a:defRPr sz="4400">
          <a:solidFill>
            <a:schemeClr val="tx1"/>
          </a:solidFill>
          <a:latin typeface="Calibri" panose="020F0502020204030204" charset="0"/>
        </a:defRPr>
      </a:lvl9pPr>
    </p:titleStyle>
    <p:bodyStyle>
      <a:lvl1pPr marL="342900" indent="-342900" algn="l" rtl="0" fontAlgn="base">
        <a:spcBef>
          <a:spcPct val="20000"/>
        </a:spcBef>
        <a:spcAft>
          <a:spcPct val="0"/>
        </a:spcAft>
        <a:buFont typeface="Arial" panose="020B0604020202020204" pitchFamily="34" charset="0"/>
        <a:buChar char="•"/>
        <a:defRPr sz="2400" kern="1200">
          <a:solidFill>
            <a:schemeClr val="tx1"/>
          </a:solidFill>
          <a:latin typeface="Times New Roman" panose="02020603050405020304"/>
          <a:ea typeface="MS PGothic" charset="0"/>
          <a:cs typeface="Times New Roman" panose="02020603050405020304"/>
        </a:defRPr>
      </a:lvl1pPr>
      <a:lvl2pPr marL="742950" indent="-285750" algn="l" rtl="0" fontAlgn="base">
        <a:spcBef>
          <a:spcPct val="20000"/>
        </a:spcBef>
        <a:spcAft>
          <a:spcPct val="0"/>
        </a:spcAft>
        <a:buFont typeface="Arial" panose="020B0604020202020204" pitchFamily="34" charset="0"/>
        <a:buChar char="–"/>
        <a:defRPr sz="2000" kern="1200">
          <a:solidFill>
            <a:schemeClr val="tx1"/>
          </a:solidFill>
          <a:latin typeface="Times New Roman" panose="02020603050405020304"/>
          <a:ea typeface="MS PGothic" charset="0"/>
          <a:cs typeface="Times New Roman" panose="02020603050405020304"/>
        </a:defRPr>
      </a:lvl2pPr>
      <a:lvl3pPr marL="1143000" indent="-228600" algn="l" rtl="0" fontAlgn="base">
        <a:spcBef>
          <a:spcPct val="20000"/>
        </a:spcBef>
        <a:spcAft>
          <a:spcPct val="0"/>
        </a:spcAft>
        <a:buFont typeface="Arial" panose="020B0604020202020204" pitchFamily="34" charset="0"/>
        <a:buChar char="•"/>
        <a:defRPr sz="1800" kern="1200">
          <a:solidFill>
            <a:schemeClr val="tx1"/>
          </a:solidFill>
          <a:latin typeface="Times New Roman" panose="02020603050405020304"/>
          <a:ea typeface="MS PGothic" charset="0"/>
          <a:cs typeface="Times New Roman" panose="02020603050405020304"/>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Times New Roman" panose="02020603050405020304"/>
          <a:ea typeface="MS PGothic" charset="0"/>
          <a:cs typeface="Times New Roman" panose="02020603050405020304"/>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Times New Roman" panose="02020603050405020304"/>
          <a:ea typeface="MS PGothic" charset="0"/>
          <a:cs typeface="Times New Roman" panose="02020603050405020304"/>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p:spPr>
        <p:txBody>
          <a:bodyPr vert="horz" wrap="square" lIns="91440" tIns="45720" rIns="91440" bIns="45720" numCol="1" anchor="ctr" anchorCtr="0" compatLnSpc="1"/>
          <a:lstStyle/>
          <a:p>
            <a:pPr lvl="0"/>
            <a:r>
              <a:rPr lang="en-US" dirty="0"/>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a:noFill/>
          </a:ln>
        </p:spPr>
        <p:txBody>
          <a:bodyPr vert="horz" wrap="square" lIns="91440" tIns="45720" rIns="91440" bIns="45720" numCol="1" anchor="t" anchorCtr="0" compatLnSpc="1"/>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a:defRPr sz="1200">
                <a:solidFill>
                  <a:srgbClr val="898989"/>
                </a:solidFill>
                <a:latin typeface="Calibri" panose="020F0502020204030204" charset="0"/>
              </a:defRPr>
            </a:lvl1pPr>
          </a:lstStyle>
          <a:p>
            <a:r>
              <a:rPr lang="en-US"/>
              <a:t>Oct. 29, 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Internet of Things</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latin typeface="Calibri" panose="020F0502020204030204" charset="0"/>
              </a:defRPr>
            </a:lvl1pPr>
          </a:lstStyle>
          <a:p>
            <a:fld id="{06D46808-3BE9-3142-AB5D-E0E8CA5C7C72}" type="slidenum">
              <a:rPr lang="en-US"/>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ctr" rtl="0" fontAlgn="base">
        <a:spcBef>
          <a:spcPct val="0"/>
        </a:spcBef>
        <a:spcAft>
          <a:spcPct val="0"/>
        </a:spcAft>
        <a:defRPr sz="4400" kern="1200">
          <a:solidFill>
            <a:schemeClr val="tx1"/>
          </a:solidFill>
          <a:latin typeface="Times New Roman" panose="02020603050405020304"/>
          <a:ea typeface="MS PGothic" charset="0"/>
          <a:cs typeface="Times New Roman" panose="02020603050405020304"/>
        </a:defRPr>
      </a:lvl1pPr>
      <a:lvl2pPr algn="ctr" rtl="0" fontAlgn="base">
        <a:spcBef>
          <a:spcPct val="0"/>
        </a:spcBef>
        <a:spcAft>
          <a:spcPct val="0"/>
        </a:spcAft>
        <a:defRPr sz="4400">
          <a:solidFill>
            <a:schemeClr val="tx1"/>
          </a:solidFill>
          <a:latin typeface="Calibri" panose="020F0502020204030204" charset="0"/>
          <a:ea typeface="MS PGothic" charset="0"/>
        </a:defRPr>
      </a:lvl2pPr>
      <a:lvl3pPr algn="ctr" rtl="0" fontAlgn="base">
        <a:spcBef>
          <a:spcPct val="0"/>
        </a:spcBef>
        <a:spcAft>
          <a:spcPct val="0"/>
        </a:spcAft>
        <a:defRPr sz="4400">
          <a:solidFill>
            <a:schemeClr val="tx1"/>
          </a:solidFill>
          <a:latin typeface="Calibri" panose="020F0502020204030204" charset="0"/>
          <a:ea typeface="MS PGothic" charset="0"/>
        </a:defRPr>
      </a:lvl3pPr>
      <a:lvl4pPr algn="ctr" rtl="0" fontAlgn="base">
        <a:spcBef>
          <a:spcPct val="0"/>
        </a:spcBef>
        <a:spcAft>
          <a:spcPct val="0"/>
        </a:spcAft>
        <a:defRPr sz="4400">
          <a:solidFill>
            <a:schemeClr val="tx1"/>
          </a:solidFill>
          <a:latin typeface="Calibri" panose="020F0502020204030204" charset="0"/>
          <a:ea typeface="MS PGothic" charset="0"/>
        </a:defRPr>
      </a:lvl4pPr>
      <a:lvl5pPr algn="ctr" rtl="0" fontAlgn="base">
        <a:spcBef>
          <a:spcPct val="0"/>
        </a:spcBef>
        <a:spcAft>
          <a:spcPct val="0"/>
        </a:spcAft>
        <a:defRPr sz="4400">
          <a:solidFill>
            <a:schemeClr val="tx1"/>
          </a:solidFill>
          <a:latin typeface="Calibri" panose="020F0502020204030204" charset="0"/>
          <a:ea typeface="MS PGothic" charset="0"/>
        </a:defRPr>
      </a:lvl5pPr>
      <a:lvl6pPr marL="457200" algn="ctr" rtl="0" eaLnBrk="1" fontAlgn="base" hangingPunct="1">
        <a:spcBef>
          <a:spcPct val="0"/>
        </a:spcBef>
        <a:spcAft>
          <a:spcPct val="0"/>
        </a:spcAft>
        <a:defRPr sz="4400">
          <a:solidFill>
            <a:schemeClr val="tx1"/>
          </a:solidFill>
          <a:latin typeface="Calibri" panose="020F0502020204030204" charset="0"/>
        </a:defRPr>
      </a:lvl6pPr>
      <a:lvl7pPr marL="914400" algn="ctr" rtl="0" eaLnBrk="1" fontAlgn="base" hangingPunct="1">
        <a:spcBef>
          <a:spcPct val="0"/>
        </a:spcBef>
        <a:spcAft>
          <a:spcPct val="0"/>
        </a:spcAft>
        <a:defRPr sz="4400">
          <a:solidFill>
            <a:schemeClr val="tx1"/>
          </a:solidFill>
          <a:latin typeface="Calibri" panose="020F0502020204030204" charset="0"/>
        </a:defRPr>
      </a:lvl7pPr>
      <a:lvl8pPr marL="1371600" algn="ctr" rtl="0" eaLnBrk="1" fontAlgn="base" hangingPunct="1">
        <a:spcBef>
          <a:spcPct val="0"/>
        </a:spcBef>
        <a:spcAft>
          <a:spcPct val="0"/>
        </a:spcAft>
        <a:defRPr sz="4400">
          <a:solidFill>
            <a:schemeClr val="tx1"/>
          </a:solidFill>
          <a:latin typeface="Calibri" panose="020F0502020204030204" charset="0"/>
        </a:defRPr>
      </a:lvl8pPr>
      <a:lvl9pPr marL="1828800" algn="ctr" rtl="0" eaLnBrk="1" fontAlgn="base" hangingPunct="1">
        <a:spcBef>
          <a:spcPct val="0"/>
        </a:spcBef>
        <a:spcAft>
          <a:spcPct val="0"/>
        </a:spcAft>
        <a:defRPr sz="4400">
          <a:solidFill>
            <a:schemeClr val="tx1"/>
          </a:solidFill>
          <a:latin typeface="Calibri" panose="020F0502020204030204" charset="0"/>
        </a:defRPr>
      </a:lvl9pPr>
    </p:titleStyle>
    <p:bodyStyle>
      <a:lvl1pPr marL="342900" indent="-342900" algn="l" rtl="0" fontAlgn="base">
        <a:spcBef>
          <a:spcPct val="20000"/>
        </a:spcBef>
        <a:spcAft>
          <a:spcPct val="0"/>
        </a:spcAft>
        <a:buFont typeface="Arial" panose="020B0604020202020204" pitchFamily="34" charset="0"/>
        <a:buChar char="•"/>
        <a:defRPr sz="2400" kern="1200">
          <a:solidFill>
            <a:schemeClr val="tx1"/>
          </a:solidFill>
          <a:latin typeface="Times New Roman" panose="02020603050405020304"/>
          <a:ea typeface="MS PGothic" charset="0"/>
          <a:cs typeface="Times New Roman" panose="02020603050405020304"/>
        </a:defRPr>
      </a:lvl1pPr>
      <a:lvl2pPr marL="742950" indent="-285750" algn="l" rtl="0" fontAlgn="base">
        <a:spcBef>
          <a:spcPct val="20000"/>
        </a:spcBef>
        <a:spcAft>
          <a:spcPct val="0"/>
        </a:spcAft>
        <a:buFont typeface="Arial" panose="020B0604020202020204" pitchFamily="34" charset="0"/>
        <a:buChar char="–"/>
        <a:defRPr sz="2000" kern="1200">
          <a:solidFill>
            <a:schemeClr val="tx1"/>
          </a:solidFill>
          <a:latin typeface="Times New Roman" panose="02020603050405020304"/>
          <a:ea typeface="MS PGothic" charset="0"/>
          <a:cs typeface="Times New Roman" panose="02020603050405020304"/>
        </a:defRPr>
      </a:lvl2pPr>
      <a:lvl3pPr marL="1143000" indent="-228600" algn="l" rtl="0" fontAlgn="base">
        <a:spcBef>
          <a:spcPct val="20000"/>
        </a:spcBef>
        <a:spcAft>
          <a:spcPct val="0"/>
        </a:spcAft>
        <a:buFont typeface="Arial" panose="020B0604020202020204" pitchFamily="34" charset="0"/>
        <a:buChar char="•"/>
        <a:defRPr sz="1800" kern="1200">
          <a:solidFill>
            <a:schemeClr val="tx1"/>
          </a:solidFill>
          <a:latin typeface="Times New Roman" panose="02020603050405020304"/>
          <a:ea typeface="MS PGothic" charset="0"/>
          <a:cs typeface="Times New Roman" panose="02020603050405020304"/>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Times New Roman" panose="02020603050405020304"/>
          <a:ea typeface="MS PGothic" charset="0"/>
          <a:cs typeface="Times New Roman" panose="02020603050405020304"/>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Times New Roman" panose="02020603050405020304"/>
          <a:ea typeface="MS PGothic" charset="0"/>
          <a:cs typeface="Times New Roman" panose="02020603050405020304"/>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p:spPr>
        <p:txBody>
          <a:bodyPr vert="horz" wrap="square" lIns="91440" tIns="45720" rIns="91440" bIns="45720" numCol="1" anchor="ctr" anchorCtr="0" compatLnSpc="1"/>
          <a:lstStyle/>
          <a:p>
            <a:pPr lvl="0"/>
            <a:r>
              <a:rPr lang="en-US" dirty="0"/>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a:noFill/>
          </a:ln>
        </p:spPr>
        <p:txBody>
          <a:bodyPr vert="horz" wrap="square" lIns="91440" tIns="45720" rIns="91440" bIns="45720" numCol="1" anchor="t" anchorCtr="0" compatLnSpc="1"/>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a:defRPr sz="1200">
                <a:solidFill>
                  <a:srgbClr val="898989"/>
                </a:solidFill>
                <a:latin typeface="Calibri" panose="020F0502020204030204" charset="0"/>
              </a:defRPr>
            </a:lvl1pPr>
          </a:lstStyle>
          <a:p>
            <a:r>
              <a:rPr lang="en-US"/>
              <a:t>Oct. 29, 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Internet of Things</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latin typeface="Calibri" panose="020F0502020204030204" charset="0"/>
              </a:defRPr>
            </a:lvl1pPr>
          </a:lstStyle>
          <a:p>
            <a:fld id="{06D46808-3BE9-3142-AB5D-E0E8CA5C7C72}" type="slidenum">
              <a:rPr lang="en-US"/>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ctr" rtl="0" fontAlgn="base">
        <a:spcBef>
          <a:spcPct val="0"/>
        </a:spcBef>
        <a:spcAft>
          <a:spcPct val="0"/>
        </a:spcAft>
        <a:defRPr sz="4400" kern="1200">
          <a:solidFill>
            <a:schemeClr val="tx1"/>
          </a:solidFill>
          <a:latin typeface="Times New Roman" panose="02020603050405020304"/>
          <a:ea typeface="MS PGothic" charset="0"/>
          <a:cs typeface="Times New Roman" panose="02020603050405020304"/>
        </a:defRPr>
      </a:lvl1pPr>
      <a:lvl2pPr algn="ctr" rtl="0" fontAlgn="base">
        <a:spcBef>
          <a:spcPct val="0"/>
        </a:spcBef>
        <a:spcAft>
          <a:spcPct val="0"/>
        </a:spcAft>
        <a:defRPr sz="4400">
          <a:solidFill>
            <a:schemeClr val="tx1"/>
          </a:solidFill>
          <a:latin typeface="Calibri" panose="020F0502020204030204" charset="0"/>
          <a:ea typeface="MS PGothic" charset="0"/>
        </a:defRPr>
      </a:lvl2pPr>
      <a:lvl3pPr algn="ctr" rtl="0" fontAlgn="base">
        <a:spcBef>
          <a:spcPct val="0"/>
        </a:spcBef>
        <a:spcAft>
          <a:spcPct val="0"/>
        </a:spcAft>
        <a:defRPr sz="4400">
          <a:solidFill>
            <a:schemeClr val="tx1"/>
          </a:solidFill>
          <a:latin typeface="Calibri" panose="020F0502020204030204" charset="0"/>
          <a:ea typeface="MS PGothic" charset="0"/>
        </a:defRPr>
      </a:lvl3pPr>
      <a:lvl4pPr algn="ctr" rtl="0" fontAlgn="base">
        <a:spcBef>
          <a:spcPct val="0"/>
        </a:spcBef>
        <a:spcAft>
          <a:spcPct val="0"/>
        </a:spcAft>
        <a:defRPr sz="4400">
          <a:solidFill>
            <a:schemeClr val="tx1"/>
          </a:solidFill>
          <a:latin typeface="Calibri" panose="020F0502020204030204" charset="0"/>
          <a:ea typeface="MS PGothic" charset="0"/>
        </a:defRPr>
      </a:lvl4pPr>
      <a:lvl5pPr algn="ctr" rtl="0" fontAlgn="base">
        <a:spcBef>
          <a:spcPct val="0"/>
        </a:spcBef>
        <a:spcAft>
          <a:spcPct val="0"/>
        </a:spcAft>
        <a:defRPr sz="4400">
          <a:solidFill>
            <a:schemeClr val="tx1"/>
          </a:solidFill>
          <a:latin typeface="Calibri" panose="020F0502020204030204" charset="0"/>
          <a:ea typeface="MS PGothic" charset="0"/>
        </a:defRPr>
      </a:lvl5pPr>
      <a:lvl6pPr marL="457200" algn="ctr" rtl="0" eaLnBrk="1" fontAlgn="base" hangingPunct="1">
        <a:spcBef>
          <a:spcPct val="0"/>
        </a:spcBef>
        <a:spcAft>
          <a:spcPct val="0"/>
        </a:spcAft>
        <a:defRPr sz="4400">
          <a:solidFill>
            <a:schemeClr val="tx1"/>
          </a:solidFill>
          <a:latin typeface="Calibri" panose="020F0502020204030204" charset="0"/>
        </a:defRPr>
      </a:lvl6pPr>
      <a:lvl7pPr marL="914400" algn="ctr" rtl="0" eaLnBrk="1" fontAlgn="base" hangingPunct="1">
        <a:spcBef>
          <a:spcPct val="0"/>
        </a:spcBef>
        <a:spcAft>
          <a:spcPct val="0"/>
        </a:spcAft>
        <a:defRPr sz="4400">
          <a:solidFill>
            <a:schemeClr val="tx1"/>
          </a:solidFill>
          <a:latin typeface="Calibri" panose="020F0502020204030204" charset="0"/>
        </a:defRPr>
      </a:lvl7pPr>
      <a:lvl8pPr marL="1371600" algn="ctr" rtl="0" eaLnBrk="1" fontAlgn="base" hangingPunct="1">
        <a:spcBef>
          <a:spcPct val="0"/>
        </a:spcBef>
        <a:spcAft>
          <a:spcPct val="0"/>
        </a:spcAft>
        <a:defRPr sz="4400">
          <a:solidFill>
            <a:schemeClr val="tx1"/>
          </a:solidFill>
          <a:latin typeface="Calibri" panose="020F0502020204030204" charset="0"/>
        </a:defRPr>
      </a:lvl8pPr>
      <a:lvl9pPr marL="1828800" algn="ctr" rtl="0" eaLnBrk="1" fontAlgn="base" hangingPunct="1">
        <a:spcBef>
          <a:spcPct val="0"/>
        </a:spcBef>
        <a:spcAft>
          <a:spcPct val="0"/>
        </a:spcAft>
        <a:defRPr sz="4400">
          <a:solidFill>
            <a:schemeClr val="tx1"/>
          </a:solidFill>
          <a:latin typeface="Calibri" panose="020F0502020204030204" charset="0"/>
        </a:defRPr>
      </a:lvl9pPr>
    </p:titleStyle>
    <p:bodyStyle>
      <a:lvl1pPr marL="342900" indent="-342900" algn="l" rtl="0" fontAlgn="base">
        <a:spcBef>
          <a:spcPct val="20000"/>
        </a:spcBef>
        <a:spcAft>
          <a:spcPct val="0"/>
        </a:spcAft>
        <a:buFont typeface="Arial" panose="020B0604020202020204" pitchFamily="34" charset="0"/>
        <a:buChar char="•"/>
        <a:defRPr sz="2400" kern="1200">
          <a:solidFill>
            <a:schemeClr val="tx1"/>
          </a:solidFill>
          <a:latin typeface="Times New Roman" panose="02020603050405020304"/>
          <a:ea typeface="MS PGothic" charset="0"/>
          <a:cs typeface="Times New Roman" panose="02020603050405020304"/>
        </a:defRPr>
      </a:lvl1pPr>
      <a:lvl2pPr marL="742950" indent="-285750" algn="l" rtl="0" fontAlgn="base">
        <a:spcBef>
          <a:spcPct val="20000"/>
        </a:spcBef>
        <a:spcAft>
          <a:spcPct val="0"/>
        </a:spcAft>
        <a:buFont typeface="Arial" panose="020B0604020202020204" pitchFamily="34" charset="0"/>
        <a:buChar char="–"/>
        <a:defRPr sz="2000" kern="1200">
          <a:solidFill>
            <a:schemeClr val="tx1"/>
          </a:solidFill>
          <a:latin typeface="Times New Roman" panose="02020603050405020304"/>
          <a:ea typeface="MS PGothic" charset="0"/>
          <a:cs typeface="Times New Roman" panose="02020603050405020304"/>
        </a:defRPr>
      </a:lvl2pPr>
      <a:lvl3pPr marL="1143000" indent="-228600" algn="l" rtl="0" fontAlgn="base">
        <a:spcBef>
          <a:spcPct val="20000"/>
        </a:spcBef>
        <a:spcAft>
          <a:spcPct val="0"/>
        </a:spcAft>
        <a:buFont typeface="Arial" panose="020B0604020202020204" pitchFamily="34" charset="0"/>
        <a:buChar char="•"/>
        <a:defRPr sz="1800" kern="1200">
          <a:solidFill>
            <a:schemeClr val="tx1"/>
          </a:solidFill>
          <a:latin typeface="Times New Roman" panose="02020603050405020304"/>
          <a:ea typeface="MS PGothic" charset="0"/>
          <a:cs typeface="Times New Roman" panose="02020603050405020304"/>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Times New Roman" panose="02020603050405020304"/>
          <a:ea typeface="MS PGothic" charset="0"/>
          <a:cs typeface="Times New Roman" panose="02020603050405020304"/>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Times New Roman" panose="02020603050405020304"/>
          <a:ea typeface="MS PGothic" charset="0"/>
          <a:cs typeface="Times New Roman" panose="02020603050405020304"/>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4.xml"/><Relationship Id="rId2" Type="http://schemas.openxmlformats.org/officeDocument/2006/relationships/image" Target="../media/image13.png"/><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35.xml"/><Relationship Id="rId2" Type="http://schemas.openxmlformats.org/officeDocument/2006/relationships/image" Target="../media/image15.png"/><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GIF"/><Relationship Id="rId1" Type="http://schemas.openxmlformats.org/officeDocument/2006/relationships/image" Target="../media/image1.GI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3.xml"/><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Calibri" panose="020F0502020204030204" charset="0"/>
                <a:cs typeface="Calibri" panose="020F0502020204030204" charset="0"/>
              </a:rPr>
              <a:t>内容缓存很重要!</a:t>
            </a:r>
            <a:endParaRPr lang="en-US" dirty="0">
              <a:latin typeface="Calibri" panose="020F0502020204030204" charset="0"/>
              <a:cs typeface="Calibri" panose="020F0502020204030204" charset="0"/>
            </a:endParaRPr>
          </a:p>
        </p:txBody>
      </p:sp>
      <p:sp>
        <p:nvSpPr>
          <p:cNvPr id="5" name="Slide Number Placeholder 4"/>
          <p:cNvSpPr>
            <a:spLocks noGrp="1"/>
          </p:cNvSpPr>
          <p:nvPr>
            <p:ph type="sldNum" sz="quarter" idx="12"/>
          </p:nvPr>
        </p:nvSpPr>
        <p:spPr/>
        <p:txBody>
          <a:bodyPr/>
          <a:lstStyle/>
          <a:p>
            <a:r>
              <a:rPr lang="en-US" dirty="0"/>
              <a:t># </a:t>
            </a:r>
            <a:fld id="{0A98A249-9593-3D4B-86FF-EE7CABC9770F}" type="slidenum">
              <a:rPr lang="en-US" dirty="0" smtClean="0"/>
            </a:fld>
            <a:endParaRPr lang="en-US" dirty="0"/>
          </a:p>
        </p:txBody>
      </p:sp>
      <p:cxnSp>
        <p:nvCxnSpPr>
          <p:cNvPr id="11" name="Straight Arrow Connector 10"/>
          <p:cNvCxnSpPr/>
          <p:nvPr/>
        </p:nvCxnSpPr>
        <p:spPr>
          <a:xfrm>
            <a:off x="1835696" y="2310997"/>
            <a:ext cx="2312340" cy="0"/>
          </a:xfrm>
          <a:prstGeom prst="straightConnector1">
            <a:avLst/>
          </a:prstGeom>
          <a:ln w="34925">
            <a:solidFill>
              <a:schemeClr val="tx2"/>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835696" y="2060848"/>
            <a:ext cx="2312340" cy="0"/>
          </a:xfrm>
          <a:prstGeom prst="straightConnector1">
            <a:avLst/>
          </a:prstGeom>
          <a:ln w="1905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415426" y="2132856"/>
            <a:ext cx="1152880" cy="369332"/>
          </a:xfrm>
          <a:prstGeom prst="rect">
            <a:avLst/>
          </a:prstGeom>
          <a:solidFill>
            <a:schemeClr val="bg1"/>
          </a:solidFill>
          <a:ln>
            <a:noFill/>
          </a:ln>
        </p:spPr>
        <p:txBody>
          <a:bodyPr wrap="none" rtlCol="0">
            <a:spAutoFit/>
          </a:bodyPr>
          <a:lstStyle/>
          <a:p>
            <a:r>
              <a:rPr lang="en-US" dirty="0">
                <a:solidFill>
                  <a:srgbClr val="C00000"/>
                </a:solidFill>
              </a:rPr>
              <a:t>TIME = X</a:t>
            </a:r>
            <a:endParaRPr lang="en-US" dirty="0">
              <a:solidFill>
                <a:srgbClr val="C00000"/>
              </a:solidFill>
            </a:endParaRPr>
          </a:p>
        </p:txBody>
      </p:sp>
      <p:sp>
        <p:nvSpPr>
          <p:cNvPr id="27" name="TextBox 26"/>
          <p:cNvSpPr txBox="1"/>
          <p:nvPr/>
        </p:nvSpPr>
        <p:spPr>
          <a:xfrm>
            <a:off x="570222" y="1271923"/>
            <a:ext cx="620683" cy="369332"/>
          </a:xfrm>
          <a:prstGeom prst="rect">
            <a:avLst/>
          </a:prstGeom>
          <a:noFill/>
        </p:spPr>
        <p:txBody>
          <a:bodyPr wrap="none" rtlCol="0">
            <a:spAutoFit/>
          </a:bodyPr>
          <a:lstStyle/>
          <a:p>
            <a:pPr algn="ctr"/>
            <a:r>
              <a:rPr lang="en-US" dirty="0">
                <a:solidFill>
                  <a:schemeClr val="bg1">
                    <a:lumMod val="65000"/>
                  </a:schemeClr>
                </a:solidFill>
                <a:latin typeface="Calibri" panose="020F0502020204030204" charset="0"/>
                <a:cs typeface="Calibri" panose="020F0502020204030204" charset="0"/>
              </a:rPr>
              <a:t>User</a:t>
            </a:r>
            <a:endParaRPr lang="en-US" dirty="0">
              <a:solidFill>
                <a:schemeClr val="bg1">
                  <a:lumMod val="65000"/>
                </a:schemeClr>
              </a:solidFill>
              <a:latin typeface="Calibri" panose="020F0502020204030204" charset="0"/>
              <a:cs typeface="Calibri" panose="020F0502020204030204" charset="0"/>
            </a:endParaRPr>
          </a:p>
        </p:txBody>
      </p:sp>
      <p:cxnSp>
        <p:nvCxnSpPr>
          <p:cNvPr id="30" name="Straight Arrow Connector 29"/>
          <p:cNvCxnSpPr/>
          <p:nvPr/>
        </p:nvCxnSpPr>
        <p:spPr>
          <a:xfrm>
            <a:off x="1835696" y="3068960"/>
            <a:ext cx="5616624" cy="0"/>
          </a:xfrm>
          <a:prstGeom prst="straightConnector1">
            <a:avLst/>
          </a:prstGeom>
          <a:ln w="34925">
            <a:solidFill>
              <a:schemeClr val="tx2"/>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1835696" y="2852936"/>
            <a:ext cx="5616624" cy="0"/>
          </a:xfrm>
          <a:prstGeom prst="straightConnector1">
            <a:avLst/>
          </a:prstGeom>
          <a:ln w="1905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790392" y="2881554"/>
            <a:ext cx="1409360" cy="369332"/>
          </a:xfrm>
          <a:prstGeom prst="rect">
            <a:avLst/>
          </a:prstGeom>
          <a:solidFill>
            <a:schemeClr val="bg1"/>
          </a:solidFill>
          <a:ln>
            <a:noFill/>
          </a:ln>
        </p:spPr>
        <p:txBody>
          <a:bodyPr wrap="none" rtlCol="0">
            <a:spAutoFit/>
          </a:bodyPr>
          <a:lstStyle/>
          <a:p>
            <a:r>
              <a:rPr lang="en-US" dirty="0">
                <a:solidFill>
                  <a:srgbClr val="C00000"/>
                </a:solidFill>
              </a:rPr>
              <a:t>TIME = </a:t>
            </a:r>
            <a:r>
              <a:rPr lang="en-US" b="1" dirty="0">
                <a:solidFill>
                  <a:srgbClr val="C00000"/>
                </a:solidFill>
              </a:rPr>
              <a:t>10X</a:t>
            </a:r>
            <a:endParaRPr lang="en-US" b="1" dirty="0">
              <a:solidFill>
                <a:srgbClr val="C00000"/>
              </a:solidFill>
            </a:endParaRPr>
          </a:p>
        </p:txBody>
      </p:sp>
      <p:sp>
        <p:nvSpPr>
          <p:cNvPr id="31" name="AutoShape 6" descr="Image result for video icon"/>
          <p:cNvSpPr>
            <a:spLocks noChangeAspect="1" noChangeArrowheads="1"/>
          </p:cNvSpPr>
          <p:nvPr/>
        </p:nvSpPr>
        <p:spPr bwMode="auto">
          <a:xfrm>
            <a:off x="0" y="236538"/>
            <a:ext cx="9144000" cy="6384925"/>
          </a:xfrm>
          <a:prstGeom prst="rect">
            <a:avLst/>
          </a:prstGeom>
          <a:noFill/>
        </p:spPr>
        <p:txBody>
          <a:bodyPr vert="horz" wrap="square" lIns="91440" tIns="45720" rIns="91440" bIns="45720" numCol="1" anchor="t" anchorCtr="0" compatLnSpc="1"/>
          <a:lstStyle/>
          <a:p>
            <a:endParaRPr lang="en-US"/>
          </a:p>
        </p:txBody>
      </p:sp>
      <p:grpSp>
        <p:nvGrpSpPr>
          <p:cNvPr id="7" name="Group 6"/>
          <p:cNvGrpSpPr/>
          <p:nvPr/>
        </p:nvGrpSpPr>
        <p:grpSpPr>
          <a:xfrm>
            <a:off x="4148036" y="1133424"/>
            <a:ext cx="847928" cy="1494259"/>
            <a:chOff x="4148036" y="1133424"/>
            <a:chExt cx="847928" cy="1494259"/>
          </a:xfrm>
        </p:grpSpPr>
        <p:pic>
          <p:nvPicPr>
            <p:cNvPr id="1028" name="Picture 4" descr="Image result for server ico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48036" y="1779755"/>
              <a:ext cx="847928" cy="847928"/>
            </a:xfrm>
            <a:prstGeom prst="rect">
              <a:avLst/>
            </a:prstGeom>
            <a:noFill/>
          </p:spPr>
        </p:pic>
        <p:sp>
          <p:nvSpPr>
            <p:cNvPr id="13" name="TextBox 12"/>
            <p:cNvSpPr txBox="1"/>
            <p:nvPr/>
          </p:nvSpPr>
          <p:spPr>
            <a:xfrm>
              <a:off x="4197762" y="1133424"/>
              <a:ext cx="785663" cy="646331"/>
            </a:xfrm>
            <a:prstGeom prst="rect">
              <a:avLst/>
            </a:prstGeom>
            <a:noFill/>
          </p:spPr>
          <p:txBody>
            <a:bodyPr wrap="none" rtlCol="0">
              <a:spAutoFit/>
            </a:bodyPr>
            <a:lstStyle/>
            <a:p>
              <a:pPr algn="ctr"/>
              <a:r>
                <a:rPr lang="en-US" dirty="0">
                  <a:solidFill>
                    <a:schemeClr val="bg1">
                      <a:lumMod val="65000"/>
                    </a:schemeClr>
                  </a:solidFill>
                  <a:latin typeface="Calibri" panose="020F0502020204030204" charset="0"/>
                  <a:cs typeface="Calibri" panose="020F0502020204030204" charset="0"/>
                </a:rPr>
                <a:t>Cache</a:t>
              </a:r>
              <a:endParaRPr lang="en-US" dirty="0">
                <a:solidFill>
                  <a:schemeClr val="bg1">
                    <a:lumMod val="65000"/>
                  </a:schemeClr>
                </a:solidFill>
                <a:latin typeface="Calibri" panose="020F0502020204030204" charset="0"/>
                <a:cs typeface="Calibri" panose="020F0502020204030204" charset="0"/>
              </a:endParaRPr>
            </a:p>
            <a:p>
              <a:pPr algn="ctr"/>
              <a:r>
                <a:rPr lang="en-US" dirty="0">
                  <a:solidFill>
                    <a:schemeClr val="bg1">
                      <a:lumMod val="65000"/>
                    </a:schemeClr>
                  </a:solidFill>
                  <a:latin typeface="Calibri" panose="020F0502020204030204" charset="0"/>
                  <a:cs typeface="Calibri" panose="020F0502020204030204" charset="0"/>
                </a:rPr>
                <a:t>Server</a:t>
              </a:r>
              <a:endParaRPr lang="en-US" dirty="0">
                <a:solidFill>
                  <a:schemeClr val="bg1">
                    <a:lumMod val="65000"/>
                  </a:schemeClr>
                </a:solidFill>
                <a:latin typeface="Calibri" panose="020F0502020204030204" charset="0"/>
                <a:cs typeface="Calibri" panose="020F0502020204030204" charset="0"/>
              </a:endParaRPr>
            </a:p>
          </p:txBody>
        </p:sp>
        <p:pic>
          <p:nvPicPr>
            <p:cNvPr id="1036" name="Picture 12" descr="https://parkourkleinmachnow.de/cdn/2014/01/YouTube-icon-full_color-e145196522516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486" y="2143208"/>
              <a:ext cx="445027" cy="313002"/>
            </a:xfrm>
            <a:prstGeom prst="rect">
              <a:avLst/>
            </a:prstGeom>
            <a:noFill/>
          </p:spPr>
        </p:pic>
      </p:grpSp>
      <p:grpSp>
        <p:nvGrpSpPr>
          <p:cNvPr id="8" name="Group 7"/>
          <p:cNvGrpSpPr/>
          <p:nvPr/>
        </p:nvGrpSpPr>
        <p:grpSpPr>
          <a:xfrm>
            <a:off x="7337533" y="1133424"/>
            <a:ext cx="1577867" cy="2195580"/>
            <a:chOff x="7337533" y="1133424"/>
            <a:chExt cx="1577867" cy="2195580"/>
          </a:xfrm>
        </p:grpSpPr>
        <p:pic>
          <p:nvPicPr>
            <p:cNvPr id="28" name="Picture 4" descr="Image result for server icon"/>
            <p:cNvPicPr>
              <a:picLocks noChangeAspect="1" noChangeArrowheads="1"/>
            </p:cNvPicPr>
            <p:nvPr/>
          </p:nvPicPr>
          <p:blipFill>
            <a:blip r:embed="rId1">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7337533" y="1751137"/>
              <a:ext cx="1577867" cy="1577867"/>
            </a:xfrm>
            <a:prstGeom prst="rect">
              <a:avLst/>
            </a:prstGeom>
            <a:noFill/>
          </p:spPr>
        </p:pic>
        <p:sp>
          <p:nvSpPr>
            <p:cNvPr id="29" name="TextBox 28"/>
            <p:cNvSpPr txBox="1"/>
            <p:nvPr/>
          </p:nvSpPr>
          <p:spPr>
            <a:xfrm>
              <a:off x="7732768" y="1133424"/>
              <a:ext cx="787395" cy="646331"/>
            </a:xfrm>
            <a:prstGeom prst="rect">
              <a:avLst/>
            </a:prstGeom>
            <a:noFill/>
          </p:spPr>
          <p:txBody>
            <a:bodyPr wrap="none" rtlCol="0">
              <a:spAutoFit/>
            </a:bodyPr>
            <a:lstStyle/>
            <a:p>
              <a:pPr algn="ctr"/>
              <a:r>
                <a:rPr lang="en-US" dirty="0">
                  <a:solidFill>
                    <a:schemeClr val="bg1">
                      <a:lumMod val="65000"/>
                    </a:schemeClr>
                  </a:solidFill>
                  <a:latin typeface="Calibri" panose="020F0502020204030204" charset="0"/>
                  <a:cs typeface="Calibri" panose="020F0502020204030204" charset="0"/>
                </a:rPr>
                <a:t>Origin</a:t>
              </a:r>
              <a:endParaRPr lang="en-US" dirty="0">
                <a:solidFill>
                  <a:schemeClr val="bg1">
                    <a:lumMod val="65000"/>
                  </a:schemeClr>
                </a:solidFill>
                <a:latin typeface="Calibri" panose="020F0502020204030204" charset="0"/>
                <a:cs typeface="Calibri" panose="020F0502020204030204" charset="0"/>
              </a:endParaRPr>
            </a:p>
            <a:p>
              <a:pPr algn="ctr"/>
              <a:r>
                <a:rPr lang="en-US" dirty="0">
                  <a:solidFill>
                    <a:schemeClr val="bg1">
                      <a:lumMod val="65000"/>
                    </a:schemeClr>
                  </a:solidFill>
                  <a:latin typeface="Calibri" panose="020F0502020204030204" charset="0"/>
                  <a:cs typeface="Calibri" panose="020F0502020204030204" charset="0"/>
                </a:rPr>
                <a:t>Server</a:t>
              </a:r>
              <a:endParaRPr lang="en-US" dirty="0">
                <a:solidFill>
                  <a:schemeClr val="bg1">
                    <a:lumMod val="65000"/>
                  </a:schemeClr>
                </a:solidFill>
                <a:latin typeface="Calibri" panose="020F0502020204030204" charset="0"/>
                <a:cs typeface="Calibri" panose="020F0502020204030204" charset="0"/>
              </a:endParaRPr>
            </a:p>
          </p:txBody>
        </p:sp>
        <p:pic>
          <p:nvPicPr>
            <p:cNvPr id="39" name="Picture 12" descr="https://parkourkleinmachnow.de/cdn/2014/01/YouTube-icon-full_color-e145196522516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1262" y="2580988"/>
              <a:ext cx="445027" cy="313002"/>
            </a:xfrm>
            <a:prstGeom prst="rect">
              <a:avLst/>
            </a:prstGeom>
            <a:noFill/>
          </p:spPr>
        </p:pic>
      </p:grpSp>
      <p:sp>
        <p:nvSpPr>
          <p:cNvPr id="40" name="TextBox 39"/>
          <p:cNvSpPr txBox="1"/>
          <p:nvPr/>
        </p:nvSpPr>
        <p:spPr>
          <a:xfrm>
            <a:off x="2883075" y="4223792"/>
            <a:ext cx="2240280" cy="368300"/>
          </a:xfrm>
          <a:prstGeom prst="rect">
            <a:avLst/>
          </a:prstGeom>
          <a:noFill/>
        </p:spPr>
        <p:txBody>
          <a:bodyPr wrap="none" rtlCol="0">
            <a:spAutoFit/>
          </a:bodyPr>
          <a:lstStyle/>
          <a:p>
            <a:pPr algn="l"/>
            <a:r>
              <a:rPr lang="en-US" dirty="0"/>
              <a:t>减少用户感知的延迟</a:t>
            </a:r>
            <a:endParaRPr lang="en-US" dirty="0"/>
          </a:p>
        </p:txBody>
      </p:sp>
      <p:sp>
        <p:nvSpPr>
          <p:cNvPr id="49" name="TextBox 48"/>
          <p:cNvSpPr txBox="1"/>
          <p:nvPr/>
        </p:nvSpPr>
        <p:spPr>
          <a:xfrm>
            <a:off x="2883075" y="4866816"/>
            <a:ext cx="3377848" cy="368300"/>
          </a:xfrm>
          <a:prstGeom prst="rect">
            <a:avLst/>
          </a:prstGeom>
          <a:noFill/>
        </p:spPr>
        <p:txBody>
          <a:bodyPr wrap="square" rtlCol="0">
            <a:spAutoFit/>
          </a:bodyPr>
          <a:lstStyle/>
          <a:p>
            <a:pPr algn="ctr"/>
            <a:r>
              <a:rPr lang="en-US" dirty="0"/>
              <a:t>增加用户体验质量</a:t>
            </a:r>
            <a:endParaRPr lang="en-US" dirty="0"/>
          </a:p>
        </p:txBody>
      </p:sp>
      <p:sp>
        <p:nvSpPr>
          <p:cNvPr id="50" name="TextBox 49"/>
          <p:cNvSpPr txBox="1"/>
          <p:nvPr/>
        </p:nvSpPr>
        <p:spPr>
          <a:xfrm>
            <a:off x="2883075" y="5506723"/>
            <a:ext cx="3377848" cy="368300"/>
          </a:xfrm>
          <a:prstGeom prst="rect">
            <a:avLst/>
          </a:prstGeom>
          <a:noFill/>
        </p:spPr>
        <p:txBody>
          <a:bodyPr wrap="square" rtlCol="0">
            <a:spAutoFit/>
          </a:bodyPr>
          <a:lstStyle/>
          <a:p>
            <a:pPr algn="ctr"/>
            <a:r>
              <a:rPr lang="en-US" dirty="0"/>
              <a:t>降低成本</a:t>
            </a:r>
            <a:endParaRPr lang="en-US" dirty="0"/>
          </a:p>
        </p:txBody>
      </p:sp>
      <p:sp>
        <p:nvSpPr>
          <p:cNvPr id="24" name="Footer Placeholder 3"/>
          <p:cNvSpPr>
            <a:spLocks noGrp="1"/>
          </p:cNvSpPr>
          <p:nvPr>
            <p:ph type="ftr" sz="quarter" idx="11"/>
          </p:nvPr>
        </p:nvSpPr>
        <p:spPr>
          <a:xfrm>
            <a:off x="4572000" y="6492875"/>
            <a:ext cx="3505200" cy="365125"/>
          </a:xfrm>
        </p:spPr>
        <p:txBody>
          <a:bodyPr/>
          <a:lstStyle/>
          <a:p>
            <a:pPr>
              <a:defRPr/>
            </a:pPr>
            <a:r>
              <a:rPr lang="en-US" dirty="0"/>
              <a:t>D</a:t>
            </a:r>
            <a:r>
              <a:rPr lang="en-US" sz="1050" dirty="0"/>
              <a:t>EEP</a:t>
            </a:r>
            <a:r>
              <a:rPr lang="en-US" dirty="0"/>
              <a:t>C</a:t>
            </a:r>
            <a:r>
              <a:rPr lang="en-US" sz="1050" dirty="0"/>
              <a:t>ACHE</a:t>
            </a:r>
            <a:r>
              <a:rPr lang="en-US" dirty="0"/>
              <a:t> | </a:t>
            </a:r>
            <a:r>
              <a:rPr lang="en-US" dirty="0" err="1"/>
              <a:t>NetAI</a:t>
            </a:r>
            <a:r>
              <a:rPr lang="en-US" dirty="0"/>
              <a:t> 2018</a:t>
            </a:r>
            <a:endParaRPr lang="en-US" dirty="0"/>
          </a:p>
        </p:txBody>
      </p:sp>
      <p:pic>
        <p:nvPicPr>
          <p:cNvPr id="2" name="Picture 2" descr="Image result for emoji video watch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337" y="1915532"/>
            <a:ext cx="1159161" cy="1159161"/>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fade">
                                      <p:cBhvr>
                                        <p:cTn id="12" dur="500"/>
                                        <p:tgtEl>
                                          <p:spTgt spid="4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fade">
                                      <p:cBhvr>
                                        <p:cTn id="1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9" grpId="0"/>
      <p:bldP spid="5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Calibri" panose="020F0502020204030204" charset="0"/>
                <a:cs typeface="Calibri" panose="020F0502020204030204" charset="0"/>
              </a:rPr>
              <a:t>为什么选择</a:t>
            </a:r>
            <a:r>
              <a:rPr lang="en-US" dirty="0">
                <a:latin typeface="Calibri" panose="020F0502020204030204" charset="0"/>
                <a:cs typeface="Calibri" panose="020F0502020204030204" charset="0"/>
              </a:rPr>
              <a:t> Seq2Seq?</a:t>
            </a:r>
            <a:endParaRPr lang="en-US" dirty="0">
              <a:latin typeface="Calibri" panose="020F0502020204030204" charset="0"/>
              <a:cs typeface="Calibri" panose="020F0502020204030204" charset="0"/>
            </a:endParaRPr>
          </a:p>
        </p:txBody>
      </p:sp>
      <p:sp>
        <p:nvSpPr>
          <p:cNvPr id="3" name="Content Placeholder 2"/>
          <p:cNvSpPr>
            <a:spLocks noGrp="1"/>
          </p:cNvSpPr>
          <p:nvPr>
            <p:ph idx="1"/>
          </p:nvPr>
        </p:nvSpPr>
        <p:spPr>
          <a:xfrm>
            <a:off x="35496" y="1052736"/>
            <a:ext cx="9036496" cy="5328592"/>
          </a:xfrm>
        </p:spPr>
        <p:txBody>
          <a:bodyPr>
            <a:normAutofit/>
          </a:bodyPr>
          <a:lstStyle/>
          <a:p>
            <a:r>
              <a:rPr lang="en-US" dirty="0">
                <a:solidFill>
                  <a:srgbClr val="3333B2"/>
                </a:solidFill>
                <a:latin typeface="Calibri" panose="020F0502020204030204" charset="0"/>
                <a:cs typeface="Calibri" panose="020F0502020204030204" charset="0"/>
              </a:rPr>
              <a:t>共同预测物体的几个特征</a:t>
            </a:r>
            <a:endParaRPr lang="en-US" dirty="0">
              <a:solidFill>
                <a:srgbClr val="3333B2"/>
              </a:solidFill>
              <a:latin typeface="Calibri" panose="020F0502020204030204" charset="0"/>
              <a:cs typeface="Calibri" panose="020F0502020204030204" charset="0"/>
            </a:endParaRPr>
          </a:p>
          <a:p>
            <a:r>
              <a:rPr lang="en-US" dirty="0">
                <a:solidFill>
                  <a:srgbClr val="3333B2"/>
                </a:solidFill>
                <a:latin typeface="Calibri" panose="020F0502020204030204" charset="0"/>
                <a:cs typeface="Calibri" panose="020F0502020204030204" charset="0"/>
              </a:rPr>
              <a:t>在预测各种输出以及可能变化的输入/输出序列长度方面提供灵活性</a:t>
            </a:r>
            <a:endParaRPr lang="en-US" dirty="0">
              <a:solidFill>
                <a:srgbClr val="3333B2"/>
              </a:solidFill>
              <a:latin typeface="Calibri" panose="020F0502020204030204" charset="0"/>
              <a:cs typeface="Calibri" panose="020F0502020204030204" charset="0"/>
            </a:endParaRPr>
          </a:p>
          <a:p>
            <a:r>
              <a:rPr lang="en-US" dirty="0">
                <a:solidFill>
                  <a:srgbClr val="3333B2"/>
                </a:solidFill>
                <a:latin typeface="Calibri" panose="020F0502020204030204" charset="0"/>
                <a:cs typeface="Calibri" panose="020F0502020204030204" charset="0"/>
              </a:rPr>
              <a:t>能否预测对象未来在多个时间步长的受欢迎程度</a:t>
            </a:r>
            <a:endParaRPr lang="en-US" dirty="0">
              <a:solidFill>
                <a:srgbClr val="3333B2"/>
              </a:solidFill>
              <a:latin typeface="Calibri" panose="020F0502020204030204" charset="0"/>
              <a:cs typeface="Calibri" panose="020F0502020204030204" charset="0"/>
            </a:endParaRPr>
          </a:p>
          <a:p>
            <a:r>
              <a:rPr lang="en-US" dirty="0">
                <a:solidFill>
                  <a:srgbClr val="3333B2"/>
                </a:solidFill>
                <a:latin typeface="Calibri" panose="020F0502020204030204" charset="0"/>
                <a:cs typeface="Calibri" panose="020F0502020204030204" charset="0"/>
              </a:rPr>
              <a:t>还能预测对象之间的顺序模式吗</a:t>
            </a:r>
            <a:endParaRPr lang="en-US" dirty="0">
              <a:solidFill>
                <a:srgbClr val="3333B2"/>
              </a:solidFill>
              <a:latin typeface="Calibri" panose="020F0502020204030204" charset="0"/>
              <a:cs typeface="Calibri" panose="020F0502020204030204" charset="0"/>
            </a:endParaRPr>
          </a:p>
          <a:p>
            <a:r>
              <a:rPr lang="en-US" dirty="0">
                <a:solidFill>
                  <a:srgbClr val="3333B2"/>
                </a:solidFill>
                <a:latin typeface="Calibri" panose="020F0502020204030204" charset="0"/>
                <a:cs typeface="Calibri" panose="020F0502020204030204" charset="0"/>
              </a:rPr>
              <a:t>可以将序列分类为预定义的类别吗</a:t>
            </a:r>
            <a:endParaRPr lang="en-US" dirty="0">
              <a:solidFill>
                <a:srgbClr val="3333B2"/>
              </a:solidFill>
              <a:latin typeface="Calibri" panose="020F0502020204030204" charset="0"/>
              <a:cs typeface="Calibri" panose="020F0502020204030204" charset="0"/>
            </a:endParaRPr>
          </a:p>
          <a:p>
            <a:r>
              <a:rPr lang="en-US" dirty="0">
                <a:solidFill>
                  <a:srgbClr val="3333B2"/>
                </a:solidFill>
                <a:latin typeface="Calibri" panose="020F0502020204030204" charset="0"/>
                <a:cs typeface="Calibri" panose="020F0502020204030204" charset="0"/>
              </a:rPr>
              <a:t>有用的异常识别，如闪光人群(序列分类问题)</a:t>
            </a:r>
            <a:endParaRPr lang="en-US" dirty="0">
              <a:solidFill>
                <a:srgbClr val="3333B2"/>
              </a:solidFill>
              <a:latin typeface="Calibri" panose="020F0502020204030204" charset="0"/>
              <a:cs typeface="Calibri" panose="020F0502020204030204" charset="0"/>
            </a:endParaRPr>
          </a:p>
          <a:p>
            <a:r>
              <a:rPr lang="en-US" dirty="0">
                <a:solidFill>
                  <a:srgbClr val="3333B2"/>
                </a:solidFill>
                <a:latin typeface="Calibri" panose="020F0502020204030204" charset="0"/>
                <a:cs typeface="Calibri" panose="020F0502020204030204" charset="0"/>
              </a:rPr>
              <a:t>对于seq2seq建模，基于lstm的模型是最成功的</a:t>
            </a:r>
            <a:endParaRPr lang="en-US" dirty="0">
              <a:solidFill>
                <a:srgbClr val="3333B2"/>
              </a:solidFill>
              <a:latin typeface="Calibri" panose="020F0502020204030204" charset="0"/>
              <a:cs typeface="Calibri" panose="020F0502020204030204" charset="0"/>
            </a:endParaRPr>
          </a:p>
          <a:p>
            <a:r>
              <a:rPr lang="en-US" dirty="0">
                <a:solidFill>
                  <a:srgbClr val="3333B2"/>
                </a:solidFill>
                <a:latin typeface="Calibri" panose="020F0502020204030204" charset="0"/>
                <a:cs typeface="Calibri" panose="020F0502020204030204" charset="0"/>
              </a:rPr>
              <a:t>能否捕获对象之间的任何长期和短期依赖关系</a:t>
            </a:r>
            <a:endParaRPr lang="en-US" dirty="0">
              <a:solidFill>
                <a:srgbClr val="3333B2"/>
              </a:solidFill>
              <a:latin typeface="Calibri" panose="020F0502020204030204" charset="0"/>
              <a:cs typeface="Calibri" panose="020F0502020204030204" charset="0"/>
            </a:endParaRPr>
          </a:p>
          <a:p>
            <a:r>
              <a:rPr lang="en-US" dirty="0">
                <a:solidFill>
                  <a:srgbClr val="3333B2"/>
                </a:solidFill>
                <a:latin typeface="Calibri" panose="020F0502020204030204" charset="0"/>
                <a:cs typeface="Calibri" panose="020F0502020204030204" charset="0"/>
              </a:rPr>
              <a:t>在建立深层神经网络模型时，避免了梯度问题的消失和爆炸</a:t>
            </a:r>
            <a:endParaRPr lang="en-US" dirty="0">
              <a:solidFill>
                <a:srgbClr val="3333B2"/>
              </a:solidFill>
              <a:latin typeface="Calibri" panose="020F0502020204030204" charset="0"/>
              <a:cs typeface="Calibri" panose="020F0502020204030204" charset="0"/>
            </a:endParaRPr>
          </a:p>
        </p:txBody>
      </p:sp>
      <p:sp>
        <p:nvSpPr>
          <p:cNvPr id="4" name="Footer Placeholder 3"/>
          <p:cNvSpPr>
            <a:spLocks noGrp="1"/>
          </p:cNvSpPr>
          <p:nvPr>
            <p:ph type="ftr" sz="quarter" idx="11"/>
          </p:nvPr>
        </p:nvSpPr>
        <p:spPr>
          <a:xfrm>
            <a:off x="4572000" y="6492875"/>
            <a:ext cx="3505200" cy="365125"/>
          </a:xfrm>
        </p:spPr>
        <p:txBody>
          <a:bodyPr/>
          <a:lstStyle/>
          <a:p>
            <a:pPr>
              <a:defRPr/>
            </a:pPr>
            <a:r>
              <a:rPr lang="en-US" dirty="0"/>
              <a:t>D</a:t>
            </a:r>
            <a:r>
              <a:rPr lang="en-US" sz="1050" dirty="0"/>
              <a:t>EEP</a:t>
            </a:r>
            <a:r>
              <a:rPr lang="en-US" dirty="0"/>
              <a:t>C</a:t>
            </a:r>
            <a:r>
              <a:rPr lang="en-US" sz="1050" dirty="0"/>
              <a:t>ACHE</a:t>
            </a:r>
            <a:r>
              <a:rPr lang="en-US" dirty="0"/>
              <a:t> | </a:t>
            </a:r>
            <a:r>
              <a:rPr lang="en-US" dirty="0" err="1"/>
              <a:t>NetAI</a:t>
            </a:r>
            <a:r>
              <a:rPr lang="en-US" dirty="0"/>
              <a:t> 2018</a:t>
            </a:r>
            <a:endParaRPr lang="en-US" dirty="0"/>
          </a:p>
        </p:txBody>
      </p:sp>
      <p:sp>
        <p:nvSpPr>
          <p:cNvPr id="6" name="Slide Number Placeholder 4"/>
          <p:cNvSpPr>
            <a:spLocks noGrp="1"/>
          </p:cNvSpPr>
          <p:nvPr>
            <p:ph type="sldNum" sz="quarter" idx="12"/>
          </p:nvPr>
        </p:nvSpPr>
        <p:spPr>
          <a:xfrm>
            <a:off x="8077200" y="6492875"/>
            <a:ext cx="1066800" cy="365125"/>
          </a:xfrm>
        </p:spPr>
        <p:txBody>
          <a:bodyPr/>
          <a:lstStyle/>
          <a:p>
            <a:r>
              <a:rPr lang="en-US" dirty="0"/>
              <a:t># 1</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a:latin typeface="Calibri" panose="020F0502020204030204" charset="0"/>
                <a:cs typeface="Calibri" panose="020F0502020204030204" charset="0"/>
              </a:rPr>
              <a:t>实际上实现的模型：</a:t>
            </a:r>
            <a:endParaRPr lang="zh-CN" altLang="en-US" dirty="0">
              <a:latin typeface="Calibri" panose="020F0502020204030204" charset="0"/>
              <a:cs typeface="Calibri" panose="020F0502020204030204" charset="0"/>
            </a:endParaRPr>
          </a:p>
        </p:txBody>
      </p:sp>
      <p:sp>
        <p:nvSpPr>
          <p:cNvPr id="5" name="Slide Number Placeholder 4"/>
          <p:cNvSpPr>
            <a:spLocks noGrp="1"/>
          </p:cNvSpPr>
          <p:nvPr>
            <p:ph type="sldNum" sz="quarter" idx="12"/>
          </p:nvPr>
        </p:nvSpPr>
        <p:spPr/>
        <p:txBody>
          <a:bodyPr/>
          <a:lstStyle/>
          <a:p>
            <a:r>
              <a:rPr lang="en-US"/>
              <a:t># 2</a:t>
            </a:r>
            <a:endParaRPr lang="en-US" dirty="0"/>
          </a:p>
        </p:txBody>
      </p:sp>
      <p:pic>
        <p:nvPicPr>
          <p:cNvPr id="6" name="Picture 5"/>
          <p:cNvPicPr>
            <a:picLocks noChangeAspect="1"/>
          </p:cNvPicPr>
          <p:nvPr/>
        </p:nvPicPr>
        <p:blipFill>
          <a:blip r:embed="rId1"/>
          <a:stretch>
            <a:fillRect/>
          </a:stretch>
        </p:blipFill>
        <p:spPr>
          <a:xfrm>
            <a:off x="578223" y="907603"/>
            <a:ext cx="7758954" cy="2190388"/>
          </a:xfrm>
          <a:prstGeom prst="rect">
            <a:avLst/>
          </a:prstGeom>
        </p:spPr>
      </p:pic>
      <p:sp>
        <p:nvSpPr>
          <p:cNvPr id="7" name="TextBox 6"/>
          <p:cNvSpPr txBox="1"/>
          <p:nvPr/>
        </p:nvSpPr>
        <p:spPr>
          <a:xfrm>
            <a:off x="359532" y="3179291"/>
            <a:ext cx="8424936" cy="2584450"/>
          </a:xfrm>
          <a:prstGeom prst="rect">
            <a:avLst/>
          </a:prstGeom>
          <a:noFill/>
        </p:spPr>
        <p:txBody>
          <a:bodyPr wrap="square" rtlCol="0">
            <a:spAutoFit/>
          </a:bodyPr>
          <a:lstStyle/>
          <a:p>
            <a:pPr marL="214630" indent="-214630" algn="just">
              <a:buFont typeface="Arial" panose="020B0604020202020204" pitchFamily="34" charset="0"/>
              <a:buChar char="•"/>
            </a:pPr>
            <a:r>
              <a:rPr lang="en-US" dirty="0">
                <a:latin typeface="Calibri" panose="020F0502020204030204" charset="0"/>
                <a:cs typeface="Calibri" panose="020F0502020204030204" charset="0"/>
              </a:rPr>
              <a:t>LSTM编解-码器采用由输入特征向量表示的对象序列，并预测与每个对象关联的下一个k个输出。</a:t>
            </a:r>
            <a:endParaRPr lang="en-US" dirty="0">
              <a:latin typeface="Calibri" panose="020F0502020204030204" charset="0"/>
              <a:cs typeface="Calibri" panose="020F0502020204030204" charset="0"/>
            </a:endParaRPr>
          </a:p>
          <a:p>
            <a:pPr marL="214630" indent="-214630" algn="just">
              <a:buFont typeface="Arial" panose="020B0604020202020204" pitchFamily="34" charset="0"/>
              <a:buChar char="•"/>
            </a:pPr>
            <a:r>
              <a:rPr lang="en-US" dirty="0">
                <a:latin typeface="Calibri" panose="020F0502020204030204" charset="0"/>
                <a:cs typeface="Calibri" panose="020F0502020204030204" charset="0"/>
              </a:rPr>
              <a:t>在我们的例子中:</a:t>
            </a:r>
            <a:endParaRPr lang="en-US" dirty="0">
              <a:latin typeface="Calibri" panose="020F0502020204030204" charset="0"/>
              <a:cs typeface="Calibri" panose="020F0502020204030204" charset="0"/>
            </a:endParaRPr>
          </a:p>
          <a:p>
            <a:pPr marL="214630" indent="-214630" algn="just">
              <a:buFont typeface="Arial" panose="020B0604020202020204" pitchFamily="34" charset="0"/>
              <a:buChar char="•"/>
            </a:pPr>
            <a:r>
              <a:rPr lang="en-US" dirty="0">
                <a:latin typeface="Calibri" panose="020F0502020204030204" charset="0"/>
                <a:cs typeface="Calibri" panose="020F0502020204030204" charset="0"/>
              </a:rPr>
              <a:t>输入特征向量定义为基于预定义时间(或序列长度)窗口计算的目标发生</a:t>
            </a:r>
            <a:r>
              <a:rPr lang="zh-CN" altLang="en-US" dirty="0">
                <a:latin typeface="Calibri" panose="020F0502020204030204" charset="0"/>
                <a:cs typeface="Calibri" panose="020F0502020204030204" charset="0"/>
              </a:rPr>
              <a:t>次数</a:t>
            </a:r>
            <a:r>
              <a:rPr lang="zh-CN" altLang="en-US" dirty="0">
                <a:latin typeface="Calibri" panose="020F0502020204030204" charset="0"/>
                <a:ea typeface="宋体" panose="02010600030101010101" pitchFamily="2" charset="-122"/>
                <a:cs typeface="Calibri" panose="020F0502020204030204" charset="0"/>
              </a:rPr>
              <a:t>（</a:t>
            </a:r>
            <a:r>
              <a:rPr lang="en-US" dirty="0">
                <a:latin typeface="Calibri" panose="020F0502020204030204" charset="0"/>
                <a:cs typeface="Calibri" panose="020F0502020204030204" charset="0"/>
              </a:rPr>
              <a:t>概率</a:t>
            </a:r>
            <a:r>
              <a:rPr lang="zh-CN" altLang="en-US" dirty="0">
                <a:latin typeface="Calibri" panose="020F0502020204030204" charset="0"/>
                <a:ea typeface="宋体" panose="02010600030101010101" pitchFamily="2" charset="-122"/>
                <a:cs typeface="Calibri" panose="020F0502020204030204" charset="0"/>
              </a:rPr>
              <a:t>）</a:t>
            </a:r>
            <a:r>
              <a:rPr lang="en-US" dirty="0">
                <a:latin typeface="Calibri" panose="020F0502020204030204" charset="0"/>
                <a:cs typeface="Calibri" panose="020F0502020204030204" charset="0"/>
              </a:rPr>
              <a:t>。</a:t>
            </a:r>
            <a:endParaRPr lang="en-US" dirty="0">
              <a:latin typeface="Calibri" panose="020F0502020204030204" charset="0"/>
              <a:cs typeface="Calibri" panose="020F0502020204030204" charset="0"/>
            </a:endParaRPr>
          </a:p>
          <a:p>
            <a:pPr marL="214630" indent="-214630" algn="just">
              <a:buFont typeface="Arial" panose="020B0604020202020204" pitchFamily="34" charset="0"/>
              <a:buChar char="•"/>
            </a:pPr>
            <a:r>
              <a:rPr lang="en-US" dirty="0">
                <a:latin typeface="Calibri" panose="020F0502020204030204" charset="0"/>
                <a:cs typeface="Calibri" panose="020F0502020204030204" charset="0"/>
              </a:rPr>
              <a:t>输出被定义为与每个对象相关的下一个k</a:t>
            </a:r>
            <a:r>
              <a:rPr lang="zh-CN" altLang="en-US" dirty="0">
                <a:latin typeface="Calibri" panose="020F0502020204030204" charset="0"/>
                <a:ea typeface="宋体" panose="02010600030101010101" pitchFamily="2" charset="-122"/>
                <a:cs typeface="Calibri" panose="020F0502020204030204" charset="0"/>
              </a:rPr>
              <a:t>（预测时间段）</a:t>
            </a:r>
            <a:r>
              <a:rPr lang="en-US" dirty="0">
                <a:latin typeface="Calibri" panose="020F0502020204030204" charset="0"/>
                <a:cs typeface="Calibri" panose="020F0502020204030204" charset="0"/>
              </a:rPr>
              <a:t>个未来</a:t>
            </a:r>
            <a:r>
              <a:rPr lang="zh-CN" altLang="en-US" dirty="0">
                <a:latin typeface="Calibri" panose="020F0502020204030204" charset="0"/>
                <a:cs typeface="Calibri" panose="020F0502020204030204" charset="0"/>
              </a:rPr>
              <a:t>次数（</a:t>
            </a:r>
            <a:r>
              <a:rPr lang="en-US" dirty="0">
                <a:latin typeface="Calibri" panose="020F0502020204030204" charset="0"/>
                <a:cs typeface="Calibri" panose="020F0502020204030204" charset="0"/>
              </a:rPr>
              <a:t>概率</a:t>
            </a:r>
            <a:r>
              <a:rPr lang="zh-CN" altLang="en-US" dirty="0">
                <a:latin typeface="Calibri" panose="020F0502020204030204" charset="0"/>
                <a:ea typeface="宋体" panose="02010600030101010101" pitchFamily="2" charset="-122"/>
                <a:cs typeface="Calibri" panose="020F0502020204030204" charset="0"/>
              </a:rPr>
              <a:t>）</a:t>
            </a:r>
            <a:r>
              <a:rPr lang="en-US" dirty="0">
                <a:latin typeface="Calibri" panose="020F0502020204030204" charset="0"/>
                <a:cs typeface="Calibri" panose="020F0502020204030204" charset="0"/>
              </a:rPr>
              <a:t>的序列。</a:t>
            </a:r>
            <a:endParaRPr lang="en-US" dirty="0">
              <a:latin typeface="Calibri" panose="020F0502020204030204" charset="0"/>
              <a:cs typeface="Calibri" panose="020F0502020204030204" charset="0"/>
            </a:endParaRPr>
          </a:p>
          <a:p>
            <a:pPr marL="214630" indent="-214630" algn="just">
              <a:buFont typeface="Arial" panose="020B0604020202020204" pitchFamily="34" charset="0"/>
              <a:buChar char="•"/>
            </a:pPr>
            <a:r>
              <a:rPr lang="en-US" dirty="0">
                <a:latin typeface="Calibri" panose="020F0502020204030204" charset="0"/>
                <a:cs typeface="Calibri" panose="020F0502020204030204" charset="0"/>
              </a:rPr>
              <a:t>一旦经过训练，我们的LSTM编解码器就可以预测(例如)每个对象下一个</a:t>
            </a:r>
            <a:r>
              <a:rPr lang="zh-CN" altLang="en-US" dirty="0">
                <a:latin typeface="Calibri" panose="020F0502020204030204" charset="0"/>
                <a:ea typeface="宋体" panose="02010600030101010101" pitchFamily="2" charset="-122"/>
                <a:cs typeface="Calibri" panose="020F0502020204030204" charset="0"/>
              </a:rPr>
              <a:t>（设置预测时间段）</a:t>
            </a:r>
            <a:r>
              <a:rPr lang="en-US" dirty="0">
                <a:latin typeface="Calibri" panose="020F0502020204030204" charset="0"/>
                <a:cs typeface="Calibri" panose="020F0502020204030204" charset="0"/>
              </a:rPr>
              <a:t>的</a:t>
            </a:r>
            <a:r>
              <a:rPr lang="zh-CN" altLang="en-US" dirty="0">
                <a:latin typeface="Calibri" panose="020F0502020204030204" charset="0"/>
                <a:cs typeface="Calibri" panose="020F0502020204030204" charset="0"/>
              </a:rPr>
              <a:t>出现次数（</a:t>
            </a:r>
            <a:r>
              <a:rPr lang="en-US" dirty="0">
                <a:latin typeface="Calibri" panose="020F0502020204030204" charset="0"/>
                <a:cs typeface="Calibri" panose="020F0502020204030204" charset="0"/>
              </a:rPr>
              <a:t>概率</a:t>
            </a:r>
            <a:r>
              <a:rPr lang="zh-CN" altLang="en-US" dirty="0">
                <a:latin typeface="Calibri" panose="020F0502020204030204" charset="0"/>
                <a:ea typeface="宋体" panose="02010600030101010101" pitchFamily="2" charset="-122"/>
                <a:cs typeface="Calibri" panose="020F0502020204030204" charset="0"/>
              </a:rPr>
              <a:t>）</a:t>
            </a:r>
            <a:r>
              <a:rPr lang="en-US" dirty="0">
                <a:latin typeface="Calibri" panose="020F0502020204030204" charset="0"/>
                <a:cs typeface="Calibri" panose="020F0502020204030204" charset="0"/>
              </a:rPr>
              <a:t>，这些</a:t>
            </a:r>
            <a:r>
              <a:rPr lang="zh-CN" altLang="en-US" dirty="0">
                <a:latin typeface="Calibri" panose="020F0502020204030204" charset="0"/>
                <a:cs typeface="Calibri" panose="020F0502020204030204" charset="0"/>
              </a:rPr>
              <a:t>次数</a:t>
            </a:r>
            <a:r>
              <a:rPr lang="zh-CN" altLang="en-US" dirty="0">
                <a:latin typeface="Calibri" panose="020F0502020204030204" charset="0"/>
                <a:ea typeface="宋体" panose="02010600030101010101" pitchFamily="2" charset="-122"/>
                <a:cs typeface="Calibri" panose="020F0502020204030204" charset="0"/>
              </a:rPr>
              <a:t>（</a:t>
            </a:r>
            <a:r>
              <a:rPr lang="en-US" dirty="0">
                <a:latin typeface="Calibri" panose="020F0502020204030204" charset="0"/>
                <a:cs typeface="Calibri" panose="020F0502020204030204" charset="0"/>
              </a:rPr>
              <a:t>概率</a:t>
            </a:r>
            <a:r>
              <a:rPr lang="zh-CN" altLang="en-US" dirty="0">
                <a:latin typeface="Calibri" panose="020F0502020204030204" charset="0"/>
                <a:ea typeface="宋体" panose="02010600030101010101" pitchFamily="2" charset="-122"/>
                <a:cs typeface="Calibri" panose="020F0502020204030204" charset="0"/>
              </a:rPr>
              <a:t>）</a:t>
            </a:r>
            <a:r>
              <a:rPr lang="en-US" dirty="0">
                <a:latin typeface="Calibri" panose="020F0502020204030204" charset="0"/>
                <a:cs typeface="Calibri" panose="020F0502020204030204" charset="0"/>
              </a:rPr>
              <a:t>可用于制定缓存策略决策。</a:t>
            </a:r>
            <a:endParaRPr lang="en-US" dirty="0">
              <a:latin typeface="Calibri" panose="020F0502020204030204" charset="0"/>
              <a:cs typeface="Calibri" panose="020F0502020204030204" charset="0"/>
            </a:endParaRPr>
          </a:p>
        </p:txBody>
      </p:sp>
      <p:sp>
        <p:nvSpPr>
          <p:cNvPr id="9" name="Footer Placeholder 3"/>
          <p:cNvSpPr>
            <a:spLocks noGrp="1"/>
          </p:cNvSpPr>
          <p:nvPr>
            <p:ph type="ftr" sz="quarter" idx="11"/>
          </p:nvPr>
        </p:nvSpPr>
        <p:spPr>
          <a:xfrm>
            <a:off x="4572000" y="6492875"/>
            <a:ext cx="3505200" cy="365125"/>
          </a:xfrm>
        </p:spPr>
        <p:txBody>
          <a:bodyPr/>
          <a:lstStyle/>
          <a:p>
            <a:pPr>
              <a:defRPr/>
            </a:pPr>
            <a:r>
              <a:rPr lang="en-US" dirty="0"/>
              <a:t>D</a:t>
            </a:r>
            <a:r>
              <a:rPr lang="en-US" sz="1050" dirty="0"/>
              <a:t>EEP</a:t>
            </a:r>
            <a:r>
              <a:rPr lang="en-US" dirty="0"/>
              <a:t>C</a:t>
            </a:r>
            <a:r>
              <a:rPr lang="en-US" sz="1050" dirty="0"/>
              <a:t>ACHE</a:t>
            </a:r>
            <a:r>
              <a:rPr lang="en-US" dirty="0"/>
              <a:t> | </a:t>
            </a:r>
            <a:r>
              <a:rPr lang="en-US" dirty="0" err="1"/>
              <a:t>NetAI</a:t>
            </a:r>
            <a:r>
              <a:rPr lang="en-US" dirty="0"/>
              <a:t> 2018</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a:latin typeface="Calibri" panose="020F0502020204030204" charset="0"/>
                <a:cs typeface="Calibri" panose="020F0502020204030204" charset="0"/>
              </a:rPr>
              <a:t>一个输入和对应输出序列的例子</a:t>
            </a:r>
            <a:r>
              <a:rPr lang="en-US" altLang="zh-CN" dirty="0">
                <a:latin typeface="Calibri" panose="020F0502020204030204" charset="0"/>
                <a:cs typeface="Calibri" panose="020F0502020204030204" charset="0"/>
              </a:rPr>
              <a:t>;</a:t>
            </a:r>
            <a:endParaRPr lang="en-US" altLang="zh-CN" dirty="0">
              <a:latin typeface="Calibri" panose="020F0502020204030204" charset="0"/>
              <a:cs typeface="Calibri" panose="020F0502020204030204" charset="0"/>
            </a:endParaRPr>
          </a:p>
        </p:txBody>
      </p:sp>
      <p:sp>
        <p:nvSpPr>
          <p:cNvPr id="5" name="Slide Number Placeholder 4"/>
          <p:cNvSpPr>
            <a:spLocks noGrp="1"/>
          </p:cNvSpPr>
          <p:nvPr>
            <p:ph type="sldNum" sz="quarter" idx="12"/>
          </p:nvPr>
        </p:nvSpPr>
        <p:spPr/>
        <p:txBody>
          <a:bodyPr/>
          <a:lstStyle/>
          <a:p>
            <a:r>
              <a:rPr lang="en-US"/>
              <a:t># 3</a:t>
            </a:r>
            <a:endParaRPr lang="en-US" dirty="0"/>
          </a:p>
        </p:txBody>
      </p:sp>
      <p:sp>
        <p:nvSpPr>
          <p:cNvPr id="46" name="Footer Placeholder 3"/>
          <p:cNvSpPr>
            <a:spLocks noGrp="1"/>
          </p:cNvSpPr>
          <p:nvPr>
            <p:ph type="ftr" sz="quarter" idx="11"/>
          </p:nvPr>
        </p:nvSpPr>
        <p:spPr>
          <a:xfrm>
            <a:off x="4572000" y="6492875"/>
            <a:ext cx="3505200" cy="365125"/>
          </a:xfrm>
        </p:spPr>
        <p:txBody>
          <a:bodyPr/>
          <a:lstStyle/>
          <a:p>
            <a:pPr>
              <a:defRPr/>
            </a:pPr>
            <a:r>
              <a:rPr lang="en-US" dirty="0"/>
              <a:t>D</a:t>
            </a:r>
            <a:r>
              <a:rPr lang="en-US" sz="1050" dirty="0"/>
              <a:t>EEP</a:t>
            </a:r>
            <a:r>
              <a:rPr lang="en-US" dirty="0"/>
              <a:t>C</a:t>
            </a:r>
            <a:r>
              <a:rPr lang="en-US" sz="1050" dirty="0"/>
              <a:t>ACHE</a:t>
            </a:r>
            <a:r>
              <a:rPr lang="en-US" dirty="0"/>
              <a:t> | </a:t>
            </a:r>
            <a:r>
              <a:rPr lang="en-US" dirty="0" err="1"/>
              <a:t>NetAI</a:t>
            </a:r>
            <a:r>
              <a:rPr lang="en-US" dirty="0"/>
              <a:t> 2018</a:t>
            </a:r>
            <a:endParaRPr lang="en-US" dirty="0"/>
          </a:p>
        </p:txBody>
      </p:sp>
      <p:sp>
        <p:nvSpPr>
          <p:cNvPr id="4" name="文本框 3"/>
          <p:cNvSpPr txBox="1"/>
          <p:nvPr/>
        </p:nvSpPr>
        <p:spPr>
          <a:xfrm>
            <a:off x="208280" y="3599815"/>
            <a:ext cx="3129280" cy="922020"/>
          </a:xfrm>
          <a:prstGeom prst="rect">
            <a:avLst/>
          </a:prstGeom>
          <a:noFill/>
        </p:spPr>
        <p:txBody>
          <a:bodyPr wrap="none" rtlCol="0">
            <a:spAutoFit/>
          </a:bodyPr>
          <a:p>
            <a:r>
              <a:rPr lang="en-US" altLang="zh-CN"/>
              <a:t>window_size = 0.00002</a:t>
            </a:r>
            <a:endParaRPr lang="en-US" altLang="zh-CN"/>
          </a:p>
          <a:p>
            <a:r>
              <a:rPr lang="en-US" altLang="zh-CN"/>
              <a:t>step_size = 0.00002</a:t>
            </a:r>
            <a:endParaRPr lang="en-US" altLang="zh-CN"/>
          </a:p>
          <a:p>
            <a:r>
              <a:rPr lang="zh-CN" altLang="en-US"/>
              <a:t>这里是</a:t>
            </a:r>
            <a:r>
              <a:rPr lang="en-US" altLang="zh-CN"/>
              <a:t>[0.0,0.00002)</a:t>
            </a:r>
            <a:r>
              <a:rPr lang="zh-CN" altLang="en-US"/>
              <a:t>左闭右开</a:t>
            </a:r>
            <a:endParaRPr lang="zh-CN" altLang="en-US"/>
          </a:p>
        </p:txBody>
      </p:sp>
      <p:sp>
        <p:nvSpPr>
          <p:cNvPr id="23" name="文本框 22"/>
          <p:cNvSpPr txBox="1"/>
          <p:nvPr/>
        </p:nvSpPr>
        <p:spPr>
          <a:xfrm>
            <a:off x="3195320" y="4219575"/>
            <a:ext cx="5758180" cy="368300"/>
          </a:xfrm>
          <a:prstGeom prst="rect">
            <a:avLst/>
          </a:prstGeom>
          <a:noFill/>
        </p:spPr>
        <p:txBody>
          <a:bodyPr wrap="none" rtlCol="0">
            <a:spAutoFit/>
          </a:bodyPr>
          <a:p>
            <a:r>
              <a:rPr lang="en-US" altLang="zh-CN"/>
              <a:t>input</a:t>
            </a:r>
            <a:r>
              <a:rPr lang="zh-CN" altLang="en-US">
                <a:ea typeface="宋体" panose="02010600030101010101" pitchFamily="2" charset="-122"/>
              </a:rPr>
              <a:t>：</a:t>
            </a:r>
            <a:r>
              <a:rPr lang="en-US" altLang="zh-CN">
                <a:ea typeface="宋体" panose="02010600030101010101" pitchFamily="2" charset="-122"/>
              </a:rPr>
              <a:t>[2 1 1 1 1 1]</a:t>
            </a:r>
            <a:r>
              <a:rPr lang="zh-CN" altLang="en-US">
                <a:ea typeface="宋体" panose="02010600030101010101" pitchFamily="2" charset="-122"/>
              </a:rPr>
              <a:t>输入序列次序和</a:t>
            </a:r>
            <a:r>
              <a:rPr lang="en-US" altLang="zh-CN">
                <a:ea typeface="宋体" panose="02010600030101010101" pitchFamily="2" charset="-122"/>
              </a:rPr>
              <a:t>IP</a:t>
            </a:r>
            <a:r>
              <a:rPr lang="zh-CN" altLang="en-US">
                <a:ea typeface="宋体" panose="02010600030101010101" pitchFamily="2" charset="-122"/>
              </a:rPr>
              <a:t>对象出现次序一致</a:t>
            </a:r>
            <a:endParaRPr lang="zh-CN" altLang="en-US">
              <a:ea typeface="宋体" panose="02010600030101010101" pitchFamily="2" charset="-122"/>
            </a:endParaRPr>
          </a:p>
        </p:txBody>
      </p:sp>
      <p:sp>
        <p:nvSpPr>
          <p:cNvPr id="24" name="文本框 23"/>
          <p:cNvSpPr txBox="1"/>
          <p:nvPr/>
        </p:nvSpPr>
        <p:spPr>
          <a:xfrm>
            <a:off x="3004820" y="4521835"/>
            <a:ext cx="6139180" cy="1198880"/>
          </a:xfrm>
          <a:prstGeom prst="rect">
            <a:avLst/>
          </a:prstGeom>
          <a:noFill/>
        </p:spPr>
        <p:txBody>
          <a:bodyPr wrap="none" rtlCol="0">
            <a:spAutoFit/>
          </a:bodyPr>
          <a:p>
            <a:r>
              <a:rPr lang="en-US" altLang="zh-CN"/>
              <a:t>output</a:t>
            </a:r>
            <a:r>
              <a:rPr lang="zh-CN" altLang="en-US">
                <a:ea typeface="宋体" panose="02010600030101010101" pitchFamily="2" charset="-122"/>
              </a:rPr>
              <a:t>：</a:t>
            </a:r>
            <a:r>
              <a:rPr lang="en-US" altLang="zh-CN">
                <a:ea typeface="宋体" panose="02010600030101010101" pitchFamily="2" charset="-122"/>
              </a:rPr>
              <a:t>[3 0 0 0 0 0]</a:t>
            </a:r>
            <a:r>
              <a:rPr lang="zh-CN" altLang="en-US">
                <a:ea typeface="宋体" panose="02010600030101010101" pitchFamily="2" charset="-122"/>
              </a:rPr>
              <a:t>输入序列次序和输入对象出现次序一样</a:t>
            </a:r>
            <a:endParaRPr lang="zh-CN" altLang="en-US">
              <a:ea typeface="宋体" panose="02010600030101010101" pitchFamily="2" charset="-122"/>
            </a:endParaRPr>
          </a:p>
          <a:p>
            <a:r>
              <a:rPr lang="zh-CN" altLang="en-US">
                <a:ea typeface="宋体" panose="02010600030101010101" pitchFamily="2" charset="-122"/>
              </a:rPr>
              <a:t>如果输出也就是</a:t>
            </a:r>
            <a:r>
              <a:rPr lang="en-US" altLang="zh-CN">
                <a:ea typeface="宋体" panose="02010600030101010101" pitchFamily="2" charset="-122"/>
              </a:rPr>
              <a:t>trainY</a:t>
            </a:r>
            <a:r>
              <a:rPr lang="zh-CN" altLang="en-US">
                <a:ea typeface="宋体" panose="02010600030101010101" pitchFamily="2" charset="-122"/>
              </a:rPr>
              <a:t>中出现新的</a:t>
            </a:r>
            <a:r>
              <a:rPr lang="en-US" altLang="zh-CN">
                <a:ea typeface="宋体" panose="02010600030101010101" pitchFamily="2" charset="-122"/>
              </a:rPr>
              <a:t>IP</a:t>
            </a:r>
            <a:r>
              <a:rPr lang="zh-CN" altLang="en-US">
                <a:ea typeface="宋体" panose="02010600030101010101" pitchFamily="2" charset="-122"/>
              </a:rPr>
              <a:t>对象，在</a:t>
            </a:r>
            <a:r>
              <a:rPr lang="en-US" altLang="zh-CN">
                <a:ea typeface="宋体" panose="02010600030101010101" pitchFamily="2" charset="-122"/>
              </a:rPr>
              <a:t>output</a:t>
            </a:r>
            <a:r>
              <a:rPr lang="zh-CN" altLang="en-US">
                <a:ea typeface="宋体" panose="02010600030101010101" pitchFamily="2" charset="-122"/>
              </a:rPr>
              <a:t>里不做</a:t>
            </a:r>
            <a:endParaRPr lang="zh-CN" altLang="en-US">
              <a:ea typeface="宋体" panose="02010600030101010101" pitchFamily="2" charset="-122"/>
            </a:endParaRPr>
          </a:p>
          <a:p>
            <a:r>
              <a:rPr lang="zh-CN" altLang="en-US">
                <a:ea typeface="宋体" panose="02010600030101010101" pitchFamily="2" charset="-122"/>
              </a:rPr>
              <a:t>记录，下一步的输入也就是</a:t>
            </a:r>
            <a:r>
              <a:rPr lang="en-US" altLang="zh-CN">
                <a:ea typeface="宋体" panose="02010600030101010101" pitchFamily="2" charset="-122"/>
              </a:rPr>
              <a:t>trainX</a:t>
            </a:r>
            <a:r>
              <a:rPr lang="zh-CN" altLang="en-US">
                <a:ea typeface="宋体" panose="02010600030101010101" pitchFamily="2" charset="-122"/>
              </a:rPr>
              <a:t>再新增加</a:t>
            </a:r>
            <a:endParaRPr lang="zh-CN" altLang="en-US">
              <a:ea typeface="宋体" panose="02010600030101010101" pitchFamily="2" charset="-122"/>
            </a:endParaRPr>
          </a:p>
          <a:p>
            <a:endParaRPr lang="zh-CN" altLang="en-US">
              <a:ea typeface="宋体" panose="02010600030101010101" pitchFamily="2" charset="-122"/>
            </a:endParaRPr>
          </a:p>
        </p:txBody>
      </p:sp>
      <p:pic>
        <p:nvPicPr>
          <p:cNvPr id="26" name="图片 25"/>
          <p:cNvPicPr>
            <a:picLocks noChangeAspect="1"/>
          </p:cNvPicPr>
          <p:nvPr/>
        </p:nvPicPr>
        <p:blipFill>
          <a:blip r:embed="rId1"/>
          <a:stretch>
            <a:fillRect/>
          </a:stretch>
        </p:blipFill>
        <p:spPr>
          <a:xfrm>
            <a:off x="663575" y="762000"/>
            <a:ext cx="7019290" cy="2837180"/>
          </a:xfrm>
          <a:prstGeom prst="rect">
            <a:avLst/>
          </a:prstGeom>
        </p:spPr>
      </p:pic>
      <p:sp>
        <p:nvSpPr>
          <p:cNvPr id="28" name="文本框 27"/>
          <p:cNvSpPr txBox="1"/>
          <p:nvPr/>
        </p:nvSpPr>
        <p:spPr>
          <a:xfrm>
            <a:off x="4507865" y="3914775"/>
            <a:ext cx="2240280" cy="368300"/>
          </a:xfrm>
          <a:prstGeom prst="rect">
            <a:avLst/>
          </a:prstGeom>
          <a:noFill/>
        </p:spPr>
        <p:txBody>
          <a:bodyPr wrap="none" rtlCol="0">
            <a:spAutoFit/>
          </a:bodyPr>
          <a:p>
            <a:r>
              <a:rPr lang="zh-CN" altLang="en-US"/>
              <a:t>第一步的输入和输出</a:t>
            </a:r>
            <a:endParaRPr lang="zh-CN" altLang="en-US"/>
          </a:p>
        </p:txBody>
      </p:sp>
      <p:sp>
        <p:nvSpPr>
          <p:cNvPr id="34" name="文本框 33"/>
          <p:cNvSpPr txBox="1"/>
          <p:nvPr/>
        </p:nvSpPr>
        <p:spPr>
          <a:xfrm>
            <a:off x="6555105" y="3599815"/>
            <a:ext cx="2684780" cy="645160"/>
          </a:xfrm>
          <a:prstGeom prst="rect">
            <a:avLst/>
          </a:prstGeom>
          <a:noFill/>
        </p:spPr>
        <p:txBody>
          <a:bodyPr wrap="none" rtlCol="0">
            <a:spAutoFit/>
          </a:bodyPr>
          <a:p>
            <a:r>
              <a:rPr lang="zh-CN" altLang="en-US"/>
              <a:t>第一步有六个对象，为</a:t>
            </a:r>
            <a:r>
              <a:rPr lang="en-US" altLang="zh-CN"/>
              <a:t>IP</a:t>
            </a:r>
            <a:endParaRPr lang="en-US" altLang="zh-CN"/>
          </a:p>
          <a:p>
            <a:r>
              <a:rPr lang="en-US" altLang="zh-CN"/>
              <a:t>1---IP6</a:t>
            </a:r>
            <a:r>
              <a:rPr lang="zh-CN" altLang="en-US"/>
              <a:t>对应位置列表</a:t>
            </a:r>
            <a:r>
              <a:rPr lang="en-US" altLang="zh-CN"/>
              <a:t>1-6</a:t>
            </a:r>
            <a:endParaRPr lang="en-US" altLang="zh-CN"/>
          </a:p>
        </p:txBody>
      </p:sp>
      <p:sp>
        <p:nvSpPr>
          <p:cNvPr id="37" name="文本框 36"/>
          <p:cNvSpPr txBox="1"/>
          <p:nvPr/>
        </p:nvSpPr>
        <p:spPr>
          <a:xfrm>
            <a:off x="1363345" y="5607685"/>
            <a:ext cx="7485380" cy="645160"/>
          </a:xfrm>
          <a:prstGeom prst="rect">
            <a:avLst/>
          </a:prstGeom>
          <a:noFill/>
        </p:spPr>
        <p:txBody>
          <a:bodyPr wrap="none" rtlCol="0">
            <a:spAutoFit/>
          </a:bodyPr>
          <a:p>
            <a:r>
              <a:rPr lang="zh-CN" altLang="en-US"/>
              <a:t>如果由于窗口设置过小某个时间段没有一个</a:t>
            </a:r>
            <a:r>
              <a:rPr lang="en-US" altLang="zh-CN"/>
              <a:t>IP</a:t>
            </a:r>
            <a:r>
              <a:rPr lang="zh-CN" altLang="en-US"/>
              <a:t>记录，那么丢弃这次预测，</a:t>
            </a:r>
            <a:endParaRPr lang="zh-CN" altLang="en-US"/>
          </a:p>
          <a:p>
            <a:r>
              <a:rPr lang="zh-CN" altLang="en-US"/>
              <a:t>移动窗口，进行下个窗口预测！</a:t>
            </a:r>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Autofit/>
          </a:bodyPr>
          <a:lstStyle/>
          <a:p>
            <a:r>
              <a:rPr lang="en-US" sz="3600" dirty="0">
                <a:latin typeface="Calibri" panose="020F0502020204030204" charset="0"/>
                <a:cs typeface="Calibri" panose="020F0502020204030204" charset="0"/>
              </a:rPr>
              <a:t>seq2seqLSTM预测性能</a:t>
            </a:r>
            <a:r>
              <a:rPr lang="zh-CN" altLang="en-US" sz="3600" dirty="0">
                <a:latin typeface="Calibri" panose="020F0502020204030204" charset="0"/>
                <a:ea typeface="宋体" panose="02010600030101010101" pitchFamily="2" charset="-122"/>
                <a:cs typeface="Calibri" panose="020F0502020204030204" charset="0"/>
              </a:rPr>
              <a:t>：</a:t>
            </a:r>
            <a:endParaRPr lang="zh-CN" altLang="en-US" sz="3600" dirty="0">
              <a:latin typeface="Calibri" panose="020F0502020204030204" charset="0"/>
              <a:ea typeface="宋体" panose="02010600030101010101" pitchFamily="2" charset="-122"/>
              <a:cs typeface="Calibri" panose="020F0502020204030204" charset="0"/>
            </a:endParaRPr>
          </a:p>
        </p:txBody>
      </p:sp>
      <p:sp>
        <p:nvSpPr>
          <p:cNvPr id="6" name="TextBox 5"/>
          <p:cNvSpPr txBox="1"/>
          <p:nvPr/>
        </p:nvSpPr>
        <p:spPr>
          <a:xfrm>
            <a:off x="177572" y="946244"/>
            <a:ext cx="5186515" cy="645160"/>
          </a:xfrm>
          <a:prstGeom prst="rect">
            <a:avLst/>
          </a:prstGeom>
          <a:noFill/>
        </p:spPr>
        <p:txBody>
          <a:bodyPr wrap="square" rtlCol="0">
            <a:spAutoFit/>
          </a:bodyPr>
          <a:lstStyle/>
          <a:p>
            <a:pPr algn="ctr"/>
            <a:r>
              <a:rPr lang="en-US" b="1" dirty="0">
                <a:latin typeface="Calibri" panose="020F0502020204030204" charset="0"/>
                <a:cs typeface="Calibri" panose="020F0502020204030204" charset="0"/>
              </a:rPr>
              <a:t>LSTM在</a:t>
            </a:r>
            <a:r>
              <a:rPr lang="zh-CN" altLang="en-US" b="1" dirty="0">
                <a:latin typeface="Calibri" panose="020F0502020204030204" charset="0"/>
                <a:cs typeface="Calibri" panose="020F0502020204030204" charset="0"/>
              </a:rPr>
              <a:t>未来预测时间段</a:t>
            </a:r>
            <a:r>
              <a:rPr lang="en-US" b="1" dirty="0">
                <a:latin typeface="Calibri" panose="020F0502020204030204" charset="0"/>
                <a:cs typeface="Calibri" panose="020F0502020204030204" charset="0"/>
              </a:rPr>
              <a:t>个未来时间步长上能很好地跟踪原始时间序列与预测时间序列之间的关系</a:t>
            </a:r>
            <a:endParaRPr lang="en-US" b="1" dirty="0">
              <a:latin typeface="Calibri" panose="020F0502020204030204" charset="0"/>
              <a:cs typeface="Calibri" panose="020F0502020204030204" charset="0"/>
            </a:endParaRPr>
          </a:p>
        </p:txBody>
      </p:sp>
      <p:cxnSp>
        <p:nvCxnSpPr>
          <p:cNvPr id="11" name="Straight Connector 10"/>
          <p:cNvCxnSpPr/>
          <p:nvPr/>
        </p:nvCxnSpPr>
        <p:spPr>
          <a:xfrm>
            <a:off x="5436096" y="1070987"/>
            <a:ext cx="0" cy="3802517"/>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925036" y="1731675"/>
            <a:ext cx="2407285" cy="645160"/>
          </a:xfrm>
          <a:prstGeom prst="rect">
            <a:avLst/>
          </a:prstGeom>
          <a:noFill/>
        </p:spPr>
        <p:txBody>
          <a:bodyPr wrap="none" rtlCol="0">
            <a:spAutoFit/>
          </a:bodyPr>
          <a:lstStyle/>
          <a:p>
            <a:r>
              <a:rPr lang="en-US" b="1" dirty="0">
                <a:latin typeface="Calibri" panose="020F0502020204030204" charset="0"/>
                <a:cs typeface="Calibri" panose="020F0502020204030204" charset="0"/>
              </a:rPr>
              <a:t>windows size = 0.00001</a:t>
            </a:r>
            <a:endParaRPr lang="en-US" b="1" dirty="0">
              <a:latin typeface="Calibri" panose="020F0502020204030204" charset="0"/>
              <a:cs typeface="Calibri" panose="020F0502020204030204" charset="0"/>
            </a:endParaRPr>
          </a:p>
          <a:p>
            <a:r>
              <a:rPr lang="en-US" b="1" dirty="0">
                <a:latin typeface="Calibri" panose="020F0502020204030204" charset="0"/>
                <a:cs typeface="Calibri" panose="020F0502020204030204" charset="0"/>
              </a:rPr>
              <a:t>step size = 0.00001</a:t>
            </a:r>
            <a:endParaRPr lang="en-US" b="1" dirty="0">
              <a:latin typeface="Calibri" panose="020F0502020204030204" charset="0"/>
              <a:cs typeface="Calibri" panose="020F0502020204030204" charset="0"/>
            </a:endParaRPr>
          </a:p>
        </p:txBody>
      </p:sp>
      <p:sp>
        <p:nvSpPr>
          <p:cNvPr id="14" name="TextBox 13"/>
          <p:cNvSpPr txBox="1"/>
          <p:nvPr/>
        </p:nvSpPr>
        <p:spPr>
          <a:xfrm>
            <a:off x="5652120" y="2720170"/>
            <a:ext cx="3384376" cy="645160"/>
          </a:xfrm>
          <a:prstGeom prst="rect">
            <a:avLst/>
          </a:prstGeom>
          <a:noFill/>
        </p:spPr>
        <p:txBody>
          <a:bodyPr wrap="square" rtlCol="0">
            <a:spAutoFit/>
          </a:bodyPr>
          <a:lstStyle/>
          <a:p>
            <a:r>
              <a:rPr lang="zh-CN" altLang="en-US" dirty="0">
                <a:latin typeface="Calibri" panose="020F0502020204030204" charset="0"/>
                <a:cs typeface="Calibri" panose="020F0502020204030204" charset="0"/>
              </a:rPr>
              <a:t>训练集：</a:t>
            </a:r>
            <a:r>
              <a:rPr lang="en-US" altLang="zh-CN" dirty="0">
                <a:latin typeface="Calibri" panose="020F0502020204030204" charset="0"/>
                <a:cs typeface="Calibri" panose="020F0502020204030204" charset="0"/>
              </a:rPr>
              <a:t>9000</a:t>
            </a:r>
            <a:r>
              <a:rPr lang="zh-CN" altLang="en-US" dirty="0">
                <a:latin typeface="Calibri" panose="020F0502020204030204" charset="0"/>
                <a:cs typeface="Calibri" panose="020F0502020204030204" charset="0"/>
              </a:rPr>
              <a:t>条</a:t>
            </a:r>
            <a:endParaRPr lang="zh-CN" altLang="en-US" dirty="0">
              <a:latin typeface="Calibri" panose="020F0502020204030204" charset="0"/>
              <a:cs typeface="Calibri" panose="020F0502020204030204" charset="0"/>
            </a:endParaRPr>
          </a:p>
          <a:p>
            <a:r>
              <a:rPr lang="zh-CN" altLang="en-US" dirty="0">
                <a:latin typeface="Calibri" panose="020F0502020204030204" charset="0"/>
                <a:cs typeface="Calibri" panose="020F0502020204030204" charset="0"/>
              </a:rPr>
              <a:t>测试集：</a:t>
            </a:r>
            <a:r>
              <a:rPr lang="en-US" altLang="zh-CN" dirty="0">
                <a:latin typeface="Calibri" panose="020F0502020204030204" charset="0"/>
                <a:cs typeface="Calibri" panose="020F0502020204030204" charset="0"/>
              </a:rPr>
              <a:t>453</a:t>
            </a:r>
            <a:r>
              <a:rPr lang="zh-CN" altLang="en-US" dirty="0">
                <a:latin typeface="Calibri" panose="020F0502020204030204" charset="0"/>
                <a:cs typeface="Calibri" panose="020F0502020204030204" charset="0"/>
              </a:rPr>
              <a:t>条</a:t>
            </a:r>
            <a:endParaRPr lang="zh-CN" altLang="en-US" dirty="0">
              <a:latin typeface="Calibri" panose="020F0502020204030204" charset="0"/>
              <a:cs typeface="Calibri" panose="020F0502020204030204" charset="0"/>
            </a:endParaRPr>
          </a:p>
        </p:txBody>
      </p:sp>
      <p:sp>
        <p:nvSpPr>
          <p:cNvPr id="10" name="Footer Placeholder 3"/>
          <p:cNvSpPr>
            <a:spLocks noGrp="1"/>
          </p:cNvSpPr>
          <p:nvPr>
            <p:ph type="ftr" sz="quarter" idx="11"/>
          </p:nvPr>
        </p:nvSpPr>
        <p:spPr>
          <a:xfrm>
            <a:off x="4572000" y="6492875"/>
            <a:ext cx="3505200" cy="365125"/>
          </a:xfrm>
        </p:spPr>
        <p:txBody>
          <a:bodyPr/>
          <a:lstStyle/>
          <a:p>
            <a:pPr>
              <a:defRPr/>
            </a:pPr>
            <a:r>
              <a:rPr lang="en-US" dirty="0"/>
              <a:t>D</a:t>
            </a:r>
            <a:r>
              <a:rPr lang="en-US" sz="1050" dirty="0"/>
              <a:t>EEP</a:t>
            </a:r>
            <a:r>
              <a:rPr lang="en-US" dirty="0"/>
              <a:t>C</a:t>
            </a:r>
            <a:r>
              <a:rPr lang="en-US" sz="1050" dirty="0"/>
              <a:t>ACHE</a:t>
            </a:r>
            <a:r>
              <a:rPr lang="en-US" dirty="0"/>
              <a:t> | </a:t>
            </a:r>
            <a:r>
              <a:rPr lang="en-US" dirty="0" err="1"/>
              <a:t>NetAI</a:t>
            </a:r>
            <a:r>
              <a:rPr lang="en-US" dirty="0"/>
              <a:t> 2018</a:t>
            </a:r>
            <a:endParaRPr lang="en-US" dirty="0"/>
          </a:p>
        </p:txBody>
      </p:sp>
      <p:sp>
        <p:nvSpPr>
          <p:cNvPr id="12" name="Slide Number Placeholder 4"/>
          <p:cNvSpPr>
            <a:spLocks noGrp="1"/>
          </p:cNvSpPr>
          <p:nvPr>
            <p:ph type="sldNum" sz="quarter" idx="12"/>
          </p:nvPr>
        </p:nvSpPr>
        <p:spPr>
          <a:xfrm>
            <a:off x="8077200" y="6492875"/>
            <a:ext cx="1066800" cy="365125"/>
          </a:xfrm>
        </p:spPr>
        <p:txBody>
          <a:bodyPr/>
          <a:lstStyle/>
          <a:p>
            <a:r>
              <a:rPr lang="en-US" dirty="0"/>
              <a:t># 4</a:t>
            </a:r>
            <a:endParaRPr lang="en-US" dirty="0"/>
          </a:p>
        </p:txBody>
      </p:sp>
      <p:pic>
        <p:nvPicPr>
          <p:cNvPr id="3" name="图片 2"/>
          <p:cNvPicPr>
            <a:picLocks noChangeAspect="1"/>
          </p:cNvPicPr>
          <p:nvPr/>
        </p:nvPicPr>
        <p:blipFill>
          <a:blip r:embed="rId1"/>
          <a:stretch>
            <a:fillRect/>
          </a:stretch>
        </p:blipFill>
        <p:spPr>
          <a:xfrm>
            <a:off x="0" y="2533015"/>
            <a:ext cx="4390390" cy="3876040"/>
          </a:xfrm>
          <a:prstGeom prst="rect">
            <a:avLst/>
          </a:prstGeom>
        </p:spPr>
      </p:pic>
      <p:pic>
        <p:nvPicPr>
          <p:cNvPr id="4" name="图片 3"/>
          <p:cNvPicPr>
            <a:picLocks noChangeAspect="1"/>
          </p:cNvPicPr>
          <p:nvPr/>
        </p:nvPicPr>
        <p:blipFill>
          <a:blip r:embed="rId2"/>
          <a:stretch>
            <a:fillRect/>
          </a:stretch>
        </p:blipFill>
        <p:spPr>
          <a:xfrm>
            <a:off x="0" y="1534160"/>
            <a:ext cx="5847715" cy="1114425"/>
          </a:xfrm>
          <a:prstGeom prst="rect">
            <a:avLst/>
          </a:prstGeom>
        </p:spPr>
      </p:pic>
      <p:sp>
        <p:nvSpPr>
          <p:cNvPr id="8" name="文本框 7"/>
          <p:cNvSpPr txBox="1"/>
          <p:nvPr/>
        </p:nvSpPr>
        <p:spPr>
          <a:xfrm>
            <a:off x="5610225" y="3757295"/>
            <a:ext cx="3713480" cy="1198880"/>
          </a:xfrm>
          <a:prstGeom prst="rect">
            <a:avLst/>
          </a:prstGeom>
          <a:noFill/>
        </p:spPr>
        <p:txBody>
          <a:bodyPr wrap="none" rtlCol="0">
            <a:spAutoFit/>
          </a:bodyPr>
          <a:p>
            <a:r>
              <a:rPr lang="en-US" altLang="zh-CN"/>
              <a:t>bleu4</a:t>
            </a:r>
            <a:r>
              <a:rPr lang="zh-CN" altLang="en-US"/>
              <a:t>权重相等的情况下为</a:t>
            </a:r>
            <a:endParaRPr lang="zh-CN" altLang="en-US"/>
          </a:p>
          <a:p>
            <a:r>
              <a:rPr lang="en-US" altLang="zh-CN"/>
              <a:t>0.783335 </a:t>
            </a:r>
            <a:r>
              <a:rPr lang="zh-CN" altLang="en-US"/>
              <a:t>效果应该和</a:t>
            </a:r>
            <a:r>
              <a:rPr lang="en-US" altLang="zh-CN"/>
              <a:t>LRU</a:t>
            </a:r>
            <a:r>
              <a:rPr lang="zh-CN" altLang="en-US"/>
              <a:t>的百分之</a:t>
            </a:r>
            <a:endParaRPr lang="zh-CN" altLang="en-US"/>
          </a:p>
          <a:p>
            <a:r>
              <a:rPr lang="zh-CN" altLang="en-US"/>
              <a:t>八十差不多，但比</a:t>
            </a:r>
            <a:r>
              <a:rPr lang="en-US" altLang="zh-CN"/>
              <a:t>LRUcache</a:t>
            </a:r>
            <a:r>
              <a:rPr lang="zh-CN" altLang="en-US"/>
              <a:t>缓存</a:t>
            </a:r>
            <a:endParaRPr lang="zh-CN" altLang="en-US"/>
          </a:p>
          <a:p>
            <a:r>
              <a:rPr lang="zh-CN" altLang="en-US"/>
              <a:t>的</a:t>
            </a:r>
            <a:r>
              <a:rPr lang="en-US" altLang="zh-CN"/>
              <a:t>IP</a:t>
            </a:r>
            <a:r>
              <a:rPr lang="zh-CN" altLang="en-US"/>
              <a:t>数量少了大概 </a:t>
            </a:r>
            <a:r>
              <a:rPr lang="en-US" altLang="zh-CN"/>
              <a:t>10</a:t>
            </a:r>
            <a:r>
              <a:rPr lang="zh-CN" altLang="en-US">
                <a:ea typeface="宋体" panose="02010600030101010101" pitchFamily="2" charset="-122"/>
              </a:rPr>
              <a:t>：</a:t>
            </a:r>
            <a:r>
              <a:rPr lang="en-US" altLang="zh-CN">
                <a:ea typeface="宋体" panose="02010600030101010101" pitchFamily="2" charset="-122"/>
              </a:rPr>
              <a:t>3000</a:t>
            </a:r>
            <a:endParaRPr lang="en-US" altLang="zh-CN">
              <a:ea typeface="宋体" panose="02010600030101010101" pitchFamily="2" charset="-122"/>
            </a:endParaRPr>
          </a:p>
        </p:txBody>
      </p:sp>
      <p:sp>
        <p:nvSpPr>
          <p:cNvPr id="15" name="文本框 14"/>
          <p:cNvSpPr txBox="1"/>
          <p:nvPr/>
        </p:nvSpPr>
        <p:spPr>
          <a:xfrm>
            <a:off x="5878830" y="5187315"/>
            <a:ext cx="3154680" cy="922020"/>
          </a:xfrm>
          <a:prstGeom prst="rect">
            <a:avLst/>
          </a:prstGeom>
          <a:noFill/>
        </p:spPr>
        <p:txBody>
          <a:bodyPr wrap="none" rtlCol="0">
            <a:spAutoFit/>
          </a:bodyPr>
          <a:p>
            <a:r>
              <a:rPr lang="zh-CN" altLang="en-US"/>
              <a:t>需要调整窗口大小、</a:t>
            </a:r>
            <a:endParaRPr lang="zh-CN" altLang="en-US"/>
          </a:p>
          <a:p>
            <a:r>
              <a:rPr lang="zh-CN" altLang="en-US"/>
              <a:t>训练数据集长度和模型参数、</a:t>
            </a:r>
            <a:endParaRPr lang="zh-CN" altLang="en-US"/>
          </a:p>
          <a:p>
            <a:r>
              <a:rPr lang="zh-CN" altLang="en-US"/>
              <a:t>优化函数提高命中率</a:t>
            </a:r>
            <a:r>
              <a:rPr lang="en-US" altLang="zh-CN"/>
              <a:t>bleu</a:t>
            </a:r>
            <a:r>
              <a:rPr lang="zh-CN" altLang="en-US"/>
              <a:t>值</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Autofit/>
          </a:bodyPr>
          <a:lstStyle/>
          <a:p>
            <a:r>
              <a:rPr lang="en-US" sz="3600" dirty="0">
                <a:latin typeface="Calibri" panose="020F0502020204030204" charset="0"/>
                <a:cs typeface="Calibri" panose="020F0502020204030204" charset="0"/>
              </a:rPr>
              <a:t>seq2seqLSTM预测性能</a:t>
            </a:r>
            <a:r>
              <a:rPr lang="zh-CN" altLang="en-US" sz="3600" dirty="0">
                <a:latin typeface="Calibri" panose="020F0502020204030204" charset="0"/>
                <a:ea typeface="宋体" panose="02010600030101010101" pitchFamily="2" charset="-122"/>
                <a:cs typeface="Calibri" panose="020F0502020204030204" charset="0"/>
              </a:rPr>
              <a:t>：</a:t>
            </a:r>
            <a:endParaRPr lang="zh-CN" altLang="en-US" sz="3600" dirty="0">
              <a:latin typeface="Calibri" panose="020F0502020204030204" charset="0"/>
              <a:ea typeface="宋体" panose="02010600030101010101" pitchFamily="2" charset="-122"/>
              <a:cs typeface="Calibri" panose="020F0502020204030204" charset="0"/>
            </a:endParaRPr>
          </a:p>
        </p:txBody>
      </p:sp>
      <p:sp>
        <p:nvSpPr>
          <p:cNvPr id="6" name="TextBox 5"/>
          <p:cNvSpPr txBox="1"/>
          <p:nvPr/>
        </p:nvSpPr>
        <p:spPr>
          <a:xfrm>
            <a:off x="177572" y="946244"/>
            <a:ext cx="5186515" cy="645160"/>
          </a:xfrm>
          <a:prstGeom prst="rect">
            <a:avLst/>
          </a:prstGeom>
          <a:noFill/>
        </p:spPr>
        <p:txBody>
          <a:bodyPr wrap="square" rtlCol="0">
            <a:spAutoFit/>
          </a:bodyPr>
          <a:lstStyle/>
          <a:p>
            <a:pPr algn="ctr"/>
            <a:r>
              <a:rPr lang="en-US" b="1" dirty="0">
                <a:latin typeface="Calibri" panose="020F0502020204030204" charset="0"/>
                <a:cs typeface="Calibri" panose="020F0502020204030204" charset="0"/>
              </a:rPr>
              <a:t>LSTM在</a:t>
            </a:r>
            <a:r>
              <a:rPr lang="zh-CN" altLang="en-US" b="1" dirty="0">
                <a:latin typeface="Calibri" panose="020F0502020204030204" charset="0"/>
                <a:cs typeface="Calibri" panose="020F0502020204030204" charset="0"/>
              </a:rPr>
              <a:t>未来预测时间段</a:t>
            </a:r>
            <a:r>
              <a:rPr lang="en-US" b="1" dirty="0">
                <a:latin typeface="Calibri" panose="020F0502020204030204" charset="0"/>
                <a:cs typeface="Calibri" panose="020F0502020204030204" charset="0"/>
              </a:rPr>
              <a:t>个未来时间步长上能很好地跟踪原始时间序列与预测时间序列之间的关系</a:t>
            </a:r>
            <a:endParaRPr lang="en-US" b="1" dirty="0">
              <a:latin typeface="Calibri" panose="020F0502020204030204" charset="0"/>
              <a:cs typeface="Calibri" panose="020F0502020204030204" charset="0"/>
            </a:endParaRPr>
          </a:p>
        </p:txBody>
      </p:sp>
      <p:cxnSp>
        <p:nvCxnSpPr>
          <p:cNvPr id="11" name="Straight Connector 10"/>
          <p:cNvCxnSpPr/>
          <p:nvPr/>
        </p:nvCxnSpPr>
        <p:spPr>
          <a:xfrm>
            <a:off x="5436096" y="1070987"/>
            <a:ext cx="0" cy="3802517"/>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925036" y="1731675"/>
            <a:ext cx="2522855" cy="645160"/>
          </a:xfrm>
          <a:prstGeom prst="rect">
            <a:avLst/>
          </a:prstGeom>
          <a:noFill/>
        </p:spPr>
        <p:txBody>
          <a:bodyPr wrap="none" rtlCol="0">
            <a:spAutoFit/>
          </a:bodyPr>
          <a:lstStyle/>
          <a:p>
            <a:r>
              <a:rPr lang="en-US" b="1" dirty="0">
                <a:latin typeface="Calibri" panose="020F0502020204030204" charset="0"/>
                <a:cs typeface="Calibri" panose="020F0502020204030204" charset="0"/>
              </a:rPr>
              <a:t>windows size = 0.000005</a:t>
            </a:r>
            <a:endParaRPr lang="en-US" b="1" dirty="0">
              <a:latin typeface="Calibri" panose="020F0502020204030204" charset="0"/>
              <a:cs typeface="Calibri" panose="020F0502020204030204" charset="0"/>
            </a:endParaRPr>
          </a:p>
          <a:p>
            <a:r>
              <a:rPr lang="en-US" b="1" dirty="0">
                <a:latin typeface="Calibri" panose="020F0502020204030204" charset="0"/>
                <a:cs typeface="Calibri" panose="020F0502020204030204" charset="0"/>
              </a:rPr>
              <a:t>step size = 0.000005</a:t>
            </a:r>
            <a:endParaRPr lang="en-US" b="1" dirty="0">
              <a:latin typeface="Calibri" panose="020F0502020204030204" charset="0"/>
              <a:cs typeface="Calibri" panose="020F0502020204030204" charset="0"/>
            </a:endParaRPr>
          </a:p>
        </p:txBody>
      </p:sp>
      <p:sp>
        <p:nvSpPr>
          <p:cNvPr id="14" name="TextBox 13"/>
          <p:cNvSpPr txBox="1"/>
          <p:nvPr/>
        </p:nvSpPr>
        <p:spPr>
          <a:xfrm>
            <a:off x="5652120" y="2720170"/>
            <a:ext cx="3384376" cy="645160"/>
          </a:xfrm>
          <a:prstGeom prst="rect">
            <a:avLst/>
          </a:prstGeom>
          <a:noFill/>
        </p:spPr>
        <p:txBody>
          <a:bodyPr wrap="square" rtlCol="0">
            <a:spAutoFit/>
          </a:bodyPr>
          <a:lstStyle/>
          <a:p>
            <a:r>
              <a:rPr lang="zh-CN" altLang="en-US" dirty="0">
                <a:latin typeface="Calibri" panose="020F0502020204030204" charset="0"/>
                <a:cs typeface="Calibri" panose="020F0502020204030204" charset="0"/>
              </a:rPr>
              <a:t>训练集：</a:t>
            </a:r>
            <a:r>
              <a:rPr lang="en-US" altLang="zh-CN" dirty="0">
                <a:latin typeface="Calibri" panose="020F0502020204030204" charset="0"/>
                <a:cs typeface="Calibri" panose="020F0502020204030204" charset="0"/>
              </a:rPr>
              <a:t>9000</a:t>
            </a:r>
            <a:r>
              <a:rPr lang="zh-CN" altLang="en-US" dirty="0">
                <a:latin typeface="Calibri" panose="020F0502020204030204" charset="0"/>
                <a:cs typeface="Calibri" panose="020F0502020204030204" charset="0"/>
              </a:rPr>
              <a:t>条</a:t>
            </a:r>
            <a:endParaRPr lang="zh-CN" altLang="en-US" dirty="0">
              <a:latin typeface="Calibri" panose="020F0502020204030204" charset="0"/>
              <a:cs typeface="Calibri" panose="020F0502020204030204" charset="0"/>
            </a:endParaRPr>
          </a:p>
          <a:p>
            <a:r>
              <a:rPr lang="zh-CN" altLang="en-US" dirty="0">
                <a:latin typeface="Calibri" panose="020F0502020204030204" charset="0"/>
                <a:cs typeface="Calibri" panose="020F0502020204030204" charset="0"/>
              </a:rPr>
              <a:t>测试集：</a:t>
            </a:r>
            <a:r>
              <a:rPr lang="en-US" altLang="zh-CN" dirty="0">
                <a:latin typeface="Calibri" panose="020F0502020204030204" charset="0"/>
                <a:cs typeface="Calibri" panose="020F0502020204030204" charset="0"/>
              </a:rPr>
              <a:t>453</a:t>
            </a:r>
            <a:r>
              <a:rPr lang="zh-CN" altLang="en-US" dirty="0">
                <a:latin typeface="Calibri" panose="020F0502020204030204" charset="0"/>
                <a:cs typeface="Calibri" panose="020F0502020204030204" charset="0"/>
              </a:rPr>
              <a:t>条</a:t>
            </a:r>
            <a:endParaRPr lang="zh-CN" altLang="en-US" dirty="0">
              <a:latin typeface="Calibri" panose="020F0502020204030204" charset="0"/>
              <a:cs typeface="Calibri" panose="020F0502020204030204" charset="0"/>
            </a:endParaRPr>
          </a:p>
        </p:txBody>
      </p:sp>
      <p:sp>
        <p:nvSpPr>
          <p:cNvPr id="10" name="Footer Placeholder 3"/>
          <p:cNvSpPr>
            <a:spLocks noGrp="1"/>
          </p:cNvSpPr>
          <p:nvPr>
            <p:ph type="ftr" sz="quarter" idx="11"/>
          </p:nvPr>
        </p:nvSpPr>
        <p:spPr>
          <a:xfrm>
            <a:off x="4572000" y="6492875"/>
            <a:ext cx="3505200" cy="365125"/>
          </a:xfrm>
        </p:spPr>
        <p:txBody>
          <a:bodyPr/>
          <a:lstStyle/>
          <a:p>
            <a:pPr>
              <a:defRPr/>
            </a:pPr>
            <a:r>
              <a:rPr lang="en-US" dirty="0"/>
              <a:t>D</a:t>
            </a:r>
            <a:r>
              <a:rPr lang="en-US" sz="1050" dirty="0"/>
              <a:t>EEP</a:t>
            </a:r>
            <a:r>
              <a:rPr lang="en-US" dirty="0"/>
              <a:t>C</a:t>
            </a:r>
            <a:r>
              <a:rPr lang="en-US" sz="1050" dirty="0"/>
              <a:t>ACHE</a:t>
            </a:r>
            <a:r>
              <a:rPr lang="en-US" dirty="0"/>
              <a:t> | </a:t>
            </a:r>
            <a:r>
              <a:rPr lang="en-US" dirty="0" err="1"/>
              <a:t>NetAI</a:t>
            </a:r>
            <a:r>
              <a:rPr lang="en-US" dirty="0"/>
              <a:t> 2018</a:t>
            </a:r>
            <a:endParaRPr lang="en-US" dirty="0"/>
          </a:p>
        </p:txBody>
      </p:sp>
      <p:sp>
        <p:nvSpPr>
          <p:cNvPr id="12" name="Slide Number Placeholder 4"/>
          <p:cNvSpPr>
            <a:spLocks noGrp="1"/>
          </p:cNvSpPr>
          <p:nvPr>
            <p:ph type="sldNum" sz="quarter" idx="12"/>
          </p:nvPr>
        </p:nvSpPr>
        <p:spPr>
          <a:xfrm>
            <a:off x="8077200" y="6492875"/>
            <a:ext cx="1066800" cy="365125"/>
          </a:xfrm>
        </p:spPr>
        <p:txBody>
          <a:bodyPr/>
          <a:lstStyle/>
          <a:p>
            <a:r>
              <a:rPr lang="en-US" dirty="0"/>
              <a:t># 4</a:t>
            </a:r>
            <a:endParaRPr lang="en-US" dirty="0"/>
          </a:p>
        </p:txBody>
      </p:sp>
      <p:pic>
        <p:nvPicPr>
          <p:cNvPr id="3" name="图片 2"/>
          <p:cNvPicPr>
            <a:picLocks noChangeAspect="1"/>
          </p:cNvPicPr>
          <p:nvPr/>
        </p:nvPicPr>
        <p:blipFill>
          <a:blip r:embed="rId1"/>
          <a:stretch>
            <a:fillRect/>
          </a:stretch>
        </p:blipFill>
        <p:spPr>
          <a:xfrm>
            <a:off x="0" y="2533015"/>
            <a:ext cx="4390390" cy="3876040"/>
          </a:xfrm>
          <a:prstGeom prst="rect">
            <a:avLst/>
          </a:prstGeom>
        </p:spPr>
      </p:pic>
      <p:pic>
        <p:nvPicPr>
          <p:cNvPr id="4" name="图片 3"/>
          <p:cNvPicPr>
            <a:picLocks noChangeAspect="1"/>
          </p:cNvPicPr>
          <p:nvPr/>
        </p:nvPicPr>
        <p:blipFill>
          <a:blip r:embed="rId2"/>
          <a:stretch>
            <a:fillRect/>
          </a:stretch>
        </p:blipFill>
        <p:spPr>
          <a:xfrm>
            <a:off x="0" y="1534160"/>
            <a:ext cx="5847715" cy="1114425"/>
          </a:xfrm>
          <a:prstGeom prst="rect">
            <a:avLst/>
          </a:prstGeom>
        </p:spPr>
      </p:pic>
      <p:sp>
        <p:nvSpPr>
          <p:cNvPr id="8" name="文本框 7"/>
          <p:cNvSpPr txBox="1"/>
          <p:nvPr/>
        </p:nvSpPr>
        <p:spPr>
          <a:xfrm>
            <a:off x="5610225" y="3757295"/>
            <a:ext cx="3713480" cy="922020"/>
          </a:xfrm>
          <a:prstGeom prst="rect">
            <a:avLst/>
          </a:prstGeom>
          <a:noFill/>
        </p:spPr>
        <p:txBody>
          <a:bodyPr wrap="none" rtlCol="0">
            <a:spAutoFit/>
          </a:bodyPr>
          <a:p>
            <a:r>
              <a:rPr lang="en-US" altLang="zh-CN"/>
              <a:t>bleu</a:t>
            </a:r>
            <a:r>
              <a:rPr lang="zh-CN" altLang="en-US"/>
              <a:t>在各权重相等的情况下为</a:t>
            </a:r>
            <a:endParaRPr lang="zh-CN" altLang="en-US"/>
          </a:p>
          <a:p>
            <a:r>
              <a:rPr lang="en-US" altLang="zh-CN"/>
              <a:t>0.783335 </a:t>
            </a:r>
            <a:r>
              <a:rPr lang="zh-CN" altLang="en-US"/>
              <a:t>效果应该比</a:t>
            </a:r>
            <a:r>
              <a:rPr lang="en-US" altLang="zh-CN"/>
              <a:t>LRU</a:t>
            </a:r>
            <a:r>
              <a:rPr lang="zh-CN" altLang="en-US"/>
              <a:t>的百分之</a:t>
            </a:r>
            <a:endParaRPr lang="zh-CN" altLang="en-US"/>
          </a:p>
          <a:p>
            <a:r>
              <a:rPr lang="zh-CN" altLang="en-US"/>
              <a:t>八十差不多</a:t>
            </a:r>
            <a:endParaRPr lang="zh-CN" altLang="en-US"/>
          </a:p>
        </p:txBody>
      </p:sp>
      <p:sp>
        <p:nvSpPr>
          <p:cNvPr id="15" name="文本框 14"/>
          <p:cNvSpPr txBox="1"/>
          <p:nvPr/>
        </p:nvSpPr>
        <p:spPr>
          <a:xfrm>
            <a:off x="5878830" y="5187315"/>
            <a:ext cx="3154680" cy="922020"/>
          </a:xfrm>
          <a:prstGeom prst="rect">
            <a:avLst/>
          </a:prstGeom>
          <a:noFill/>
        </p:spPr>
        <p:txBody>
          <a:bodyPr wrap="none" rtlCol="0">
            <a:spAutoFit/>
          </a:bodyPr>
          <a:p>
            <a:r>
              <a:rPr lang="zh-CN" altLang="en-US"/>
              <a:t>需要调整窗口大小、</a:t>
            </a:r>
            <a:endParaRPr lang="zh-CN" altLang="en-US"/>
          </a:p>
          <a:p>
            <a:r>
              <a:rPr lang="zh-CN" altLang="en-US"/>
              <a:t>训练数据集长度和模型参数、</a:t>
            </a:r>
            <a:endParaRPr lang="zh-CN" altLang="en-US"/>
          </a:p>
          <a:p>
            <a:r>
              <a:rPr lang="zh-CN" altLang="en-US"/>
              <a:t>优化函数提高命中率</a:t>
            </a:r>
            <a:r>
              <a:rPr lang="en-US" altLang="zh-CN"/>
              <a:t>bleu</a:t>
            </a:r>
            <a:r>
              <a:rPr lang="zh-CN" altLang="en-US"/>
              <a:t>值</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Autofit/>
          </a:bodyPr>
          <a:lstStyle/>
          <a:p>
            <a:r>
              <a:rPr lang="en-US" sz="3600" dirty="0">
                <a:latin typeface="Calibri" panose="020F0502020204030204" charset="0"/>
                <a:cs typeface="Calibri" panose="020F0502020204030204" charset="0"/>
              </a:rPr>
              <a:t>seq2seqLSTM预测性能</a:t>
            </a:r>
            <a:r>
              <a:rPr lang="zh-CN" altLang="en-US" sz="3600" dirty="0">
                <a:latin typeface="Calibri" panose="020F0502020204030204" charset="0"/>
                <a:ea typeface="宋体" panose="02010600030101010101" pitchFamily="2" charset="-122"/>
                <a:cs typeface="Calibri" panose="020F0502020204030204" charset="0"/>
              </a:rPr>
              <a:t>：</a:t>
            </a:r>
            <a:endParaRPr lang="zh-CN" altLang="en-US" sz="3600" dirty="0">
              <a:latin typeface="Calibri" panose="020F0502020204030204" charset="0"/>
              <a:ea typeface="宋体" panose="02010600030101010101" pitchFamily="2" charset="-122"/>
              <a:cs typeface="Calibri" panose="020F0502020204030204" charset="0"/>
            </a:endParaRPr>
          </a:p>
        </p:txBody>
      </p:sp>
      <p:sp>
        <p:nvSpPr>
          <p:cNvPr id="6" name="TextBox 5"/>
          <p:cNvSpPr txBox="1"/>
          <p:nvPr/>
        </p:nvSpPr>
        <p:spPr>
          <a:xfrm>
            <a:off x="177572" y="946244"/>
            <a:ext cx="5186515" cy="645160"/>
          </a:xfrm>
          <a:prstGeom prst="rect">
            <a:avLst/>
          </a:prstGeom>
          <a:noFill/>
        </p:spPr>
        <p:txBody>
          <a:bodyPr wrap="square" rtlCol="0">
            <a:spAutoFit/>
          </a:bodyPr>
          <a:lstStyle/>
          <a:p>
            <a:pPr algn="ctr"/>
            <a:r>
              <a:rPr lang="en-US" b="1" dirty="0">
                <a:latin typeface="Calibri" panose="020F0502020204030204" charset="0"/>
                <a:cs typeface="Calibri" panose="020F0502020204030204" charset="0"/>
              </a:rPr>
              <a:t>LSTM在</a:t>
            </a:r>
            <a:r>
              <a:rPr lang="zh-CN" altLang="en-US" b="1" dirty="0">
                <a:latin typeface="Calibri" panose="020F0502020204030204" charset="0"/>
                <a:cs typeface="Calibri" panose="020F0502020204030204" charset="0"/>
              </a:rPr>
              <a:t>未来预测时间段</a:t>
            </a:r>
            <a:r>
              <a:rPr lang="en-US" b="1" dirty="0">
                <a:latin typeface="Calibri" panose="020F0502020204030204" charset="0"/>
                <a:cs typeface="Calibri" panose="020F0502020204030204" charset="0"/>
              </a:rPr>
              <a:t>个未来时间步长上能很好地跟踪原始时间序列与预测时间序列之间的关系</a:t>
            </a:r>
            <a:endParaRPr lang="en-US" b="1" dirty="0">
              <a:latin typeface="Calibri" panose="020F0502020204030204" charset="0"/>
              <a:cs typeface="Calibri" panose="020F0502020204030204" charset="0"/>
            </a:endParaRPr>
          </a:p>
        </p:txBody>
      </p:sp>
      <p:cxnSp>
        <p:nvCxnSpPr>
          <p:cNvPr id="11" name="Straight Connector 10"/>
          <p:cNvCxnSpPr/>
          <p:nvPr/>
        </p:nvCxnSpPr>
        <p:spPr>
          <a:xfrm>
            <a:off x="5436096" y="1070987"/>
            <a:ext cx="0" cy="3802517"/>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878681" y="946180"/>
            <a:ext cx="2407285" cy="645160"/>
          </a:xfrm>
          <a:prstGeom prst="rect">
            <a:avLst/>
          </a:prstGeom>
          <a:noFill/>
        </p:spPr>
        <p:txBody>
          <a:bodyPr wrap="none" rtlCol="0">
            <a:spAutoFit/>
          </a:bodyPr>
          <a:lstStyle/>
          <a:p>
            <a:r>
              <a:rPr lang="en-US" b="1" dirty="0">
                <a:latin typeface="Calibri" panose="020F0502020204030204" charset="0"/>
                <a:cs typeface="Calibri" panose="020F0502020204030204" charset="0"/>
              </a:rPr>
              <a:t>windows size = 0.00005</a:t>
            </a:r>
            <a:endParaRPr lang="en-US" b="1" dirty="0">
              <a:latin typeface="Calibri" panose="020F0502020204030204" charset="0"/>
              <a:cs typeface="Calibri" panose="020F0502020204030204" charset="0"/>
            </a:endParaRPr>
          </a:p>
          <a:p>
            <a:r>
              <a:rPr lang="en-US" b="1" dirty="0">
                <a:latin typeface="Calibri" panose="020F0502020204030204" charset="0"/>
                <a:cs typeface="Calibri" panose="020F0502020204030204" charset="0"/>
              </a:rPr>
              <a:t>step size = 0.00005</a:t>
            </a:r>
            <a:endParaRPr lang="en-US" b="1" dirty="0">
              <a:latin typeface="Calibri" panose="020F0502020204030204" charset="0"/>
              <a:cs typeface="Calibri" panose="020F0502020204030204" charset="0"/>
            </a:endParaRPr>
          </a:p>
        </p:txBody>
      </p:sp>
      <p:sp>
        <p:nvSpPr>
          <p:cNvPr id="14" name="TextBox 13"/>
          <p:cNvSpPr txBox="1"/>
          <p:nvPr/>
        </p:nvSpPr>
        <p:spPr>
          <a:xfrm>
            <a:off x="5652120" y="2720170"/>
            <a:ext cx="3384376" cy="645160"/>
          </a:xfrm>
          <a:prstGeom prst="rect">
            <a:avLst/>
          </a:prstGeom>
          <a:noFill/>
        </p:spPr>
        <p:txBody>
          <a:bodyPr wrap="square" rtlCol="0">
            <a:spAutoFit/>
          </a:bodyPr>
          <a:lstStyle/>
          <a:p>
            <a:r>
              <a:rPr lang="zh-CN" altLang="en-US" dirty="0">
                <a:latin typeface="Calibri" panose="020F0502020204030204" charset="0"/>
                <a:cs typeface="Calibri" panose="020F0502020204030204" charset="0"/>
              </a:rPr>
              <a:t>训练集：</a:t>
            </a:r>
            <a:r>
              <a:rPr lang="en-US" altLang="zh-CN" dirty="0">
                <a:latin typeface="Calibri" panose="020F0502020204030204" charset="0"/>
                <a:cs typeface="Calibri" panose="020F0502020204030204" charset="0"/>
              </a:rPr>
              <a:t>9000</a:t>
            </a:r>
            <a:r>
              <a:rPr lang="zh-CN" altLang="en-US" dirty="0">
                <a:latin typeface="Calibri" panose="020F0502020204030204" charset="0"/>
                <a:cs typeface="Calibri" panose="020F0502020204030204" charset="0"/>
              </a:rPr>
              <a:t>条</a:t>
            </a:r>
            <a:endParaRPr lang="zh-CN" altLang="en-US" dirty="0">
              <a:latin typeface="Calibri" panose="020F0502020204030204" charset="0"/>
              <a:cs typeface="Calibri" panose="020F0502020204030204" charset="0"/>
            </a:endParaRPr>
          </a:p>
          <a:p>
            <a:r>
              <a:rPr lang="zh-CN" altLang="en-US" dirty="0">
                <a:latin typeface="Calibri" panose="020F0502020204030204" charset="0"/>
                <a:cs typeface="Calibri" panose="020F0502020204030204" charset="0"/>
              </a:rPr>
              <a:t>测试集：</a:t>
            </a:r>
            <a:r>
              <a:rPr lang="en-US" altLang="zh-CN" dirty="0">
                <a:latin typeface="Calibri" panose="020F0502020204030204" charset="0"/>
                <a:cs typeface="Calibri" panose="020F0502020204030204" charset="0"/>
              </a:rPr>
              <a:t>1000</a:t>
            </a:r>
            <a:r>
              <a:rPr lang="zh-CN" altLang="en-US" dirty="0">
                <a:latin typeface="Calibri" panose="020F0502020204030204" charset="0"/>
                <a:cs typeface="Calibri" panose="020F0502020204030204" charset="0"/>
              </a:rPr>
              <a:t>条</a:t>
            </a:r>
            <a:endParaRPr lang="zh-CN" altLang="en-US" dirty="0">
              <a:latin typeface="Calibri" panose="020F0502020204030204" charset="0"/>
              <a:cs typeface="Calibri" panose="020F0502020204030204" charset="0"/>
            </a:endParaRPr>
          </a:p>
        </p:txBody>
      </p:sp>
      <p:sp>
        <p:nvSpPr>
          <p:cNvPr id="10" name="Footer Placeholder 3"/>
          <p:cNvSpPr>
            <a:spLocks noGrp="1"/>
          </p:cNvSpPr>
          <p:nvPr>
            <p:ph type="ftr" sz="quarter" idx="11"/>
          </p:nvPr>
        </p:nvSpPr>
        <p:spPr>
          <a:xfrm>
            <a:off x="4572000" y="6492875"/>
            <a:ext cx="3505200" cy="365125"/>
          </a:xfrm>
        </p:spPr>
        <p:txBody>
          <a:bodyPr/>
          <a:lstStyle/>
          <a:p>
            <a:pPr>
              <a:defRPr/>
            </a:pPr>
            <a:r>
              <a:rPr lang="en-US" dirty="0"/>
              <a:t>D</a:t>
            </a:r>
            <a:r>
              <a:rPr lang="en-US" sz="1050" dirty="0"/>
              <a:t>EEP</a:t>
            </a:r>
            <a:r>
              <a:rPr lang="en-US" dirty="0"/>
              <a:t>C</a:t>
            </a:r>
            <a:r>
              <a:rPr lang="en-US" sz="1050" dirty="0"/>
              <a:t>ACHE</a:t>
            </a:r>
            <a:r>
              <a:rPr lang="en-US" dirty="0"/>
              <a:t> | </a:t>
            </a:r>
            <a:r>
              <a:rPr lang="en-US" dirty="0" err="1"/>
              <a:t>NetAI</a:t>
            </a:r>
            <a:r>
              <a:rPr lang="en-US" dirty="0"/>
              <a:t> 2018</a:t>
            </a:r>
            <a:endParaRPr lang="en-US" dirty="0"/>
          </a:p>
        </p:txBody>
      </p:sp>
      <p:sp>
        <p:nvSpPr>
          <p:cNvPr id="12" name="Slide Number Placeholder 4"/>
          <p:cNvSpPr>
            <a:spLocks noGrp="1"/>
          </p:cNvSpPr>
          <p:nvPr>
            <p:ph type="sldNum" sz="quarter" idx="12"/>
          </p:nvPr>
        </p:nvSpPr>
        <p:spPr>
          <a:xfrm>
            <a:off x="8077200" y="6492875"/>
            <a:ext cx="1066800" cy="365125"/>
          </a:xfrm>
        </p:spPr>
        <p:txBody>
          <a:bodyPr/>
          <a:lstStyle/>
          <a:p>
            <a:r>
              <a:rPr lang="en-US" dirty="0"/>
              <a:t># 4</a:t>
            </a:r>
            <a:endParaRPr lang="en-US" dirty="0"/>
          </a:p>
        </p:txBody>
      </p:sp>
      <p:sp>
        <p:nvSpPr>
          <p:cNvPr id="8" name="文本框 7"/>
          <p:cNvSpPr txBox="1"/>
          <p:nvPr/>
        </p:nvSpPr>
        <p:spPr>
          <a:xfrm>
            <a:off x="5610225" y="3757295"/>
            <a:ext cx="3662680" cy="645160"/>
          </a:xfrm>
          <a:prstGeom prst="rect">
            <a:avLst/>
          </a:prstGeom>
          <a:noFill/>
        </p:spPr>
        <p:txBody>
          <a:bodyPr wrap="none" rtlCol="0">
            <a:spAutoFit/>
          </a:bodyPr>
          <a:p>
            <a:r>
              <a:rPr lang="en-US" altLang="zh-CN"/>
              <a:t>bleu</a:t>
            </a:r>
            <a:r>
              <a:rPr lang="zh-CN" altLang="en-US"/>
              <a:t>在各权重相等的情况下为</a:t>
            </a:r>
            <a:endParaRPr lang="zh-CN" altLang="en-US"/>
          </a:p>
          <a:p>
            <a:r>
              <a:rPr lang="en-US" altLang="zh-CN"/>
              <a:t>0.94 </a:t>
            </a:r>
            <a:r>
              <a:rPr lang="zh-CN" altLang="en-US"/>
              <a:t>效果应该比</a:t>
            </a:r>
            <a:r>
              <a:rPr lang="en-US" altLang="zh-CN"/>
              <a:t>LRU</a:t>
            </a:r>
            <a:r>
              <a:rPr lang="zh-CN" altLang="en-US"/>
              <a:t>效果明显提升</a:t>
            </a:r>
            <a:endParaRPr lang="zh-CN" altLang="en-US"/>
          </a:p>
        </p:txBody>
      </p:sp>
      <p:sp>
        <p:nvSpPr>
          <p:cNvPr id="15" name="文本框 14"/>
          <p:cNvSpPr txBox="1"/>
          <p:nvPr/>
        </p:nvSpPr>
        <p:spPr>
          <a:xfrm>
            <a:off x="5878830" y="5187315"/>
            <a:ext cx="3154680" cy="922020"/>
          </a:xfrm>
          <a:prstGeom prst="rect">
            <a:avLst/>
          </a:prstGeom>
          <a:noFill/>
        </p:spPr>
        <p:txBody>
          <a:bodyPr wrap="none" rtlCol="0">
            <a:spAutoFit/>
          </a:bodyPr>
          <a:p>
            <a:r>
              <a:rPr lang="zh-CN" altLang="en-US"/>
              <a:t>需要调整窗口大小、</a:t>
            </a:r>
            <a:endParaRPr lang="zh-CN" altLang="en-US"/>
          </a:p>
          <a:p>
            <a:r>
              <a:rPr lang="zh-CN" altLang="en-US"/>
              <a:t>训练数据集长度和模型参数、</a:t>
            </a:r>
            <a:endParaRPr lang="zh-CN" altLang="en-US"/>
          </a:p>
          <a:p>
            <a:r>
              <a:rPr lang="zh-CN" altLang="en-US"/>
              <a:t>优化函数提高命中率</a:t>
            </a:r>
            <a:r>
              <a:rPr lang="en-US" altLang="zh-CN"/>
              <a:t>bleu</a:t>
            </a:r>
            <a:r>
              <a:rPr lang="zh-CN" altLang="en-US"/>
              <a:t>值</a:t>
            </a:r>
            <a:endParaRPr lang="zh-CN" altLang="en-US"/>
          </a:p>
        </p:txBody>
      </p:sp>
      <p:pic>
        <p:nvPicPr>
          <p:cNvPr id="5" name="图片 4"/>
          <p:cNvPicPr>
            <a:picLocks noChangeAspect="1"/>
          </p:cNvPicPr>
          <p:nvPr/>
        </p:nvPicPr>
        <p:blipFill>
          <a:blip r:embed="rId1"/>
          <a:stretch>
            <a:fillRect/>
          </a:stretch>
        </p:blipFill>
        <p:spPr>
          <a:xfrm>
            <a:off x="0" y="2837815"/>
            <a:ext cx="2752090" cy="2457450"/>
          </a:xfrm>
          <a:prstGeom prst="rect">
            <a:avLst/>
          </a:prstGeom>
        </p:spPr>
      </p:pic>
      <p:pic>
        <p:nvPicPr>
          <p:cNvPr id="7" name="图片 6"/>
          <p:cNvPicPr>
            <a:picLocks noChangeAspect="1"/>
          </p:cNvPicPr>
          <p:nvPr/>
        </p:nvPicPr>
        <p:blipFill>
          <a:blip r:embed="rId2"/>
          <a:stretch>
            <a:fillRect/>
          </a:stretch>
        </p:blipFill>
        <p:spPr>
          <a:xfrm>
            <a:off x="153670" y="1777365"/>
            <a:ext cx="7923530" cy="9429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3694268" y="4473256"/>
            <a:ext cx="1971486" cy="394872"/>
            <a:chOff x="3694268" y="4338532"/>
            <a:chExt cx="1971486" cy="394872"/>
          </a:xfrm>
        </p:grpSpPr>
        <p:sp>
          <p:nvSpPr>
            <p:cNvPr id="11" name="Trapezoid 10"/>
            <p:cNvSpPr/>
            <p:nvPr/>
          </p:nvSpPr>
          <p:spPr>
            <a:xfrm flipV="1">
              <a:off x="3694268" y="4338532"/>
              <a:ext cx="1971486" cy="386612"/>
            </a:xfrm>
            <a:prstGeom prst="trapezoid">
              <a:avLst>
                <a:gd name="adj" fmla="val 4557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TextBox 9"/>
            <p:cNvSpPr txBox="1"/>
            <p:nvPr/>
          </p:nvSpPr>
          <p:spPr>
            <a:xfrm>
              <a:off x="3824649" y="4365104"/>
              <a:ext cx="1097280" cy="368300"/>
            </a:xfrm>
            <a:prstGeom prst="rect">
              <a:avLst/>
            </a:prstGeom>
            <a:noFill/>
          </p:spPr>
          <p:txBody>
            <a:bodyPr wrap="none" rtlCol="0">
              <a:spAutoFit/>
            </a:bodyPr>
            <a:lstStyle/>
            <a:p>
              <a:pPr algn="l"/>
              <a:r>
                <a:rPr lang="en-US" dirty="0"/>
                <a:t>缓存策略</a:t>
              </a:r>
              <a:endParaRPr lang="en-US" dirty="0"/>
            </a:p>
          </p:txBody>
        </p:sp>
      </p:grpSp>
      <p:sp>
        <p:nvSpPr>
          <p:cNvPr id="3" name="Title 2"/>
          <p:cNvSpPr>
            <a:spLocks noGrp="1"/>
          </p:cNvSpPr>
          <p:nvPr>
            <p:ph type="title"/>
          </p:nvPr>
        </p:nvSpPr>
        <p:spPr/>
        <p:txBody>
          <a:bodyPr/>
          <a:lstStyle/>
          <a:p>
            <a:r>
              <a:rPr lang="en-US" dirty="0">
                <a:latin typeface="Calibri" panose="020F0502020204030204" charset="0"/>
                <a:cs typeface="Calibri" panose="020F0502020204030204" charset="0"/>
              </a:rPr>
              <a:t>缓存并不容易</a:t>
            </a:r>
            <a:endParaRPr lang="en-US" dirty="0">
              <a:latin typeface="Calibri" panose="020F0502020204030204" charset="0"/>
              <a:cs typeface="Calibri" panose="020F0502020204030204" charset="0"/>
            </a:endParaRPr>
          </a:p>
        </p:txBody>
      </p:sp>
      <p:sp>
        <p:nvSpPr>
          <p:cNvPr id="5" name="Slide Number Placeholder 4"/>
          <p:cNvSpPr>
            <a:spLocks noGrp="1"/>
          </p:cNvSpPr>
          <p:nvPr>
            <p:ph type="sldNum" sz="quarter" idx="12"/>
          </p:nvPr>
        </p:nvSpPr>
        <p:spPr/>
        <p:txBody>
          <a:bodyPr/>
          <a:lstStyle/>
          <a:p>
            <a:r>
              <a:rPr lang="en-US"/>
              <a:t># </a:t>
            </a:r>
            <a:fld id="{0A98A249-9593-3D4B-86FF-EE7CABC9770F}" type="slidenum">
              <a:rPr lang="en-US" smtClean="0"/>
            </a:fld>
            <a:endParaRPr lang="en-US" dirty="0"/>
          </a:p>
        </p:txBody>
      </p:sp>
      <p:sp>
        <p:nvSpPr>
          <p:cNvPr id="6" name="TextBox 5"/>
          <p:cNvSpPr txBox="1"/>
          <p:nvPr/>
        </p:nvSpPr>
        <p:spPr>
          <a:xfrm>
            <a:off x="0" y="1105580"/>
            <a:ext cx="9144000" cy="368300"/>
          </a:xfrm>
          <a:prstGeom prst="rect">
            <a:avLst/>
          </a:prstGeom>
          <a:noFill/>
        </p:spPr>
        <p:txBody>
          <a:bodyPr wrap="square" rtlCol="0">
            <a:spAutoFit/>
          </a:bodyPr>
          <a:lstStyle/>
          <a:p>
            <a:pPr algn="ctr"/>
            <a:r>
              <a:rPr lang="en-US" dirty="0">
                <a:latin typeface="Calibri" panose="020F0502020204030204" charset="0"/>
                <a:cs typeface="Calibri" panose="020F0502020204030204" charset="0"/>
              </a:rPr>
              <a:t>缓存服务器上的资源(例如存储空间)是有限的</a:t>
            </a:r>
            <a:endParaRPr lang="en-US" dirty="0">
              <a:latin typeface="Calibri" panose="020F0502020204030204" charset="0"/>
              <a:cs typeface="Calibri" panose="020F0502020204030204" charset="0"/>
            </a:endParaRPr>
          </a:p>
        </p:txBody>
      </p:sp>
      <p:sp>
        <p:nvSpPr>
          <p:cNvPr id="7" name="TextBox 6"/>
          <p:cNvSpPr txBox="1"/>
          <p:nvPr/>
        </p:nvSpPr>
        <p:spPr>
          <a:xfrm>
            <a:off x="0" y="1628800"/>
            <a:ext cx="9144000" cy="460375"/>
          </a:xfrm>
          <a:prstGeom prst="rect">
            <a:avLst/>
          </a:prstGeom>
          <a:noFill/>
        </p:spPr>
        <p:txBody>
          <a:bodyPr wrap="square" rtlCol="0">
            <a:spAutoFit/>
          </a:bodyPr>
          <a:lstStyle/>
          <a:p>
            <a:pPr algn="ctr"/>
            <a:r>
              <a:rPr lang="en-US" sz="2400" dirty="0">
                <a:solidFill>
                  <a:srgbClr val="3333B2"/>
                </a:solidFill>
                <a:latin typeface="Calibri" panose="020F0502020204030204" charset="0"/>
                <a:cs typeface="Calibri" panose="020F0502020204030204" charset="0"/>
              </a:rPr>
              <a:t>不能在缓存服务器上缓存所有内容对象!</a:t>
            </a:r>
            <a:endParaRPr lang="en-US" sz="2400" dirty="0">
              <a:solidFill>
                <a:srgbClr val="3333B2"/>
              </a:solidFill>
              <a:latin typeface="Calibri" panose="020F0502020204030204" charset="0"/>
              <a:cs typeface="Calibri" panose="020F0502020204030204" charset="0"/>
            </a:endParaRPr>
          </a:p>
        </p:txBody>
      </p:sp>
      <p:sp>
        <p:nvSpPr>
          <p:cNvPr id="9" name="Rounded Rectangle 8"/>
          <p:cNvSpPr/>
          <p:nvPr/>
        </p:nvSpPr>
        <p:spPr>
          <a:xfrm>
            <a:off x="2339752" y="2390593"/>
            <a:ext cx="4680520" cy="210923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 name="Content Placeholder 1"/>
          <p:cNvSpPr txBox="1"/>
          <p:nvPr/>
        </p:nvSpPr>
        <p:spPr bwMode="auto">
          <a:xfrm>
            <a:off x="2555776" y="3048447"/>
            <a:ext cx="4680520" cy="1424809"/>
          </a:xfrm>
          <a:prstGeom prst="rect">
            <a:avLst/>
          </a:prstGeom>
          <a:noFill/>
          <a:ln>
            <a:noFill/>
          </a:ln>
        </p:spPr>
        <p:txBody>
          <a:bodyPr vert="horz" wrap="square" lIns="91440" tIns="45720" rIns="91440" bIns="45720" numCol="1" anchor="t" anchorCtr="0" compatLnSpc="1"/>
          <a:lstStyle>
            <a:lvl1pPr marL="342900" indent="-342900" algn="l" rtl="0" fontAlgn="base">
              <a:spcBef>
                <a:spcPct val="20000"/>
              </a:spcBef>
              <a:spcAft>
                <a:spcPct val="0"/>
              </a:spcAft>
              <a:buSzPct val="60000"/>
              <a:buFontTx/>
              <a:buBlip>
                <a:blip r:embed="rId1"/>
              </a:buBlip>
              <a:defRPr sz="2400" kern="1200">
                <a:solidFill>
                  <a:schemeClr val="tx1"/>
                </a:solidFill>
                <a:latin typeface="Times New Roman" panose="02020603050405020304"/>
                <a:ea typeface="MS PGothic" charset="0"/>
                <a:cs typeface="Times New Roman" panose="02020603050405020304"/>
              </a:defRPr>
            </a:lvl1pPr>
            <a:lvl2pPr marL="742950" indent="-285750" algn="l" rtl="0" fontAlgn="base">
              <a:spcBef>
                <a:spcPct val="20000"/>
              </a:spcBef>
              <a:spcAft>
                <a:spcPct val="0"/>
              </a:spcAft>
              <a:buSzPct val="60000"/>
              <a:buFontTx/>
              <a:buBlip>
                <a:blip r:embed="rId2"/>
              </a:buBlip>
              <a:defRPr sz="2000" kern="1200">
                <a:solidFill>
                  <a:schemeClr val="tx1"/>
                </a:solidFill>
                <a:latin typeface="Times New Roman" panose="02020603050405020304"/>
                <a:ea typeface="MS PGothic" charset="0"/>
                <a:cs typeface="Times New Roman" panose="02020603050405020304"/>
              </a:defRPr>
            </a:lvl2pPr>
            <a:lvl3pPr marL="1143000" indent="-228600" algn="l" rtl="0" fontAlgn="base">
              <a:spcBef>
                <a:spcPct val="20000"/>
              </a:spcBef>
              <a:spcAft>
                <a:spcPct val="0"/>
              </a:spcAft>
              <a:buFont typeface="Arial" panose="020B0604020202020204" pitchFamily="34" charset="0"/>
              <a:buChar char="•"/>
              <a:defRPr sz="1800" kern="1200">
                <a:solidFill>
                  <a:schemeClr val="tx1"/>
                </a:solidFill>
                <a:latin typeface="Times New Roman" panose="02020603050405020304"/>
                <a:ea typeface="MS PGothic" charset="0"/>
                <a:cs typeface="Times New Roman" panose="02020603050405020304"/>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Times New Roman" panose="02020603050405020304"/>
                <a:ea typeface="MS PGothic" charset="0"/>
                <a:cs typeface="Times New Roman" panose="02020603050405020304"/>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Times New Roman" panose="02020603050405020304"/>
                <a:ea typeface="MS PGothic" charset="0"/>
                <a:cs typeface="Times New Roman" panose="02020603050405020304"/>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buSzPct val="100000"/>
              <a:buFont typeface="+mj-lt"/>
              <a:buAutoNum type="arabicPeriod"/>
            </a:pPr>
            <a:r>
              <a:rPr lang="en-US" sz="2200" dirty="0">
                <a:latin typeface="Calibri" panose="020F0502020204030204" charset="0"/>
                <a:cs typeface="Calibri" panose="020F0502020204030204" charset="0"/>
              </a:rPr>
              <a:t>不能在缓存服务器上缓存所有内容对象!要缓存什么内容?</a:t>
            </a:r>
            <a:endParaRPr lang="en-US" sz="2200" dirty="0">
              <a:latin typeface="Calibri" panose="020F0502020204030204" charset="0"/>
              <a:cs typeface="Calibri" panose="020F0502020204030204" charset="0"/>
            </a:endParaRPr>
          </a:p>
          <a:p>
            <a:pPr marL="457200" indent="-457200">
              <a:buSzPct val="100000"/>
              <a:buFont typeface="+mj-lt"/>
              <a:buAutoNum type="arabicPeriod"/>
            </a:pPr>
            <a:r>
              <a:rPr lang="en-US" sz="2200" dirty="0">
                <a:latin typeface="Calibri" panose="020F0502020204030204" charset="0"/>
                <a:cs typeface="Calibri" panose="020F0502020204030204" charset="0"/>
              </a:rPr>
              <a:t>当缓存已满时会发生什么?</a:t>
            </a:r>
            <a:endParaRPr lang="en-US" sz="2200" dirty="0">
              <a:latin typeface="Calibri" panose="020F0502020204030204" charset="0"/>
              <a:cs typeface="Calibri" panose="020F0502020204030204" charset="0"/>
            </a:endParaRPr>
          </a:p>
        </p:txBody>
      </p:sp>
      <p:sp>
        <p:nvSpPr>
          <p:cNvPr id="12" name="TextBox 11"/>
          <p:cNvSpPr txBox="1"/>
          <p:nvPr/>
        </p:nvSpPr>
        <p:spPr>
          <a:xfrm>
            <a:off x="3479066" y="5462972"/>
            <a:ext cx="3202305" cy="922020"/>
          </a:xfrm>
          <a:prstGeom prst="rect">
            <a:avLst/>
          </a:prstGeom>
          <a:noFill/>
        </p:spPr>
        <p:txBody>
          <a:bodyPr wrap="none" rtlCol="0">
            <a:spAutoFit/>
          </a:bodyPr>
          <a:lstStyle/>
          <a:p>
            <a:pPr algn="l"/>
            <a:r>
              <a:rPr lang="en-US" dirty="0">
                <a:latin typeface="Calibri" panose="020F0502020204030204" charset="0"/>
                <a:cs typeface="Calibri" panose="020F0502020204030204" charset="0"/>
              </a:rPr>
              <a:t>最近最少使用的(LRU)及其变体</a:t>
            </a:r>
            <a:endParaRPr lang="en-US" dirty="0">
              <a:latin typeface="Calibri" panose="020F0502020204030204" charset="0"/>
              <a:cs typeface="Calibri" panose="020F0502020204030204" charset="0"/>
            </a:endParaRPr>
          </a:p>
          <a:p>
            <a:pPr algn="l"/>
            <a:r>
              <a:rPr lang="en-US" dirty="0">
                <a:latin typeface="Calibri" panose="020F0502020204030204" charset="0"/>
                <a:cs typeface="Calibri" panose="020F0502020204030204" charset="0"/>
              </a:rPr>
              <a:t>最不常用(LFU)及其变体</a:t>
            </a:r>
            <a:endParaRPr lang="en-US" dirty="0">
              <a:latin typeface="Calibri" panose="020F0502020204030204" charset="0"/>
              <a:cs typeface="Calibri" panose="020F0502020204030204" charset="0"/>
            </a:endParaRPr>
          </a:p>
          <a:p>
            <a:pPr algn="l"/>
            <a:r>
              <a:rPr lang="en-US" dirty="0">
                <a:latin typeface="Calibri" panose="020F0502020204030204" charset="0"/>
                <a:cs typeface="Calibri" panose="020F0502020204030204" charset="0"/>
              </a:rPr>
              <a:t>静态缓存(或预取)</a:t>
            </a:r>
            <a:endParaRPr lang="en-US" dirty="0">
              <a:latin typeface="Calibri" panose="020F0502020204030204" charset="0"/>
              <a:cs typeface="Calibri" panose="020F0502020204030204" charset="0"/>
            </a:endParaRPr>
          </a:p>
        </p:txBody>
      </p:sp>
      <p:sp>
        <p:nvSpPr>
          <p:cNvPr id="13" name="TextBox 12"/>
          <p:cNvSpPr txBox="1"/>
          <p:nvPr/>
        </p:nvSpPr>
        <p:spPr>
          <a:xfrm>
            <a:off x="899592" y="5457810"/>
            <a:ext cx="2084705" cy="368300"/>
          </a:xfrm>
          <a:prstGeom prst="rect">
            <a:avLst/>
          </a:prstGeom>
          <a:noFill/>
        </p:spPr>
        <p:txBody>
          <a:bodyPr wrap="none" rtlCol="0">
            <a:spAutoFit/>
          </a:bodyPr>
          <a:lstStyle/>
          <a:p>
            <a:pPr algn="l"/>
            <a:r>
              <a:rPr lang="en-US" b="1" dirty="0">
                <a:latin typeface="Calibri" panose="020F0502020204030204" charset="0"/>
                <a:cs typeface="Calibri" panose="020F0502020204030204" charset="0"/>
              </a:rPr>
              <a:t>受欢迎的例子包括:</a:t>
            </a:r>
            <a:endParaRPr lang="en-US" b="1" dirty="0">
              <a:latin typeface="Calibri" panose="020F0502020204030204" charset="0"/>
              <a:cs typeface="Calibri" panose="020F0502020204030204" charset="0"/>
            </a:endParaRPr>
          </a:p>
        </p:txBody>
      </p:sp>
      <p:grpSp>
        <p:nvGrpSpPr>
          <p:cNvPr id="23" name="Group 22"/>
          <p:cNvGrpSpPr/>
          <p:nvPr/>
        </p:nvGrpSpPr>
        <p:grpSpPr>
          <a:xfrm>
            <a:off x="7596336" y="5589240"/>
            <a:ext cx="1105792" cy="504056"/>
            <a:chOff x="7380313" y="5517232"/>
            <a:chExt cx="1105792" cy="504056"/>
          </a:xfrm>
        </p:grpSpPr>
        <p:sp>
          <p:nvSpPr>
            <p:cNvPr id="16" name="Right Brace 15"/>
            <p:cNvSpPr/>
            <p:nvPr/>
          </p:nvSpPr>
          <p:spPr>
            <a:xfrm>
              <a:off x="7380313" y="5517232"/>
              <a:ext cx="216024" cy="504056"/>
            </a:xfrm>
            <a:prstGeom prst="rightBrace">
              <a:avLst>
                <a:gd name="adj1" fmla="val 51445"/>
                <a:gd name="adj2" fmla="val 50000"/>
              </a:avLst>
            </a:prstGeom>
            <a:ln w="2222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p>
          </p:txBody>
        </p:sp>
        <p:sp>
          <p:nvSpPr>
            <p:cNvPr id="17" name="TextBox 16"/>
            <p:cNvSpPr txBox="1"/>
            <p:nvPr/>
          </p:nvSpPr>
          <p:spPr>
            <a:xfrm>
              <a:off x="7617425" y="5572619"/>
              <a:ext cx="868680" cy="368300"/>
            </a:xfrm>
            <a:prstGeom prst="rect">
              <a:avLst/>
            </a:prstGeom>
            <a:noFill/>
          </p:spPr>
          <p:txBody>
            <a:bodyPr wrap="none" rtlCol="0">
              <a:spAutoFit/>
            </a:bodyPr>
            <a:lstStyle/>
            <a:p>
              <a:pPr algn="l"/>
              <a:r>
                <a:rPr lang="en-US" i="1" dirty="0">
                  <a:solidFill>
                    <a:srgbClr val="C00000"/>
                  </a:solidFill>
                  <a:latin typeface="Calibri" panose="020F0502020204030204" charset="0"/>
                  <a:cs typeface="Calibri" panose="020F0502020204030204" charset="0"/>
                  <a:sym typeface="+mn-ea"/>
                </a:rPr>
                <a:t>反应的</a:t>
              </a:r>
              <a:endParaRPr lang="en-US" i="1" dirty="0">
                <a:solidFill>
                  <a:srgbClr val="C00000"/>
                </a:solidFill>
                <a:latin typeface="Calibri" panose="020F0502020204030204" charset="0"/>
                <a:cs typeface="Calibri" panose="020F0502020204030204" charset="0"/>
                <a:sym typeface="+mn-ea"/>
              </a:endParaRPr>
            </a:p>
          </p:txBody>
        </p:sp>
      </p:grpSp>
      <p:grpSp>
        <p:nvGrpSpPr>
          <p:cNvPr id="22" name="Group 21"/>
          <p:cNvGrpSpPr/>
          <p:nvPr/>
        </p:nvGrpSpPr>
        <p:grpSpPr>
          <a:xfrm>
            <a:off x="6456878" y="6123543"/>
            <a:ext cx="1165859" cy="368300"/>
            <a:chOff x="6041568" y="6091620"/>
            <a:chExt cx="1165859" cy="368300"/>
          </a:xfrm>
        </p:grpSpPr>
        <p:sp>
          <p:nvSpPr>
            <p:cNvPr id="18" name="TextBox 17"/>
            <p:cNvSpPr txBox="1"/>
            <p:nvPr/>
          </p:nvSpPr>
          <p:spPr>
            <a:xfrm>
              <a:off x="6338747" y="6091620"/>
              <a:ext cx="868680" cy="368300"/>
            </a:xfrm>
            <a:prstGeom prst="rect">
              <a:avLst/>
            </a:prstGeom>
            <a:noFill/>
          </p:spPr>
          <p:txBody>
            <a:bodyPr wrap="none" rtlCol="0">
              <a:spAutoFit/>
            </a:bodyPr>
            <a:lstStyle/>
            <a:p>
              <a:r>
                <a:rPr lang="zh-CN" altLang="en-US" i="1" dirty="0">
                  <a:solidFill>
                    <a:schemeClr val="accent4">
                      <a:lumMod val="75000"/>
                    </a:schemeClr>
                  </a:solidFill>
                  <a:latin typeface="Calibri" panose="020F0502020204030204" charset="0"/>
                  <a:cs typeface="Calibri" panose="020F0502020204030204" charset="0"/>
                </a:rPr>
                <a:t>预测的</a:t>
              </a:r>
              <a:endParaRPr lang="zh-CN" altLang="en-US" i="1" dirty="0">
                <a:solidFill>
                  <a:schemeClr val="accent4">
                    <a:lumMod val="75000"/>
                  </a:schemeClr>
                </a:solidFill>
                <a:latin typeface="Calibri" panose="020F0502020204030204" charset="0"/>
                <a:cs typeface="Calibri" panose="020F0502020204030204" charset="0"/>
              </a:endParaRPr>
            </a:p>
          </p:txBody>
        </p:sp>
        <p:cxnSp>
          <p:nvCxnSpPr>
            <p:cNvPr id="20" name="Straight Arrow Connector 19"/>
            <p:cNvCxnSpPr/>
            <p:nvPr/>
          </p:nvCxnSpPr>
          <p:spPr>
            <a:xfrm>
              <a:off x="6041568" y="6197206"/>
              <a:ext cx="330632" cy="40106"/>
            </a:xfrm>
            <a:prstGeom prst="straightConnector1">
              <a:avLst/>
            </a:prstGeom>
            <a:ln w="22225">
              <a:solidFill>
                <a:schemeClr val="accent4">
                  <a:lumMod val="75000"/>
                </a:schemeClr>
              </a:solidFill>
              <a:tailEnd type="triangle" w="lg" len="med"/>
            </a:ln>
          </p:spPr>
          <p:style>
            <a:lnRef idx="1">
              <a:schemeClr val="accent1"/>
            </a:lnRef>
            <a:fillRef idx="0">
              <a:schemeClr val="accent1"/>
            </a:fillRef>
            <a:effectRef idx="0">
              <a:schemeClr val="accent1"/>
            </a:effectRef>
            <a:fontRef idx="minor">
              <a:schemeClr val="tx1"/>
            </a:fontRef>
          </p:style>
        </p:cxnSp>
      </p:grpSp>
      <p:sp>
        <p:nvSpPr>
          <p:cNvPr id="24" name="TextBox 23"/>
          <p:cNvSpPr txBox="1"/>
          <p:nvPr/>
        </p:nvSpPr>
        <p:spPr>
          <a:xfrm>
            <a:off x="2414960" y="2568712"/>
            <a:ext cx="3257623" cy="430887"/>
          </a:xfrm>
          <a:prstGeom prst="rect">
            <a:avLst/>
          </a:prstGeom>
          <a:noFill/>
        </p:spPr>
        <p:txBody>
          <a:bodyPr wrap="none" rtlCol="0">
            <a:spAutoFit/>
          </a:bodyPr>
          <a:lstStyle/>
          <a:p>
            <a:r>
              <a:rPr lang="en-US" sz="2200" b="1" dirty="0">
                <a:latin typeface="Calibri" panose="020F0502020204030204" charset="0"/>
                <a:cs typeface="Calibri" panose="020F0502020204030204" charset="0"/>
              </a:rPr>
              <a:t>Caching Decisions include:</a:t>
            </a:r>
            <a:endParaRPr lang="en-US" sz="2200" b="1" dirty="0">
              <a:latin typeface="Calibri" panose="020F0502020204030204" charset="0"/>
              <a:cs typeface="Calibri" panose="020F0502020204030204" charset="0"/>
            </a:endParaRPr>
          </a:p>
        </p:txBody>
      </p:sp>
      <p:sp>
        <p:nvSpPr>
          <p:cNvPr id="25" name="Footer Placeholder 3"/>
          <p:cNvSpPr>
            <a:spLocks noGrp="1"/>
          </p:cNvSpPr>
          <p:nvPr>
            <p:ph type="ftr" sz="quarter" idx="11"/>
          </p:nvPr>
        </p:nvSpPr>
        <p:spPr>
          <a:xfrm>
            <a:off x="4572000" y="6492875"/>
            <a:ext cx="3505200" cy="365125"/>
          </a:xfrm>
        </p:spPr>
        <p:txBody>
          <a:bodyPr/>
          <a:lstStyle/>
          <a:p>
            <a:pPr>
              <a:defRPr/>
            </a:pPr>
            <a:r>
              <a:rPr lang="en-US" dirty="0"/>
              <a:t>D</a:t>
            </a:r>
            <a:r>
              <a:rPr lang="en-US" sz="1050" dirty="0"/>
              <a:t>EEP</a:t>
            </a:r>
            <a:r>
              <a:rPr lang="en-US" dirty="0"/>
              <a:t>C</a:t>
            </a:r>
            <a:r>
              <a:rPr lang="en-US" sz="1050" dirty="0"/>
              <a:t>ACHE</a:t>
            </a:r>
            <a:r>
              <a:rPr lang="en-US" dirty="0"/>
              <a:t> | </a:t>
            </a:r>
            <a:r>
              <a:rPr lang="en-US" dirty="0" err="1"/>
              <a:t>NetAI</a:t>
            </a:r>
            <a:r>
              <a:rPr lang="en-US" dirty="0"/>
              <a:t> 2018</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250"/>
                                        <p:tgtEl>
                                          <p:spTgt spid="13"/>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25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250"/>
                                        <p:tgtEl>
                                          <p:spTgt spid="23"/>
                                        </p:tgtEl>
                                      </p:cBhvr>
                                    </p:animEffect>
                                  </p:childTnLst>
                                </p:cTn>
                              </p:par>
                            </p:childTnLst>
                          </p:cTn>
                        </p:par>
                        <p:par>
                          <p:cTn id="39" fill="hold">
                            <p:stCondLst>
                              <p:cond delay="500"/>
                            </p:stCondLst>
                            <p:childTnLst>
                              <p:par>
                                <p:cTn id="40" presetID="10" presetClass="entr" presetSubtype="0" fill="hold"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2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bldLvl="0" animBg="1"/>
      <p:bldP spid="8" grpId="0"/>
      <p:bldP spid="12" grpId="0"/>
      <p:bldP spid="13" grpId="0"/>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Calibri" panose="020F0502020204030204" charset="0"/>
                <a:cs typeface="Calibri" panose="020F0502020204030204" charset="0"/>
              </a:rPr>
              <a:t>内容类型和大小的异质性</a:t>
            </a:r>
            <a:endParaRPr lang="en-US" dirty="0">
              <a:latin typeface="Calibri" panose="020F0502020204030204" charset="0"/>
              <a:cs typeface="Calibri" panose="020F0502020204030204" charset="0"/>
            </a:endParaRPr>
          </a:p>
          <a:p>
            <a:r>
              <a:rPr lang="en-US" dirty="0">
                <a:latin typeface="Calibri" panose="020F0502020204030204" charset="0"/>
                <a:cs typeface="Calibri" panose="020F0502020204030204" charset="0"/>
              </a:rPr>
              <a:t>(例如网页与影片)</a:t>
            </a:r>
            <a:endParaRPr lang="en-US" dirty="0">
              <a:latin typeface="Calibri" panose="020F0502020204030204" charset="0"/>
              <a:cs typeface="Calibri" panose="020F0502020204030204" charset="0"/>
            </a:endParaRPr>
          </a:p>
          <a:p>
            <a:r>
              <a:rPr lang="en-US" dirty="0">
                <a:latin typeface="Calibri" panose="020F0502020204030204" charset="0"/>
                <a:cs typeface="Calibri" panose="020F0502020204030204" charset="0"/>
              </a:rPr>
              <a:t>内容对象请求模式经常随时间变化(因此内容对象的受欢迎程度也会变化)</a:t>
            </a:r>
            <a:endParaRPr lang="en-US" dirty="0">
              <a:latin typeface="Calibri" panose="020F0502020204030204" charset="0"/>
              <a:cs typeface="Calibri" panose="020F0502020204030204" charset="0"/>
            </a:endParaRPr>
          </a:p>
          <a:p>
            <a:r>
              <a:rPr lang="en-US" dirty="0">
                <a:latin typeface="Calibri" panose="020F0502020204030204" charset="0"/>
                <a:cs typeface="Calibri" panose="020F0502020204030204" charset="0"/>
              </a:rPr>
              <a:t>内容生命周期的多样性</a:t>
            </a:r>
            <a:endParaRPr lang="en-US" dirty="0">
              <a:latin typeface="Calibri" panose="020F0502020204030204" charset="0"/>
              <a:cs typeface="Calibri" panose="020F0502020204030204" charset="0"/>
            </a:endParaRPr>
          </a:p>
          <a:p>
            <a:r>
              <a:rPr lang="en-US" dirty="0">
                <a:latin typeface="Calibri" panose="020F0502020204030204" charset="0"/>
                <a:cs typeface="Calibri" panose="020F0502020204030204" charset="0"/>
              </a:rPr>
              <a:t>(短命内容对象vs.长命内容对象)</a:t>
            </a:r>
            <a:endParaRPr lang="en-US" dirty="0">
              <a:latin typeface="Calibri" panose="020F0502020204030204" charset="0"/>
              <a:cs typeface="Calibri" panose="020F0502020204030204" charset="0"/>
            </a:endParaRPr>
          </a:p>
          <a:p>
            <a:r>
              <a:rPr lang="en-US" dirty="0">
                <a:latin typeface="Calibri" panose="020F0502020204030204" charset="0"/>
                <a:cs typeface="Calibri" panose="020F0502020204030204" charset="0"/>
              </a:rPr>
              <a:t>处理实际内容对象请求的突发性和非平稳特性</a:t>
            </a:r>
            <a:endParaRPr lang="en-US" dirty="0">
              <a:latin typeface="Calibri" panose="020F0502020204030204" charset="0"/>
              <a:cs typeface="Calibri" panose="020F0502020204030204" charset="0"/>
            </a:endParaRPr>
          </a:p>
        </p:txBody>
      </p:sp>
      <p:sp>
        <p:nvSpPr>
          <p:cNvPr id="3" name="Title 2"/>
          <p:cNvSpPr>
            <a:spLocks noGrp="1"/>
          </p:cNvSpPr>
          <p:nvPr>
            <p:ph type="title"/>
          </p:nvPr>
        </p:nvSpPr>
        <p:spPr/>
        <p:txBody>
          <a:bodyPr/>
          <a:lstStyle/>
          <a:p>
            <a:r>
              <a:rPr lang="zh-CN" altLang="en-US" dirty="0">
                <a:latin typeface="Calibri" panose="020F0502020204030204" charset="0"/>
                <a:cs typeface="Calibri" panose="020F0502020204030204" charset="0"/>
                <a:sym typeface="+mn-ea"/>
              </a:rPr>
              <a:t>缓存面临的挑战</a:t>
            </a:r>
            <a:endParaRPr lang="zh-CN" altLang="en-US" dirty="0">
              <a:latin typeface="Calibri" panose="020F0502020204030204" charset="0"/>
              <a:cs typeface="Calibri" panose="020F0502020204030204" charset="0"/>
              <a:sym typeface="+mn-ea"/>
            </a:endParaRPr>
          </a:p>
        </p:txBody>
      </p:sp>
      <p:sp>
        <p:nvSpPr>
          <p:cNvPr id="5" name="Slide Number Placeholder 4"/>
          <p:cNvSpPr>
            <a:spLocks noGrp="1"/>
          </p:cNvSpPr>
          <p:nvPr>
            <p:ph type="sldNum" sz="quarter" idx="12"/>
          </p:nvPr>
        </p:nvSpPr>
        <p:spPr/>
        <p:txBody>
          <a:bodyPr/>
          <a:lstStyle/>
          <a:p>
            <a:r>
              <a:rPr lang="en-US"/>
              <a:t># </a:t>
            </a:r>
            <a:fld id="{0A98A249-9593-3D4B-86FF-EE7CABC9770F}" type="slidenum">
              <a:rPr lang="en-US" smtClean="0"/>
            </a:fld>
            <a:endParaRPr lang="en-US" dirty="0"/>
          </a:p>
        </p:txBody>
      </p:sp>
      <p:sp>
        <p:nvSpPr>
          <p:cNvPr id="6" name="Footer Placeholder 3"/>
          <p:cNvSpPr>
            <a:spLocks noGrp="1"/>
          </p:cNvSpPr>
          <p:nvPr>
            <p:ph type="ftr" sz="quarter" idx="11"/>
          </p:nvPr>
        </p:nvSpPr>
        <p:spPr>
          <a:xfrm>
            <a:off x="4572000" y="6492875"/>
            <a:ext cx="3505200" cy="365125"/>
          </a:xfrm>
        </p:spPr>
        <p:txBody>
          <a:bodyPr/>
          <a:lstStyle/>
          <a:p>
            <a:pPr>
              <a:defRPr/>
            </a:pPr>
            <a:r>
              <a:rPr lang="en-US" dirty="0"/>
              <a:t>D</a:t>
            </a:r>
            <a:r>
              <a:rPr lang="en-US" sz="1050" dirty="0"/>
              <a:t>EEP</a:t>
            </a:r>
            <a:r>
              <a:rPr lang="en-US" dirty="0"/>
              <a:t>C</a:t>
            </a:r>
            <a:r>
              <a:rPr lang="en-US" sz="1050" dirty="0"/>
              <a:t>ACHE</a:t>
            </a:r>
            <a:r>
              <a:rPr lang="en-US" dirty="0"/>
              <a:t> | </a:t>
            </a:r>
            <a:r>
              <a:rPr lang="en-US" dirty="0" err="1"/>
              <a:t>NetAI</a:t>
            </a:r>
            <a:r>
              <a:rPr lang="en-US" dirty="0"/>
              <a:t> 2018</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066801"/>
            <a:ext cx="8382000" cy="4090392"/>
          </a:xfrm>
        </p:spPr>
        <p:txBody>
          <a:bodyPr/>
          <a:lstStyle/>
          <a:p>
            <a:r>
              <a:rPr lang="en-US" dirty="0">
                <a:latin typeface="Calibri" panose="020F0502020204030204" charset="0"/>
                <a:cs typeface="Calibri" panose="020F0502020204030204" charset="0"/>
              </a:rPr>
              <a:t>虽然反应性缓存的速度更快，但它忽略了未来对象的流行程度。</a:t>
            </a:r>
            <a:endParaRPr lang="en-US" dirty="0">
              <a:latin typeface="Calibri" panose="020F0502020204030204" charset="0"/>
              <a:cs typeface="Calibri" panose="020F0502020204030204" charset="0"/>
            </a:endParaRPr>
          </a:p>
          <a:p>
            <a:r>
              <a:rPr lang="en-US" dirty="0">
                <a:latin typeface="Calibri" panose="020F0502020204030204" charset="0"/>
                <a:cs typeface="Calibri" panose="020F0502020204030204" charset="0"/>
              </a:rPr>
              <a:t>虽然主动缓存考虑到未来对象的流行程度，但它假定对象请求模式是固定的。</a:t>
            </a:r>
            <a:endParaRPr lang="en-US" dirty="0">
              <a:latin typeface="Calibri" panose="020F0502020204030204" charset="0"/>
              <a:cs typeface="Calibri" panose="020F0502020204030204" charset="0"/>
            </a:endParaRPr>
          </a:p>
        </p:txBody>
      </p:sp>
      <p:sp>
        <p:nvSpPr>
          <p:cNvPr id="3" name="Title 2"/>
          <p:cNvSpPr>
            <a:spLocks noGrp="1"/>
          </p:cNvSpPr>
          <p:nvPr>
            <p:ph type="title"/>
          </p:nvPr>
        </p:nvSpPr>
        <p:spPr/>
        <p:txBody>
          <a:bodyPr/>
          <a:lstStyle/>
          <a:p>
            <a:r>
              <a:rPr lang="en-US" dirty="0">
                <a:latin typeface="Calibri" panose="020F0502020204030204" charset="0"/>
                <a:cs typeface="Calibri" panose="020F0502020204030204" charset="0"/>
              </a:rPr>
              <a:t>现有方法的缺点</a:t>
            </a:r>
            <a:endParaRPr lang="en-US" dirty="0">
              <a:latin typeface="Calibri" panose="020F0502020204030204" charset="0"/>
              <a:cs typeface="Calibri" panose="020F0502020204030204" charset="0"/>
            </a:endParaRPr>
          </a:p>
        </p:txBody>
      </p:sp>
      <p:sp>
        <p:nvSpPr>
          <p:cNvPr id="5" name="Slide Number Placeholder 4"/>
          <p:cNvSpPr>
            <a:spLocks noGrp="1"/>
          </p:cNvSpPr>
          <p:nvPr>
            <p:ph type="sldNum" sz="quarter" idx="12"/>
          </p:nvPr>
        </p:nvSpPr>
        <p:spPr/>
        <p:txBody>
          <a:bodyPr/>
          <a:lstStyle/>
          <a:p>
            <a:r>
              <a:rPr lang="en-US"/>
              <a:t># </a:t>
            </a:r>
            <a:fld id="{0A98A249-9593-3D4B-86FF-EE7CABC9770F}" type="slidenum">
              <a:rPr lang="en-US" smtClean="0"/>
            </a:fld>
            <a:endParaRPr lang="en-US" dirty="0"/>
          </a:p>
        </p:txBody>
      </p:sp>
      <p:sp>
        <p:nvSpPr>
          <p:cNvPr id="7" name="Footer Placeholder 3"/>
          <p:cNvSpPr>
            <a:spLocks noGrp="1"/>
          </p:cNvSpPr>
          <p:nvPr>
            <p:ph type="ftr" sz="quarter" idx="11"/>
          </p:nvPr>
        </p:nvSpPr>
        <p:spPr>
          <a:xfrm>
            <a:off x="4572000" y="6492875"/>
            <a:ext cx="3505200" cy="365125"/>
          </a:xfrm>
        </p:spPr>
        <p:txBody>
          <a:bodyPr/>
          <a:lstStyle/>
          <a:p>
            <a:pPr>
              <a:defRPr/>
            </a:pPr>
            <a:r>
              <a:rPr lang="en-US" dirty="0"/>
              <a:t>D</a:t>
            </a:r>
            <a:r>
              <a:rPr lang="en-US" sz="1050" dirty="0"/>
              <a:t>EEP</a:t>
            </a:r>
            <a:r>
              <a:rPr lang="en-US" dirty="0"/>
              <a:t>C</a:t>
            </a:r>
            <a:r>
              <a:rPr lang="en-US" sz="1050" dirty="0"/>
              <a:t>ACHE</a:t>
            </a:r>
            <a:r>
              <a:rPr lang="en-US" dirty="0"/>
              <a:t> | </a:t>
            </a:r>
            <a:r>
              <a:rPr lang="en-US" dirty="0" err="1"/>
              <a:t>NetAI</a:t>
            </a:r>
            <a:r>
              <a:rPr lang="en-US" dirty="0"/>
              <a:t> 2018</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066801"/>
            <a:ext cx="8382000" cy="4090392"/>
          </a:xfrm>
        </p:spPr>
        <p:txBody>
          <a:bodyPr/>
          <a:lstStyle/>
          <a:p>
            <a:r>
              <a:rPr lang="en-US" dirty="0">
                <a:latin typeface="Calibri" panose="020F0502020204030204" charset="0"/>
                <a:cs typeface="Calibri" panose="020F0502020204030204" charset="0"/>
              </a:rPr>
              <a:t>虽然反应性缓存的速度更快，但它忽略了未来对象的流行程度。</a:t>
            </a:r>
            <a:endParaRPr lang="en-US" dirty="0">
              <a:latin typeface="Calibri" panose="020F0502020204030204" charset="0"/>
              <a:cs typeface="Calibri" panose="020F0502020204030204" charset="0"/>
            </a:endParaRPr>
          </a:p>
          <a:p>
            <a:r>
              <a:rPr lang="en-US" dirty="0">
                <a:latin typeface="Calibri" panose="020F0502020204030204" charset="0"/>
                <a:cs typeface="Calibri" panose="020F0502020204030204" charset="0"/>
              </a:rPr>
              <a:t>虽然主动缓存考虑到未来对象的流行程度，但它假定对象请求模式是固定的。</a:t>
            </a:r>
            <a:endParaRPr lang="en-US" dirty="0">
              <a:latin typeface="Calibri" panose="020F0502020204030204" charset="0"/>
              <a:cs typeface="Calibri" panose="020F0502020204030204" charset="0"/>
            </a:endParaRPr>
          </a:p>
          <a:p>
            <a:r>
              <a:rPr lang="en-US" dirty="0">
                <a:latin typeface="Calibri" panose="020F0502020204030204" charset="0"/>
                <a:cs typeface="Calibri" panose="020F0502020204030204" charset="0"/>
              </a:rPr>
              <a:t>自适应缓存策略(例如基于ttl的)处理对象请求的异构性和突发性，但仍然依赖于对象请求的历史记录，忽略了未来可能的对象请求模式。</a:t>
            </a:r>
            <a:endParaRPr lang="en-US" dirty="0">
              <a:latin typeface="Calibri" panose="020F0502020204030204" charset="0"/>
              <a:cs typeface="Calibri" panose="020F0502020204030204" charset="0"/>
            </a:endParaRPr>
          </a:p>
        </p:txBody>
      </p:sp>
      <p:sp>
        <p:nvSpPr>
          <p:cNvPr id="3" name="Title 2"/>
          <p:cNvSpPr>
            <a:spLocks noGrp="1"/>
          </p:cNvSpPr>
          <p:nvPr>
            <p:ph type="title"/>
          </p:nvPr>
        </p:nvSpPr>
        <p:spPr/>
        <p:txBody>
          <a:bodyPr/>
          <a:lstStyle/>
          <a:p>
            <a:r>
              <a:rPr lang="en-US" dirty="0">
                <a:latin typeface="Calibri" panose="020F0502020204030204" charset="0"/>
                <a:cs typeface="Calibri" panose="020F0502020204030204" charset="0"/>
              </a:rPr>
              <a:t>Drawbacks of Existing Approaches</a:t>
            </a:r>
            <a:endParaRPr lang="en-US" dirty="0">
              <a:latin typeface="Calibri" panose="020F0502020204030204" charset="0"/>
              <a:cs typeface="Calibri" panose="020F0502020204030204" charset="0"/>
            </a:endParaRPr>
          </a:p>
        </p:txBody>
      </p:sp>
      <p:sp>
        <p:nvSpPr>
          <p:cNvPr id="5" name="Slide Number Placeholder 4"/>
          <p:cNvSpPr>
            <a:spLocks noGrp="1"/>
          </p:cNvSpPr>
          <p:nvPr>
            <p:ph type="sldNum" sz="quarter" idx="12"/>
          </p:nvPr>
        </p:nvSpPr>
        <p:spPr/>
        <p:txBody>
          <a:bodyPr/>
          <a:lstStyle/>
          <a:p>
            <a:r>
              <a:rPr lang="en-US"/>
              <a:t># </a:t>
            </a:r>
            <a:fld id="{0A98A249-9593-3D4B-86FF-EE7CABC9770F}" type="slidenum">
              <a:rPr lang="en-US" smtClean="0"/>
            </a:fld>
            <a:endParaRPr lang="en-US" dirty="0"/>
          </a:p>
        </p:txBody>
      </p:sp>
      <p:sp>
        <p:nvSpPr>
          <p:cNvPr id="6" name="TextBox 5"/>
          <p:cNvSpPr txBox="1"/>
          <p:nvPr/>
        </p:nvSpPr>
        <p:spPr>
          <a:xfrm>
            <a:off x="571500" y="5229200"/>
            <a:ext cx="8039100" cy="460375"/>
          </a:xfrm>
          <a:prstGeom prst="rect">
            <a:avLst/>
          </a:prstGeom>
          <a:solidFill>
            <a:srgbClr val="97DF8A"/>
          </a:solidFill>
        </p:spPr>
        <p:txBody>
          <a:bodyPr wrap="square" rtlCol="0">
            <a:spAutoFit/>
          </a:bodyPr>
          <a:lstStyle/>
          <a:p>
            <a:pPr algn="ctr"/>
            <a:r>
              <a:rPr lang="en-US" sz="2400" b="1" dirty="0">
                <a:solidFill>
                  <a:srgbClr val="FF0000"/>
                </a:solidFill>
                <a:latin typeface="+mn-lt"/>
                <a:cs typeface="Calibri" panose="020F0502020204030204" charset="0"/>
              </a:rPr>
              <a:t>现有的方法不能适用于不同的情况</a:t>
            </a:r>
            <a:endParaRPr lang="en-US" sz="2400" b="1" dirty="0">
              <a:solidFill>
                <a:srgbClr val="FF0000"/>
              </a:solidFill>
              <a:latin typeface="+mn-lt"/>
              <a:cs typeface="Calibri" panose="020F0502020204030204" charset="0"/>
            </a:endParaRPr>
          </a:p>
        </p:txBody>
      </p:sp>
      <p:sp>
        <p:nvSpPr>
          <p:cNvPr id="7" name="Footer Placeholder 3"/>
          <p:cNvSpPr>
            <a:spLocks noGrp="1"/>
          </p:cNvSpPr>
          <p:nvPr>
            <p:ph type="ftr" sz="quarter" idx="11"/>
          </p:nvPr>
        </p:nvSpPr>
        <p:spPr>
          <a:xfrm>
            <a:off x="4572000" y="6492875"/>
            <a:ext cx="3505200" cy="365125"/>
          </a:xfrm>
        </p:spPr>
        <p:txBody>
          <a:bodyPr/>
          <a:lstStyle/>
          <a:p>
            <a:pPr>
              <a:defRPr/>
            </a:pPr>
            <a:r>
              <a:rPr lang="en-US" dirty="0"/>
              <a:t>D</a:t>
            </a:r>
            <a:r>
              <a:rPr lang="en-US" sz="1050" dirty="0"/>
              <a:t>EEP</a:t>
            </a:r>
            <a:r>
              <a:rPr lang="en-US" dirty="0"/>
              <a:t>C</a:t>
            </a:r>
            <a:r>
              <a:rPr lang="en-US" sz="1050" dirty="0"/>
              <a:t>ACHE</a:t>
            </a:r>
            <a:r>
              <a:rPr lang="en-US" dirty="0"/>
              <a:t> | </a:t>
            </a:r>
            <a:r>
              <a:rPr lang="en-US" dirty="0" err="1"/>
              <a:t>NetAI</a:t>
            </a:r>
            <a:r>
              <a:rPr lang="en-US" dirty="0"/>
              <a:t> 2018</a:t>
            </a:r>
            <a:endParaRPr lang="en-US" dirty="0"/>
          </a:p>
        </p:txBody>
      </p:sp>
      <p:sp>
        <p:nvSpPr>
          <p:cNvPr id="8" name="Rectangle 7"/>
          <p:cNvSpPr/>
          <p:nvPr/>
        </p:nvSpPr>
        <p:spPr>
          <a:xfrm>
            <a:off x="590916" y="5671071"/>
            <a:ext cx="8019684" cy="576263"/>
          </a:xfrm>
          <a:prstGeom prst="rect">
            <a:avLst/>
          </a:prstGeom>
          <a:solidFill>
            <a:srgbClr val="97D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solidFill>
                  <a:srgbClr val="FF0000"/>
                </a:solidFill>
              </a:rPr>
              <a:t>没有一种缓存策略可能在所有设置中都能很好地工作!</a:t>
            </a:r>
            <a:endParaRPr lang="en-US" sz="2400" b="1" i="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8"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0424" y="1774800"/>
            <a:ext cx="8784976" cy="3705275"/>
          </a:xfrm>
        </p:spPr>
        <p:txBody>
          <a:bodyPr/>
          <a:lstStyle/>
          <a:p>
            <a:pPr marL="0" indent="0" algn="ctr">
              <a:lnSpc>
                <a:spcPct val="150000"/>
              </a:lnSpc>
              <a:buNone/>
            </a:pPr>
            <a:r>
              <a:rPr lang="en-US" sz="2800" b="1" dirty="0">
                <a:solidFill>
                  <a:srgbClr val="3333B2"/>
                </a:solidFill>
                <a:latin typeface="Calibri" panose="020F0502020204030204" charset="0"/>
                <a:cs typeface="Calibri" panose="020F0502020204030204" charset="0"/>
              </a:rPr>
              <a:t>艾未未来救援!我们能否开发一种自适应的、数据驱动的缓存机制(通过深度学习)，能够处理不同的、时变的内容对象特征</a:t>
            </a:r>
            <a:endParaRPr lang="en-US" sz="2800" b="1" dirty="0">
              <a:solidFill>
                <a:srgbClr val="3333B2"/>
              </a:solidFill>
              <a:latin typeface="Calibri" panose="020F0502020204030204" charset="0"/>
              <a:cs typeface="Calibri" panose="020F0502020204030204" charset="0"/>
            </a:endParaRPr>
          </a:p>
          <a:p>
            <a:pPr marL="0" indent="0" algn="ctr">
              <a:lnSpc>
                <a:spcPct val="150000"/>
              </a:lnSpc>
              <a:buNone/>
            </a:pPr>
            <a:r>
              <a:rPr lang="en-US" sz="2800" b="1" dirty="0">
                <a:solidFill>
                  <a:srgbClr val="3333B2"/>
                </a:solidFill>
                <a:latin typeface="Calibri" panose="020F0502020204030204" charset="0"/>
                <a:cs typeface="Calibri" panose="020F0502020204030204" charset="0"/>
              </a:rPr>
              <a:t>(例如到达模式、受欢迎程度、寿命)</a:t>
            </a:r>
            <a:endParaRPr lang="en-US" sz="2800" b="1" dirty="0">
              <a:solidFill>
                <a:srgbClr val="3333B2"/>
              </a:solidFill>
              <a:latin typeface="Calibri" panose="020F0502020204030204" charset="0"/>
              <a:cs typeface="Calibri" panose="020F0502020204030204" charset="0"/>
            </a:endParaRPr>
          </a:p>
          <a:p>
            <a:pPr marL="0" indent="0" algn="ctr">
              <a:lnSpc>
                <a:spcPct val="150000"/>
              </a:lnSpc>
              <a:buNone/>
            </a:pPr>
            <a:r>
              <a:rPr lang="en-US" sz="2800" b="1" dirty="0">
                <a:solidFill>
                  <a:srgbClr val="3333B2"/>
                </a:solidFill>
                <a:latin typeface="Calibri" panose="020F0502020204030204" charset="0"/>
                <a:cs typeface="Calibri" panose="020F0502020204030204" charset="0"/>
              </a:rPr>
              <a:t>提高缓存效率?</a:t>
            </a:r>
            <a:endParaRPr lang="en-US" sz="2800" b="1" dirty="0">
              <a:solidFill>
                <a:srgbClr val="3333B2"/>
              </a:solidFill>
              <a:latin typeface="Calibri" panose="020F0502020204030204" charset="0"/>
              <a:cs typeface="Calibri" panose="020F0502020204030204" charset="0"/>
            </a:endParaRPr>
          </a:p>
        </p:txBody>
      </p:sp>
      <p:sp>
        <p:nvSpPr>
          <p:cNvPr id="3" name="Title 2"/>
          <p:cNvSpPr>
            <a:spLocks noGrp="1"/>
          </p:cNvSpPr>
          <p:nvPr>
            <p:ph type="title"/>
          </p:nvPr>
        </p:nvSpPr>
        <p:spPr/>
        <p:txBody>
          <a:bodyPr/>
          <a:lstStyle/>
          <a:p>
            <a:r>
              <a:rPr lang="zh-CN" altLang="en-US" dirty="0">
                <a:latin typeface="Calibri" panose="020F0502020204030204" charset="0"/>
                <a:cs typeface="Calibri" panose="020F0502020204030204" charset="0"/>
              </a:rPr>
              <a:t>目标</a:t>
            </a:r>
            <a:endParaRPr lang="zh-CN" altLang="en-US" dirty="0">
              <a:latin typeface="Calibri" panose="020F0502020204030204" charset="0"/>
              <a:cs typeface="Calibri" panose="020F0502020204030204" charset="0"/>
            </a:endParaRPr>
          </a:p>
        </p:txBody>
      </p:sp>
      <p:sp>
        <p:nvSpPr>
          <p:cNvPr id="5" name="Slide Number Placeholder 4"/>
          <p:cNvSpPr>
            <a:spLocks noGrp="1"/>
          </p:cNvSpPr>
          <p:nvPr>
            <p:ph type="sldNum" sz="quarter" idx="12"/>
          </p:nvPr>
        </p:nvSpPr>
        <p:spPr/>
        <p:txBody>
          <a:bodyPr/>
          <a:lstStyle/>
          <a:p>
            <a:r>
              <a:rPr lang="en-US"/>
              <a:t># </a:t>
            </a:r>
            <a:fld id="{0A98A249-9593-3D4B-86FF-EE7CABC9770F}" type="slidenum">
              <a:rPr lang="en-US" smtClean="0"/>
            </a:fld>
            <a:endParaRPr lang="en-US" dirty="0"/>
          </a:p>
        </p:txBody>
      </p:sp>
      <p:sp>
        <p:nvSpPr>
          <p:cNvPr id="29" name="Footer Placeholder 3"/>
          <p:cNvSpPr>
            <a:spLocks noGrp="1"/>
          </p:cNvSpPr>
          <p:nvPr>
            <p:ph type="ftr" sz="quarter" idx="11"/>
          </p:nvPr>
        </p:nvSpPr>
        <p:spPr>
          <a:xfrm>
            <a:off x="4572000" y="6492875"/>
            <a:ext cx="3505200" cy="365125"/>
          </a:xfrm>
        </p:spPr>
        <p:txBody>
          <a:bodyPr/>
          <a:lstStyle/>
          <a:p>
            <a:pPr>
              <a:defRPr/>
            </a:pPr>
            <a:r>
              <a:rPr lang="en-US" dirty="0"/>
              <a:t>D</a:t>
            </a:r>
            <a:r>
              <a:rPr lang="en-US" sz="1050" dirty="0"/>
              <a:t>EEP</a:t>
            </a:r>
            <a:r>
              <a:rPr lang="en-US" dirty="0"/>
              <a:t>C</a:t>
            </a:r>
            <a:r>
              <a:rPr lang="en-US" sz="1050" dirty="0"/>
              <a:t>ACHE</a:t>
            </a:r>
            <a:r>
              <a:rPr lang="en-US" dirty="0"/>
              <a:t> | </a:t>
            </a:r>
            <a:r>
              <a:rPr lang="en-US" dirty="0" err="1"/>
              <a:t>NetAI</a:t>
            </a:r>
            <a:r>
              <a:rPr lang="en-US" dirty="0"/>
              <a:t> 2018</a:t>
            </a:r>
            <a:endParaRPr lang="en-US" dirty="0"/>
          </a:p>
        </p:txBody>
      </p:sp>
      <p:sp>
        <p:nvSpPr>
          <p:cNvPr id="21" name="TextBox 20"/>
          <p:cNvSpPr txBox="1">
            <a:spLocks noChangeArrowheads="1"/>
          </p:cNvSpPr>
          <p:nvPr/>
        </p:nvSpPr>
        <p:spPr bwMode="auto">
          <a:xfrm>
            <a:off x="509440" y="865488"/>
            <a:ext cx="7567760" cy="584775"/>
          </a:xfrm>
          <a:prstGeom prst="rect">
            <a:avLst/>
          </a:prstGeom>
          <a:solidFill>
            <a:srgbClr val="CCFFCC"/>
          </a:solidFill>
          <a:ln>
            <a:noFill/>
          </a:ln>
        </p:spPr>
        <p:txBody>
          <a:bodyPr wrap="square">
            <a:spAutoFit/>
          </a:bodyPr>
          <a:lstStyle>
            <a:lvl1pPr>
              <a:defRPr sz="2400">
                <a:solidFill>
                  <a:schemeClr val="tx1"/>
                </a:solidFill>
                <a:latin typeface="Times New Roman" panose="02020603050405020304" charset="0"/>
                <a:ea typeface="MS PGothic" charset="0"/>
                <a:cs typeface="MS PGothic" charset="0"/>
              </a:defRPr>
            </a:lvl1pPr>
            <a:lvl2pPr marL="742950" indent="-285750">
              <a:defRPr sz="2400">
                <a:solidFill>
                  <a:schemeClr val="tx1"/>
                </a:solidFill>
                <a:latin typeface="Times New Roman" panose="02020603050405020304" charset="0"/>
                <a:ea typeface="MS PGothic" charset="0"/>
              </a:defRPr>
            </a:lvl2pPr>
            <a:lvl3pPr marL="1143000" indent="-228600">
              <a:defRPr sz="2400">
                <a:solidFill>
                  <a:schemeClr val="tx1"/>
                </a:solidFill>
                <a:latin typeface="Times New Roman" panose="02020603050405020304" charset="0"/>
                <a:ea typeface="MS PGothic" charset="0"/>
              </a:defRPr>
            </a:lvl3pPr>
            <a:lvl4pPr marL="1600200" indent="-228600">
              <a:defRPr sz="2400">
                <a:solidFill>
                  <a:schemeClr val="tx1"/>
                </a:solidFill>
                <a:latin typeface="Times New Roman" panose="02020603050405020304" charset="0"/>
                <a:ea typeface="MS PGothic" charset="0"/>
              </a:defRPr>
            </a:lvl4pPr>
            <a:lvl5pPr marL="2057400" indent="-228600">
              <a:defRPr sz="2400">
                <a:solidFill>
                  <a:schemeClr val="tx1"/>
                </a:solidFill>
                <a:latin typeface="Times New Roman" panose="02020603050405020304" charset="0"/>
                <a:ea typeface="MS PGothic" charset="0"/>
              </a:defRPr>
            </a:lvl5pPr>
            <a:lvl6pPr marL="2514600" indent="-228600" eaLnBrk="0" fontAlgn="base" hangingPunct="0">
              <a:spcBef>
                <a:spcPct val="0"/>
              </a:spcBef>
              <a:spcAft>
                <a:spcPct val="0"/>
              </a:spcAft>
              <a:defRPr sz="2400">
                <a:solidFill>
                  <a:schemeClr val="tx1"/>
                </a:solidFill>
                <a:latin typeface="Times New Roman" panose="02020603050405020304" charset="0"/>
                <a:ea typeface="MS PGothic" charset="0"/>
              </a:defRPr>
            </a:lvl6pPr>
            <a:lvl7pPr marL="2971800" indent="-228600" eaLnBrk="0" fontAlgn="base" hangingPunct="0">
              <a:spcBef>
                <a:spcPct val="0"/>
              </a:spcBef>
              <a:spcAft>
                <a:spcPct val="0"/>
              </a:spcAft>
              <a:defRPr sz="2400">
                <a:solidFill>
                  <a:schemeClr val="tx1"/>
                </a:solidFill>
                <a:latin typeface="Times New Roman" panose="02020603050405020304" charset="0"/>
                <a:ea typeface="MS PGothic" charset="0"/>
              </a:defRPr>
            </a:lvl7pPr>
            <a:lvl8pPr marL="3429000" indent="-228600" eaLnBrk="0" fontAlgn="base" hangingPunct="0">
              <a:spcBef>
                <a:spcPct val="0"/>
              </a:spcBef>
              <a:spcAft>
                <a:spcPct val="0"/>
              </a:spcAft>
              <a:defRPr sz="2400">
                <a:solidFill>
                  <a:schemeClr val="tx1"/>
                </a:solidFill>
                <a:latin typeface="Times New Roman" panose="02020603050405020304" charset="0"/>
                <a:ea typeface="MS PGothic" charset="0"/>
              </a:defRPr>
            </a:lvl8pPr>
            <a:lvl9pPr marL="3886200" indent="-228600" eaLnBrk="0" fontAlgn="base" hangingPunct="0">
              <a:spcBef>
                <a:spcPct val="0"/>
              </a:spcBef>
              <a:spcAft>
                <a:spcPct val="0"/>
              </a:spcAft>
              <a:defRPr sz="2400">
                <a:solidFill>
                  <a:schemeClr val="tx1"/>
                </a:solidFill>
                <a:latin typeface="Times New Roman" panose="02020603050405020304" charset="0"/>
                <a:ea typeface="MS PGothic" charset="0"/>
              </a:defRPr>
            </a:lvl9pPr>
          </a:lstStyle>
          <a:p>
            <a:pPr algn="ctr"/>
            <a:r>
              <a:rPr lang="en-US" sz="3200" dirty="0">
                <a:solidFill>
                  <a:srgbClr val="FF0000"/>
                </a:solidFill>
                <a:latin typeface="Comic Sans MS" panose="030F0702030302020204"/>
                <a:cs typeface="Comic Sans MS" panose="030F0702030302020204"/>
              </a:rPr>
              <a:t>AI comes to rescue!</a:t>
            </a:r>
            <a:endParaRPr lang="en-US" sz="3200" dirty="0">
              <a:solidFill>
                <a:srgbClr val="FF0000"/>
              </a:solidFill>
              <a:latin typeface="Comic Sans MS" panose="030F0702030302020204"/>
              <a:cs typeface="Comic Sans MS" panose="030F07020303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Arrow Connector 25"/>
          <p:cNvCxnSpPr>
            <a:stCxn id="6" idx="3"/>
          </p:cNvCxnSpPr>
          <p:nvPr/>
        </p:nvCxnSpPr>
        <p:spPr>
          <a:xfrm>
            <a:off x="5796136" y="2967387"/>
            <a:ext cx="3240360" cy="0"/>
          </a:xfrm>
          <a:prstGeom prst="straightConnector1">
            <a:avLst/>
          </a:prstGeom>
          <a:ln w="19050">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zh-CN" altLang="en-US" dirty="0">
                <a:latin typeface="Calibri" panose="020F0502020204030204" charset="0"/>
                <a:cs typeface="Calibri" panose="020F0502020204030204" charset="0"/>
              </a:rPr>
              <a:t>理想的预测模型：</a:t>
            </a:r>
            <a:endParaRPr lang="zh-CN" altLang="en-US" dirty="0">
              <a:latin typeface="Calibri" panose="020F0502020204030204" charset="0"/>
              <a:cs typeface="Calibri" panose="020F0502020204030204" charset="0"/>
            </a:endParaRPr>
          </a:p>
        </p:txBody>
      </p:sp>
      <p:sp>
        <p:nvSpPr>
          <p:cNvPr id="5" name="Slide Number Placeholder 4"/>
          <p:cNvSpPr>
            <a:spLocks noGrp="1"/>
          </p:cNvSpPr>
          <p:nvPr>
            <p:ph type="sldNum" sz="quarter" idx="12"/>
          </p:nvPr>
        </p:nvSpPr>
        <p:spPr/>
        <p:txBody>
          <a:bodyPr/>
          <a:lstStyle/>
          <a:p>
            <a:r>
              <a:rPr lang="en-US"/>
              <a:t># </a:t>
            </a:r>
            <a:fld id="{0A98A249-9593-3D4B-86FF-EE7CABC9770F}" type="slidenum">
              <a:rPr lang="en-US" smtClean="0"/>
            </a:fld>
            <a:endParaRPr lang="en-US" dirty="0"/>
          </a:p>
        </p:txBody>
      </p:sp>
      <p:sp>
        <p:nvSpPr>
          <p:cNvPr id="6" name="Rectangle 5"/>
          <p:cNvSpPr/>
          <p:nvPr/>
        </p:nvSpPr>
        <p:spPr>
          <a:xfrm>
            <a:off x="3563888" y="1785694"/>
            <a:ext cx="2232248" cy="236338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b="1" dirty="0"/>
              <a:t>ML Model</a:t>
            </a:r>
            <a:endParaRPr lang="en-US" sz="2400" b="1" dirty="0"/>
          </a:p>
          <a:p>
            <a:pPr algn="ctr"/>
            <a:r>
              <a:rPr lang="en-US" i="1" dirty="0"/>
              <a:t>(black-box)</a:t>
            </a:r>
            <a:endParaRPr lang="en-US" i="1" dirty="0"/>
          </a:p>
        </p:txBody>
      </p:sp>
      <p:cxnSp>
        <p:nvCxnSpPr>
          <p:cNvPr id="8" name="Straight Arrow Connector 7"/>
          <p:cNvCxnSpPr>
            <a:endCxn id="6" idx="1"/>
          </p:cNvCxnSpPr>
          <p:nvPr/>
        </p:nvCxnSpPr>
        <p:spPr>
          <a:xfrm>
            <a:off x="107504" y="2967387"/>
            <a:ext cx="3456384" cy="0"/>
          </a:xfrm>
          <a:prstGeom prst="straightConnector1">
            <a:avLst/>
          </a:prstGeom>
          <a:ln w="19050">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16062" y="964385"/>
            <a:ext cx="6694170" cy="829945"/>
          </a:xfrm>
          <a:prstGeom prst="rect">
            <a:avLst/>
          </a:prstGeom>
          <a:noFill/>
        </p:spPr>
        <p:txBody>
          <a:bodyPr wrap="none" rtlCol="0">
            <a:spAutoFit/>
          </a:bodyPr>
          <a:lstStyle/>
          <a:p>
            <a:pPr algn="l"/>
            <a:r>
              <a:rPr lang="en-US" sz="2400" b="1" i="1" dirty="0">
                <a:latin typeface="Calibri" panose="020F0502020204030204" charset="0"/>
                <a:cs typeface="Calibri" panose="020F0502020204030204" charset="0"/>
              </a:rPr>
              <a:t>目标:预测内容对象在下一次窗口中的受欢迎程度</a:t>
            </a:r>
            <a:endParaRPr lang="en-US" sz="2400" b="1" i="1" dirty="0">
              <a:latin typeface="Calibri" panose="020F0502020204030204" charset="0"/>
              <a:cs typeface="Calibri" panose="020F0502020204030204" charset="0"/>
            </a:endParaRPr>
          </a:p>
          <a:p>
            <a:pPr algn="l"/>
            <a:r>
              <a:rPr lang="en-US" sz="2400" b="1" i="1" dirty="0">
                <a:latin typeface="Calibri" panose="020F0502020204030204" charset="0"/>
                <a:cs typeface="Calibri" panose="020F0502020204030204" charset="0"/>
              </a:rPr>
              <a:t>与固定的概率。向量通过计算可能的对象相关性</a:t>
            </a:r>
            <a:endParaRPr lang="en-US" sz="2400" b="1" i="1" dirty="0">
              <a:latin typeface="Calibri" panose="020F0502020204030204" charset="0"/>
              <a:cs typeface="Calibri" panose="020F0502020204030204" charset="0"/>
            </a:endParaRPr>
          </a:p>
        </p:txBody>
      </p:sp>
      <p:sp>
        <p:nvSpPr>
          <p:cNvPr id="17" name="TextBox 16"/>
          <p:cNvSpPr txBox="1"/>
          <p:nvPr/>
        </p:nvSpPr>
        <p:spPr>
          <a:xfrm>
            <a:off x="1415676" y="1702601"/>
            <a:ext cx="696024" cy="369332"/>
          </a:xfrm>
          <a:prstGeom prst="rect">
            <a:avLst/>
          </a:prstGeom>
          <a:noFill/>
        </p:spPr>
        <p:txBody>
          <a:bodyPr wrap="none" rtlCol="0">
            <a:spAutoFit/>
          </a:bodyPr>
          <a:lstStyle/>
          <a:p>
            <a:r>
              <a:rPr lang="en-US" b="1" dirty="0">
                <a:solidFill>
                  <a:schemeClr val="bg1">
                    <a:lumMod val="65000"/>
                  </a:schemeClr>
                </a:solidFill>
                <a:latin typeface="Calibri" panose="020F0502020204030204" charset="0"/>
                <a:cs typeface="Calibri" panose="020F0502020204030204" charset="0"/>
              </a:rPr>
              <a:t>Input</a:t>
            </a:r>
            <a:endParaRPr lang="en-US" b="1" dirty="0">
              <a:solidFill>
                <a:schemeClr val="bg1">
                  <a:lumMod val="65000"/>
                </a:schemeClr>
              </a:solidFill>
              <a:latin typeface="Calibri" panose="020F0502020204030204" charset="0"/>
              <a:cs typeface="Calibri" panose="020F0502020204030204" charset="0"/>
            </a:endParaRPr>
          </a:p>
        </p:txBody>
      </p:sp>
      <p:sp>
        <p:nvSpPr>
          <p:cNvPr id="18" name="TextBox 17"/>
          <p:cNvSpPr txBox="1"/>
          <p:nvPr/>
        </p:nvSpPr>
        <p:spPr>
          <a:xfrm>
            <a:off x="6967554" y="1702601"/>
            <a:ext cx="870751" cy="369332"/>
          </a:xfrm>
          <a:prstGeom prst="rect">
            <a:avLst/>
          </a:prstGeom>
          <a:noFill/>
        </p:spPr>
        <p:txBody>
          <a:bodyPr wrap="none" rtlCol="0">
            <a:spAutoFit/>
          </a:bodyPr>
          <a:lstStyle/>
          <a:p>
            <a:r>
              <a:rPr lang="en-US" b="1" dirty="0">
                <a:solidFill>
                  <a:schemeClr val="bg1">
                    <a:lumMod val="65000"/>
                  </a:schemeClr>
                </a:solidFill>
                <a:latin typeface="Calibri" panose="020F0502020204030204" charset="0"/>
                <a:cs typeface="Calibri" panose="020F0502020204030204" charset="0"/>
              </a:rPr>
              <a:t>Output</a:t>
            </a:r>
            <a:endParaRPr lang="en-US" b="1" dirty="0">
              <a:solidFill>
                <a:schemeClr val="bg1">
                  <a:lumMod val="65000"/>
                </a:schemeClr>
              </a:solidFill>
              <a:latin typeface="Calibri" panose="020F0502020204030204" charset="0"/>
              <a:cs typeface="Calibri" panose="020F0502020204030204" charset="0"/>
            </a:endParaRPr>
          </a:p>
        </p:txBody>
      </p:sp>
      <p:sp>
        <p:nvSpPr>
          <p:cNvPr id="25" name="TextBox 24"/>
          <p:cNvSpPr txBox="1"/>
          <p:nvPr/>
        </p:nvSpPr>
        <p:spPr>
          <a:xfrm>
            <a:off x="602019" y="3691369"/>
            <a:ext cx="2476767" cy="646331"/>
          </a:xfrm>
          <a:prstGeom prst="rect">
            <a:avLst/>
          </a:prstGeom>
          <a:noFill/>
        </p:spPr>
        <p:txBody>
          <a:bodyPr wrap="none" rtlCol="0">
            <a:spAutoFit/>
          </a:bodyPr>
          <a:lstStyle/>
          <a:p>
            <a:pPr algn="ctr"/>
            <a:r>
              <a:rPr lang="en-US" dirty="0">
                <a:latin typeface="Calibri" panose="020F0502020204030204" charset="0"/>
                <a:cs typeface="Calibri" panose="020F0502020204030204" charset="0"/>
              </a:rPr>
              <a:t>time series of all object </a:t>
            </a:r>
            <a:endParaRPr lang="en-US" dirty="0">
              <a:latin typeface="Calibri" panose="020F0502020204030204" charset="0"/>
              <a:cs typeface="Calibri" panose="020F0502020204030204" charset="0"/>
            </a:endParaRPr>
          </a:p>
          <a:p>
            <a:pPr algn="ctr"/>
            <a:r>
              <a:rPr lang="en-US" dirty="0">
                <a:latin typeface="Calibri" panose="020F0502020204030204" charset="0"/>
                <a:cs typeface="Calibri" panose="020F0502020204030204" charset="0"/>
              </a:rPr>
              <a:t>features at  </a:t>
            </a:r>
            <a:r>
              <a:rPr lang="en-US" dirty="0" err="1">
                <a:latin typeface="Calibri" panose="020F0502020204030204" charset="0"/>
                <a:cs typeface="Calibri" panose="020F0502020204030204" charset="0"/>
              </a:rPr>
              <a:t>t</a:t>
            </a:r>
            <a:r>
              <a:rPr lang="en-US" baseline="-25000" dirty="0" err="1">
                <a:latin typeface="Calibri" panose="020F0502020204030204" charset="0"/>
                <a:cs typeface="Calibri" panose="020F0502020204030204" charset="0"/>
              </a:rPr>
              <a:t>i</a:t>
            </a:r>
            <a:endParaRPr lang="en-US" baseline="-25000" dirty="0">
              <a:latin typeface="Calibri" panose="020F0502020204030204" charset="0"/>
              <a:cs typeface="Calibri" panose="020F0502020204030204" charset="0"/>
            </a:endParaRPr>
          </a:p>
        </p:txBody>
      </p:sp>
      <p:graphicFrame>
        <p:nvGraphicFramePr>
          <p:cNvPr id="29" name="Table 28"/>
          <p:cNvGraphicFramePr>
            <a:graphicFrameLocks noGrp="1"/>
          </p:cNvGraphicFramePr>
          <p:nvPr/>
        </p:nvGraphicFramePr>
        <p:xfrm>
          <a:off x="6057397" y="2239667"/>
          <a:ext cx="2691067" cy="1432560"/>
        </p:xfrm>
        <a:graphic>
          <a:graphicData uri="http://schemas.openxmlformats.org/drawingml/2006/table">
            <a:tbl>
              <a:tblPr firstRow="1" bandRow="1">
                <a:tableStyleId>{46F890A9-2807-4EBB-B81D-B2AA78EC7F39}</a:tableStyleId>
              </a:tblPr>
              <a:tblGrid>
                <a:gridCol w="441643"/>
                <a:gridCol w="628523"/>
                <a:gridCol w="628523"/>
                <a:gridCol w="338455"/>
                <a:gridCol w="653923"/>
              </a:tblGrid>
              <a:tr h="179091">
                <a:tc>
                  <a:txBody>
                    <a:bodyPr/>
                    <a:lstStyle/>
                    <a:p>
                      <a:pPr algn="ctr"/>
                      <a:r>
                        <a:rPr lang="en-US" sz="1300" dirty="0" err="1"/>
                        <a:t>obj</a:t>
                      </a:r>
                      <a:endParaRPr lang="en-US" sz="1300" dirty="0"/>
                    </a:p>
                  </a:txBody>
                  <a:tcPr/>
                </a:tc>
                <a:tc>
                  <a:txBody>
                    <a:bodyPr/>
                    <a:lstStyle/>
                    <a:p>
                      <a:pPr algn="ctr"/>
                      <a:r>
                        <a:rPr lang="en-US" sz="1300" dirty="0"/>
                        <a:t>prob1</a:t>
                      </a:r>
                      <a:endParaRPr lang="en-US" sz="1300" dirty="0"/>
                    </a:p>
                  </a:txBody>
                  <a:tcPr/>
                </a:tc>
                <a:tc>
                  <a:txBody>
                    <a:bodyPr/>
                    <a:lstStyle/>
                    <a:p>
                      <a:pPr algn="ctr"/>
                      <a:r>
                        <a:rPr lang="en-US" sz="1300" dirty="0"/>
                        <a:t>prob2</a:t>
                      </a:r>
                      <a:endParaRPr lang="en-US" sz="1300" dirty="0"/>
                    </a:p>
                  </a:txBody>
                  <a:tcPr/>
                </a:tc>
                <a:tc>
                  <a:txBody>
                    <a:bodyPr/>
                    <a:lstStyle/>
                    <a:p>
                      <a:pPr algn="ctr"/>
                      <a:r>
                        <a:rPr lang="en-US" sz="1300" dirty="0"/>
                        <a:t>…</a:t>
                      </a:r>
                      <a:endParaRPr lang="en-US" sz="1300" dirty="0"/>
                    </a:p>
                  </a:txBody>
                  <a:tcPr/>
                </a:tc>
                <a:tc>
                  <a:txBody>
                    <a:bodyPr/>
                    <a:lstStyle/>
                    <a:p>
                      <a:pPr algn="ctr"/>
                      <a:r>
                        <a:rPr lang="en-US" sz="1300" dirty="0" err="1"/>
                        <a:t>probN</a:t>
                      </a:r>
                      <a:endParaRPr lang="en-US" sz="1300" dirty="0"/>
                    </a:p>
                  </a:txBody>
                  <a:tcPr/>
                </a:tc>
              </a:tr>
              <a:tr h="179091">
                <a:tc>
                  <a:txBody>
                    <a:bodyPr/>
                    <a:lstStyle/>
                    <a:p>
                      <a:endParaRPr lang="en-US" sz="1300" dirty="0"/>
                    </a:p>
                  </a:txBody>
                  <a:tcPr/>
                </a:tc>
                <a:tc>
                  <a:txBody>
                    <a:bodyPr/>
                    <a:lstStyle/>
                    <a:p>
                      <a:pPr algn="ctr"/>
                      <a:r>
                        <a:rPr lang="en-US" sz="1300" dirty="0"/>
                        <a:t>0.4</a:t>
                      </a:r>
                      <a:endParaRPr lang="en-US" sz="1300" dirty="0"/>
                    </a:p>
                  </a:txBody>
                  <a:tcPr/>
                </a:tc>
                <a:tc>
                  <a:txBody>
                    <a:bodyPr/>
                    <a:lstStyle/>
                    <a:p>
                      <a:pPr algn="ctr"/>
                      <a:r>
                        <a:rPr lang="en-US" sz="1300" dirty="0"/>
                        <a:t>0.3</a:t>
                      </a:r>
                      <a:endParaRPr lang="en-US" sz="1300" dirty="0"/>
                    </a:p>
                  </a:txBody>
                  <a:tcPr/>
                </a:tc>
                <a:tc>
                  <a:txBody>
                    <a:bodyPr/>
                    <a:lstStyle/>
                    <a:p>
                      <a:pPr algn="ctr"/>
                      <a:r>
                        <a:rPr lang="en-US" sz="1300" dirty="0"/>
                        <a:t>…</a:t>
                      </a:r>
                      <a:endParaRPr lang="en-US" sz="1300" dirty="0"/>
                    </a:p>
                  </a:txBody>
                  <a:tcPr/>
                </a:tc>
                <a:tc>
                  <a:txBody>
                    <a:bodyPr/>
                    <a:lstStyle/>
                    <a:p>
                      <a:pPr algn="ctr"/>
                      <a:r>
                        <a:rPr lang="en-US" sz="1300" dirty="0"/>
                        <a:t>0.1</a:t>
                      </a:r>
                      <a:endParaRPr lang="en-US" sz="1300" dirty="0"/>
                    </a:p>
                  </a:txBody>
                  <a:tcPr/>
                </a:tc>
              </a:tr>
              <a:tr h="179091">
                <a:tc>
                  <a:txBody>
                    <a:bodyPr/>
                    <a:lstStyle/>
                    <a:p>
                      <a:endParaRPr lang="en-US" sz="1300"/>
                    </a:p>
                  </a:txBody>
                  <a:tcPr/>
                </a:tc>
                <a:tc>
                  <a:txBody>
                    <a:bodyPr/>
                    <a:lstStyle/>
                    <a:p>
                      <a:pPr algn="ctr"/>
                      <a:r>
                        <a:rPr lang="en-US" sz="1300" dirty="0"/>
                        <a:t>0.2</a:t>
                      </a:r>
                      <a:endParaRPr lang="en-US" sz="1300" dirty="0"/>
                    </a:p>
                  </a:txBody>
                  <a:tcPr/>
                </a:tc>
                <a:tc>
                  <a:txBody>
                    <a:bodyPr/>
                    <a:lstStyle/>
                    <a:p>
                      <a:pPr algn="ctr"/>
                      <a:r>
                        <a:rPr lang="en-US" sz="1300" dirty="0"/>
                        <a:t>0.3</a:t>
                      </a:r>
                      <a:endParaRPr lang="en-US" sz="1300" dirty="0"/>
                    </a:p>
                  </a:txBody>
                  <a:tcPr/>
                </a:tc>
                <a:tc>
                  <a:txBody>
                    <a:bodyPr/>
                    <a:lstStyle/>
                    <a:p>
                      <a:pPr algn="ctr"/>
                      <a:r>
                        <a:rPr lang="en-US" sz="1300" dirty="0"/>
                        <a:t>…</a:t>
                      </a:r>
                      <a:endParaRPr lang="en-US" sz="1300" dirty="0"/>
                    </a:p>
                  </a:txBody>
                  <a:tcPr/>
                </a:tc>
                <a:tc>
                  <a:txBody>
                    <a:bodyPr/>
                    <a:lstStyle/>
                    <a:p>
                      <a:pPr algn="ctr"/>
                      <a:r>
                        <a:rPr lang="en-US" sz="1300" dirty="0"/>
                        <a:t>0.4</a:t>
                      </a:r>
                      <a:endParaRPr lang="en-US" sz="1300" dirty="0"/>
                    </a:p>
                  </a:txBody>
                  <a:tcPr/>
                </a:tc>
              </a:tr>
              <a:tr h="179091">
                <a:tc>
                  <a:txBody>
                    <a:bodyPr/>
                    <a:lstStyle/>
                    <a:p>
                      <a:endParaRPr lang="en-US" sz="1300" dirty="0"/>
                    </a:p>
                  </a:txBody>
                  <a:tcPr/>
                </a:tc>
                <a:tc>
                  <a:txBody>
                    <a:bodyPr/>
                    <a:lstStyle/>
                    <a:p>
                      <a:pPr algn="ctr"/>
                      <a:r>
                        <a:rPr lang="en-US" sz="1300" dirty="0"/>
                        <a:t>0.1</a:t>
                      </a:r>
                      <a:endParaRPr lang="en-US" sz="1300" dirty="0"/>
                    </a:p>
                  </a:txBody>
                  <a:tcPr/>
                </a:tc>
                <a:tc>
                  <a:txBody>
                    <a:bodyPr/>
                    <a:lstStyle/>
                    <a:p>
                      <a:pPr algn="ctr"/>
                      <a:r>
                        <a:rPr lang="en-US" sz="1300" dirty="0"/>
                        <a:t>0.1</a:t>
                      </a:r>
                      <a:endParaRPr lang="en-US" sz="1300" dirty="0"/>
                    </a:p>
                  </a:txBody>
                  <a:tcPr/>
                </a:tc>
                <a:tc>
                  <a:txBody>
                    <a:bodyPr/>
                    <a:lstStyle/>
                    <a:p>
                      <a:pPr algn="ctr"/>
                      <a:r>
                        <a:rPr lang="en-US" sz="1300" dirty="0"/>
                        <a:t>…</a:t>
                      </a:r>
                      <a:endParaRPr lang="en-US" sz="1300" dirty="0"/>
                    </a:p>
                  </a:txBody>
                  <a:tcPr/>
                </a:tc>
                <a:tc>
                  <a:txBody>
                    <a:bodyPr/>
                    <a:lstStyle/>
                    <a:p>
                      <a:pPr algn="ctr"/>
                      <a:r>
                        <a:rPr lang="en-US" sz="1300" dirty="0"/>
                        <a:t>0.2</a:t>
                      </a:r>
                      <a:endParaRPr lang="en-US" sz="1300" dirty="0"/>
                    </a:p>
                  </a:txBody>
                  <a:tcPr/>
                </a:tc>
              </a:tr>
              <a:tr h="179091">
                <a:tc>
                  <a:txBody>
                    <a:bodyPr/>
                    <a:lstStyle/>
                    <a:p>
                      <a:pPr algn="ctr"/>
                      <a:r>
                        <a:rPr lang="en-US" sz="1200" dirty="0"/>
                        <a:t>…</a:t>
                      </a:r>
                      <a:endParaRPr lang="en-US" sz="1200" dirty="0"/>
                    </a:p>
                  </a:txBody>
                  <a:tcPr/>
                </a:tc>
                <a:tc>
                  <a:txBody>
                    <a:bodyPr/>
                    <a:lstStyle/>
                    <a:p>
                      <a:pPr algn="ctr"/>
                      <a:r>
                        <a:rPr lang="en-US" sz="1200" dirty="0"/>
                        <a:t>…</a:t>
                      </a:r>
                      <a:endParaRPr lang="en-US" sz="1200" dirty="0"/>
                    </a:p>
                  </a:txBody>
                  <a:tcPr/>
                </a:tc>
                <a:tc>
                  <a:txBody>
                    <a:bodyPr/>
                    <a:lstStyle/>
                    <a:p>
                      <a:pPr algn="ctr"/>
                      <a:r>
                        <a:rPr lang="en-US" sz="1200" dirty="0"/>
                        <a:t>…</a:t>
                      </a:r>
                      <a:endParaRPr lang="en-US" sz="1200" dirty="0"/>
                    </a:p>
                  </a:txBody>
                  <a:tcPr/>
                </a:tc>
                <a:tc>
                  <a:txBody>
                    <a:bodyPr/>
                    <a:lstStyle/>
                    <a:p>
                      <a:pPr algn="ctr"/>
                      <a:r>
                        <a:rPr lang="en-US" sz="1200" dirty="0"/>
                        <a:t>...</a:t>
                      </a:r>
                      <a:endParaRPr lang="en-US" sz="1200" dirty="0"/>
                    </a:p>
                  </a:txBody>
                  <a:tcPr/>
                </a:tc>
                <a:tc>
                  <a:txBody>
                    <a:bodyPr/>
                    <a:lstStyle/>
                    <a:p>
                      <a:pPr algn="ctr"/>
                      <a:r>
                        <a:rPr lang="en-US" sz="1200" dirty="0"/>
                        <a:t>…</a:t>
                      </a:r>
                      <a:endParaRPr lang="en-US" sz="1200" dirty="0"/>
                    </a:p>
                  </a:txBody>
                  <a:tcPr/>
                </a:tc>
              </a:tr>
            </a:tbl>
          </a:graphicData>
        </a:graphic>
      </p:graphicFrame>
      <p:grpSp>
        <p:nvGrpSpPr>
          <p:cNvPr id="57" name="Group 56"/>
          <p:cNvGrpSpPr/>
          <p:nvPr/>
        </p:nvGrpSpPr>
        <p:grpSpPr>
          <a:xfrm>
            <a:off x="6164596" y="2558470"/>
            <a:ext cx="252841" cy="802660"/>
            <a:chOff x="6263375" y="2558470"/>
            <a:chExt cx="252841" cy="802660"/>
          </a:xfrm>
        </p:grpSpPr>
        <p:sp>
          <p:nvSpPr>
            <p:cNvPr id="30" name="Oval 29"/>
            <p:cNvSpPr/>
            <p:nvPr/>
          </p:nvSpPr>
          <p:spPr>
            <a:xfrm>
              <a:off x="6263375" y="2558470"/>
              <a:ext cx="248609" cy="22600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b="1" dirty="0"/>
                <a:t>A</a:t>
              </a:r>
              <a:endParaRPr lang="en-US" sz="1400" b="1" dirty="0"/>
            </a:p>
          </p:txBody>
        </p:sp>
        <p:sp>
          <p:nvSpPr>
            <p:cNvPr id="31" name="Oval 30"/>
            <p:cNvSpPr/>
            <p:nvPr/>
          </p:nvSpPr>
          <p:spPr>
            <a:xfrm>
              <a:off x="6267607" y="3135122"/>
              <a:ext cx="248609" cy="226008"/>
            </a:xfrm>
            <a:prstGeom prst="ellipse">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a:solidFill>
                <a:srgbClr val="FFC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b="1" dirty="0"/>
                <a:t>B</a:t>
              </a:r>
              <a:endParaRPr lang="en-US" sz="1400" b="1" dirty="0"/>
            </a:p>
          </p:txBody>
        </p:sp>
        <p:sp>
          <p:nvSpPr>
            <p:cNvPr id="32" name="Oval 31"/>
            <p:cNvSpPr/>
            <p:nvPr/>
          </p:nvSpPr>
          <p:spPr>
            <a:xfrm>
              <a:off x="6263375" y="2846796"/>
              <a:ext cx="248609" cy="226008"/>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t>C</a:t>
              </a:r>
              <a:endParaRPr lang="en-US" sz="1400" b="1" dirty="0"/>
            </a:p>
          </p:txBody>
        </p:sp>
      </p:grpSp>
      <p:sp>
        <p:nvSpPr>
          <p:cNvPr id="34" name="TextBox 33"/>
          <p:cNvSpPr txBox="1"/>
          <p:nvPr/>
        </p:nvSpPr>
        <p:spPr>
          <a:xfrm>
            <a:off x="5652120" y="3790781"/>
            <a:ext cx="3491880" cy="646331"/>
          </a:xfrm>
          <a:prstGeom prst="rect">
            <a:avLst/>
          </a:prstGeom>
          <a:noFill/>
        </p:spPr>
        <p:txBody>
          <a:bodyPr wrap="square" rtlCol="0">
            <a:spAutoFit/>
          </a:bodyPr>
          <a:lstStyle/>
          <a:p>
            <a:pPr algn="ctr"/>
            <a:r>
              <a:rPr lang="en-US" dirty="0">
                <a:latin typeface="Calibri" panose="020F0502020204030204" charset="0"/>
                <a:cs typeface="Calibri" panose="020F0502020204030204" charset="0"/>
              </a:rPr>
              <a:t>Prob. of an </a:t>
            </a:r>
            <a:r>
              <a:rPr lang="en-US" b="1" dirty="0">
                <a:latin typeface="Calibri" panose="020F0502020204030204" charset="0"/>
                <a:cs typeface="Calibri" panose="020F0502020204030204" charset="0"/>
              </a:rPr>
              <a:t>[M]</a:t>
            </a:r>
            <a:r>
              <a:rPr lang="en-US" dirty="0">
                <a:latin typeface="Calibri" panose="020F0502020204030204" charset="0"/>
                <a:cs typeface="Calibri" panose="020F0502020204030204" charset="0"/>
              </a:rPr>
              <a:t> obj. being req. </a:t>
            </a:r>
            <a:endParaRPr lang="en-US" dirty="0">
              <a:latin typeface="Calibri" panose="020F0502020204030204" charset="0"/>
              <a:cs typeface="Calibri" panose="020F0502020204030204" charset="0"/>
            </a:endParaRPr>
          </a:p>
          <a:p>
            <a:pPr algn="ctr"/>
            <a:r>
              <a:rPr lang="en-US" dirty="0">
                <a:latin typeface="Calibri" panose="020F0502020204030204" charset="0"/>
                <a:cs typeface="Calibri" panose="020F0502020204030204" charset="0"/>
              </a:rPr>
              <a:t>in the next </a:t>
            </a:r>
            <a:r>
              <a:rPr lang="en-US" b="1" dirty="0">
                <a:latin typeface="Calibri" panose="020F0502020204030204" charset="0"/>
                <a:cs typeface="Calibri" panose="020F0502020204030204" charset="0"/>
              </a:rPr>
              <a:t>[N]</a:t>
            </a:r>
            <a:r>
              <a:rPr lang="en-US" dirty="0">
                <a:latin typeface="Calibri" panose="020F0502020204030204" charset="0"/>
                <a:cs typeface="Calibri" panose="020F0502020204030204" charset="0"/>
              </a:rPr>
              <a:t> timesteps</a:t>
            </a:r>
            <a:endParaRPr lang="en-US" dirty="0">
              <a:latin typeface="Calibri" panose="020F0502020204030204" charset="0"/>
              <a:cs typeface="Calibri" panose="020F0502020204030204" charset="0"/>
            </a:endParaRPr>
          </a:p>
        </p:txBody>
      </p:sp>
      <p:grpSp>
        <p:nvGrpSpPr>
          <p:cNvPr id="54" name="Group 53"/>
          <p:cNvGrpSpPr/>
          <p:nvPr/>
        </p:nvGrpSpPr>
        <p:grpSpPr>
          <a:xfrm>
            <a:off x="539552" y="4709697"/>
            <a:ext cx="1834500" cy="374455"/>
            <a:chOff x="660648" y="4869160"/>
            <a:chExt cx="1834500" cy="374455"/>
          </a:xfrm>
        </p:grpSpPr>
        <p:pic>
          <p:nvPicPr>
            <p:cNvPr id="47" name="Picture 2" descr="http://icons.iconarchive.com/icons/hopstarter/sleek-xp-basic/256/Ok-icon.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60648" y="4869160"/>
              <a:ext cx="329158" cy="329158"/>
            </a:xfrm>
            <a:prstGeom prst="rect">
              <a:avLst/>
            </a:prstGeom>
            <a:noFill/>
          </p:spPr>
        </p:pic>
        <p:sp>
          <p:nvSpPr>
            <p:cNvPr id="48" name="TextBox 47"/>
            <p:cNvSpPr txBox="1"/>
            <p:nvPr/>
          </p:nvSpPr>
          <p:spPr>
            <a:xfrm>
              <a:off x="940668" y="4875315"/>
              <a:ext cx="1554480" cy="368300"/>
            </a:xfrm>
            <a:prstGeom prst="rect">
              <a:avLst/>
            </a:prstGeom>
            <a:noFill/>
          </p:spPr>
          <p:txBody>
            <a:bodyPr wrap="none" rtlCol="0">
              <a:spAutoFit/>
            </a:bodyPr>
            <a:lstStyle/>
            <a:p>
              <a:r>
                <a:rPr lang="zh-CN" altLang="en-US" dirty="0">
                  <a:latin typeface="Calibri" panose="020F0502020204030204" charset="0"/>
                  <a:cs typeface="Calibri" panose="020F0502020204030204" charset="0"/>
                </a:rPr>
                <a:t>很容易理解的</a:t>
              </a:r>
              <a:endParaRPr lang="zh-CN" altLang="en-US" dirty="0">
                <a:latin typeface="Calibri" panose="020F0502020204030204" charset="0"/>
                <a:cs typeface="Calibri" panose="020F0502020204030204" charset="0"/>
              </a:endParaRPr>
            </a:p>
          </p:txBody>
        </p:sp>
      </p:grpSp>
      <p:grpSp>
        <p:nvGrpSpPr>
          <p:cNvPr id="56" name="Group 55"/>
          <p:cNvGrpSpPr/>
          <p:nvPr/>
        </p:nvGrpSpPr>
        <p:grpSpPr>
          <a:xfrm>
            <a:off x="517987" y="6011996"/>
            <a:ext cx="8590517" cy="368300"/>
            <a:chOff x="662003" y="5900987"/>
            <a:chExt cx="8590517" cy="368300"/>
          </a:xfrm>
        </p:grpSpPr>
        <p:pic>
          <p:nvPicPr>
            <p:cNvPr id="52" name="Picture 4" descr="http://icons.iconarchive.com/icons/hopstarter/sleek-xp-basic/256/Close-2-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662003" y="5921061"/>
              <a:ext cx="329184" cy="329184"/>
            </a:xfrm>
            <a:prstGeom prst="rect">
              <a:avLst/>
            </a:prstGeom>
            <a:noFill/>
          </p:spPr>
        </p:pic>
        <p:sp>
          <p:nvSpPr>
            <p:cNvPr id="53" name="TextBox 52"/>
            <p:cNvSpPr txBox="1"/>
            <p:nvPr/>
          </p:nvSpPr>
          <p:spPr>
            <a:xfrm>
              <a:off x="944960" y="5900987"/>
              <a:ext cx="8307560" cy="368300"/>
            </a:xfrm>
            <a:prstGeom prst="rect">
              <a:avLst/>
            </a:prstGeom>
            <a:noFill/>
          </p:spPr>
          <p:txBody>
            <a:bodyPr wrap="square" rtlCol="0">
              <a:spAutoFit/>
            </a:bodyPr>
            <a:lstStyle/>
            <a:p>
              <a:r>
                <a:rPr lang="en-US" dirty="0">
                  <a:latin typeface="Calibri" panose="020F0502020204030204" charset="0"/>
                  <a:cs typeface="Calibri" panose="020F0502020204030204" charset="0"/>
                </a:rPr>
                <a:t>固定数量的内容对象，不能添加新的内容对象</a:t>
              </a:r>
              <a:endParaRPr lang="en-US" dirty="0">
                <a:latin typeface="Calibri" panose="020F0502020204030204" charset="0"/>
                <a:cs typeface="Calibri" panose="020F0502020204030204" charset="0"/>
              </a:endParaRPr>
            </a:p>
          </p:txBody>
        </p:sp>
      </p:grpSp>
      <p:graphicFrame>
        <p:nvGraphicFramePr>
          <p:cNvPr id="36" name="Table 35"/>
          <p:cNvGraphicFramePr>
            <a:graphicFrameLocks noGrp="1"/>
          </p:cNvGraphicFramePr>
          <p:nvPr/>
        </p:nvGraphicFramePr>
        <p:xfrm>
          <a:off x="2626443" y="2429239"/>
          <a:ext cx="634365" cy="1033780"/>
        </p:xfrm>
        <a:graphic>
          <a:graphicData uri="http://schemas.openxmlformats.org/drawingml/2006/table">
            <a:tbl>
              <a:tblPr firstRow="1" bandRow="1">
                <a:tableStyleId>{46F890A9-2807-4EBB-B81D-B2AA78EC7F39}</a:tableStyleId>
              </a:tblPr>
              <a:tblGrid>
                <a:gridCol w="259080"/>
                <a:gridCol w="375475"/>
              </a:tblGrid>
              <a:tr h="179091">
                <a:tc>
                  <a:txBody>
                    <a:bodyPr/>
                    <a:lstStyle/>
                    <a:p>
                      <a:pPr algn="ctr"/>
                      <a:r>
                        <a:rPr lang="en-US" sz="1300" dirty="0" err="1"/>
                        <a:t>obj</a:t>
                      </a:r>
                      <a:endParaRPr lang="en-US" sz="1300" dirty="0"/>
                    </a:p>
                  </a:txBody>
                  <a:tcPr marL="0" marR="0" marT="0" marB="0"/>
                </a:tc>
                <a:tc>
                  <a:txBody>
                    <a:bodyPr/>
                    <a:lstStyle/>
                    <a:p>
                      <a:pPr algn="ctr"/>
                      <a:r>
                        <a:rPr lang="en-US" sz="1300" dirty="0"/>
                        <a:t>Feat.</a:t>
                      </a:r>
                      <a:endParaRPr lang="en-US" sz="1300" dirty="0"/>
                    </a:p>
                  </a:txBody>
                  <a:tcPr marL="0" marR="0" marT="0" marB="0"/>
                </a:tc>
              </a:tr>
              <a:tr h="224636">
                <a:tc>
                  <a:txBody>
                    <a:bodyPr/>
                    <a:lstStyle/>
                    <a:p>
                      <a:endParaRPr lang="en-US" sz="1000" dirty="0"/>
                    </a:p>
                  </a:txBody>
                  <a:tcPr marL="0" marR="0" marT="0" marB="0"/>
                </a:tc>
                <a:tc>
                  <a:txBody>
                    <a:bodyPr/>
                    <a:lstStyle/>
                    <a:p>
                      <a:pPr algn="ctr"/>
                      <a:r>
                        <a:rPr lang="en-US" sz="1000" dirty="0"/>
                        <a:t>…</a:t>
                      </a:r>
                      <a:endParaRPr lang="en-US" sz="1000" dirty="0"/>
                    </a:p>
                  </a:txBody>
                  <a:tcPr marL="0" marR="0" marT="0" marB="0"/>
                </a:tc>
              </a:tr>
              <a:tr h="216024">
                <a:tc>
                  <a:txBody>
                    <a:bodyPr/>
                    <a:lstStyle/>
                    <a:p>
                      <a:endParaRPr lang="en-US" sz="1000" dirty="0"/>
                    </a:p>
                  </a:txBody>
                  <a:tcPr marL="0" marR="0" marT="0" marB="0"/>
                </a:tc>
                <a:tc>
                  <a:txBody>
                    <a:bodyPr/>
                    <a:lstStyle/>
                    <a:p>
                      <a:pPr algn="ctr"/>
                      <a:r>
                        <a:rPr lang="en-US" sz="1000" dirty="0"/>
                        <a:t>…</a:t>
                      </a:r>
                      <a:endParaRPr lang="en-US" sz="1000" dirty="0"/>
                    </a:p>
                  </a:txBody>
                  <a:tcPr marL="0" marR="0" marT="0" marB="0"/>
                </a:tc>
              </a:tr>
              <a:tr h="216024">
                <a:tc>
                  <a:txBody>
                    <a:bodyPr/>
                    <a:lstStyle/>
                    <a:p>
                      <a:endParaRPr lang="en-US" sz="1000" dirty="0"/>
                    </a:p>
                  </a:txBody>
                  <a:tcPr marL="0" marR="0" marT="0" marB="0"/>
                </a:tc>
                <a:tc>
                  <a:txBody>
                    <a:bodyPr/>
                    <a:lstStyle/>
                    <a:p>
                      <a:pPr algn="ctr"/>
                      <a:r>
                        <a:rPr lang="en-US" sz="1000" dirty="0"/>
                        <a:t>…</a:t>
                      </a:r>
                      <a:endParaRPr lang="en-US" sz="1000" dirty="0"/>
                    </a:p>
                  </a:txBody>
                  <a:tcPr marL="0" marR="0" marT="0" marB="0"/>
                </a:tc>
              </a:tr>
              <a:tr h="179091">
                <a:tc>
                  <a:txBody>
                    <a:bodyPr/>
                    <a:lstStyle/>
                    <a:p>
                      <a:pPr algn="ctr"/>
                      <a:r>
                        <a:rPr lang="en-US" sz="1000" dirty="0"/>
                        <a:t>…</a:t>
                      </a:r>
                      <a:endParaRPr lang="en-US" sz="1000" dirty="0"/>
                    </a:p>
                  </a:txBody>
                  <a:tcPr marL="0" marR="0" marT="0" marB="0"/>
                </a:tc>
                <a:tc>
                  <a:txBody>
                    <a:bodyPr/>
                    <a:lstStyle/>
                    <a:p>
                      <a:pPr algn="ctr"/>
                      <a:r>
                        <a:rPr lang="en-US" sz="1000" dirty="0"/>
                        <a:t>…</a:t>
                      </a:r>
                      <a:endParaRPr lang="en-US" sz="1000" dirty="0"/>
                    </a:p>
                  </a:txBody>
                  <a:tcPr marL="0" marR="0" marT="0" marB="0"/>
                </a:tc>
              </a:tr>
            </a:tbl>
          </a:graphicData>
        </a:graphic>
      </p:graphicFrame>
      <p:grpSp>
        <p:nvGrpSpPr>
          <p:cNvPr id="11" name="Group 10"/>
          <p:cNvGrpSpPr/>
          <p:nvPr/>
        </p:nvGrpSpPr>
        <p:grpSpPr>
          <a:xfrm>
            <a:off x="2681791" y="2065585"/>
            <a:ext cx="411026" cy="1195969"/>
            <a:chOff x="2681791" y="2065585"/>
            <a:chExt cx="411026" cy="1195969"/>
          </a:xfrm>
        </p:grpSpPr>
        <p:sp>
          <p:nvSpPr>
            <p:cNvPr id="59" name="TextBox 58"/>
            <p:cNvSpPr txBox="1"/>
            <p:nvPr/>
          </p:nvSpPr>
          <p:spPr>
            <a:xfrm>
              <a:off x="2752659" y="2065585"/>
              <a:ext cx="340158" cy="369332"/>
            </a:xfrm>
            <a:prstGeom prst="rect">
              <a:avLst/>
            </a:prstGeom>
            <a:noFill/>
          </p:spPr>
          <p:txBody>
            <a:bodyPr wrap="none" rtlCol="0">
              <a:spAutoFit/>
            </a:bodyPr>
            <a:lstStyle/>
            <a:p>
              <a:r>
                <a:rPr lang="en-US" dirty="0">
                  <a:solidFill>
                    <a:schemeClr val="bg1">
                      <a:lumMod val="65000"/>
                    </a:schemeClr>
                  </a:solidFill>
                  <a:latin typeface="Calibri" panose="020F0502020204030204" charset="0"/>
                  <a:cs typeface="Calibri" panose="020F0502020204030204" charset="0"/>
                </a:rPr>
                <a:t>t</a:t>
              </a:r>
              <a:r>
                <a:rPr lang="en-US" baseline="-25000" dirty="0">
                  <a:solidFill>
                    <a:schemeClr val="bg1">
                      <a:lumMod val="65000"/>
                    </a:schemeClr>
                  </a:solidFill>
                  <a:latin typeface="Calibri" panose="020F0502020204030204" charset="0"/>
                  <a:cs typeface="Calibri" panose="020F0502020204030204" charset="0"/>
                </a:rPr>
                <a:t>1</a:t>
              </a:r>
              <a:endParaRPr lang="en-US" baseline="-25000" dirty="0">
                <a:solidFill>
                  <a:schemeClr val="bg1">
                    <a:lumMod val="65000"/>
                  </a:schemeClr>
                </a:solidFill>
                <a:latin typeface="Calibri" panose="020F0502020204030204" charset="0"/>
                <a:cs typeface="Calibri" panose="020F0502020204030204" charset="0"/>
              </a:endParaRPr>
            </a:p>
          </p:txBody>
        </p:sp>
        <p:grpSp>
          <p:nvGrpSpPr>
            <p:cNvPr id="37" name="Group 36"/>
            <p:cNvGrpSpPr/>
            <p:nvPr/>
          </p:nvGrpSpPr>
          <p:grpSpPr>
            <a:xfrm>
              <a:off x="2681791" y="2629537"/>
              <a:ext cx="192024" cy="632017"/>
              <a:chOff x="6263375" y="2558470"/>
              <a:chExt cx="192024" cy="632017"/>
            </a:xfrm>
          </p:grpSpPr>
          <p:sp>
            <p:nvSpPr>
              <p:cNvPr id="38" name="Oval 37"/>
              <p:cNvSpPr/>
              <p:nvPr/>
            </p:nvSpPr>
            <p:spPr>
              <a:xfrm>
                <a:off x="6263375" y="2558470"/>
                <a:ext cx="192024" cy="19202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b="1" dirty="0"/>
                  <a:t>A</a:t>
                </a:r>
                <a:endParaRPr lang="en-US" sz="1400" b="1" dirty="0"/>
              </a:p>
            </p:txBody>
          </p:sp>
          <p:sp>
            <p:nvSpPr>
              <p:cNvPr id="39" name="Oval 38"/>
              <p:cNvSpPr/>
              <p:nvPr/>
            </p:nvSpPr>
            <p:spPr>
              <a:xfrm>
                <a:off x="6263375" y="2998463"/>
                <a:ext cx="192024" cy="192024"/>
              </a:xfrm>
              <a:prstGeom prst="ellipse">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a:solidFill>
                  <a:srgbClr val="FFC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b="1" dirty="0"/>
                  <a:t>B</a:t>
                </a:r>
                <a:endParaRPr lang="en-US" sz="1400" b="1" dirty="0"/>
              </a:p>
            </p:txBody>
          </p:sp>
          <p:sp>
            <p:nvSpPr>
              <p:cNvPr id="40" name="Oval 39"/>
              <p:cNvSpPr/>
              <p:nvPr/>
            </p:nvSpPr>
            <p:spPr>
              <a:xfrm>
                <a:off x="6263375" y="2778044"/>
                <a:ext cx="192024" cy="19286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t>C</a:t>
                </a:r>
                <a:endParaRPr lang="en-US" sz="1400" b="1" dirty="0"/>
              </a:p>
            </p:txBody>
          </p:sp>
        </p:grpSp>
      </p:grpSp>
      <p:graphicFrame>
        <p:nvGraphicFramePr>
          <p:cNvPr id="41" name="Table 40"/>
          <p:cNvGraphicFramePr>
            <a:graphicFrameLocks noGrp="1"/>
          </p:cNvGraphicFramePr>
          <p:nvPr/>
        </p:nvGraphicFramePr>
        <p:xfrm>
          <a:off x="1491198" y="2429239"/>
          <a:ext cx="634365" cy="1033780"/>
        </p:xfrm>
        <a:graphic>
          <a:graphicData uri="http://schemas.openxmlformats.org/drawingml/2006/table">
            <a:tbl>
              <a:tblPr firstRow="1" bandRow="1">
                <a:tableStyleId>{46F890A9-2807-4EBB-B81D-B2AA78EC7F39}</a:tableStyleId>
              </a:tblPr>
              <a:tblGrid>
                <a:gridCol w="258763"/>
                <a:gridCol w="375285"/>
              </a:tblGrid>
              <a:tr h="179091">
                <a:tc>
                  <a:txBody>
                    <a:bodyPr/>
                    <a:lstStyle/>
                    <a:p>
                      <a:pPr algn="ctr"/>
                      <a:r>
                        <a:rPr lang="en-US" sz="1300" dirty="0" err="1"/>
                        <a:t>obj</a:t>
                      </a:r>
                      <a:endParaRPr lang="en-US" sz="1300" dirty="0"/>
                    </a:p>
                  </a:txBody>
                  <a:tcPr marL="0" marR="0" marT="0" marB="0"/>
                </a:tc>
                <a:tc>
                  <a:txBody>
                    <a:bodyPr/>
                    <a:lstStyle/>
                    <a:p>
                      <a:pPr algn="ctr"/>
                      <a:r>
                        <a:rPr lang="en-US" sz="1300" dirty="0"/>
                        <a:t>Feat.</a:t>
                      </a:r>
                      <a:endParaRPr lang="en-US" sz="1300" dirty="0"/>
                    </a:p>
                  </a:txBody>
                  <a:tcPr marL="0" marR="0" marT="0" marB="0"/>
                </a:tc>
              </a:tr>
              <a:tr h="224790">
                <a:tc>
                  <a:txBody>
                    <a:bodyPr/>
                    <a:lstStyle/>
                    <a:p>
                      <a:endParaRPr lang="en-US" sz="1000" dirty="0"/>
                    </a:p>
                  </a:txBody>
                  <a:tcPr marL="0" marR="0" marT="0" marB="0"/>
                </a:tc>
                <a:tc>
                  <a:txBody>
                    <a:bodyPr/>
                    <a:lstStyle/>
                    <a:p>
                      <a:pPr algn="ctr"/>
                      <a:r>
                        <a:rPr lang="en-US" sz="1000" dirty="0"/>
                        <a:t>…</a:t>
                      </a:r>
                      <a:endParaRPr lang="en-US" sz="1000" dirty="0"/>
                    </a:p>
                  </a:txBody>
                  <a:tcPr marL="0" marR="0" marT="0" marB="0"/>
                </a:tc>
              </a:tr>
              <a:tr h="216024">
                <a:tc>
                  <a:txBody>
                    <a:bodyPr/>
                    <a:lstStyle/>
                    <a:p>
                      <a:endParaRPr lang="en-US" sz="1000" dirty="0"/>
                    </a:p>
                  </a:txBody>
                  <a:tcPr marL="0" marR="0" marT="0" marB="0"/>
                </a:tc>
                <a:tc>
                  <a:txBody>
                    <a:bodyPr/>
                    <a:lstStyle/>
                    <a:p>
                      <a:pPr algn="ctr"/>
                      <a:r>
                        <a:rPr lang="en-US" sz="1000" dirty="0"/>
                        <a:t>…</a:t>
                      </a:r>
                      <a:endParaRPr lang="en-US" sz="1000" dirty="0"/>
                    </a:p>
                  </a:txBody>
                  <a:tcPr marL="0" marR="0" marT="0" marB="0"/>
                </a:tc>
              </a:tr>
              <a:tr h="216024">
                <a:tc>
                  <a:txBody>
                    <a:bodyPr/>
                    <a:lstStyle/>
                    <a:p>
                      <a:endParaRPr lang="en-US" sz="1000" dirty="0"/>
                    </a:p>
                  </a:txBody>
                  <a:tcPr marL="0" marR="0" marT="0" marB="0"/>
                </a:tc>
                <a:tc>
                  <a:txBody>
                    <a:bodyPr/>
                    <a:lstStyle/>
                    <a:p>
                      <a:pPr algn="ctr"/>
                      <a:r>
                        <a:rPr lang="en-US" sz="1000" dirty="0"/>
                        <a:t>…</a:t>
                      </a:r>
                      <a:endParaRPr lang="en-US" sz="1000" dirty="0"/>
                    </a:p>
                  </a:txBody>
                  <a:tcPr marL="0" marR="0" marT="0" marB="0"/>
                </a:tc>
              </a:tr>
              <a:tr h="179091">
                <a:tc>
                  <a:txBody>
                    <a:bodyPr/>
                    <a:lstStyle/>
                    <a:p>
                      <a:pPr algn="ctr"/>
                      <a:r>
                        <a:rPr lang="en-US" sz="1000" dirty="0"/>
                        <a:t>…</a:t>
                      </a:r>
                      <a:endParaRPr lang="en-US" sz="1000" dirty="0"/>
                    </a:p>
                  </a:txBody>
                  <a:tcPr marL="0" marR="0" marT="0" marB="0"/>
                </a:tc>
                <a:tc>
                  <a:txBody>
                    <a:bodyPr/>
                    <a:lstStyle/>
                    <a:p>
                      <a:pPr algn="ctr"/>
                      <a:r>
                        <a:rPr lang="en-US" sz="1000" dirty="0"/>
                        <a:t>…</a:t>
                      </a:r>
                      <a:endParaRPr lang="en-US" sz="1000" dirty="0"/>
                    </a:p>
                  </a:txBody>
                  <a:tcPr marL="0" marR="0" marT="0" marB="0"/>
                </a:tc>
              </a:tr>
            </a:tbl>
          </a:graphicData>
        </a:graphic>
      </p:graphicFrame>
      <p:grpSp>
        <p:nvGrpSpPr>
          <p:cNvPr id="13" name="Group 12"/>
          <p:cNvGrpSpPr/>
          <p:nvPr/>
        </p:nvGrpSpPr>
        <p:grpSpPr>
          <a:xfrm>
            <a:off x="1546546" y="2062984"/>
            <a:ext cx="413284" cy="1198570"/>
            <a:chOff x="1546546" y="2062984"/>
            <a:chExt cx="413284" cy="1198570"/>
          </a:xfrm>
        </p:grpSpPr>
        <p:sp>
          <p:nvSpPr>
            <p:cNvPr id="60" name="TextBox 59"/>
            <p:cNvSpPr txBox="1"/>
            <p:nvPr/>
          </p:nvSpPr>
          <p:spPr>
            <a:xfrm>
              <a:off x="1619672" y="2062984"/>
              <a:ext cx="340158" cy="369332"/>
            </a:xfrm>
            <a:prstGeom prst="rect">
              <a:avLst/>
            </a:prstGeom>
            <a:noFill/>
          </p:spPr>
          <p:txBody>
            <a:bodyPr wrap="none" rtlCol="0">
              <a:spAutoFit/>
            </a:bodyPr>
            <a:lstStyle/>
            <a:p>
              <a:r>
                <a:rPr lang="en-US" dirty="0">
                  <a:solidFill>
                    <a:schemeClr val="bg1">
                      <a:lumMod val="65000"/>
                    </a:schemeClr>
                  </a:solidFill>
                  <a:latin typeface="Calibri" panose="020F0502020204030204" charset="0"/>
                  <a:cs typeface="Calibri" panose="020F0502020204030204" charset="0"/>
                </a:rPr>
                <a:t>t</a:t>
              </a:r>
              <a:r>
                <a:rPr lang="en-US" baseline="-25000" dirty="0">
                  <a:solidFill>
                    <a:schemeClr val="bg1">
                      <a:lumMod val="65000"/>
                    </a:schemeClr>
                  </a:solidFill>
                  <a:latin typeface="Calibri" panose="020F0502020204030204" charset="0"/>
                  <a:cs typeface="Calibri" panose="020F0502020204030204" charset="0"/>
                </a:rPr>
                <a:t>2</a:t>
              </a:r>
              <a:endParaRPr lang="en-US" baseline="-25000" dirty="0">
                <a:solidFill>
                  <a:schemeClr val="bg1">
                    <a:lumMod val="65000"/>
                  </a:schemeClr>
                </a:solidFill>
                <a:latin typeface="Calibri" panose="020F0502020204030204" charset="0"/>
                <a:cs typeface="Calibri" panose="020F0502020204030204" charset="0"/>
              </a:endParaRPr>
            </a:p>
          </p:txBody>
        </p:sp>
        <p:grpSp>
          <p:nvGrpSpPr>
            <p:cNvPr id="42" name="Group 41"/>
            <p:cNvGrpSpPr/>
            <p:nvPr/>
          </p:nvGrpSpPr>
          <p:grpSpPr>
            <a:xfrm>
              <a:off x="1546546" y="2629537"/>
              <a:ext cx="192024" cy="632017"/>
              <a:chOff x="6263375" y="2558470"/>
              <a:chExt cx="192024" cy="632017"/>
            </a:xfrm>
          </p:grpSpPr>
          <p:sp>
            <p:nvSpPr>
              <p:cNvPr id="43" name="Oval 42"/>
              <p:cNvSpPr/>
              <p:nvPr/>
            </p:nvSpPr>
            <p:spPr>
              <a:xfrm>
                <a:off x="6263375" y="2558470"/>
                <a:ext cx="192024" cy="19202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b="1" dirty="0"/>
                  <a:t>A</a:t>
                </a:r>
                <a:endParaRPr lang="en-US" sz="1400" b="1" dirty="0"/>
              </a:p>
            </p:txBody>
          </p:sp>
          <p:sp>
            <p:nvSpPr>
              <p:cNvPr id="44" name="Oval 43"/>
              <p:cNvSpPr/>
              <p:nvPr/>
            </p:nvSpPr>
            <p:spPr>
              <a:xfrm>
                <a:off x="6263375" y="2998463"/>
                <a:ext cx="192024" cy="192024"/>
              </a:xfrm>
              <a:prstGeom prst="ellipse">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a:solidFill>
                  <a:srgbClr val="FFC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b="1" dirty="0"/>
                  <a:t>B</a:t>
                </a:r>
                <a:endParaRPr lang="en-US" sz="1400" b="1" dirty="0"/>
              </a:p>
            </p:txBody>
          </p:sp>
          <p:sp>
            <p:nvSpPr>
              <p:cNvPr id="45" name="Oval 44"/>
              <p:cNvSpPr/>
              <p:nvPr/>
            </p:nvSpPr>
            <p:spPr>
              <a:xfrm>
                <a:off x="6263375" y="2778044"/>
                <a:ext cx="192024" cy="19286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t>C</a:t>
                </a:r>
                <a:endParaRPr lang="en-US" sz="1400" b="1" dirty="0"/>
              </a:p>
            </p:txBody>
          </p:sp>
        </p:grpSp>
      </p:grpSp>
      <p:graphicFrame>
        <p:nvGraphicFramePr>
          <p:cNvPr id="46" name="Table 45"/>
          <p:cNvGraphicFramePr>
            <a:graphicFrameLocks noGrp="1"/>
          </p:cNvGraphicFramePr>
          <p:nvPr/>
        </p:nvGraphicFramePr>
        <p:xfrm>
          <a:off x="352904" y="2429239"/>
          <a:ext cx="634238" cy="1033895"/>
        </p:xfrm>
        <a:graphic>
          <a:graphicData uri="http://schemas.openxmlformats.org/drawingml/2006/table">
            <a:tbl>
              <a:tblPr firstRow="1" bandRow="1">
                <a:tableStyleId>{46F890A9-2807-4EBB-B81D-B2AA78EC7F39}</a:tableStyleId>
              </a:tblPr>
              <a:tblGrid>
                <a:gridCol w="258763"/>
                <a:gridCol w="375475"/>
              </a:tblGrid>
              <a:tr h="179091">
                <a:tc>
                  <a:txBody>
                    <a:bodyPr/>
                    <a:lstStyle/>
                    <a:p>
                      <a:pPr algn="ctr"/>
                      <a:r>
                        <a:rPr lang="en-US" sz="1300" dirty="0" err="1"/>
                        <a:t>obj</a:t>
                      </a:r>
                      <a:endParaRPr lang="en-US" sz="1300" dirty="0"/>
                    </a:p>
                  </a:txBody>
                  <a:tcPr marL="0" marR="0" marT="0" marB="0"/>
                </a:tc>
                <a:tc>
                  <a:txBody>
                    <a:bodyPr/>
                    <a:lstStyle/>
                    <a:p>
                      <a:pPr algn="ctr"/>
                      <a:r>
                        <a:rPr lang="en-US" sz="1300" dirty="0"/>
                        <a:t>Feat.</a:t>
                      </a:r>
                      <a:endParaRPr lang="en-US" sz="1300" dirty="0"/>
                    </a:p>
                  </a:txBody>
                  <a:tcPr marL="0" marR="0" marT="0" marB="0"/>
                </a:tc>
              </a:tr>
              <a:tr h="224636">
                <a:tc>
                  <a:txBody>
                    <a:bodyPr/>
                    <a:lstStyle/>
                    <a:p>
                      <a:endParaRPr lang="en-US" sz="1000" dirty="0"/>
                    </a:p>
                  </a:txBody>
                  <a:tcPr marL="0" marR="0" marT="0" marB="0"/>
                </a:tc>
                <a:tc>
                  <a:txBody>
                    <a:bodyPr/>
                    <a:lstStyle/>
                    <a:p>
                      <a:pPr algn="ctr"/>
                      <a:r>
                        <a:rPr lang="en-US" sz="1000" dirty="0"/>
                        <a:t>…</a:t>
                      </a:r>
                      <a:endParaRPr lang="en-US" sz="1000" dirty="0"/>
                    </a:p>
                  </a:txBody>
                  <a:tcPr marL="0" marR="0" marT="0" marB="0"/>
                </a:tc>
              </a:tr>
              <a:tr h="216024">
                <a:tc>
                  <a:txBody>
                    <a:bodyPr/>
                    <a:lstStyle/>
                    <a:p>
                      <a:endParaRPr lang="en-US" sz="1000" dirty="0"/>
                    </a:p>
                  </a:txBody>
                  <a:tcPr marL="0" marR="0" marT="0" marB="0"/>
                </a:tc>
                <a:tc>
                  <a:txBody>
                    <a:bodyPr/>
                    <a:lstStyle/>
                    <a:p>
                      <a:pPr algn="ctr"/>
                      <a:r>
                        <a:rPr lang="en-US" sz="1000" dirty="0"/>
                        <a:t>…</a:t>
                      </a:r>
                      <a:endParaRPr lang="en-US" sz="1000" dirty="0"/>
                    </a:p>
                  </a:txBody>
                  <a:tcPr marL="0" marR="0" marT="0" marB="0"/>
                </a:tc>
              </a:tr>
              <a:tr h="216024">
                <a:tc>
                  <a:txBody>
                    <a:bodyPr/>
                    <a:lstStyle/>
                    <a:p>
                      <a:endParaRPr lang="en-US" sz="1000" dirty="0"/>
                    </a:p>
                  </a:txBody>
                  <a:tcPr marL="0" marR="0" marT="0" marB="0"/>
                </a:tc>
                <a:tc>
                  <a:txBody>
                    <a:bodyPr/>
                    <a:lstStyle/>
                    <a:p>
                      <a:pPr algn="ctr"/>
                      <a:r>
                        <a:rPr lang="en-US" sz="1000" dirty="0"/>
                        <a:t>…</a:t>
                      </a:r>
                      <a:endParaRPr lang="en-US" sz="1000" dirty="0"/>
                    </a:p>
                  </a:txBody>
                  <a:tcPr marL="0" marR="0" marT="0" marB="0"/>
                </a:tc>
              </a:tr>
              <a:tr h="179091">
                <a:tc>
                  <a:txBody>
                    <a:bodyPr/>
                    <a:lstStyle/>
                    <a:p>
                      <a:pPr algn="ctr"/>
                      <a:r>
                        <a:rPr lang="en-US" sz="1000" dirty="0"/>
                        <a:t>…</a:t>
                      </a:r>
                      <a:endParaRPr lang="en-US" sz="1000" dirty="0"/>
                    </a:p>
                  </a:txBody>
                  <a:tcPr marL="0" marR="0" marT="0" marB="0"/>
                </a:tc>
                <a:tc>
                  <a:txBody>
                    <a:bodyPr/>
                    <a:lstStyle/>
                    <a:p>
                      <a:pPr algn="ctr"/>
                      <a:r>
                        <a:rPr lang="en-US" sz="1000" dirty="0"/>
                        <a:t>…</a:t>
                      </a:r>
                      <a:endParaRPr lang="en-US" sz="1000" dirty="0"/>
                    </a:p>
                  </a:txBody>
                  <a:tcPr marL="0" marR="0" marT="0" marB="0"/>
                </a:tc>
              </a:tr>
            </a:tbl>
          </a:graphicData>
        </a:graphic>
      </p:graphicFrame>
      <p:grpSp>
        <p:nvGrpSpPr>
          <p:cNvPr id="14" name="Group 13"/>
          <p:cNvGrpSpPr/>
          <p:nvPr/>
        </p:nvGrpSpPr>
        <p:grpSpPr>
          <a:xfrm>
            <a:off x="408252" y="2060848"/>
            <a:ext cx="414324" cy="1200706"/>
            <a:chOff x="408252" y="2060848"/>
            <a:chExt cx="414324" cy="1200706"/>
          </a:xfrm>
        </p:grpSpPr>
        <p:sp>
          <p:nvSpPr>
            <p:cNvPr id="61" name="TextBox 60"/>
            <p:cNvSpPr txBox="1"/>
            <p:nvPr/>
          </p:nvSpPr>
          <p:spPr>
            <a:xfrm>
              <a:off x="482418" y="2060848"/>
              <a:ext cx="340158" cy="369332"/>
            </a:xfrm>
            <a:prstGeom prst="rect">
              <a:avLst/>
            </a:prstGeom>
            <a:noFill/>
          </p:spPr>
          <p:txBody>
            <a:bodyPr wrap="none" rtlCol="0">
              <a:spAutoFit/>
            </a:bodyPr>
            <a:lstStyle/>
            <a:p>
              <a:r>
                <a:rPr lang="en-US" dirty="0">
                  <a:solidFill>
                    <a:schemeClr val="bg1">
                      <a:lumMod val="65000"/>
                    </a:schemeClr>
                  </a:solidFill>
                  <a:latin typeface="Calibri" panose="020F0502020204030204" charset="0"/>
                  <a:cs typeface="Calibri" panose="020F0502020204030204" charset="0"/>
                </a:rPr>
                <a:t>t</a:t>
              </a:r>
              <a:r>
                <a:rPr lang="en-US" baseline="-25000" dirty="0">
                  <a:solidFill>
                    <a:schemeClr val="bg1">
                      <a:lumMod val="65000"/>
                    </a:schemeClr>
                  </a:solidFill>
                  <a:latin typeface="Calibri" panose="020F0502020204030204" charset="0"/>
                  <a:cs typeface="Calibri" panose="020F0502020204030204" charset="0"/>
                </a:rPr>
                <a:t>3</a:t>
              </a:r>
              <a:endParaRPr lang="en-US" baseline="-25000" dirty="0">
                <a:solidFill>
                  <a:schemeClr val="bg1">
                    <a:lumMod val="65000"/>
                  </a:schemeClr>
                </a:solidFill>
                <a:latin typeface="Calibri" panose="020F0502020204030204" charset="0"/>
                <a:cs typeface="Calibri" panose="020F0502020204030204" charset="0"/>
              </a:endParaRPr>
            </a:p>
          </p:txBody>
        </p:sp>
        <p:grpSp>
          <p:nvGrpSpPr>
            <p:cNvPr id="49" name="Group 48"/>
            <p:cNvGrpSpPr/>
            <p:nvPr/>
          </p:nvGrpSpPr>
          <p:grpSpPr>
            <a:xfrm>
              <a:off x="408252" y="2629537"/>
              <a:ext cx="192024" cy="632017"/>
              <a:chOff x="6263375" y="2558470"/>
              <a:chExt cx="192024" cy="632017"/>
            </a:xfrm>
          </p:grpSpPr>
          <p:sp>
            <p:nvSpPr>
              <p:cNvPr id="58" name="Oval 57"/>
              <p:cNvSpPr/>
              <p:nvPr/>
            </p:nvSpPr>
            <p:spPr>
              <a:xfrm>
                <a:off x="6263375" y="2558470"/>
                <a:ext cx="192024" cy="19202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b="1" dirty="0"/>
                  <a:t>A</a:t>
                </a:r>
                <a:endParaRPr lang="en-US" sz="1400" b="1" dirty="0"/>
              </a:p>
            </p:txBody>
          </p:sp>
          <p:sp>
            <p:nvSpPr>
              <p:cNvPr id="63" name="Oval 62"/>
              <p:cNvSpPr/>
              <p:nvPr/>
            </p:nvSpPr>
            <p:spPr>
              <a:xfrm>
                <a:off x="6263375" y="2998463"/>
                <a:ext cx="192024" cy="192024"/>
              </a:xfrm>
              <a:prstGeom prst="ellipse">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a:solidFill>
                  <a:srgbClr val="FFC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b="1" dirty="0"/>
                  <a:t>B</a:t>
                </a:r>
                <a:endParaRPr lang="en-US" sz="1400" b="1" dirty="0"/>
              </a:p>
            </p:txBody>
          </p:sp>
          <p:sp>
            <p:nvSpPr>
              <p:cNvPr id="64" name="Oval 63"/>
              <p:cNvSpPr/>
              <p:nvPr/>
            </p:nvSpPr>
            <p:spPr>
              <a:xfrm>
                <a:off x="6263375" y="2778044"/>
                <a:ext cx="192024" cy="19286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t>C</a:t>
                </a:r>
                <a:endParaRPr lang="en-US" sz="1400" b="1" dirty="0"/>
              </a:p>
            </p:txBody>
          </p:sp>
        </p:grpSp>
      </p:grpSp>
      <p:grpSp>
        <p:nvGrpSpPr>
          <p:cNvPr id="9" name="Group 8"/>
          <p:cNvGrpSpPr/>
          <p:nvPr/>
        </p:nvGrpSpPr>
        <p:grpSpPr>
          <a:xfrm>
            <a:off x="539552" y="5157192"/>
            <a:ext cx="6199461" cy="368300"/>
            <a:chOff x="657984" y="5334569"/>
            <a:chExt cx="6199461" cy="368299"/>
          </a:xfrm>
        </p:grpSpPr>
        <p:sp>
          <p:nvSpPr>
            <p:cNvPr id="51" name="TextBox 50"/>
            <p:cNvSpPr txBox="1"/>
            <p:nvPr/>
          </p:nvSpPr>
          <p:spPr>
            <a:xfrm>
              <a:off x="944960" y="5334569"/>
              <a:ext cx="5912485" cy="368299"/>
            </a:xfrm>
            <a:prstGeom prst="rect">
              <a:avLst/>
            </a:prstGeom>
            <a:noFill/>
          </p:spPr>
          <p:txBody>
            <a:bodyPr wrap="none" rtlCol="0">
              <a:spAutoFit/>
            </a:bodyPr>
            <a:lstStyle/>
            <a:p>
              <a:pPr algn="l"/>
              <a:r>
                <a:rPr lang="en-US" dirty="0">
                  <a:latin typeface="Calibri" panose="020F0502020204030204" charset="0"/>
                  <a:cs typeface="Calibri" panose="020F0502020204030204" charset="0"/>
                </a:rPr>
                <a:t>能够在时间窗口内消除对象之间的相关性/独立性的歧义</a:t>
              </a:r>
              <a:r>
                <a:rPr lang="en-US" i="1" dirty="0">
                  <a:latin typeface="Calibri" panose="020F0502020204030204" charset="0"/>
                  <a:cs typeface="Calibri" panose="020F0502020204030204" charset="0"/>
                </a:rPr>
                <a:t>   </a:t>
              </a:r>
              <a:endParaRPr lang="en-US" i="1" dirty="0">
                <a:latin typeface="Calibri" panose="020F0502020204030204" charset="0"/>
                <a:cs typeface="Calibri" panose="020F0502020204030204" charset="0"/>
              </a:endParaRPr>
            </a:p>
          </p:txBody>
        </p:sp>
        <p:pic>
          <p:nvPicPr>
            <p:cNvPr id="66" name="Picture 2" descr="http://icons.iconarchive.com/icons/hopstarter/sleek-xp-basic/256/Ok-icon.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7984" y="5334570"/>
              <a:ext cx="329158" cy="329158"/>
            </a:xfrm>
            <a:prstGeom prst="rect">
              <a:avLst/>
            </a:prstGeom>
            <a:noFill/>
          </p:spPr>
        </p:pic>
      </p:grpSp>
      <p:sp>
        <p:nvSpPr>
          <p:cNvPr id="67" name="Footer Placeholder 3"/>
          <p:cNvSpPr>
            <a:spLocks noGrp="1"/>
          </p:cNvSpPr>
          <p:nvPr>
            <p:ph type="ftr" sz="quarter" idx="11"/>
          </p:nvPr>
        </p:nvSpPr>
        <p:spPr>
          <a:xfrm>
            <a:off x="4572000" y="6492875"/>
            <a:ext cx="3505200" cy="365125"/>
          </a:xfrm>
        </p:spPr>
        <p:txBody>
          <a:bodyPr/>
          <a:lstStyle/>
          <a:p>
            <a:pPr>
              <a:defRPr/>
            </a:pPr>
            <a:r>
              <a:rPr lang="en-US" dirty="0"/>
              <a:t>D</a:t>
            </a:r>
            <a:r>
              <a:rPr lang="en-US" sz="1050" dirty="0"/>
              <a:t>EEP</a:t>
            </a:r>
            <a:r>
              <a:rPr lang="en-US" dirty="0"/>
              <a:t>C</a:t>
            </a:r>
            <a:r>
              <a:rPr lang="en-US" sz="1050" dirty="0"/>
              <a:t>ACHE</a:t>
            </a:r>
            <a:r>
              <a:rPr lang="en-US" dirty="0"/>
              <a:t> | </a:t>
            </a:r>
            <a:r>
              <a:rPr lang="en-US" dirty="0" err="1"/>
              <a:t>NetAI</a:t>
            </a:r>
            <a:r>
              <a:rPr lang="en-US" dirty="0"/>
              <a:t> 2018</a:t>
            </a:r>
            <a:endParaRPr lang="en-US" dirty="0"/>
          </a:p>
        </p:txBody>
      </p:sp>
      <p:grpSp>
        <p:nvGrpSpPr>
          <p:cNvPr id="2" name="Group 1"/>
          <p:cNvGrpSpPr/>
          <p:nvPr/>
        </p:nvGrpSpPr>
        <p:grpSpPr>
          <a:xfrm>
            <a:off x="6627396" y="1907540"/>
            <a:ext cx="2102821" cy="369332"/>
            <a:chOff x="6627396" y="1907540"/>
            <a:chExt cx="2102821" cy="369332"/>
          </a:xfrm>
        </p:grpSpPr>
        <p:sp>
          <p:nvSpPr>
            <p:cNvPr id="50" name="TextBox 49"/>
            <p:cNvSpPr txBox="1"/>
            <p:nvPr/>
          </p:nvSpPr>
          <p:spPr>
            <a:xfrm>
              <a:off x="6627396" y="1907540"/>
              <a:ext cx="340158" cy="369332"/>
            </a:xfrm>
            <a:prstGeom prst="rect">
              <a:avLst/>
            </a:prstGeom>
            <a:noFill/>
          </p:spPr>
          <p:txBody>
            <a:bodyPr wrap="none" rtlCol="0">
              <a:spAutoFit/>
            </a:bodyPr>
            <a:lstStyle/>
            <a:p>
              <a:r>
                <a:rPr lang="en-US" dirty="0">
                  <a:solidFill>
                    <a:schemeClr val="bg1">
                      <a:lumMod val="65000"/>
                    </a:schemeClr>
                  </a:solidFill>
                  <a:latin typeface="Calibri" panose="020F0502020204030204" charset="0"/>
                  <a:cs typeface="Calibri" panose="020F0502020204030204" charset="0"/>
                </a:rPr>
                <a:t>t</a:t>
              </a:r>
              <a:r>
                <a:rPr lang="en-US" baseline="-25000" dirty="0">
                  <a:solidFill>
                    <a:schemeClr val="bg1">
                      <a:lumMod val="65000"/>
                    </a:schemeClr>
                  </a:solidFill>
                  <a:latin typeface="Calibri" panose="020F0502020204030204" charset="0"/>
                  <a:cs typeface="Calibri" panose="020F0502020204030204" charset="0"/>
                </a:rPr>
                <a:t>5</a:t>
              </a:r>
              <a:endParaRPr lang="en-US" baseline="-25000" dirty="0">
                <a:solidFill>
                  <a:schemeClr val="bg1">
                    <a:lumMod val="65000"/>
                  </a:schemeClr>
                </a:solidFill>
                <a:latin typeface="Calibri" panose="020F0502020204030204" charset="0"/>
                <a:cs typeface="Calibri" panose="020F0502020204030204" charset="0"/>
              </a:endParaRPr>
            </a:p>
          </p:txBody>
        </p:sp>
        <p:sp>
          <p:nvSpPr>
            <p:cNvPr id="55" name="TextBox 54"/>
            <p:cNvSpPr txBox="1"/>
            <p:nvPr/>
          </p:nvSpPr>
          <p:spPr>
            <a:xfrm>
              <a:off x="7292777" y="1907540"/>
              <a:ext cx="340158" cy="369332"/>
            </a:xfrm>
            <a:prstGeom prst="rect">
              <a:avLst/>
            </a:prstGeom>
            <a:noFill/>
          </p:spPr>
          <p:txBody>
            <a:bodyPr wrap="none" rtlCol="0">
              <a:spAutoFit/>
            </a:bodyPr>
            <a:lstStyle/>
            <a:p>
              <a:r>
                <a:rPr lang="en-US" dirty="0">
                  <a:solidFill>
                    <a:schemeClr val="bg1">
                      <a:lumMod val="65000"/>
                    </a:schemeClr>
                  </a:solidFill>
                  <a:latin typeface="Calibri" panose="020F0502020204030204" charset="0"/>
                  <a:cs typeface="Calibri" panose="020F0502020204030204" charset="0"/>
                </a:rPr>
                <a:t>t</a:t>
              </a:r>
              <a:r>
                <a:rPr lang="en-US" baseline="-25000" dirty="0">
                  <a:solidFill>
                    <a:schemeClr val="bg1">
                      <a:lumMod val="65000"/>
                    </a:schemeClr>
                  </a:solidFill>
                  <a:latin typeface="Calibri" panose="020F0502020204030204" charset="0"/>
                  <a:cs typeface="Calibri" panose="020F0502020204030204" charset="0"/>
                </a:rPr>
                <a:t>6</a:t>
              </a:r>
              <a:endParaRPr lang="en-US" baseline="-25000" dirty="0">
                <a:solidFill>
                  <a:schemeClr val="bg1">
                    <a:lumMod val="65000"/>
                  </a:schemeClr>
                </a:solidFill>
                <a:latin typeface="Calibri" panose="020F0502020204030204" charset="0"/>
                <a:cs typeface="Calibri" panose="020F0502020204030204" charset="0"/>
              </a:endParaRPr>
            </a:p>
          </p:txBody>
        </p:sp>
        <p:sp>
          <p:nvSpPr>
            <p:cNvPr id="62" name="TextBox 61"/>
            <p:cNvSpPr txBox="1"/>
            <p:nvPr/>
          </p:nvSpPr>
          <p:spPr>
            <a:xfrm>
              <a:off x="8178463" y="1907540"/>
              <a:ext cx="551754" cy="369332"/>
            </a:xfrm>
            <a:prstGeom prst="rect">
              <a:avLst/>
            </a:prstGeom>
            <a:noFill/>
          </p:spPr>
          <p:txBody>
            <a:bodyPr wrap="none" rtlCol="0">
              <a:spAutoFit/>
            </a:bodyPr>
            <a:lstStyle/>
            <a:p>
              <a:r>
                <a:rPr lang="en-US" dirty="0">
                  <a:solidFill>
                    <a:schemeClr val="bg1">
                      <a:lumMod val="65000"/>
                    </a:schemeClr>
                  </a:solidFill>
                  <a:latin typeface="Calibri" panose="020F0502020204030204" charset="0"/>
                  <a:cs typeface="Calibri" panose="020F0502020204030204" charset="0"/>
                </a:rPr>
                <a:t>T</a:t>
              </a:r>
              <a:r>
                <a:rPr lang="en-US" baseline="-25000" dirty="0">
                  <a:solidFill>
                    <a:schemeClr val="bg1">
                      <a:lumMod val="65000"/>
                    </a:schemeClr>
                  </a:solidFill>
                  <a:latin typeface="Calibri" panose="020F0502020204030204" charset="0"/>
                  <a:cs typeface="Calibri" panose="020F0502020204030204" charset="0"/>
                </a:rPr>
                <a:t>5+N</a:t>
              </a:r>
              <a:endParaRPr lang="en-US" baseline="-25000" dirty="0">
                <a:solidFill>
                  <a:schemeClr val="bg1">
                    <a:lumMod val="65000"/>
                  </a:schemeClr>
                </a:solidFill>
                <a:latin typeface="Calibri" panose="020F0502020204030204" charset="0"/>
                <a:cs typeface="Calibri" panose="020F0502020204030204" charset="0"/>
              </a:endParaRPr>
            </a:p>
          </p:txBody>
        </p:sp>
      </p:grpSp>
      <p:grpSp>
        <p:nvGrpSpPr>
          <p:cNvPr id="65" name="Group 64"/>
          <p:cNvGrpSpPr/>
          <p:nvPr/>
        </p:nvGrpSpPr>
        <p:grpSpPr>
          <a:xfrm>
            <a:off x="537012" y="5525973"/>
            <a:ext cx="8717267" cy="368300"/>
            <a:chOff x="662003" y="5900987"/>
            <a:chExt cx="8717267" cy="368300"/>
          </a:xfrm>
        </p:grpSpPr>
        <p:pic>
          <p:nvPicPr>
            <p:cNvPr id="68" name="Picture 4" descr="http://icons.iconarchive.com/icons/hopstarter/sleek-xp-basic/256/Close-2-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662003" y="5921061"/>
              <a:ext cx="329184" cy="329184"/>
            </a:xfrm>
            <a:prstGeom prst="rect">
              <a:avLst/>
            </a:prstGeom>
            <a:noFill/>
          </p:spPr>
        </p:pic>
        <p:sp>
          <p:nvSpPr>
            <p:cNvPr id="69" name="TextBox 68"/>
            <p:cNvSpPr txBox="1"/>
            <p:nvPr/>
          </p:nvSpPr>
          <p:spPr>
            <a:xfrm>
              <a:off x="944959" y="5900987"/>
              <a:ext cx="8434311" cy="368300"/>
            </a:xfrm>
            <a:prstGeom prst="rect">
              <a:avLst/>
            </a:prstGeom>
            <a:noFill/>
          </p:spPr>
          <p:txBody>
            <a:bodyPr wrap="square" rtlCol="0">
              <a:spAutoFit/>
            </a:bodyPr>
            <a:lstStyle/>
            <a:p>
              <a:r>
                <a:rPr lang="en-US" dirty="0">
                  <a:latin typeface="Calibri" panose="020F0502020204030204" charset="0"/>
                  <a:cs typeface="Calibri" panose="020F0502020204030204" charset="0"/>
                </a:rPr>
                <a:t>但仍然可能错误地推断/错过</a:t>
              </a:r>
              <a:r>
                <a:rPr lang="zh-CN" altLang="en-US" dirty="0">
                  <a:latin typeface="Calibri" panose="020F0502020204030204" charset="0"/>
                  <a:cs typeface="Calibri" panose="020F0502020204030204" charset="0"/>
                </a:rPr>
                <a:t>那些</a:t>
              </a:r>
              <a:r>
                <a:rPr lang="en-US" dirty="0">
                  <a:latin typeface="Calibri" panose="020F0502020204030204" charset="0"/>
                  <a:cs typeface="Calibri" panose="020F0502020204030204" charset="0"/>
                  <a:sym typeface="+mn-ea"/>
                </a:rPr>
                <a:t>超出时间窗口</a:t>
              </a:r>
              <a:r>
                <a:rPr lang="en-US" dirty="0">
                  <a:latin typeface="Calibri" panose="020F0502020204030204" charset="0"/>
                  <a:cs typeface="Calibri" panose="020F0502020204030204" charset="0"/>
                </a:rPr>
                <a:t>对象之间的关系，  </a:t>
              </a:r>
              <a:endParaRPr lang="en-US" dirty="0">
                <a:latin typeface="Calibri" panose="020F0502020204030204" charset="0"/>
                <a:cs typeface="Calibri" panose="020F05020202040302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additive="base">
                                        <p:cTn id="12" dur="250" fill="hold"/>
                                        <p:tgtEl>
                                          <p:spTgt spid="36"/>
                                        </p:tgtEl>
                                        <p:attrNameLst>
                                          <p:attrName>ppt_x</p:attrName>
                                        </p:attrNameLst>
                                      </p:cBhvr>
                                      <p:tavLst>
                                        <p:tav tm="0">
                                          <p:val>
                                            <p:strVal val="0-#ppt_w/2"/>
                                          </p:val>
                                        </p:tav>
                                        <p:tav tm="100000">
                                          <p:val>
                                            <p:strVal val="#ppt_x"/>
                                          </p:val>
                                        </p:tav>
                                      </p:tavLst>
                                    </p:anim>
                                    <p:anim calcmode="lin" valueType="num">
                                      <p:cBhvr additive="base">
                                        <p:cTn id="13" dur="250" fill="hold"/>
                                        <p:tgtEl>
                                          <p:spTgt spid="36"/>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250" fill="hold"/>
                                        <p:tgtEl>
                                          <p:spTgt spid="11"/>
                                        </p:tgtEl>
                                        <p:attrNameLst>
                                          <p:attrName>ppt_x</p:attrName>
                                        </p:attrNameLst>
                                      </p:cBhvr>
                                      <p:tavLst>
                                        <p:tav tm="0">
                                          <p:val>
                                            <p:strVal val="0-#ppt_w/2"/>
                                          </p:val>
                                        </p:tav>
                                        <p:tav tm="100000">
                                          <p:val>
                                            <p:strVal val="#ppt_x"/>
                                          </p:val>
                                        </p:tav>
                                      </p:tavLst>
                                    </p:anim>
                                    <p:anim calcmode="lin" valueType="num">
                                      <p:cBhvr additive="base">
                                        <p:cTn id="17" dur="250" fill="hold"/>
                                        <p:tgtEl>
                                          <p:spTgt spid="11"/>
                                        </p:tgtEl>
                                        <p:attrNameLst>
                                          <p:attrName>ppt_y</p:attrName>
                                        </p:attrNameLst>
                                      </p:cBhvr>
                                      <p:tavLst>
                                        <p:tav tm="0">
                                          <p:val>
                                            <p:strVal val="#ppt_y"/>
                                          </p:val>
                                        </p:tav>
                                        <p:tav tm="100000">
                                          <p:val>
                                            <p:strVal val="#ppt_y"/>
                                          </p:val>
                                        </p:tav>
                                      </p:tavLst>
                                    </p:anim>
                                  </p:childTnLst>
                                </p:cTn>
                              </p:par>
                            </p:childTnLst>
                          </p:cTn>
                        </p:par>
                        <p:par>
                          <p:cTn id="18" fill="hold">
                            <p:stCondLst>
                              <p:cond delay="500"/>
                            </p:stCondLst>
                            <p:childTnLst>
                              <p:par>
                                <p:cTn id="19" presetID="2" presetClass="entr" presetSubtype="8" fill="hold" nodeType="after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250" fill="hold"/>
                                        <p:tgtEl>
                                          <p:spTgt spid="13"/>
                                        </p:tgtEl>
                                        <p:attrNameLst>
                                          <p:attrName>ppt_x</p:attrName>
                                        </p:attrNameLst>
                                      </p:cBhvr>
                                      <p:tavLst>
                                        <p:tav tm="0">
                                          <p:val>
                                            <p:strVal val="0-#ppt_w/2"/>
                                          </p:val>
                                        </p:tav>
                                        <p:tav tm="100000">
                                          <p:val>
                                            <p:strVal val="#ppt_x"/>
                                          </p:val>
                                        </p:tav>
                                      </p:tavLst>
                                    </p:anim>
                                    <p:anim calcmode="lin" valueType="num">
                                      <p:cBhvr additive="base">
                                        <p:cTn id="22" dur="250" fill="hold"/>
                                        <p:tgtEl>
                                          <p:spTgt spid="13"/>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41"/>
                                        </p:tgtEl>
                                        <p:attrNameLst>
                                          <p:attrName>style.visibility</p:attrName>
                                        </p:attrNameLst>
                                      </p:cBhvr>
                                      <p:to>
                                        <p:strVal val="visible"/>
                                      </p:to>
                                    </p:set>
                                    <p:anim calcmode="lin" valueType="num">
                                      <p:cBhvr additive="base">
                                        <p:cTn id="25" dur="250" fill="hold"/>
                                        <p:tgtEl>
                                          <p:spTgt spid="41"/>
                                        </p:tgtEl>
                                        <p:attrNameLst>
                                          <p:attrName>ppt_x</p:attrName>
                                        </p:attrNameLst>
                                      </p:cBhvr>
                                      <p:tavLst>
                                        <p:tav tm="0">
                                          <p:val>
                                            <p:strVal val="0-#ppt_w/2"/>
                                          </p:val>
                                        </p:tav>
                                        <p:tav tm="100000">
                                          <p:val>
                                            <p:strVal val="#ppt_x"/>
                                          </p:val>
                                        </p:tav>
                                      </p:tavLst>
                                    </p:anim>
                                    <p:anim calcmode="lin" valueType="num">
                                      <p:cBhvr additive="base">
                                        <p:cTn id="26" dur="250" fill="hold"/>
                                        <p:tgtEl>
                                          <p:spTgt spid="41"/>
                                        </p:tgtEl>
                                        <p:attrNameLst>
                                          <p:attrName>ppt_y</p:attrName>
                                        </p:attrNameLst>
                                      </p:cBhvr>
                                      <p:tavLst>
                                        <p:tav tm="0">
                                          <p:val>
                                            <p:strVal val="#ppt_y"/>
                                          </p:val>
                                        </p:tav>
                                        <p:tav tm="100000">
                                          <p:val>
                                            <p:strVal val="#ppt_y"/>
                                          </p:val>
                                        </p:tav>
                                      </p:tavLst>
                                    </p:anim>
                                  </p:childTnLst>
                                </p:cTn>
                              </p:par>
                            </p:childTnLst>
                          </p:cTn>
                        </p:par>
                        <p:par>
                          <p:cTn id="27" fill="hold">
                            <p:stCondLst>
                              <p:cond delay="1000"/>
                            </p:stCondLst>
                            <p:childTnLst>
                              <p:par>
                                <p:cTn id="28" presetID="2" presetClass="entr" presetSubtype="8"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250" fill="hold"/>
                                        <p:tgtEl>
                                          <p:spTgt spid="14"/>
                                        </p:tgtEl>
                                        <p:attrNameLst>
                                          <p:attrName>ppt_x</p:attrName>
                                        </p:attrNameLst>
                                      </p:cBhvr>
                                      <p:tavLst>
                                        <p:tav tm="0">
                                          <p:val>
                                            <p:strVal val="0-#ppt_w/2"/>
                                          </p:val>
                                        </p:tav>
                                        <p:tav tm="100000">
                                          <p:val>
                                            <p:strVal val="#ppt_x"/>
                                          </p:val>
                                        </p:tav>
                                      </p:tavLst>
                                    </p:anim>
                                    <p:anim calcmode="lin" valueType="num">
                                      <p:cBhvr additive="base">
                                        <p:cTn id="31" dur="250" fill="hold"/>
                                        <p:tgtEl>
                                          <p:spTgt spid="14"/>
                                        </p:tgtEl>
                                        <p:attrNameLst>
                                          <p:attrName>ppt_y</p:attrName>
                                        </p:attrNameLst>
                                      </p:cBhvr>
                                      <p:tavLst>
                                        <p:tav tm="0">
                                          <p:val>
                                            <p:strVal val="#ppt_y"/>
                                          </p:val>
                                        </p:tav>
                                        <p:tav tm="100000">
                                          <p:val>
                                            <p:strVal val="#ppt_y"/>
                                          </p:val>
                                        </p:tav>
                                      </p:tavLst>
                                    </p:anim>
                                  </p:childTnLst>
                                </p:cTn>
                              </p:par>
                              <p:par>
                                <p:cTn id="32" presetID="2" presetClass="entr" presetSubtype="8" fill="hold" nodeType="withEffect">
                                  <p:stCondLst>
                                    <p:cond delay="0"/>
                                  </p:stCondLst>
                                  <p:childTnLst>
                                    <p:set>
                                      <p:cBhvr>
                                        <p:cTn id="33" dur="1" fill="hold">
                                          <p:stCondLst>
                                            <p:cond delay="0"/>
                                          </p:stCondLst>
                                        </p:cTn>
                                        <p:tgtEl>
                                          <p:spTgt spid="46"/>
                                        </p:tgtEl>
                                        <p:attrNameLst>
                                          <p:attrName>style.visibility</p:attrName>
                                        </p:attrNameLst>
                                      </p:cBhvr>
                                      <p:to>
                                        <p:strVal val="visible"/>
                                      </p:to>
                                    </p:set>
                                    <p:anim calcmode="lin" valueType="num">
                                      <p:cBhvr additive="base">
                                        <p:cTn id="34" dur="250" fill="hold"/>
                                        <p:tgtEl>
                                          <p:spTgt spid="46"/>
                                        </p:tgtEl>
                                        <p:attrNameLst>
                                          <p:attrName>ppt_x</p:attrName>
                                        </p:attrNameLst>
                                      </p:cBhvr>
                                      <p:tavLst>
                                        <p:tav tm="0">
                                          <p:val>
                                            <p:strVal val="0-#ppt_w/2"/>
                                          </p:val>
                                        </p:tav>
                                        <p:tav tm="100000">
                                          <p:val>
                                            <p:strVal val="#ppt_x"/>
                                          </p:val>
                                        </p:tav>
                                      </p:tavLst>
                                    </p:anim>
                                    <p:anim calcmode="lin" valueType="num">
                                      <p:cBhvr additive="base">
                                        <p:cTn id="35" dur="25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4"/>
                                        </p:tgtEl>
                                        <p:attrNameLst>
                                          <p:attrName>style.visibility</p:attrName>
                                        </p:attrNameLst>
                                      </p:cBhvr>
                                      <p:to>
                                        <p:strVal val="visible"/>
                                      </p:to>
                                    </p:set>
                                    <p:animEffect transition="in" filter="fade">
                                      <p:cBhvr>
                                        <p:cTn id="40" dur="500"/>
                                        <p:tgtEl>
                                          <p:spTgt spid="5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5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65"/>
                                        </p:tgtEl>
                                        <p:attrNameLst>
                                          <p:attrName>style.visibility</p:attrName>
                                        </p:attrNameLst>
                                      </p:cBhvr>
                                      <p:to>
                                        <p:strVal val="visible"/>
                                      </p:to>
                                    </p:set>
                                    <p:animEffect transition="in" filter="fade">
                                      <p:cBhvr>
                                        <p:cTn id="50" dur="500"/>
                                        <p:tgtEl>
                                          <p:spTgt spid="65"/>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fade">
                                      <p:cBhvr>
                                        <p:cTn id="55"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a:xfrm>
            <a:off x="5735236" y="838994"/>
            <a:ext cx="3083632" cy="1203013"/>
          </a:xfrm>
          <a:prstGeom prst="roundRect">
            <a:avLst/>
          </a:prstGeom>
          <a:solidFill>
            <a:schemeClr val="accent1">
              <a:lumMod val="20000"/>
              <a:lumOff val="80000"/>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0" name="TextBox 69">
                <a:extLst>
                  <a:ext uri="{FF2B5EF4-FFF2-40B4-BE49-F238E27FC236}">
                    <a14:artisticCrisscrossEtching id="{B1D1A682-C519-5E46-A0EB-312A292FC7AE}"/>
                  </a:ext>
                </a:extLst>
              </p:cNvPr>
              <p:cNvSpPr txBox="1"/>
              <p:nvPr/>
            </p:nvSpPr>
            <p:spPr>
              <a:xfrm>
                <a:off x="6414790" y="2130303"/>
                <a:ext cx="1673663" cy="376321"/>
              </a:xfrm>
              <a:prstGeom prst="rect">
                <a:avLst/>
              </a:prstGeom>
              <a:noFill/>
            </p:spPr>
            <p:txBody>
              <a:bodyPr wrap="none" rtlCol="0">
                <a:spAutoFit/>
              </a:bodyPr>
              <a:lstStyle/>
              <a:p>
                <a:r>
                  <a:rPr lang="en-US" dirty="0"/>
                  <a:t>P(</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𝑊</m:t>
                        </m:r>
                      </m:e>
                      <m:sub>
                        <m:r>
                          <a:rPr lang="en-US" b="0" i="1" smtClean="0">
                            <a:latin typeface="Cambria Math" panose="02040503050406030204" pitchFamily="18" charset="0"/>
                          </a:rPr>
                          <m:t>𝐴</m:t>
                        </m:r>
                      </m:sub>
                      <m:sup>
                        <m:r>
                          <a:rPr lang="en-US" b="0" i="1" smtClean="0">
                            <a:latin typeface="Cambria Math" panose="02040503050406030204" pitchFamily="18" charset="0"/>
                          </a:rPr>
                          <m:t>1−6</m:t>
                        </m:r>
                      </m:sup>
                    </m:sSubSup>
                    <m:r>
                      <a:rPr lang="en-US" b="0" i="1" smtClean="0">
                        <a:latin typeface="Cambria Math" panose="02040503050406030204" pitchFamily="18" charset="0"/>
                      </a:rPr>
                      <m:t>)=0.5</m:t>
                    </m:r>
                  </m:oMath>
                </a14:m>
                <a:endParaRPr lang="en-US" dirty="0"/>
              </a:p>
            </p:txBody>
          </p:sp>
        </mc:Choice>
        <mc:Fallback>
          <p:sp>
            <p:nvSpPr>
              <p:cNvPr id="70" name="TextBox 69"/>
              <p:cNvSpPr txBox="1">
                <a:spLocks noRot="1" noChangeAspect="1" noMove="1" noResize="1" noEditPoints="1" noAdjustHandles="1" noChangeArrowheads="1" noChangeShapeType="1" noTextEdit="1"/>
              </p:cNvSpPr>
              <p:nvPr/>
            </p:nvSpPr>
            <p:spPr>
              <a:xfrm>
                <a:off x="6414790" y="2130303"/>
                <a:ext cx="1673663" cy="376321"/>
              </a:xfrm>
              <a:prstGeom prst="rect">
                <a:avLst/>
              </a:prstGeom>
              <a:blipFill rotWithShape="1">
                <a:blip r:embed="rId1"/>
                <a:stretch>
                  <a:fillRect l="-2256" t="-10345" b="-24138"/>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72" name="TextBox 71">
                <a:extLst>
                  <a:ext uri="{FF2B5EF4-FFF2-40B4-BE49-F238E27FC236}">
                    <a14:artisticCrisscrossEtching id="{57548DBB-4211-FC40-96D8-7D8A876BB264}"/>
                  </a:ext>
                </a:extLst>
              </p:cNvPr>
              <p:cNvSpPr txBox="1"/>
              <p:nvPr/>
            </p:nvSpPr>
            <p:spPr>
              <a:xfrm>
                <a:off x="6074532" y="2122630"/>
                <a:ext cx="1678601" cy="375039"/>
              </a:xfrm>
              <a:prstGeom prst="rect">
                <a:avLst/>
              </a:prstGeom>
              <a:noFill/>
            </p:spPr>
            <p:txBody>
              <a:bodyPr wrap="none" rtlCol="0">
                <a:spAutoFit/>
              </a:bodyPr>
              <a:lstStyle/>
              <a:p>
                <a:r>
                  <a:rPr lang="en-US" dirty="0"/>
                  <a:t>P(</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𝑊</m:t>
                        </m:r>
                      </m:e>
                      <m:sub>
                        <m:r>
                          <a:rPr lang="en-US" b="0" i="1" smtClean="0">
                            <a:latin typeface="Cambria Math" panose="02040503050406030204" pitchFamily="18" charset="0"/>
                          </a:rPr>
                          <m:t>𝐴</m:t>
                        </m:r>
                      </m:sub>
                      <m:sup>
                        <m:r>
                          <a:rPr lang="en-US" b="0" i="1" smtClean="0">
                            <a:latin typeface="Cambria Math" panose="02040503050406030204" pitchFamily="18" charset="0"/>
                          </a:rPr>
                          <m:t>2−7</m:t>
                        </m:r>
                      </m:sup>
                    </m:sSubSup>
                    <m:r>
                      <a:rPr lang="en-US" b="0" i="1" smtClean="0">
                        <a:latin typeface="Cambria Math" panose="02040503050406030204" pitchFamily="18" charset="0"/>
                      </a:rPr>
                      <m:t>)=0.5</m:t>
                    </m:r>
                  </m:oMath>
                </a14:m>
                <a:endParaRPr lang="en-US" dirty="0"/>
              </a:p>
            </p:txBody>
          </p:sp>
        </mc:Choice>
        <mc:Fallback>
          <p:sp>
            <p:nvSpPr>
              <p:cNvPr id="72" name="TextBox 71"/>
              <p:cNvSpPr txBox="1">
                <a:spLocks noRot="1" noChangeAspect="1" noMove="1" noResize="1" noEditPoints="1" noAdjustHandles="1" noChangeArrowheads="1" noChangeShapeType="1" noTextEdit="1"/>
              </p:cNvSpPr>
              <p:nvPr/>
            </p:nvSpPr>
            <p:spPr>
              <a:xfrm>
                <a:off x="6074532" y="2122630"/>
                <a:ext cx="1678601" cy="375039"/>
              </a:xfrm>
              <a:prstGeom prst="rect">
                <a:avLst/>
              </a:prstGeom>
              <a:blipFill rotWithShape="1">
                <a:blip r:embed="rId2"/>
                <a:stretch>
                  <a:fillRect l="-2256" t="-3226" b="-22581"/>
                </a:stretch>
              </a:blipFill>
            </p:spPr>
            <p:txBody>
              <a:bodyPr/>
              <a:lstStyle/>
              <a:p>
                <a:r>
                  <a:rPr lang="en-US">
                    <a:noFill/>
                  </a:rPr>
                  <a:t> </a:t>
                </a:r>
                <a:endParaRPr lang="en-US">
                  <a:noFill/>
                </a:endParaRPr>
              </a:p>
            </p:txBody>
          </p:sp>
        </mc:Fallback>
      </mc:AlternateContent>
      <p:sp>
        <p:nvSpPr>
          <p:cNvPr id="76" name="Rounded Rectangle 75"/>
          <p:cNvSpPr/>
          <p:nvPr/>
        </p:nvSpPr>
        <p:spPr>
          <a:xfrm>
            <a:off x="259868" y="2061781"/>
            <a:ext cx="2491956" cy="93517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 name="Content Placeholder 1"/>
          <p:cNvSpPr>
            <a:spLocks noGrp="1"/>
          </p:cNvSpPr>
          <p:nvPr>
            <p:ph idx="1"/>
          </p:nvPr>
        </p:nvSpPr>
        <p:spPr>
          <a:xfrm>
            <a:off x="380999" y="3140968"/>
            <a:ext cx="8707885" cy="2193107"/>
          </a:xfrm>
        </p:spPr>
        <p:txBody>
          <a:bodyPr/>
          <a:lstStyle/>
          <a:p>
            <a:pPr marL="0" indent="0">
              <a:buNone/>
            </a:pPr>
            <a:r>
              <a:rPr lang="en-US" sz="2000" dirty="0">
                <a:latin typeface="Calibri" panose="020F0502020204030204" charset="0"/>
                <a:cs typeface="Calibri" panose="020F0502020204030204" charset="0"/>
              </a:rPr>
              <a:t>输入:给定对象请求的时间序列</a:t>
            </a:r>
            <a:endParaRPr lang="en-US" sz="2000" dirty="0">
              <a:latin typeface="Calibri" panose="020F0502020204030204" charset="0"/>
              <a:cs typeface="Calibri" panose="020F0502020204030204" charset="0"/>
            </a:endParaRPr>
          </a:p>
          <a:p>
            <a:pPr marL="0" indent="0">
              <a:buNone/>
            </a:pPr>
            <a:r>
              <a:rPr lang="en-US" sz="2000" dirty="0">
                <a:latin typeface="Calibri" panose="020F0502020204030204" charset="0"/>
                <a:cs typeface="Calibri" panose="020F0502020204030204" charset="0"/>
              </a:rPr>
              <a:t>对于每个对象(比如A)</a:t>
            </a:r>
            <a:endParaRPr lang="en-US" sz="2000" dirty="0">
              <a:latin typeface="Calibri" panose="020F0502020204030204" charset="0"/>
              <a:cs typeface="Calibri" panose="020F0502020204030204" charset="0"/>
            </a:endParaRPr>
          </a:p>
          <a:p>
            <a:pPr marL="0" indent="0">
              <a:buNone/>
            </a:pPr>
            <a:r>
              <a:rPr lang="en-US" sz="2000" dirty="0">
                <a:latin typeface="Calibri" panose="020F0502020204030204" charset="0"/>
                <a:cs typeface="Calibri" panose="020F0502020204030204" charset="0"/>
              </a:rPr>
              <a:t>计算对象A在W中的概率(即# req)。A /总需求)</a:t>
            </a:r>
            <a:endParaRPr lang="en-US" sz="2000" dirty="0">
              <a:latin typeface="Calibri" panose="020F0502020204030204" charset="0"/>
              <a:cs typeface="Calibri" panose="020F0502020204030204" charset="0"/>
            </a:endParaRPr>
          </a:p>
          <a:p>
            <a:pPr marL="0" indent="0">
              <a:buNone/>
            </a:pPr>
            <a:r>
              <a:rPr lang="en-US" sz="2000" dirty="0">
                <a:latin typeface="Calibri" panose="020F0502020204030204" charset="0"/>
                <a:cs typeface="Calibri" panose="020F0502020204030204" charset="0"/>
              </a:rPr>
              <a:t>按步长S滑动窗户</a:t>
            </a:r>
            <a:endParaRPr lang="en-US" sz="2000" dirty="0">
              <a:latin typeface="Calibri" panose="020F0502020204030204" charset="0"/>
              <a:cs typeface="Calibri" panose="020F0502020204030204" charset="0"/>
            </a:endParaRPr>
          </a:p>
          <a:p>
            <a:pPr marL="0" indent="0">
              <a:buNone/>
            </a:pPr>
            <a:r>
              <a:rPr lang="en-US" sz="2000" dirty="0">
                <a:latin typeface="Calibri" panose="020F0502020204030204" charset="0"/>
                <a:cs typeface="Calibri" panose="020F0502020204030204" charset="0"/>
              </a:rPr>
              <a:t>重复直到时间序列结束;</a:t>
            </a:r>
            <a:endParaRPr lang="en-US" sz="2000" dirty="0">
              <a:latin typeface="Calibri" panose="020F0502020204030204" charset="0"/>
              <a:cs typeface="Calibri" panose="020F0502020204030204" charset="0"/>
            </a:endParaRPr>
          </a:p>
          <a:p>
            <a:pPr marL="0" indent="0">
              <a:buNone/>
            </a:pPr>
            <a:r>
              <a:rPr lang="en-US" sz="2000" dirty="0">
                <a:latin typeface="Calibri" panose="020F0502020204030204" charset="0"/>
                <a:cs typeface="Calibri" panose="020F0502020204030204" charset="0"/>
              </a:rPr>
              <a:t>我们得到了物体a的一系列概率序列</a:t>
            </a:r>
            <a:endParaRPr lang="en-US" sz="2000" dirty="0">
              <a:latin typeface="Calibri" panose="020F0502020204030204" charset="0"/>
              <a:cs typeface="Calibri" panose="020F0502020204030204" charset="0"/>
            </a:endParaRPr>
          </a:p>
          <a:p>
            <a:endParaRPr lang="en-US" sz="2000" dirty="0">
              <a:latin typeface="Calibri" panose="020F0502020204030204" charset="0"/>
              <a:cs typeface="Calibri" panose="020F0502020204030204" charset="0"/>
            </a:endParaRPr>
          </a:p>
          <a:p>
            <a:pPr marL="0" indent="0">
              <a:buNone/>
            </a:pPr>
            <a:endParaRPr lang="en-US" sz="2000" dirty="0">
              <a:latin typeface="Calibri" panose="020F0502020204030204" charset="0"/>
              <a:cs typeface="Calibri" panose="020F0502020204030204" charset="0"/>
            </a:endParaRPr>
          </a:p>
        </p:txBody>
      </p:sp>
      <p:sp>
        <p:nvSpPr>
          <p:cNvPr id="3" name="Title 2"/>
          <p:cNvSpPr>
            <a:spLocks noGrp="1"/>
          </p:cNvSpPr>
          <p:nvPr>
            <p:ph type="title"/>
          </p:nvPr>
        </p:nvSpPr>
        <p:spPr/>
        <p:txBody>
          <a:bodyPr/>
          <a:lstStyle/>
          <a:p>
            <a:r>
              <a:rPr lang="en-US" dirty="0">
                <a:latin typeface="Calibri" panose="020F0502020204030204" charset="0"/>
                <a:cs typeface="Calibri" panose="020F0502020204030204" charset="0"/>
              </a:rPr>
              <a:t>我们的方法-序列构造</a:t>
            </a:r>
            <a:endParaRPr lang="en-US" dirty="0">
              <a:latin typeface="Calibri" panose="020F0502020204030204" charset="0"/>
              <a:cs typeface="Calibri" panose="020F0502020204030204" charset="0"/>
            </a:endParaRPr>
          </a:p>
        </p:txBody>
      </p:sp>
      <p:sp>
        <p:nvSpPr>
          <p:cNvPr id="5" name="Slide Number Placeholder 4"/>
          <p:cNvSpPr>
            <a:spLocks noGrp="1"/>
          </p:cNvSpPr>
          <p:nvPr>
            <p:ph type="sldNum" sz="quarter" idx="12"/>
          </p:nvPr>
        </p:nvSpPr>
        <p:spPr/>
        <p:txBody>
          <a:bodyPr/>
          <a:lstStyle/>
          <a:p>
            <a:r>
              <a:rPr lang="en-US"/>
              <a:t># </a:t>
            </a:r>
            <a:fld id="{0A98A249-9593-3D4B-86FF-EE7CABC9770F}" type="slidenum">
              <a:rPr lang="en-US" smtClean="0"/>
            </a:fld>
            <a:endParaRPr lang="en-US" dirty="0"/>
          </a:p>
        </p:txBody>
      </p:sp>
      <p:cxnSp>
        <p:nvCxnSpPr>
          <p:cNvPr id="6" name="Straight Arrow Connector 5"/>
          <p:cNvCxnSpPr/>
          <p:nvPr/>
        </p:nvCxnSpPr>
        <p:spPr>
          <a:xfrm>
            <a:off x="539552" y="1556791"/>
            <a:ext cx="8549333" cy="0"/>
          </a:xfrm>
          <a:prstGeom prst="straightConnector1">
            <a:avLst/>
          </a:prstGeom>
          <a:ln w="19050">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435027" y="958507"/>
            <a:ext cx="340158" cy="369332"/>
          </a:xfrm>
          <a:prstGeom prst="rect">
            <a:avLst/>
          </a:prstGeom>
          <a:noFill/>
        </p:spPr>
        <p:txBody>
          <a:bodyPr wrap="none" rtlCol="0">
            <a:spAutoFit/>
          </a:bodyPr>
          <a:lstStyle/>
          <a:p>
            <a:r>
              <a:rPr lang="en-US" dirty="0">
                <a:solidFill>
                  <a:schemeClr val="bg1">
                    <a:lumMod val="65000"/>
                  </a:schemeClr>
                </a:solidFill>
                <a:latin typeface="Calibri" panose="020F0502020204030204" charset="0"/>
                <a:cs typeface="Calibri" panose="020F0502020204030204" charset="0"/>
              </a:rPr>
              <a:t>t</a:t>
            </a:r>
            <a:r>
              <a:rPr lang="en-US" baseline="-25000" dirty="0">
                <a:solidFill>
                  <a:schemeClr val="bg1">
                    <a:lumMod val="65000"/>
                  </a:schemeClr>
                </a:solidFill>
                <a:latin typeface="Calibri" panose="020F0502020204030204" charset="0"/>
                <a:cs typeface="Calibri" panose="020F0502020204030204" charset="0"/>
              </a:rPr>
              <a:t>1</a:t>
            </a:r>
            <a:endParaRPr lang="en-US" baseline="-25000" dirty="0">
              <a:solidFill>
                <a:schemeClr val="bg1">
                  <a:lumMod val="65000"/>
                </a:schemeClr>
              </a:solidFill>
              <a:latin typeface="Calibri" panose="020F0502020204030204" charset="0"/>
              <a:cs typeface="Calibri" panose="020F0502020204030204" charset="0"/>
            </a:endParaRPr>
          </a:p>
        </p:txBody>
      </p:sp>
      <p:sp>
        <p:nvSpPr>
          <p:cNvPr id="13" name="TextBox 12"/>
          <p:cNvSpPr txBox="1"/>
          <p:nvPr/>
        </p:nvSpPr>
        <p:spPr>
          <a:xfrm>
            <a:off x="7918374" y="958507"/>
            <a:ext cx="340158" cy="369332"/>
          </a:xfrm>
          <a:prstGeom prst="rect">
            <a:avLst/>
          </a:prstGeom>
          <a:noFill/>
        </p:spPr>
        <p:txBody>
          <a:bodyPr wrap="none" rtlCol="0">
            <a:spAutoFit/>
          </a:bodyPr>
          <a:lstStyle/>
          <a:p>
            <a:r>
              <a:rPr lang="en-US" dirty="0">
                <a:solidFill>
                  <a:schemeClr val="bg1">
                    <a:lumMod val="65000"/>
                  </a:schemeClr>
                </a:solidFill>
                <a:latin typeface="Calibri" panose="020F0502020204030204" charset="0"/>
                <a:cs typeface="Calibri" panose="020F0502020204030204" charset="0"/>
              </a:rPr>
              <a:t>t</a:t>
            </a:r>
            <a:r>
              <a:rPr lang="en-US" baseline="-25000" dirty="0">
                <a:solidFill>
                  <a:schemeClr val="bg1">
                    <a:lumMod val="65000"/>
                  </a:schemeClr>
                </a:solidFill>
                <a:latin typeface="Calibri" panose="020F0502020204030204" charset="0"/>
                <a:cs typeface="Calibri" panose="020F0502020204030204" charset="0"/>
              </a:rPr>
              <a:t>2</a:t>
            </a:r>
            <a:endParaRPr lang="en-US" baseline="-25000" dirty="0">
              <a:solidFill>
                <a:schemeClr val="bg1">
                  <a:lumMod val="65000"/>
                </a:schemeClr>
              </a:solidFill>
              <a:latin typeface="Calibri" panose="020F0502020204030204" charset="0"/>
              <a:cs typeface="Calibri" panose="020F0502020204030204" charset="0"/>
            </a:endParaRPr>
          </a:p>
        </p:txBody>
      </p:sp>
      <p:sp>
        <p:nvSpPr>
          <p:cNvPr id="14" name="TextBox 13"/>
          <p:cNvSpPr txBox="1"/>
          <p:nvPr/>
        </p:nvSpPr>
        <p:spPr>
          <a:xfrm>
            <a:off x="7401719" y="958507"/>
            <a:ext cx="340158" cy="369332"/>
          </a:xfrm>
          <a:prstGeom prst="rect">
            <a:avLst/>
          </a:prstGeom>
          <a:noFill/>
        </p:spPr>
        <p:txBody>
          <a:bodyPr wrap="none" rtlCol="0">
            <a:spAutoFit/>
          </a:bodyPr>
          <a:lstStyle/>
          <a:p>
            <a:r>
              <a:rPr lang="en-US" dirty="0">
                <a:solidFill>
                  <a:schemeClr val="bg1">
                    <a:lumMod val="65000"/>
                  </a:schemeClr>
                </a:solidFill>
                <a:latin typeface="Calibri" panose="020F0502020204030204" charset="0"/>
                <a:cs typeface="Calibri" panose="020F0502020204030204" charset="0"/>
              </a:rPr>
              <a:t>t</a:t>
            </a:r>
            <a:r>
              <a:rPr lang="en-US" baseline="-25000" dirty="0">
                <a:solidFill>
                  <a:schemeClr val="bg1">
                    <a:lumMod val="65000"/>
                  </a:schemeClr>
                </a:solidFill>
                <a:latin typeface="Calibri" panose="020F0502020204030204" charset="0"/>
                <a:cs typeface="Calibri" panose="020F0502020204030204" charset="0"/>
              </a:rPr>
              <a:t>3</a:t>
            </a:r>
            <a:endParaRPr lang="en-US" baseline="-25000" dirty="0">
              <a:solidFill>
                <a:schemeClr val="bg1">
                  <a:lumMod val="65000"/>
                </a:schemeClr>
              </a:solidFill>
              <a:latin typeface="Calibri" panose="020F0502020204030204" charset="0"/>
              <a:cs typeface="Calibri" panose="020F0502020204030204" charset="0"/>
            </a:endParaRPr>
          </a:p>
        </p:txBody>
      </p:sp>
      <p:sp>
        <p:nvSpPr>
          <p:cNvPr id="8" name="Oval 7"/>
          <p:cNvSpPr/>
          <p:nvPr/>
        </p:nvSpPr>
        <p:spPr>
          <a:xfrm>
            <a:off x="8405872" y="1372135"/>
            <a:ext cx="369313" cy="369313"/>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b="1" dirty="0"/>
              <a:t>C</a:t>
            </a:r>
            <a:endParaRPr lang="en-US" sz="2000" b="1" dirty="0"/>
          </a:p>
        </p:txBody>
      </p:sp>
      <p:sp>
        <p:nvSpPr>
          <p:cNvPr id="23" name="Oval 22"/>
          <p:cNvSpPr/>
          <p:nvPr/>
        </p:nvSpPr>
        <p:spPr>
          <a:xfrm>
            <a:off x="7891048" y="1372135"/>
            <a:ext cx="369313" cy="369313"/>
          </a:xfrm>
          <a:prstGeom prst="ellipse">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a:solidFill>
              <a:srgbClr val="FFC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b="1" dirty="0"/>
              <a:t>B</a:t>
            </a:r>
            <a:endParaRPr lang="en-US" sz="2000" b="1" dirty="0"/>
          </a:p>
        </p:txBody>
      </p:sp>
      <p:sp>
        <p:nvSpPr>
          <p:cNvPr id="24" name="Oval 23"/>
          <p:cNvSpPr/>
          <p:nvPr/>
        </p:nvSpPr>
        <p:spPr>
          <a:xfrm>
            <a:off x="7376228" y="1372135"/>
            <a:ext cx="369313" cy="3693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b="1" dirty="0"/>
              <a:t>A</a:t>
            </a:r>
            <a:endParaRPr lang="en-US" sz="2000" b="1" dirty="0"/>
          </a:p>
        </p:txBody>
      </p:sp>
      <p:sp>
        <p:nvSpPr>
          <p:cNvPr id="25" name="Oval 24"/>
          <p:cNvSpPr/>
          <p:nvPr/>
        </p:nvSpPr>
        <p:spPr>
          <a:xfrm>
            <a:off x="6861408" y="1372135"/>
            <a:ext cx="369313" cy="369313"/>
          </a:xfrm>
          <a:prstGeom prst="ellipse">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a:solidFill>
              <a:srgbClr val="FFC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b="1" dirty="0"/>
              <a:t>B</a:t>
            </a:r>
            <a:endParaRPr lang="en-US" sz="2000" b="1" dirty="0"/>
          </a:p>
        </p:txBody>
      </p:sp>
      <p:sp>
        <p:nvSpPr>
          <p:cNvPr id="30" name="Oval 29"/>
          <p:cNvSpPr/>
          <p:nvPr/>
        </p:nvSpPr>
        <p:spPr>
          <a:xfrm>
            <a:off x="6346588" y="1372135"/>
            <a:ext cx="369313" cy="3693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b="1" dirty="0"/>
              <a:t>A</a:t>
            </a:r>
            <a:endParaRPr lang="en-US" sz="2000" b="1" dirty="0"/>
          </a:p>
        </p:txBody>
      </p:sp>
      <p:sp>
        <p:nvSpPr>
          <p:cNvPr id="31" name="Oval 30"/>
          <p:cNvSpPr/>
          <p:nvPr/>
        </p:nvSpPr>
        <p:spPr>
          <a:xfrm>
            <a:off x="5831768" y="1372135"/>
            <a:ext cx="369313" cy="3693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b="1" dirty="0"/>
              <a:t>A</a:t>
            </a:r>
            <a:endParaRPr lang="en-US" sz="2000" b="1" dirty="0"/>
          </a:p>
        </p:txBody>
      </p:sp>
      <p:sp>
        <p:nvSpPr>
          <p:cNvPr id="32" name="Oval 31"/>
          <p:cNvSpPr/>
          <p:nvPr/>
        </p:nvSpPr>
        <p:spPr>
          <a:xfrm>
            <a:off x="5316948" y="1372135"/>
            <a:ext cx="369313" cy="369313"/>
          </a:xfrm>
          <a:prstGeom prst="ellipse">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a:solidFill>
              <a:srgbClr val="FFC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b="1" dirty="0"/>
              <a:t>B</a:t>
            </a:r>
            <a:endParaRPr lang="en-US" sz="2000" b="1" dirty="0"/>
          </a:p>
        </p:txBody>
      </p:sp>
      <p:sp>
        <p:nvSpPr>
          <p:cNvPr id="33" name="Oval 32"/>
          <p:cNvSpPr/>
          <p:nvPr/>
        </p:nvSpPr>
        <p:spPr>
          <a:xfrm>
            <a:off x="4802128" y="1372135"/>
            <a:ext cx="369313" cy="369313"/>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b="1" dirty="0"/>
              <a:t>C</a:t>
            </a:r>
            <a:endParaRPr lang="en-US" sz="2000" b="1" dirty="0"/>
          </a:p>
        </p:txBody>
      </p:sp>
      <p:sp>
        <p:nvSpPr>
          <p:cNvPr id="34" name="Oval 33"/>
          <p:cNvSpPr/>
          <p:nvPr/>
        </p:nvSpPr>
        <p:spPr>
          <a:xfrm>
            <a:off x="4287308" y="1372135"/>
            <a:ext cx="369313" cy="3693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b="1" dirty="0"/>
              <a:t>A</a:t>
            </a:r>
            <a:endParaRPr lang="en-US" sz="2000" b="1" dirty="0"/>
          </a:p>
        </p:txBody>
      </p:sp>
      <p:sp>
        <p:nvSpPr>
          <p:cNvPr id="35" name="Oval 34"/>
          <p:cNvSpPr/>
          <p:nvPr/>
        </p:nvSpPr>
        <p:spPr>
          <a:xfrm>
            <a:off x="3772488" y="1372135"/>
            <a:ext cx="369313" cy="369313"/>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b="1" dirty="0"/>
              <a:t>C</a:t>
            </a:r>
            <a:endParaRPr lang="en-US" sz="2000" b="1" dirty="0"/>
          </a:p>
        </p:txBody>
      </p:sp>
      <p:sp>
        <p:nvSpPr>
          <p:cNvPr id="36" name="Oval 35"/>
          <p:cNvSpPr/>
          <p:nvPr/>
        </p:nvSpPr>
        <p:spPr>
          <a:xfrm>
            <a:off x="3257668" y="1372135"/>
            <a:ext cx="369313" cy="3693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b="1" dirty="0"/>
              <a:t>A</a:t>
            </a:r>
            <a:endParaRPr lang="en-US" sz="2000" b="1" dirty="0"/>
          </a:p>
        </p:txBody>
      </p:sp>
      <p:sp>
        <p:nvSpPr>
          <p:cNvPr id="37" name="Oval 36"/>
          <p:cNvSpPr/>
          <p:nvPr/>
        </p:nvSpPr>
        <p:spPr>
          <a:xfrm>
            <a:off x="2742848" y="1372135"/>
            <a:ext cx="369313" cy="369313"/>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b="1" dirty="0"/>
              <a:t>C</a:t>
            </a:r>
            <a:endParaRPr lang="en-US" sz="2000" b="1" dirty="0"/>
          </a:p>
        </p:txBody>
      </p:sp>
      <p:sp>
        <p:nvSpPr>
          <p:cNvPr id="42" name="Oval 41"/>
          <p:cNvSpPr/>
          <p:nvPr/>
        </p:nvSpPr>
        <p:spPr>
          <a:xfrm>
            <a:off x="2228028" y="1372135"/>
            <a:ext cx="369313" cy="3693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b="1" dirty="0"/>
              <a:t>A</a:t>
            </a:r>
            <a:endParaRPr lang="en-US" sz="2000" b="1" dirty="0"/>
          </a:p>
        </p:txBody>
      </p:sp>
      <p:sp>
        <p:nvSpPr>
          <p:cNvPr id="43" name="Oval 42"/>
          <p:cNvSpPr/>
          <p:nvPr/>
        </p:nvSpPr>
        <p:spPr>
          <a:xfrm>
            <a:off x="1713208" y="1372135"/>
            <a:ext cx="369313" cy="369313"/>
          </a:xfrm>
          <a:prstGeom prst="ellipse">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a:solidFill>
              <a:srgbClr val="FFC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b="1" dirty="0"/>
              <a:t>B</a:t>
            </a:r>
            <a:endParaRPr lang="en-US" sz="2000" b="1" dirty="0"/>
          </a:p>
        </p:txBody>
      </p:sp>
      <p:sp>
        <p:nvSpPr>
          <p:cNvPr id="44" name="Oval 43"/>
          <p:cNvSpPr/>
          <p:nvPr/>
        </p:nvSpPr>
        <p:spPr>
          <a:xfrm>
            <a:off x="1198388" y="1372135"/>
            <a:ext cx="369313" cy="369313"/>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b="1" dirty="0"/>
              <a:t>C</a:t>
            </a:r>
            <a:endParaRPr lang="en-US" sz="2000" b="1" dirty="0"/>
          </a:p>
        </p:txBody>
      </p:sp>
      <p:sp>
        <p:nvSpPr>
          <p:cNvPr id="45" name="Oval 44"/>
          <p:cNvSpPr/>
          <p:nvPr/>
        </p:nvSpPr>
        <p:spPr>
          <a:xfrm>
            <a:off x="683568" y="1372135"/>
            <a:ext cx="369313" cy="36931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b="1" dirty="0"/>
              <a:t>A</a:t>
            </a:r>
            <a:endParaRPr lang="en-US" sz="2000" b="1" dirty="0"/>
          </a:p>
        </p:txBody>
      </p:sp>
      <p:sp>
        <p:nvSpPr>
          <p:cNvPr id="49" name="TextBox 48"/>
          <p:cNvSpPr txBox="1"/>
          <p:nvPr/>
        </p:nvSpPr>
        <p:spPr>
          <a:xfrm>
            <a:off x="6885064" y="958507"/>
            <a:ext cx="340158" cy="369332"/>
          </a:xfrm>
          <a:prstGeom prst="rect">
            <a:avLst/>
          </a:prstGeom>
          <a:noFill/>
        </p:spPr>
        <p:txBody>
          <a:bodyPr wrap="none" rtlCol="0">
            <a:spAutoFit/>
          </a:bodyPr>
          <a:lstStyle/>
          <a:p>
            <a:r>
              <a:rPr lang="en-US" dirty="0">
                <a:solidFill>
                  <a:schemeClr val="bg1">
                    <a:lumMod val="65000"/>
                  </a:schemeClr>
                </a:solidFill>
                <a:latin typeface="Calibri" panose="020F0502020204030204" charset="0"/>
                <a:cs typeface="Calibri" panose="020F0502020204030204" charset="0"/>
              </a:rPr>
              <a:t>t</a:t>
            </a:r>
            <a:r>
              <a:rPr lang="en-US" baseline="-25000" dirty="0">
                <a:solidFill>
                  <a:schemeClr val="bg1">
                    <a:lumMod val="65000"/>
                  </a:schemeClr>
                </a:solidFill>
                <a:latin typeface="Calibri" panose="020F0502020204030204" charset="0"/>
                <a:cs typeface="Calibri" panose="020F0502020204030204" charset="0"/>
              </a:rPr>
              <a:t>4</a:t>
            </a:r>
            <a:endParaRPr lang="en-US" baseline="-25000" dirty="0">
              <a:solidFill>
                <a:schemeClr val="bg1">
                  <a:lumMod val="65000"/>
                </a:schemeClr>
              </a:solidFill>
              <a:latin typeface="Calibri" panose="020F0502020204030204" charset="0"/>
              <a:cs typeface="Calibri" panose="020F0502020204030204" charset="0"/>
            </a:endParaRPr>
          </a:p>
        </p:txBody>
      </p:sp>
      <p:sp>
        <p:nvSpPr>
          <p:cNvPr id="50" name="TextBox 49"/>
          <p:cNvSpPr txBox="1"/>
          <p:nvPr/>
        </p:nvSpPr>
        <p:spPr>
          <a:xfrm>
            <a:off x="1718514" y="958507"/>
            <a:ext cx="418704" cy="369332"/>
          </a:xfrm>
          <a:prstGeom prst="rect">
            <a:avLst/>
          </a:prstGeom>
          <a:noFill/>
        </p:spPr>
        <p:txBody>
          <a:bodyPr wrap="none" rtlCol="0">
            <a:spAutoFit/>
          </a:bodyPr>
          <a:lstStyle/>
          <a:p>
            <a:r>
              <a:rPr lang="en-US" dirty="0">
                <a:solidFill>
                  <a:schemeClr val="bg1">
                    <a:lumMod val="65000"/>
                  </a:schemeClr>
                </a:solidFill>
                <a:latin typeface="Calibri" panose="020F0502020204030204" charset="0"/>
                <a:cs typeface="Calibri" panose="020F0502020204030204" charset="0"/>
              </a:rPr>
              <a:t>t</a:t>
            </a:r>
            <a:r>
              <a:rPr lang="en-US" baseline="-25000" dirty="0">
                <a:solidFill>
                  <a:schemeClr val="bg1">
                    <a:lumMod val="65000"/>
                  </a:schemeClr>
                </a:solidFill>
                <a:latin typeface="Calibri" panose="020F0502020204030204" charset="0"/>
                <a:cs typeface="Calibri" panose="020F0502020204030204" charset="0"/>
              </a:rPr>
              <a:t>14</a:t>
            </a:r>
            <a:endParaRPr lang="en-US" baseline="-25000" dirty="0">
              <a:solidFill>
                <a:schemeClr val="bg1">
                  <a:lumMod val="65000"/>
                </a:schemeClr>
              </a:solidFill>
              <a:latin typeface="Calibri" panose="020F0502020204030204" charset="0"/>
              <a:cs typeface="Calibri" panose="020F0502020204030204" charset="0"/>
            </a:endParaRPr>
          </a:p>
        </p:txBody>
      </p:sp>
      <p:sp>
        <p:nvSpPr>
          <p:cNvPr id="51" name="TextBox 50"/>
          <p:cNvSpPr txBox="1"/>
          <p:nvPr/>
        </p:nvSpPr>
        <p:spPr>
          <a:xfrm>
            <a:off x="1201859" y="958507"/>
            <a:ext cx="418704" cy="369332"/>
          </a:xfrm>
          <a:prstGeom prst="rect">
            <a:avLst/>
          </a:prstGeom>
          <a:noFill/>
        </p:spPr>
        <p:txBody>
          <a:bodyPr wrap="none" rtlCol="0">
            <a:spAutoFit/>
          </a:bodyPr>
          <a:lstStyle/>
          <a:p>
            <a:r>
              <a:rPr lang="en-US" dirty="0">
                <a:solidFill>
                  <a:schemeClr val="bg1">
                    <a:lumMod val="65000"/>
                  </a:schemeClr>
                </a:solidFill>
                <a:latin typeface="Calibri" panose="020F0502020204030204" charset="0"/>
                <a:cs typeface="Calibri" panose="020F0502020204030204" charset="0"/>
              </a:rPr>
              <a:t>t</a:t>
            </a:r>
            <a:r>
              <a:rPr lang="en-US" baseline="-25000" dirty="0">
                <a:solidFill>
                  <a:schemeClr val="bg1">
                    <a:lumMod val="65000"/>
                  </a:schemeClr>
                </a:solidFill>
                <a:latin typeface="Calibri" panose="020F0502020204030204" charset="0"/>
                <a:cs typeface="Calibri" panose="020F0502020204030204" charset="0"/>
              </a:rPr>
              <a:t>15</a:t>
            </a:r>
            <a:endParaRPr lang="en-US" baseline="-25000" dirty="0">
              <a:solidFill>
                <a:schemeClr val="bg1">
                  <a:lumMod val="65000"/>
                </a:schemeClr>
              </a:solidFill>
              <a:latin typeface="Calibri" panose="020F0502020204030204" charset="0"/>
              <a:cs typeface="Calibri" panose="020F0502020204030204" charset="0"/>
            </a:endParaRPr>
          </a:p>
        </p:txBody>
      </p:sp>
      <p:sp>
        <p:nvSpPr>
          <p:cNvPr id="52" name="TextBox 51"/>
          <p:cNvSpPr txBox="1"/>
          <p:nvPr/>
        </p:nvSpPr>
        <p:spPr>
          <a:xfrm>
            <a:off x="685204" y="958507"/>
            <a:ext cx="418704" cy="369332"/>
          </a:xfrm>
          <a:prstGeom prst="rect">
            <a:avLst/>
          </a:prstGeom>
          <a:noFill/>
        </p:spPr>
        <p:txBody>
          <a:bodyPr wrap="none" rtlCol="0">
            <a:spAutoFit/>
          </a:bodyPr>
          <a:lstStyle/>
          <a:p>
            <a:r>
              <a:rPr lang="en-US" dirty="0">
                <a:solidFill>
                  <a:schemeClr val="bg1">
                    <a:lumMod val="65000"/>
                  </a:schemeClr>
                </a:solidFill>
                <a:latin typeface="Calibri" panose="020F0502020204030204" charset="0"/>
                <a:cs typeface="Calibri" panose="020F0502020204030204" charset="0"/>
              </a:rPr>
              <a:t>t</a:t>
            </a:r>
            <a:r>
              <a:rPr lang="en-US" baseline="-25000" dirty="0">
                <a:solidFill>
                  <a:schemeClr val="bg1">
                    <a:lumMod val="65000"/>
                  </a:schemeClr>
                </a:solidFill>
                <a:latin typeface="Calibri" panose="020F0502020204030204" charset="0"/>
                <a:cs typeface="Calibri" panose="020F0502020204030204" charset="0"/>
              </a:rPr>
              <a:t>16</a:t>
            </a:r>
            <a:endParaRPr lang="en-US" baseline="-25000" dirty="0">
              <a:solidFill>
                <a:schemeClr val="bg1">
                  <a:lumMod val="65000"/>
                </a:schemeClr>
              </a:solidFill>
              <a:latin typeface="Calibri" panose="020F0502020204030204" charset="0"/>
              <a:cs typeface="Calibri" panose="020F0502020204030204" charset="0"/>
            </a:endParaRPr>
          </a:p>
        </p:txBody>
      </p:sp>
      <p:sp>
        <p:nvSpPr>
          <p:cNvPr id="54" name="TextBox 53"/>
          <p:cNvSpPr txBox="1"/>
          <p:nvPr/>
        </p:nvSpPr>
        <p:spPr>
          <a:xfrm>
            <a:off x="6368409" y="958507"/>
            <a:ext cx="340158" cy="369332"/>
          </a:xfrm>
          <a:prstGeom prst="rect">
            <a:avLst/>
          </a:prstGeom>
          <a:noFill/>
        </p:spPr>
        <p:txBody>
          <a:bodyPr wrap="none" rtlCol="0">
            <a:spAutoFit/>
          </a:bodyPr>
          <a:lstStyle/>
          <a:p>
            <a:r>
              <a:rPr lang="en-US" dirty="0">
                <a:solidFill>
                  <a:schemeClr val="bg1">
                    <a:lumMod val="65000"/>
                  </a:schemeClr>
                </a:solidFill>
                <a:latin typeface="Calibri" panose="020F0502020204030204" charset="0"/>
                <a:cs typeface="Calibri" panose="020F0502020204030204" charset="0"/>
              </a:rPr>
              <a:t>t</a:t>
            </a:r>
            <a:r>
              <a:rPr lang="en-US" baseline="-25000" dirty="0">
                <a:solidFill>
                  <a:schemeClr val="bg1">
                    <a:lumMod val="65000"/>
                  </a:schemeClr>
                </a:solidFill>
                <a:latin typeface="Calibri" panose="020F0502020204030204" charset="0"/>
                <a:cs typeface="Calibri" panose="020F0502020204030204" charset="0"/>
              </a:rPr>
              <a:t>5</a:t>
            </a:r>
            <a:endParaRPr lang="en-US" baseline="-25000" dirty="0">
              <a:solidFill>
                <a:schemeClr val="bg1">
                  <a:lumMod val="65000"/>
                </a:schemeClr>
              </a:solidFill>
              <a:latin typeface="Calibri" panose="020F0502020204030204" charset="0"/>
              <a:cs typeface="Calibri" panose="020F0502020204030204" charset="0"/>
            </a:endParaRPr>
          </a:p>
        </p:txBody>
      </p:sp>
      <p:sp>
        <p:nvSpPr>
          <p:cNvPr id="55" name="TextBox 54"/>
          <p:cNvSpPr txBox="1"/>
          <p:nvPr/>
        </p:nvSpPr>
        <p:spPr>
          <a:xfrm>
            <a:off x="5851754" y="958507"/>
            <a:ext cx="340158" cy="369332"/>
          </a:xfrm>
          <a:prstGeom prst="rect">
            <a:avLst/>
          </a:prstGeom>
          <a:noFill/>
        </p:spPr>
        <p:txBody>
          <a:bodyPr wrap="none" rtlCol="0">
            <a:spAutoFit/>
          </a:bodyPr>
          <a:lstStyle/>
          <a:p>
            <a:r>
              <a:rPr lang="en-US" dirty="0">
                <a:solidFill>
                  <a:schemeClr val="bg1">
                    <a:lumMod val="65000"/>
                  </a:schemeClr>
                </a:solidFill>
                <a:latin typeface="Calibri" panose="020F0502020204030204" charset="0"/>
                <a:cs typeface="Calibri" panose="020F0502020204030204" charset="0"/>
              </a:rPr>
              <a:t>t</a:t>
            </a:r>
            <a:r>
              <a:rPr lang="en-US" baseline="-25000" dirty="0">
                <a:solidFill>
                  <a:schemeClr val="bg1">
                    <a:lumMod val="65000"/>
                  </a:schemeClr>
                </a:solidFill>
                <a:latin typeface="Calibri" panose="020F0502020204030204" charset="0"/>
                <a:cs typeface="Calibri" panose="020F0502020204030204" charset="0"/>
              </a:rPr>
              <a:t>6</a:t>
            </a:r>
            <a:endParaRPr lang="en-US" baseline="-25000" dirty="0">
              <a:solidFill>
                <a:schemeClr val="bg1">
                  <a:lumMod val="65000"/>
                </a:schemeClr>
              </a:solidFill>
              <a:latin typeface="Calibri" panose="020F0502020204030204" charset="0"/>
              <a:cs typeface="Calibri" panose="020F0502020204030204" charset="0"/>
            </a:endParaRPr>
          </a:p>
        </p:txBody>
      </p:sp>
      <p:sp>
        <p:nvSpPr>
          <p:cNvPr id="56" name="TextBox 55"/>
          <p:cNvSpPr txBox="1"/>
          <p:nvPr/>
        </p:nvSpPr>
        <p:spPr>
          <a:xfrm>
            <a:off x="5335099" y="958507"/>
            <a:ext cx="340158" cy="369332"/>
          </a:xfrm>
          <a:prstGeom prst="rect">
            <a:avLst/>
          </a:prstGeom>
          <a:noFill/>
        </p:spPr>
        <p:txBody>
          <a:bodyPr wrap="none" rtlCol="0">
            <a:spAutoFit/>
          </a:bodyPr>
          <a:lstStyle/>
          <a:p>
            <a:r>
              <a:rPr lang="en-US" dirty="0">
                <a:solidFill>
                  <a:schemeClr val="bg1">
                    <a:lumMod val="65000"/>
                  </a:schemeClr>
                </a:solidFill>
                <a:latin typeface="Calibri" panose="020F0502020204030204" charset="0"/>
                <a:cs typeface="Calibri" panose="020F0502020204030204" charset="0"/>
              </a:rPr>
              <a:t>t</a:t>
            </a:r>
            <a:r>
              <a:rPr lang="en-US" baseline="-25000" dirty="0">
                <a:solidFill>
                  <a:schemeClr val="bg1">
                    <a:lumMod val="65000"/>
                  </a:schemeClr>
                </a:solidFill>
                <a:latin typeface="Calibri" panose="020F0502020204030204" charset="0"/>
                <a:cs typeface="Calibri" panose="020F0502020204030204" charset="0"/>
              </a:rPr>
              <a:t>7</a:t>
            </a:r>
            <a:endParaRPr lang="en-US" baseline="-25000" dirty="0">
              <a:solidFill>
                <a:schemeClr val="bg1">
                  <a:lumMod val="65000"/>
                </a:schemeClr>
              </a:solidFill>
              <a:latin typeface="Calibri" panose="020F0502020204030204" charset="0"/>
              <a:cs typeface="Calibri" panose="020F0502020204030204" charset="0"/>
            </a:endParaRPr>
          </a:p>
        </p:txBody>
      </p:sp>
      <p:sp>
        <p:nvSpPr>
          <p:cNvPr id="57" name="TextBox 56"/>
          <p:cNvSpPr txBox="1"/>
          <p:nvPr/>
        </p:nvSpPr>
        <p:spPr>
          <a:xfrm>
            <a:off x="4818444" y="958507"/>
            <a:ext cx="340158" cy="369332"/>
          </a:xfrm>
          <a:prstGeom prst="rect">
            <a:avLst/>
          </a:prstGeom>
          <a:noFill/>
        </p:spPr>
        <p:txBody>
          <a:bodyPr wrap="none" rtlCol="0">
            <a:spAutoFit/>
          </a:bodyPr>
          <a:lstStyle/>
          <a:p>
            <a:r>
              <a:rPr lang="en-US" dirty="0">
                <a:solidFill>
                  <a:schemeClr val="bg1">
                    <a:lumMod val="65000"/>
                  </a:schemeClr>
                </a:solidFill>
                <a:latin typeface="Calibri" panose="020F0502020204030204" charset="0"/>
                <a:cs typeface="Calibri" panose="020F0502020204030204" charset="0"/>
              </a:rPr>
              <a:t>t</a:t>
            </a:r>
            <a:r>
              <a:rPr lang="en-US" baseline="-25000" dirty="0">
                <a:solidFill>
                  <a:schemeClr val="bg1">
                    <a:lumMod val="65000"/>
                  </a:schemeClr>
                </a:solidFill>
                <a:latin typeface="Calibri" panose="020F0502020204030204" charset="0"/>
                <a:cs typeface="Calibri" panose="020F0502020204030204" charset="0"/>
              </a:rPr>
              <a:t>8</a:t>
            </a:r>
            <a:endParaRPr lang="en-US" baseline="-25000" dirty="0">
              <a:solidFill>
                <a:schemeClr val="bg1">
                  <a:lumMod val="65000"/>
                </a:schemeClr>
              </a:solidFill>
              <a:latin typeface="Calibri" panose="020F0502020204030204" charset="0"/>
              <a:cs typeface="Calibri" panose="020F0502020204030204" charset="0"/>
            </a:endParaRPr>
          </a:p>
        </p:txBody>
      </p:sp>
      <p:sp>
        <p:nvSpPr>
          <p:cNvPr id="58" name="TextBox 57"/>
          <p:cNvSpPr txBox="1"/>
          <p:nvPr/>
        </p:nvSpPr>
        <p:spPr>
          <a:xfrm>
            <a:off x="4301789" y="958507"/>
            <a:ext cx="340158" cy="369332"/>
          </a:xfrm>
          <a:prstGeom prst="rect">
            <a:avLst/>
          </a:prstGeom>
          <a:noFill/>
        </p:spPr>
        <p:txBody>
          <a:bodyPr wrap="none" rtlCol="0">
            <a:spAutoFit/>
          </a:bodyPr>
          <a:lstStyle/>
          <a:p>
            <a:r>
              <a:rPr lang="en-US" dirty="0">
                <a:solidFill>
                  <a:schemeClr val="bg1">
                    <a:lumMod val="65000"/>
                  </a:schemeClr>
                </a:solidFill>
                <a:latin typeface="Calibri" panose="020F0502020204030204" charset="0"/>
                <a:cs typeface="Calibri" panose="020F0502020204030204" charset="0"/>
              </a:rPr>
              <a:t>t</a:t>
            </a:r>
            <a:r>
              <a:rPr lang="en-US" baseline="-25000" dirty="0">
                <a:solidFill>
                  <a:schemeClr val="bg1">
                    <a:lumMod val="65000"/>
                  </a:schemeClr>
                </a:solidFill>
                <a:latin typeface="Calibri" panose="020F0502020204030204" charset="0"/>
                <a:cs typeface="Calibri" panose="020F0502020204030204" charset="0"/>
              </a:rPr>
              <a:t>9</a:t>
            </a:r>
            <a:endParaRPr lang="en-US" baseline="-25000" dirty="0">
              <a:solidFill>
                <a:schemeClr val="bg1">
                  <a:lumMod val="65000"/>
                </a:schemeClr>
              </a:solidFill>
              <a:latin typeface="Calibri" panose="020F0502020204030204" charset="0"/>
              <a:cs typeface="Calibri" panose="020F0502020204030204" charset="0"/>
            </a:endParaRPr>
          </a:p>
        </p:txBody>
      </p:sp>
      <p:sp>
        <p:nvSpPr>
          <p:cNvPr id="59" name="TextBox 58"/>
          <p:cNvSpPr txBox="1"/>
          <p:nvPr/>
        </p:nvSpPr>
        <p:spPr>
          <a:xfrm>
            <a:off x="3785134" y="958507"/>
            <a:ext cx="418704" cy="369332"/>
          </a:xfrm>
          <a:prstGeom prst="rect">
            <a:avLst/>
          </a:prstGeom>
          <a:noFill/>
        </p:spPr>
        <p:txBody>
          <a:bodyPr wrap="none" rtlCol="0">
            <a:spAutoFit/>
          </a:bodyPr>
          <a:lstStyle/>
          <a:p>
            <a:r>
              <a:rPr lang="en-US" dirty="0">
                <a:solidFill>
                  <a:schemeClr val="bg1">
                    <a:lumMod val="65000"/>
                  </a:schemeClr>
                </a:solidFill>
                <a:latin typeface="Calibri" panose="020F0502020204030204" charset="0"/>
                <a:cs typeface="Calibri" panose="020F0502020204030204" charset="0"/>
              </a:rPr>
              <a:t>t</a:t>
            </a:r>
            <a:r>
              <a:rPr lang="en-US" baseline="-25000" dirty="0">
                <a:solidFill>
                  <a:schemeClr val="bg1">
                    <a:lumMod val="65000"/>
                  </a:schemeClr>
                </a:solidFill>
                <a:latin typeface="Calibri" panose="020F0502020204030204" charset="0"/>
                <a:cs typeface="Calibri" panose="020F0502020204030204" charset="0"/>
              </a:rPr>
              <a:t>10</a:t>
            </a:r>
            <a:endParaRPr lang="en-US" baseline="-25000" dirty="0">
              <a:solidFill>
                <a:schemeClr val="bg1">
                  <a:lumMod val="65000"/>
                </a:schemeClr>
              </a:solidFill>
              <a:latin typeface="Calibri" panose="020F0502020204030204" charset="0"/>
              <a:cs typeface="Calibri" panose="020F0502020204030204" charset="0"/>
            </a:endParaRPr>
          </a:p>
        </p:txBody>
      </p:sp>
      <p:sp>
        <p:nvSpPr>
          <p:cNvPr id="60" name="TextBox 59"/>
          <p:cNvSpPr txBox="1"/>
          <p:nvPr/>
        </p:nvSpPr>
        <p:spPr>
          <a:xfrm>
            <a:off x="3268479" y="958507"/>
            <a:ext cx="418704" cy="369332"/>
          </a:xfrm>
          <a:prstGeom prst="rect">
            <a:avLst/>
          </a:prstGeom>
          <a:noFill/>
        </p:spPr>
        <p:txBody>
          <a:bodyPr wrap="none" rtlCol="0">
            <a:spAutoFit/>
          </a:bodyPr>
          <a:lstStyle/>
          <a:p>
            <a:r>
              <a:rPr lang="en-US" dirty="0">
                <a:solidFill>
                  <a:schemeClr val="bg1">
                    <a:lumMod val="65000"/>
                  </a:schemeClr>
                </a:solidFill>
                <a:latin typeface="Calibri" panose="020F0502020204030204" charset="0"/>
                <a:cs typeface="Calibri" panose="020F0502020204030204" charset="0"/>
              </a:rPr>
              <a:t>t</a:t>
            </a:r>
            <a:r>
              <a:rPr lang="en-US" baseline="-25000" dirty="0">
                <a:solidFill>
                  <a:schemeClr val="bg1">
                    <a:lumMod val="65000"/>
                  </a:schemeClr>
                </a:solidFill>
                <a:latin typeface="Calibri" panose="020F0502020204030204" charset="0"/>
                <a:cs typeface="Calibri" panose="020F0502020204030204" charset="0"/>
              </a:rPr>
              <a:t>11</a:t>
            </a:r>
            <a:endParaRPr lang="en-US" baseline="-25000" dirty="0">
              <a:solidFill>
                <a:schemeClr val="bg1">
                  <a:lumMod val="65000"/>
                </a:schemeClr>
              </a:solidFill>
              <a:latin typeface="Calibri" panose="020F0502020204030204" charset="0"/>
              <a:cs typeface="Calibri" panose="020F0502020204030204" charset="0"/>
            </a:endParaRPr>
          </a:p>
        </p:txBody>
      </p:sp>
      <p:sp>
        <p:nvSpPr>
          <p:cNvPr id="61" name="TextBox 60"/>
          <p:cNvSpPr txBox="1"/>
          <p:nvPr/>
        </p:nvSpPr>
        <p:spPr>
          <a:xfrm>
            <a:off x="2751824" y="958507"/>
            <a:ext cx="418704" cy="369332"/>
          </a:xfrm>
          <a:prstGeom prst="rect">
            <a:avLst/>
          </a:prstGeom>
          <a:noFill/>
        </p:spPr>
        <p:txBody>
          <a:bodyPr wrap="none" rtlCol="0">
            <a:spAutoFit/>
          </a:bodyPr>
          <a:lstStyle/>
          <a:p>
            <a:r>
              <a:rPr lang="en-US" dirty="0">
                <a:solidFill>
                  <a:schemeClr val="bg1">
                    <a:lumMod val="65000"/>
                  </a:schemeClr>
                </a:solidFill>
                <a:latin typeface="Calibri" panose="020F0502020204030204" charset="0"/>
                <a:cs typeface="Calibri" panose="020F0502020204030204" charset="0"/>
              </a:rPr>
              <a:t>t</a:t>
            </a:r>
            <a:r>
              <a:rPr lang="en-US" baseline="-25000" dirty="0">
                <a:solidFill>
                  <a:schemeClr val="bg1">
                    <a:lumMod val="65000"/>
                  </a:schemeClr>
                </a:solidFill>
                <a:latin typeface="Calibri" panose="020F0502020204030204" charset="0"/>
                <a:cs typeface="Calibri" panose="020F0502020204030204" charset="0"/>
              </a:rPr>
              <a:t>12</a:t>
            </a:r>
            <a:endParaRPr lang="en-US" baseline="-25000" dirty="0">
              <a:solidFill>
                <a:schemeClr val="bg1">
                  <a:lumMod val="65000"/>
                </a:schemeClr>
              </a:solidFill>
              <a:latin typeface="Calibri" panose="020F0502020204030204" charset="0"/>
              <a:cs typeface="Calibri" panose="020F0502020204030204" charset="0"/>
            </a:endParaRPr>
          </a:p>
        </p:txBody>
      </p:sp>
      <p:sp>
        <p:nvSpPr>
          <p:cNvPr id="62" name="TextBox 61"/>
          <p:cNvSpPr txBox="1"/>
          <p:nvPr/>
        </p:nvSpPr>
        <p:spPr>
          <a:xfrm>
            <a:off x="2235169" y="958507"/>
            <a:ext cx="418704" cy="369332"/>
          </a:xfrm>
          <a:prstGeom prst="rect">
            <a:avLst/>
          </a:prstGeom>
          <a:noFill/>
        </p:spPr>
        <p:txBody>
          <a:bodyPr wrap="none" rtlCol="0">
            <a:spAutoFit/>
          </a:bodyPr>
          <a:lstStyle/>
          <a:p>
            <a:r>
              <a:rPr lang="en-US" dirty="0">
                <a:solidFill>
                  <a:schemeClr val="bg1">
                    <a:lumMod val="65000"/>
                  </a:schemeClr>
                </a:solidFill>
                <a:latin typeface="Calibri" panose="020F0502020204030204" charset="0"/>
                <a:cs typeface="Calibri" panose="020F0502020204030204" charset="0"/>
              </a:rPr>
              <a:t>t</a:t>
            </a:r>
            <a:r>
              <a:rPr lang="en-US" baseline="-25000" dirty="0">
                <a:solidFill>
                  <a:schemeClr val="bg1">
                    <a:lumMod val="65000"/>
                  </a:schemeClr>
                </a:solidFill>
                <a:latin typeface="Calibri" panose="020F0502020204030204" charset="0"/>
                <a:cs typeface="Calibri" panose="020F0502020204030204" charset="0"/>
              </a:rPr>
              <a:t>13</a:t>
            </a:r>
            <a:endParaRPr lang="en-US" baseline="-25000" dirty="0">
              <a:solidFill>
                <a:schemeClr val="bg1">
                  <a:lumMod val="65000"/>
                </a:schemeClr>
              </a:solidFill>
              <a:latin typeface="Calibri" panose="020F0502020204030204" charset="0"/>
              <a:cs typeface="Calibri" panose="020F0502020204030204" charset="0"/>
            </a:endParaRPr>
          </a:p>
        </p:txBody>
      </p:sp>
      <p:sp>
        <p:nvSpPr>
          <p:cNvPr id="63" name="TextBox 62"/>
          <p:cNvSpPr txBox="1"/>
          <p:nvPr/>
        </p:nvSpPr>
        <p:spPr>
          <a:xfrm>
            <a:off x="75079" y="1327839"/>
            <a:ext cx="415498" cy="369332"/>
          </a:xfrm>
          <a:prstGeom prst="rect">
            <a:avLst/>
          </a:prstGeom>
          <a:noFill/>
        </p:spPr>
        <p:txBody>
          <a:bodyPr wrap="none" rtlCol="0">
            <a:spAutoFit/>
          </a:bodyPr>
          <a:lstStyle/>
          <a:p>
            <a:r>
              <a:rPr lang="en-US" dirty="0"/>
              <a:t>…</a:t>
            </a:r>
            <a:endParaRPr lang="en-US" dirty="0"/>
          </a:p>
        </p:txBody>
      </p:sp>
      <p:sp>
        <p:nvSpPr>
          <p:cNvPr id="67" name="TextBox 66"/>
          <p:cNvSpPr txBox="1"/>
          <p:nvPr/>
        </p:nvSpPr>
        <p:spPr>
          <a:xfrm>
            <a:off x="259868" y="2061781"/>
            <a:ext cx="2540439" cy="646331"/>
          </a:xfrm>
          <a:prstGeom prst="rect">
            <a:avLst/>
          </a:prstGeom>
          <a:noFill/>
        </p:spPr>
        <p:txBody>
          <a:bodyPr wrap="none" rtlCol="0">
            <a:spAutoFit/>
          </a:bodyPr>
          <a:lstStyle/>
          <a:p>
            <a:r>
              <a:rPr lang="en-US" b="1" dirty="0">
                <a:solidFill>
                  <a:schemeClr val="accent5">
                    <a:lumMod val="50000"/>
                  </a:schemeClr>
                </a:solidFill>
                <a:latin typeface="Calibri" panose="020F0502020204030204" charset="0"/>
                <a:cs typeface="Calibri" panose="020F0502020204030204" charset="0"/>
              </a:rPr>
              <a:t>Configurable Parameters</a:t>
            </a:r>
            <a:endParaRPr lang="en-US" b="1" dirty="0">
              <a:solidFill>
                <a:schemeClr val="accent5">
                  <a:lumMod val="50000"/>
                </a:schemeClr>
              </a:solidFill>
              <a:latin typeface="Calibri" panose="020F0502020204030204" charset="0"/>
              <a:cs typeface="Calibri" panose="020F0502020204030204" charset="0"/>
            </a:endParaRPr>
          </a:p>
          <a:p>
            <a:r>
              <a:rPr lang="en-US" dirty="0">
                <a:solidFill>
                  <a:sysClr val="windowText" lastClr="000000"/>
                </a:solidFill>
                <a:latin typeface="Calibri" panose="020F0502020204030204" charset="0"/>
                <a:cs typeface="Calibri" panose="020F0502020204030204" charset="0"/>
              </a:rPr>
              <a:t>    Window size (W) = 6</a:t>
            </a:r>
            <a:endParaRPr lang="en-US" dirty="0">
              <a:solidFill>
                <a:sysClr val="windowText" lastClr="000000"/>
              </a:solidFill>
              <a:latin typeface="Calibri" panose="020F0502020204030204" charset="0"/>
              <a:cs typeface="Calibri" panose="020F0502020204030204" charset="0"/>
            </a:endParaRPr>
          </a:p>
        </p:txBody>
      </p:sp>
      <p:sp>
        <p:nvSpPr>
          <p:cNvPr id="68" name="TextBox 67"/>
          <p:cNvSpPr txBox="1"/>
          <p:nvPr/>
        </p:nvSpPr>
        <p:spPr>
          <a:xfrm>
            <a:off x="725957" y="2627620"/>
            <a:ext cx="1637308" cy="369332"/>
          </a:xfrm>
          <a:prstGeom prst="rect">
            <a:avLst/>
          </a:prstGeom>
          <a:noFill/>
        </p:spPr>
        <p:txBody>
          <a:bodyPr wrap="none" rtlCol="0">
            <a:spAutoFit/>
          </a:bodyPr>
          <a:lstStyle/>
          <a:p>
            <a:r>
              <a:rPr lang="en-US" dirty="0">
                <a:solidFill>
                  <a:sysClr val="windowText" lastClr="000000"/>
                </a:solidFill>
                <a:latin typeface="Calibri" panose="020F0502020204030204" charset="0"/>
                <a:cs typeface="Calibri" panose="020F0502020204030204" charset="0"/>
              </a:rPr>
              <a:t>Step size (S) = 3</a:t>
            </a:r>
            <a:endParaRPr lang="en-US" dirty="0">
              <a:solidFill>
                <a:sysClr val="windowText" lastClr="000000"/>
              </a:solidFill>
              <a:latin typeface="Calibri" panose="020F0502020204030204" charset="0"/>
              <a:cs typeface="Calibri" panose="020F0502020204030204" charset="0"/>
            </a:endParaRPr>
          </a:p>
        </p:txBody>
      </p:sp>
      <p:sp>
        <p:nvSpPr>
          <p:cNvPr id="75" name="TextBox 74"/>
          <p:cNvSpPr txBox="1"/>
          <p:nvPr/>
        </p:nvSpPr>
        <p:spPr>
          <a:xfrm>
            <a:off x="0" y="5445224"/>
            <a:ext cx="9144000" cy="829945"/>
          </a:xfrm>
          <a:prstGeom prst="rect">
            <a:avLst/>
          </a:prstGeom>
          <a:noFill/>
        </p:spPr>
        <p:txBody>
          <a:bodyPr wrap="square" rtlCol="0">
            <a:spAutoFit/>
          </a:bodyPr>
          <a:lstStyle/>
          <a:p>
            <a:pPr algn="ctr"/>
            <a:r>
              <a:rPr lang="en-US" sz="2400" b="1" dirty="0">
                <a:solidFill>
                  <a:srgbClr val="C00000"/>
                </a:solidFill>
                <a:latin typeface="Calibri" panose="020F0502020204030204" charset="0"/>
                <a:cs typeface="Calibri" panose="020F0502020204030204" charset="0"/>
              </a:rPr>
              <a:t>从具有不同特征的内容对象的大型综合语料库中为所有内容对象构造概率序列</a:t>
            </a:r>
            <a:endParaRPr lang="en-US" sz="2400" b="1" dirty="0">
              <a:solidFill>
                <a:srgbClr val="C00000"/>
              </a:solidFill>
              <a:latin typeface="Calibri" panose="020F0502020204030204" charset="0"/>
              <a:cs typeface="Calibri" panose="020F0502020204030204" charset="0"/>
            </a:endParaRPr>
          </a:p>
        </p:txBody>
      </p:sp>
      <p:sp>
        <p:nvSpPr>
          <p:cNvPr id="77" name="Footer Placeholder 3"/>
          <p:cNvSpPr>
            <a:spLocks noGrp="1"/>
          </p:cNvSpPr>
          <p:nvPr>
            <p:ph type="ftr" sz="quarter" idx="11"/>
          </p:nvPr>
        </p:nvSpPr>
        <p:spPr>
          <a:xfrm>
            <a:off x="4572000" y="6492875"/>
            <a:ext cx="3505200" cy="365125"/>
          </a:xfrm>
        </p:spPr>
        <p:txBody>
          <a:bodyPr/>
          <a:lstStyle/>
          <a:p>
            <a:pPr>
              <a:defRPr/>
            </a:pPr>
            <a:r>
              <a:rPr lang="en-US" dirty="0"/>
              <a:t>D</a:t>
            </a:r>
            <a:r>
              <a:rPr lang="en-US" sz="1050" dirty="0"/>
              <a:t>EEP</a:t>
            </a:r>
            <a:r>
              <a:rPr lang="en-US" dirty="0"/>
              <a:t>C</a:t>
            </a:r>
            <a:r>
              <a:rPr lang="en-US" sz="1050" dirty="0"/>
              <a:t>ACHE</a:t>
            </a:r>
            <a:r>
              <a:rPr lang="en-US" dirty="0"/>
              <a:t> | </a:t>
            </a:r>
            <a:r>
              <a:rPr lang="en-US" dirty="0" err="1"/>
              <a:t>NetAI</a:t>
            </a:r>
            <a:r>
              <a:rPr lang="en-US" dirty="0"/>
              <a:t> 2018</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250"/>
                                        <p:tgtEl>
                                          <p:spTgt spid="7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7"/>
                                        </p:tgtEl>
                                        <p:attrNameLst>
                                          <p:attrName>style.visibility</p:attrName>
                                        </p:attrNameLst>
                                      </p:cBhvr>
                                      <p:to>
                                        <p:strVal val="visible"/>
                                      </p:to>
                                    </p:set>
                                    <p:animEffect transition="in" filter="fade">
                                      <p:cBhvr>
                                        <p:cTn id="10" dur="500"/>
                                        <p:tgtEl>
                                          <p:spTgt spid="67"/>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6"/>
                                        </p:tgtEl>
                                        <p:attrNameLst>
                                          <p:attrName>style.visibility</p:attrName>
                                        </p:attrNameLst>
                                      </p:cBhvr>
                                      <p:to>
                                        <p:strVal val="visible"/>
                                      </p:to>
                                    </p:set>
                                    <p:animEffect transition="in" filter="fade">
                                      <p:cBhvr>
                                        <p:cTn id="14" dur="250"/>
                                        <p:tgtEl>
                                          <p:spTgt spid="66"/>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70"/>
                                        </p:tgtEl>
                                        <p:attrNameLst>
                                          <p:attrName>style.visibility</p:attrName>
                                        </p:attrNameLst>
                                      </p:cBhvr>
                                      <p:to>
                                        <p:strVal val="visible"/>
                                      </p:to>
                                    </p:set>
                                    <p:animEffect transition="in" filter="fade">
                                      <p:cBhvr>
                                        <p:cTn id="18" dur="250"/>
                                        <p:tgtEl>
                                          <p:spTgt spid="7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250"/>
                                        <p:tgtEl>
                                          <p:spTgt spid="70"/>
                                        </p:tgtEl>
                                      </p:cBhvr>
                                    </p:animEffect>
                                    <p:set>
                                      <p:cBhvr>
                                        <p:cTn id="23" dur="1" fill="hold">
                                          <p:stCondLst>
                                            <p:cond delay="249"/>
                                          </p:stCondLst>
                                        </p:cTn>
                                        <p:tgtEl>
                                          <p:spTgt spid="70"/>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fade">
                                      <p:cBhvr>
                                        <p:cTn id="26" dur="250"/>
                                        <p:tgtEl>
                                          <p:spTgt spid="68"/>
                                        </p:tgtEl>
                                      </p:cBhvr>
                                    </p:animEffect>
                                  </p:childTnLst>
                                </p:cTn>
                              </p:par>
                              <p:par>
                                <p:cTn id="27" presetID="42" presetClass="path" presetSubtype="0" accel="50000" decel="50000" fill="hold" grpId="1" nodeType="withEffect">
                                  <p:stCondLst>
                                    <p:cond delay="0"/>
                                  </p:stCondLst>
                                  <p:childTnLst>
                                    <p:animMotion origin="layout" path="M -3.33333E-6 -3.7037E-6 L -0.05086 -0.00231 " pathEditMode="relative" rAng="0" ptsTypes="AA">
                                      <p:cBhvr>
                                        <p:cTn id="28" dur="500" fill="hold"/>
                                        <p:tgtEl>
                                          <p:spTgt spid="66"/>
                                        </p:tgtEl>
                                        <p:attrNameLst>
                                          <p:attrName>ppt_x</p:attrName>
                                          <p:attrName>ppt_y</p:attrName>
                                        </p:attrNameLst>
                                      </p:cBhvr>
                                      <p:rCtr x="-2552" y="-116"/>
                                    </p:animMotion>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72"/>
                                        </p:tgtEl>
                                        <p:attrNameLst>
                                          <p:attrName>style.visibility</p:attrName>
                                        </p:attrNameLst>
                                      </p:cBhvr>
                                      <p:to>
                                        <p:strVal val="visible"/>
                                      </p:to>
                                    </p:set>
                                    <p:animEffect transition="in" filter="fade">
                                      <p:cBhvr>
                                        <p:cTn id="32" dur="250"/>
                                        <p:tgtEl>
                                          <p:spTgt spid="72"/>
                                        </p:tgtEl>
                                      </p:cBhvr>
                                    </p:animEffect>
                                  </p:childTnLst>
                                </p:cTn>
                              </p:par>
                              <p:par>
                                <p:cTn id="33" presetID="1" presetClass="exit" presetSubtype="0" fill="hold" grpId="1" nodeType="withEffect">
                                  <p:stCondLst>
                                    <p:cond delay="0"/>
                                  </p:stCondLst>
                                  <p:childTnLst>
                                    <p:set>
                                      <p:cBhvr>
                                        <p:cTn id="34" dur="1" fill="hold">
                                          <p:stCondLst>
                                            <p:cond delay="0"/>
                                          </p:stCondLst>
                                        </p:cTn>
                                        <p:tgtEl>
                                          <p:spTgt spid="72"/>
                                        </p:tgtEl>
                                        <p:attrNameLst>
                                          <p:attrName>style.visibility</p:attrName>
                                        </p:attrNameLst>
                                      </p:cBhvr>
                                      <p:to>
                                        <p:strVal val="hidden"/>
                                      </p:to>
                                    </p:set>
                                  </p:childTnLst>
                                </p:cTn>
                              </p:par>
                              <p:par>
                                <p:cTn id="35" presetID="42" presetClass="path" presetSubtype="0" accel="50000" decel="50000" fill="hold" grpId="2" nodeType="withEffect">
                                  <p:stCondLst>
                                    <p:cond delay="0"/>
                                  </p:stCondLst>
                                  <p:childTnLst>
                                    <p:animMotion origin="layout" path="M -0.05086 -0.00231 L -0.10746 -0.00231 " pathEditMode="relative" rAng="0" ptsTypes="AA">
                                      <p:cBhvr>
                                        <p:cTn id="36" dur="500" fill="hold"/>
                                        <p:tgtEl>
                                          <p:spTgt spid="66"/>
                                        </p:tgtEl>
                                        <p:attrNameLst>
                                          <p:attrName>ppt_x</p:attrName>
                                          <p:attrName>ppt_y</p:attrName>
                                        </p:attrNameLst>
                                      </p:cBhvr>
                                      <p:rCtr x="-2830" y="0"/>
                                    </p:animMotion>
                                  </p:childTnLst>
                                </p:cTn>
                              </p:par>
                            </p:childTnLst>
                          </p:cTn>
                        </p:par>
                        <p:par>
                          <p:cTn id="37" fill="hold">
                            <p:stCondLst>
                              <p:cond delay="1000"/>
                            </p:stCondLst>
                            <p:childTnLst>
                              <p:par>
                                <p:cTn id="38" presetID="42" presetClass="path" presetSubtype="0" accel="50000" decel="50000" fill="hold" grpId="3" nodeType="afterEffect">
                                  <p:stCondLst>
                                    <p:cond delay="0"/>
                                  </p:stCondLst>
                                  <p:childTnLst>
                                    <p:animMotion origin="layout" path="M -0.10746 -0.00231 L -0.16736 0.00024 " pathEditMode="relative" rAng="0" ptsTypes="AA">
                                      <p:cBhvr>
                                        <p:cTn id="39" dur="500" fill="hold"/>
                                        <p:tgtEl>
                                          <p:spTgt spid="66"/>
                                        </p:tgtEl>
                                        <p:attrNameLst>
                                          <p:attrName>ppt_x</p:attrName>
                                          <p:attrName>ppt_y</p:attrName>
                                        </p:attrNameLst>
                                      </p:cBhvr>
                                      <p:rCtr x="-3003" y="116"/>
                                    </p:animMotion>
                                  </p:childTnLst>
                                </p:cTn>
                              </p:par>
                            </p:childTnLst>
                          </p:cTn>
                        </p:par>
                        <p:par>
                          <p:cTn id="40" fill="hold">
                            <p:stCondLst>
                              <p:cond delay="1500"/>
                            </p:stCondLst>
                            <p:childTnLst>
                              <p:par>
                                <p:cTn id="41" presetID="42" presetClass="path" presetSubtype="0" accel="50000" decel="50000" fill="hold" grpId="4" nodeType="afterEffect">
                                  <p:stCondLst>
                                    <p:cond delay="0"/>
                                  </p:stCondLst>
                                  <p:childTnLst>
                                    <p:animMotion origin="layout" path="M -0.16736 0.00024 L -0.22378 0.00024 " pathEditMode="relative" rAng="0" ptsTypes="AA">
                                      <p:cBhvr>
                                        <p:cTn id="42" dur="500" fill="hold"/>
                                        <p:tgtEl>
                                          <p:spTgt spid="66"/>
                                        </p:tgtEl>
                                        <p:attrNameLst>
                                          <p:attrName>ppt_x</p:attrName>
                                          <p:attrName>ppt_y</p:attrName>
                                        </p:attrNameLst>
                                      </p:cBhvr>
                                      <p:rCtr x="-2830" y="0"/>
                                    </p:animMotion>
                                  </p:childTnLst>
                                </p:cTn>
                              </p:par>
                              <p:par>
                                <p:cTn id="43" presetID="10" presetClass="entr" presetSubtype="0" fill="hold" grpId="0" nodeType="withEffect">
                                  <p:stCondLst>
                                    <p:cond delay="0"/>
                                  </p:stCondLst>
                                  <p:childTnLst>
                                    <p:set>
                                      <p:cBhvr>
                                        <p:cTn id="44" dur="1" fill="hold">
                                          <p:stCondLst>
                                            <p:cond delay="0"/>
                                          </p:stCondLst>
                                        </p:cTn>
                                        <p:tgtEl>
                                          <p:spTgt spid="75"/>
                                        </p:tgtEl>
                                        <p:attrNameLst>
                                          <p:attrName>style.visibility</p:attrName>
                                        </p:attrNameLst>
                                      </p:cBhvr>
                                      <p:to>
                                        <p:strVal val="visible"/>
                                      </p:to>
                                    </p:set>
                                    <p:animEffect transition="in" filter="fade">
                                      <p:cBhvr>
                                        <p:cTn id="45" dur="250"/>
                                        <p:tgtEl>
                                          <p:spTgt spid="75"/>
                                        </p:tgtEl>
                                      </p:cBhvr>
                                    </p:animEffect>
                                  </p:childTnLst>
                                </p:cTn>
                              </p:par>
                            </p:childTnLst>
                          </p:cTn>
                        </p:par>
                        <p:par>
                          <p:cTn id="46" fill="hold">
                            <p:stCondLst>
                              <p:cond delay="2000"/>
                            </p:stCondLst>
                            <p:childTnLst>
                              <p:par>
                                <p:cTn id="47" presetID="42" presetClass="path" presetSubtype="0" accel="50000" decel="50000" fill="hold" grpId="5" nodeType="afterEffect">
                                  <p:stCondLst>
                                    <p:cond delay="0"/>
                                  </p:stCondLst>
                                  <p:childTnLst>
                                    <p:animMotion origin="layout" path="M -0.22378 0.00024 L -0.28003 -0.00115 " pathEditMode="relative" rAng="0" ptsTypes="AA">
                                      <p:cBhvr>
                                        <p:cTn id="48" dur="500" fill="hold"/>
                                        <p:tgtEl>
                                          <p:spTgt spid="66"/>
                                        </p:tgtEl>
                                        <p:attrNameLst>
                                          <p:attrName>ppt_x</p:attrName>
                                          <p:attrName>ppt_y</p:attrName>
                                        </p:attrNameLst>
                                      </p:cBhvr>
                                      <p:rCtr x="-2812"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6" grpId="1" animBg="1"/>
      <p:bldP spid="66" grpId="2" animBg="1"/>
      <p:bldP spid="66" grpId="3" animBg="1"/>
      <p:bldP spid="66" grpId="4" animBg="1"/>
      <p:bldP spid="66" grpId="5" animBg="1"/>
      <p:bldP spid="70" grpId="0"/>
      <p:bldP spid="70" grpId="1"/>
      <p:bldP spid="72" grpId="0"/>
      <p:bldP spid="72" grpId="1"/>
      <p:bldP spid="76" grpId="0" animBg="1"/>
      <p:bldP spid="67" grpId="0"/>
      <p:bldP spid="68" grpId="0"/>
      <p:bldP spid="7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Calibri" panose="020F0502020204030204" charset="0"/>
                <a:cs typeface="Calibri" panose="020F0502020204030204" charset="0"/>
              </a:rPr>
              <a:t>我们将问题建模为Seq2Seq学习</a:t>
            </a:r>
            <a:endParaRPr lang="en-US" dirty="0">
              <a:latin typeface="Calibri" panose="020F0502020204030204" charset="0"/>
              <a:cs typeface="Calibri" panose="020F0502020204030204" charset="0"/>
            </a:endParaRPr>
          </a:p>
          <a:p>
            <a:r>
              <a:rPr lang="en-US" dirty="0">
                <a:latin typeface="Calibri" panose="020F0502020204030204" charset="0"/>
                <a:cs typeface="Calibri" panose="020F0502020204030204" charset="0"/>
              </a:rPr>
              <a:t>Seq2Seq建模最初是为机器翻译开发的，但在其他领域也被证明是一个强大的工具。</a:t>
            </a:r>
            <a:endParaRPr lang="en-US" dirty="0">
              <a:latin typeface="Calibri" panose="020F0502020204030204" charset="0"/>
              <a:cs typeface="Calibri" panose="020F0502020204030204" charset="0"/>
            </a:endParaRPr>
          </a:p>
          <a:p>
            <a:r>
              <a:rPr lang="en-US" dirty="0">
                <a:latin typeface="Calibri" panose="020F0502020204030204" charset="0"/>
                <a:cs typeface="Calibri" panose="020F0502020204030204" charset="0"/>
              </a:rPr>
              <a:t>我们使用从大量合成对象请求中生成的序列来训练模型</a:t>
            </a:r>
            <a:endParaRPr lang="en-US" dirty="0">
              <a:latin typeface="Calibri" panose="020F0502020204030204" charset="0"/>
              <a:cs typeface="Calibri" panose="020F0502020204030204" charset="0"/>
            </a:endParaRPr>
          </a:p>
          <a:p>
            <a:r>
              <a:rPr lang="en-US" dirty="0">
                <a:latin typeface="Calibri" panose="020F0502020204030204" charset="0"/>
                <a:cs typeface="Calibri" panose="020F0502020204030204" charset="0"/>
              </a:rPr>
              <a:t>一旦建模，给定一个对象的一系列概率，我们的模型就能够预测该对象在不同时间步长的未来概率(即受欢迎程度)。</a:t>
            </a:r>
            <a:endParaRPr lang="en-US" dirty="0">
              <a:latin typeface="Calibri" panose="020F0502020204030204" charset="0"/>
              <a:cs typeface="Calibri" panose="020F0502020204030204" charset="0"/>
            </a:endParaRPr>
          </a:p>
          <a:p>
            <a:r>
              <a:rPr lang="en-US" dirty="0">
                <a:latin typeface="Calibri" panose="020F0502020204030204" charset="0"/>
                <a:cs typeface="Calibri" panose="020F0502020204030204" charset="0"/>
              </a:rPr>
              <a:t>一旦我们知道了所有对象的未来概率，我们就可以应用缓存策略(例如选择最热门的K个对象)</a:t>
            </a:r>
            <a:endParaRPr lang="en-US" dirty="0">
              <a:latin typeface="Calibri" panose="020F0502020204030204" charset="0"/>
              <a:cs typeface="Calibri" panose="020F0502020204030204" charset="0"/>
            </a:endParaRPr>
          </a:p>
        </p:txBody>
      </p:sp>
      <p:sp>
        <p:nvSpPr>
          <p:cNvPr id="5" name="Slide Number Placeholder 4"/>
          <p:cNvSpPr>
            <a:spLocks noGrp="1"/>
          </p:cNvSpPr>
          <p:nvPr>
            <p:ph type="sldNum" sz="quarter" idx="12"/>
          </p:nvPr>
        </p:nvSpPr>
        <p:spPr/>
        <p:txBody>
          <a:bodyPr/>
          <a:lstStyle/>
          <a:p>
            <a:r>
              <a:rPr lang="en-US"/>
              <a:t># </a:t>
            </a:r>
            <a:fld id="{0A98A249-9593-3D4B-86FF-EE7CABC9770F}" type="slidenum">
              <a:rPr lang="en-US" smtClean="0"/>
            </a:fld>
            <a:endParaRPr lang="en-US" dirty="0"/>
          </a:p>
        </p:txBody>
      </p:sp>
      <p:sp>
        <p:nvSpPr>
          <p:cNvPr id="6" name="Title 2"/>
          <p:cNvSpPr>
            <a:spLocks noGrp="1"/>
          </p:cNvSpPr>
          <p:nvPr>
            <p:ph type="title"/>
          </p:nvPr>
        </p:nvSpPr>
        <p:spPr>
          <a:xfrm>
            <a:off x="0" y="0"/>
            <a:ext cx="8915400" cy="762000"/>
          </a:xfrm>
        </p:spPr>
        <p:txBody>
          <a:bodyPr/>
          <a:lstStyle/>
          <a:p>
            <a:r>
              <a:rPr lang="en-US" dirty="0">
                <a:latin typeface="Calibri" panose="020F0502020204030204" charset="0"/>
                <a:cs typeface="Calibri" panose="020F0502020204030204" charset="0"/>
              </a:rPr>
              <a:t>Our Approach – </a:t>
            </a:r>
            <a:r>
              <a:rPr lang="en-US" sz="3600" dirty="0">
                <a:latin typeface="Calibri" panose="020F0502020204030204" charset="0"/>
                <a:cs typeface="Calibri" panose="020F0502020204030204" charset="0"/>
              </a:rPr>
              <a:t>Seq2Seq Model</a:t>
            </a:r>
            <a:endParaRPr lang="en-US" dirty="0">
              <a:latin typeface="Calibri" panose="020F0502020204030204" charset="0"/>
              <a:cs typeface="Calibri" panose="020F0502020204030204" charset="0"/>
            </a:endParaRPr>
          </a:p>
        </p:txBody>
      </p:sp>
      <p:sp>
        <p:nvSpPr>
          <p:cNvPr id="7" name="Footer Placeholder 3"/>
          <p:cNvSpPr>
            <a:spLocks noGrp="1"/>
          </p:cNvSpPr>
          <p:nvPr>
            <p:ph type="ftr" sz="quarter" idx="11"/>
          </p:nvPr>
        </p:nvSpPr>
        <p:spPr>
          <a:xfrm>
            <a:off x="4572000" y="6492875"/>
            <a:ext cx="3505200" cy="365125"/>
          </a:xfrm>
        </p:spPr>
        <p:txBody>
          <a:bodyPr/>
          <a:lstStyle/>
          <a:p>
            <a:pPr>
              <a:defRPr/>
            </a:pPr>
            <a:r>
              <a:rPr lang="en-US" dirty="0"/>
              <a:t>D</a:t>
            </a:r>
            <a:r>
              <a:rPr lang="en-US" sz="1050" dirty="0"/>
              <a:t>EEP</a:t>
            </a:r>
            <a:r>
              <a:rPr lang="en-US" dirty="0"/>
              <a:t>C</a:t>
            </a:r>
            <a:r>
              <a:rPr lang="en-US" sz="1050" dirty="0"/>
              <a:t>ACHE</a:t>
            </a:r>
            <a:r>
              <a:rPr lang="en-US" dirty="0"/>
              <a:t> | </a:t>
            </a:r>
            <a:r>
              <a:rPr lang="en-US" dirty="0" err="1"/>
              <a:t>NetAI</a:t>
            </a:r>
            <a:r>
              <a:rPr lang="en-US" dirty="0"/>
              <a:t> 2018</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eam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eam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Beam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Beam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3234</Words>
  <Application>WPS 演示</Application>
  <PresentationFormat>On-screen Show (4:3)</PresentationFormat>
  <Paragraphs>474</Paragraphs>
  <Slides>15</Slides>
  <Notes>15</Notes>
  <HiddenSlides>0</HiddenSlides>
  <MMClips>0</MMClips>
  <ScaleCrop>false</ScaleCrop>
  <HeadingPairs>
    <vt:vector size="6" baseType="variant">
      <vt:variant>
        <vt:lpstr>已用的字体</vt:lpstr>
      </vt:variant>
      <vt:variant>
        <vt:i4>11</vt:i4>
      </vt:variant>
      <vt:variant>
        <vt:lpstr>主题</vt:lpstr>
      </vt:variant>
      <vt:variant>
        <vt:i4>4</vt:i4>
      </vt:variant>
      <vt:variant>
        <vt:lpstr>幻灯片标题</vt:lpstr>
      </vt:variant>
      <vt:variant>
        <vt:i4>15</vt:i4>
      </vt:variant>
    </vt:vector>
  </HeadingPairs>
  <TitlesOfParts>
    <vt:vector size="30" baseType="lpstr">
      <vt:lpstr>Arial</vt:lpstr>
      <vt:lpstr>宋体</vt:lpstr>
      <vt:lpstr>Wingdings</vt:lpstr>
      <vt:lpstr>MS PGothic</vt:lpstr>
      <vt:lpstr>Calibri</vt:lpstr>
      <vt:lpstr>Times New Roman</vt:lpstr>
      <vt:lpstr>Segoe Print</vt:lpstr>
      <vt:lpstr>微软雅黑</vt:lpstr>
      <vt:lpstr>Arial Unicode MS</vt:lpstr>
      <vt:lpstr>Times New Roman</vt:lpstr>
      <vt:lpstr>Comic Sans MS</vt:lpstr>
      <vt:lpstr>Beamer</vt:lpstr>
      <vt:lpstr>1_Beamer</vt:lpstr>
      <vt:lpstr>2_Beamer</vt:lpstr>
      <vt:lpstr>3_Beamer</vt:lpstr>
      <vt:lpstr>Content Caching is Important!</vt:lpstr>
      <vt:lpstr>Caching Is Not Easy</vt:lpstr>
      <vt:lpstr>Challenges in Caching</vt:lpstr>
      <vt:lpstr>Drawbacks of Existing Approaches</vt:lpstr>
      <vt:lpstr>Drawbacks of Existing Approaches</vt:lpstr>
      <vt:lpstr>Goal</vt:lpstr>
      <vt:lpstr>理想的预测模型：</vt:lpstr>
      <vt:lpstr>我们的方法-序列构造</vt:lpstr>
      <vt:lpstr>Our Approach – Seq2Seq Model</vt:lpstr>
      <vt:lpstr>为什么选择 Seq2Seq?</vt:lpstr>
      <vt:lpstr>实际上实现的模型：</vt:lpstr>
      <vt:lpstr>一个输入和对应输出序列的例子;</vt:lpstr>
      <vt:lpstr>seq2seqLSTM预测性能：</vt:lpstr>
      <vt:lpstr>seq2seqLSTM预测性能：</vt:lpstr>
      <vt:lpstr>seq2seqLSTM预测性能：</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PHV</dc:creator>
  <cp:lastModifiedBy>灵性相犀～</cp:lastModifiedBy>
  <cp:revision>872</cp:revision>
  <cp:lastPrinted>2015-06-05T02:45:00Z</cp:lastPrinted>
  <dcterms:created xsi:type="dcterms:W3CDTF">2010-08-20T18:38:00Z</dcterms:created>
  <dcterms:modified xsi:type="dcterms:W3CDTF">2019-07-31T08:04:46Z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