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58" r:id="rId3"/>
    <p:sldId id="359" r:id="rId4"/>
    <p:sldId id="360" r:id="rId5"/>
    <p:sldId id="348" r:id="rId6"/>
    <p:sldId id="353" r:id="rId7"/>
    <p:sldId id="356" r:id="rId8"/>
    <p:sldId id="354" r:id="rId9"/>
    <p:sldId id="355" r:id="rId10"/>
    <p:sldId id="361" r:id="rId11"/>
    <p:sldId id="365" r:id="rId12"/>
    <p:sldId id="352" r:id="rId13"/>
    <p:sldId id="362" r:id="rId14"/>
    <p:sldId id="363" r:id="rId15"/>
    <p:sldId id="364" r:id="rId16"/>
    <p:sldId id="366" r:id="rId17"/>
    <p:sldId id="3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>
      <p:cViewPr>
        <p:scale>
          <a:sx n="50" d="100"/>
          <a:sy n="50" d="100"/>
        </p:scale>
        <p:origin x="-1950" y="-438"/>
      </p:cViewPr>
      <p:guideLst>
        <p:guide orient="horz" pos="20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1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340" y="1830705"/>
            <a:ext cx="7851648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组合与计数例题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7200"/>
            <a:ext cx="899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求解递推公式</a:t>
            </a:r>
            <a:endParaRPr lang="en-US" altLang="zh-CN" sz="2800" dirty="0" smtClean="0"/>
          </a:p>
          <a:p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 = a</a:t>
            </a:r>
            <a:r>
              <a:rPr lang="en-US" altLang="zh-CN" sz="2800" baseline="-25000" dirty="0" smtClean="0"/>
              <a:t>n-1</a:t>
            </a:r>
            <a:r>
              <a:rPr lang="en-US" altLang="zh-CN" sz="2800" dirty="0" smtClean="0"/>
              <a:t> + 2a</a:t>
            </a:r>
            <a:r>
              <a:rPr lang="en-US" altLang="zh-CN" sz="2800" baseline="-25000" dirty="0" smtClean="0"/>
              <a:t>n-2</a:t>
            </a:r>
            <a:r>
              <a:rPr lang="en-US" altLang="zh-CN" sz="2800" dirty="0" smtClean="0"/>
              <a:t> + 2</a:t>
            </a:r>
            <a:r>
              <a:rPr lang="en-US" altLang="zh-CN" sz="2800" baseline="30000" dirty="0" smtClean="0"/>
              <a:t>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=4 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=12</a:t>
            </a:r>
          </a:p>
        </p:txBody>
      </p:sp>
      <p:sp>
        <p:nvSpPr>
          <p:cNvPr id="3" name="矩形 2"/>
          <p:cNvSpPr/>
          <p:nvPr/>
        </p:nvSpPr>
        <p:spPr>
          <a:xfrm>
            <a:off x="762000" y="3505200"/>
            <a:ext cx="71628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解答：</a:t>
            </a:r>
            <a:endParaRPr lang="en-US" altLang="zh-CN" sz="3200" dirty="0" smtClean="0"/>
          </a:p>
          <a:p>
            <a:r>
              <a:rPr lang="zh-CN" altLang="en-US" sz="3200" dirty="0" smtClean="0"/>
              <a:t>齐次方程</a:t>
            </a:r>
            <a:r>
              <a:rPr lang="en-US" altLang="zh-CN" sz="3200" dirty="0" smtClean="0"/>
              <a:t>a</a:t>
            </a:r>
            <a:r>
              <a:rPr lang="en-US" altLang="zh-CN" sz="3200" baseline="-25000" dirty="0" smtClean="0"/>
              <a:t>n</a:t>
            </a:r>
            <a:r>
              <a:rPr lang="en-US" altLang="zh-CN" sz="3200" dirty="0" smtClean="0"/>
              <a:t>=-8/9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）</a:t>
            </a:r>
            <a:r>
              <a:rPr lang="en-US" altLang="zh-CN" sz="3200" baseline="30000" dirty="0" smtClean="0"/>
              <a:t>n</a:t>
            </a:r>
            <a:r>
              <a:rPr lang="en-US" altLang="zh-CN" sz="3200" dirty="0" smtClean="0"/>
              <a:t>+44/9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baseline="30000" dirty="0" smtClean="0"/>
              <a:t>n</a:t>
            </a:r>
          </a:p>
          <a:p>
            <a:r>
              <a:rPr lang="zh-CN" altLang="en-US" sz="3200" dirty="0" smtClean="0"/>
              <a:t>特解：</a:t>
            </a:r>
            <a:r>
              <a:rPr lang="en-US" altLang="zh-CN" sz="3200" dirty="0" err="1" smtClean="0"/>
              <a:t>a</a:t>
            </a:r>
            <a:r>
              <a:rPr lang="en-US" altLang="zh-CN" sz="3200" baseline="-25000" dirty="0" err="1" smtClean="0"/>
              <a:t>p</a:t>
            </a:r>
            <a:r>
              <a:rPr lang="en-US" altLang="zh-CN" sz="3200" dirty="0" smtClean="0"/>
              <a:t>=2/3 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n*2</a:t>
            </a:r>
            <a:r>
              <a:rPr lang="en-US" altLang="zh-CN" sz="3200" baseline="30000" dirty="0" smtClean="0"/>
              <a:t>n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17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7200"/>
            <a:ext cx="899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求解递推公式</a:t>
            </a:r>
            <a:endParaRPr lang="en-US" altLang="zh-CN" sz="2800" dirty="0" smtClean="0"/>
          </a:p>
          <a:p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 = </a:t>
            </a:r>
            <a:r>
              <a:rPr lang="en-US" altLang="zh-CN" sz="2800" dirty="0" smtClean="0"/>
              <a:t>4a</a:t>
            </a:r>
            <a:r>
              <a:rPr lang="en-US" altLang="zh-CN" sz="2800" baseline="-25000" dirty="0" smtClean="0"/>
              <a:t>n-1</a:t>
            </a:r>
            <a:r>
              <a:rPr lang="en-US" altLang="zh-CN" sz="2800" dirty="0" smtClean="0"/>
              <a:t> -42a</a:t>
            </a:r>
            <a:r>
              <a:rPr lang="en-US" altLang="zh-CN" sz="2800" baseline="-25000" dirty="0" smtClean="0"/>
              <a:t>n-2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且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=1 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=4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762000" y="3505200"/>
            <a:ext cx="71628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解答：</a:t>
            </a:r>
            <a:endParaRPr lang="en-US" altLang="zh-CN" sz="3200" dirty="0" smtClean="0"/>
          </a:p>
          <a:p>
            <a:r>
              <a:rPr lang="zh-CN" altLang="en-US" sz="3200" dirty="0" smtClean="0"/>
              <a:t>齐次方程</a:t>
            </a:r>
            <a:r>
              <a:rPr lang="en-US" altLang="zh-CN" sz="3200" dirty="0" smtClean="0"/>
              <a:t>a</a:t>
            </a:r>
            <a:r>
              <a:rPr lang="en-US" altLang="zh-CN" sz="3200" baseline="-25000" dirty="0" smtClean="0"/>
              <a:t>n</a:t>
            </a:r>
            <a:r>
              <a:rPr lang="en-US" altLang="zh-CN" sz="3200" dirty="0" smtClean="0"/>
              <a:t>=(n+1)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baseline="30000" dirty="0" smtClean="0"/>
              <a:t>n</a:t>
            </a:r>
          </a:p>
          <a:p>
            <a:r>
              <a:rPr lang="en-US" altLang="zh-CN" sz="3200" dirty="0" smtClean="0"/>
              <a:t>G(x)(1-4x+4x2)=1</a:t>
            </a:r>
          </a:p>
          <a:p>
            <a:r>
              <a:rPr lang="en-US" altLang="zh-CN" sz="3200" dirty="0" smtClean="0"/>
              <a:t>G(x)=1/(1-2x)2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37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457200"/>
            <a:ext cx="8991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求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角，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角，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角的邮票可以贴出不同数值邮资的方案数的母函数。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解答：邮票可以重复</a:t>
            </a:r>
            <a:endParaRPr lang="en-US" altLang="zh-CN" sz="2800" dirty="0" smtClean="0"/>
          </a:p>
          <a:p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1+x1+x2+…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1+x2+x4+…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1+x3+x6+…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457200"/>
            <a:ext cx="8991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求整数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拆分成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,2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的和，而且允许重复，如果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至少出现一次，求拆分母函数。</a:t>
            </a:r>
            <a:endParaRPr lang="en-US" altLang="zh-CN" sz="2800" dirty="0"/>
          </a:p>
          <a:p>
            <a:r>
              <a:rPr lang="zh-CN" altLang="en-US" sz="2800" dirty="0" smtClean="0"/>
              <a:t>解答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,2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..,m-1</a:t>
            </a:r>
            <a:r>
              <a:rPr lang="zh-CN" altLang="en-US" sz="2800" dirty="0" smtClean="0"/>
              <a:t>每一个可以重复</a:t>
            </a:r>
            <a:r>
              <a:rPr lang="en-US" altLang="zh-CN" sz="2800" dirty="0" smtClean="0"/>
              <a:t>,m</a:t>
            </a:r>
            <a:r>
              <a:rPr lang="zh-CN" altLang="en-US" sz="2800" dirty="0" smtClean="0"/>
              <a:t>至少出现一次</a:t>
            </a:r>
            <a:endParaRPr lang="en-US" altLang="zh-CN" sz="2800" dirty="0" smtClean="0"/>
          </a:p>
          <a:p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1+x1+x2+…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1+x2+x4+…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1+xm-1+x2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m-1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+…</a:t>
            </a:r>
            <a:r>
              <a:rPr lang="zh-CN" altLang="en-US" sz="2800" dirty="0" smtClean="0"/>
              <a:t>）（</a:t>
            </a:r>
            <a:r>
              <a:rPr lang="en-US" altLang="zh-CN" sz="2800" dirty="0" smtClean="0"/>
              <a:t>xm+x2m+x3m+…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342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457200"/>
            <a:ext cx="89916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求整数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拆分成</a:t>
            </a:r>
            <a:r>
              <a:rPr lang="zh-CN" altLang="en-US" sz="2800" dirty="0" smtClean="0"/>
              <a:t>不同整数的和，等于拆分成奇整数的拆分数。</a:t>
            </a:r>
            <a:endParaRPr lang="en-US" altLang="zh-CN" sz="2800" dirty="0"/>
          </a:p>
          <a:p>
            <a:r>
              <a:rPr lang="zh-CN" altLang="en-US" sz="2800" dirty="0" smtClean="0"/>
              <a:t>解答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</a:t>
            </a:r>
            <a:r>
              <a:rPr lang="en-US" altLang="zh-CN" sz="2800" dirty="0" smtClean="0"/>
              <a:t>,2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..,m</a:t>
            </a:r>
            <a:r>
              <a:rPr lang="zh-CN" altLang="en-US" sz="2800" dirty="0" smtClean="0"/>
              <a:t>每一个不重复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至多出现一次</a:t>
            </a:r>
            <a:endParaRPr lang="en-US" altLang="zh-CN" sz="2800" dirty="0" smtClean="0"/>
          </a:p>
          <a:p>
            <a:r>
              <a:rPr lang="en-US" altLang="zh-CN" sz="2800" dirty="0" smtClean="0"/>
              <a:t>G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1+x1</a:t>
            </a:r>
            <a:r>
              <a:rPr lang="zh-CN" altLang="en-US" sz="2800" dirty="0" smtClean="0"/>
              <a:t>）（</a:t>
            </a:r>
            <a:r>
              <a:rPr lang="en-US" altLang="zh-CN" sz="2800" dirty="0" smtClean="0"/>
              <a:t>1+x2</a:t>
            </a:r>
            <a:r>
              <a:rPr lang="zh-CN" altLang="en-US" sz="2800" dirty="0" smtClean="0"/>
              <a:t>）（</a:t>
            </a:r>
            <a:r>
              <a:rPr lang="en-US" altLang="zh-CN" sz="2800" dirty="0" smtClean="0"/>
              <a:t>1+x3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…(1+xm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…</a:t>
            </a:r>
          </a:p>
          <a:p>
            <a:r>
              <a:rPr lang="en-US" altLang="zh-CN" sz="2800" dirty="0" smtClean="0"/>
              <a:t>   1-x2       1-x4      1-x6       1-x8  </a:t>
            </a:r>
          </a:p>
          <a:p>
            <a:r>
              <a:rPr lang="en-US" altLang="zh-CN" sz="2800" dirty="0" smtClean="0"/>
              <a:t>= -----      -----      ------     -----     …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1-x         1-x2      1-x3       1-x4 </a:t>
            </a:r>
          </a:p>
          <a:p>
            <a:r>
              <a:rPr lang="en-US" altLang="zh-CN" sz="2800" dirty="0" smtClean="0"/>
              <a:t>                                        1</a:t>
            </a:r>
            <a:endParaRPr lang="en-US" altLang="zh-CN" sz="2800" dirty="0"/>
          </a:p>
          <a:p>
            <a:r>
              <a:rPr lang="en-US" altLang="zh-CN" sz="2800" dirty="0" smtClean="0"/>
              <a:t>=  ------- ----------------------------------------------- …</a:t>
            </a:r>
          </a:p>
          <a:p>
            <a:r>
              <a:rPr lang="en-US" altLang="zh-CN" sz="2800" dirty="0" smtClean="0"/>
              <a:t>    (1-x)                  (1-x3)           (1-x5)        </a:t>
            </a:r>
            <a:endParaRPr lang="en-US" altLang="zh-CN" sz="2800" dirty="0"/>
          </a:p>
          <a:p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657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457200"/>
            <a:ext cx="89916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容斥原理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求小于等于</a:t>
            </a:r>
            <a:r>
              <a:rPr lang="en-US" altLang="zh-CN" sz="2800" dirty="0" smtClean="0"/>
              <a:t>500</a:t>
            </a:r>
            <a:r>
              <a:rPr lang="zh-CN" altLang="en-US" sz="2800" dirty="0" smtClean="0"/>
              <a:t>的正整数中，求</a:t>
            </a:r>
            <a:r>
              <a:rPr lang="en-US" altLang="zh-CN" sz="2800" dirty="0" smtClean="0"/>
              <a:t>2</a:t>
            </a:r>
            <a:r>
              <a:rPr lang="en-US" altLang="zh-CN" sz="2800" dirty="0" smtClean="0"/>
              <a:t>,3,5</a:t>
            </a:r>
            <a:r>
              <a:rPr lang="zh-CN" altLang="en-US" sz="2800" dirty="0" smtClean="0"/>
              <a:t>的倍数的个数。</a:t>
            </a:r>
            <a:endParaRPr lang="en-US" altLang="zh-CN" sz="2800" dirty="0"/>
          </a:p>
          <a:p>
            <a:r>
              <a:rPr lang="zh-CN" altLang="en-US" sz="2800" dirty="0" smtClean="0"/>
              <a:t>解答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除尽的个数：（</a:t>
            </a:r>
            <a:r>
              <a:rPr lang="en-US" altLang="zh-CN" sz="2800" dirty="0" smtClean="0"/>
              <a:t>500/k</a:t>
            </a:r>
            <a:r>
              <a:rPr lang="zh-CN" altLang="en-US" sz="2800" dirty="0" smtClean="0">
                <a:sym typeface="Wingdings" pitchFamily="2" charset="2"/>
              </a:rPr>
              <a:t>）的取整下界。</a:t>
            </a:r>
            <a:endParaRPr lang="en-US" altLang="zh-CN" sz="2800" dirty="0" smtClean="0"/>
          </a:p>
          <a:p>
            <a:r>
              <a:rPr lang="en-US" altLang="zh-CN" sz="2800" dirty="0" smtClean="0"/>
              <a:t> A2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整除 </a:t>
            </a:r>
            <a:r>
              <a:rPr lang="en-US" altLang="zh-CN" sz="2800" dirty="0" smtClean="0"/>
              <a:t>250</a:t>
            </a:r>
          </a:p>
          <a:p>
            <a:r>
              <a:rPr lang="en-US" altLang="zh-CN" sz="2800" dirty="0" smtClean="0"/>
              <a:t>A3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整除 </a:t>
            </a:r>
            <a:r>
              <a:rPr lang="en-US" altLang="zh-CN" sz="2800" dirty="0" smtClean="0"/>
              <a:t>166</a:t>
            </a:r>
          </a:p>
          <a:p>
            <a:r>
              <a:rPr lang="en-US" altLang="zh-CN" sz="2800" dirty="0" smtClean="0"/>
              <a:t>A5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整除 </a:t>
            </a:r>
            <a:r>
              <a:rPr lang="en-US" altLang="zh-CN" sz="2800" dirty="0" smtClean="0"/>
              <a:t>100</a:t>
            </a:r>
          </a:p>
          <a:p>
            <a:r>
              <a:rPr lang="en-US" altLang="zh-CN" sz="2800" dirty="0" smtClean="0"/>
              <a:t>A2 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 A3</a:t>
            </a:r>
            <a:r>
              <a:rPr lang="zh-CN" altLang="en-US" sz="2800" dirty="0" smtClean="0"/>
              <a:t>：  </a:t>
            </a:r>
            <a:r>
              <a:rPr lang="en-US" altLang="zh-CN" sz="2800" dirty="0" smtClean="0"/>
              <a:t>83</a:t>
            </a:r>
          </a:p>
          <a:p>
            <a:r>
              <a:rPr lang="en-US" altLang="zh-CN" sz="2800" dirty="0" smtClean="0"/>
              <a:t>A3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A5</a:t>
            </a:r>
            <a:r>
              <a:rPr lang="zh-CN" altLang="en-US" sz="2800" dirty="0" smtClean="0"/>
              <a:t>：    </a:t>
            </a:r>
            <a:r>
              <a:rPr lang="en-US" altLang="zh-CN" sz="2800" dirty="0" smtClean="0"/>
              <a:t>50</a:t>
            </a:r>
          </a:p>
          <a:p>
            <a:r>
              <a:rPr lang="en-US" altLang="zh-CN" sz="2800" dirty="0" smtClean="0"/>
              <a:t>A2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A5:      33</a:t>
            </a:r>
          </a:p>
          <a:p>
            <a:r>
              <a:rPr lang="en-US" altLang="zh-CN" sz="2800" dirty="0" smtClean="0"/>
              <a:t>A2</a:t>
            </a:r>
            <a:r>
              <a:rPr lang="zh-CN" altLang="zh-CN" sz="2800" dirty="0" smtClean="0"/>
              <a:t>∩</a:t>
            </a:r>
            <a:r>
              <a:rPr lang="en-US" altLang="zh-CN" sz="2800" dirty="0"/>
              <a:t> A3</a:t>
            </a:r>
            <a:r>
              <a:rPr lang="zh-CN" altLang="zh-CN" sz="2800" dirty="0"/>
              <a:t>∩</a:t>
            </a:r>
            <a:r>
              <a:rPr lang="en-US" altLang="zh-CN" sz="2800" dirty="0" smtClean="0"/>
              <a:t>A5:    16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366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529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457200"/>
            <a:ext cx="89916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容斥原理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求</a:t>
            </a:r>
            <a:r>
              <a:rPr lang="en-US" altLang="zh-CN" sz="2800" dirty="0" err="1" smtClean="0"/>
              <a:t>a,b,c,d</a:t>
            </a:r>
            <a:r>
              <a:rPr lang="zh-CN" altLang="en-US" sz="2800" dirty="0" smtClean="0"/>
              <a:t>构成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位字符串</a:t>
            </a:r>
            <a:r>
              <a:rPr lang="zh-CN" altLang="en-US" sz="2800" dirty="0" smtClean="0"/>
              <a:t>中（可重复），求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都至少出现一次</a:t>
            </a:r>
            <a:r>
              <a:rPr lang="zh-CN" altLang="en-US" sz="2800" dirty="0" smtClean="0"/>
              <a:t>的个数。</a:t>
            </a:r>
            <a:endParaRPr lang="en-US" altLang="zh-CN" sz="2800" dirty="0"/>
          </a:p>
          <a:p>
            <a:r>
              <a:rPr lang="zh-CN" altLang="en-US" sz="2800" dirty="0" smtClean="0"/>
              <a:t>解答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Aa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不出现     </a:t>
            </a:r>
            <a:r>
              <a:rPr lang="en-US" altLang="zh-CN" sz="2800" dirty="0" smtClean="0"/>
              <a:t>3n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 smtClean="0"/>
              <a:t>Ab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不出现    </a:t>
            </a:r>
            <a:r>
              <a:rPr lang="en-US" altLang="zh-CN" sz="2800" dirty="0"/>
              <a:t>3n</a:t>
            </a:r>
          </a:p>
          <a:p>
            <a:r>
              <a:rPr lang="en-US" altLang="zh-CN" sz="2800" dirty="0" smtClean="0"/>
              <a:t> Ac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不出现      </a:t>
            </a:r>
            <a:r>
              <a:rPr lang="en-US" altLang="zh-CN" sz="2800" dirty="0"/>
              <a:t>3n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Ai 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Aj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都不出现       </a:t>
            </a:r>
            <a:r>
              <a:rPr lang="en-US" altLang="zh-CN" sz="2800" dirty="0" smtClean="0"/>
              <a:t>2n</a:t>
            </a:r>
            <a:endParaRPr lang="en-US" altLang="zh-CN" sz="2800" dirty="0"/>
          </a:p>
          <a:p>
            <a:r>
              <a:rPr lang="en-US" altLang="zh-CN" sz="2800" dirty="0" smtClean="0"/>
              <a:t>Ai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Aj</a:t>
            </a:r>
            <a:r>
              <a:rPr lang="zh-CN" altLang="zh-CN" sz="2800" dirty="0" smtClean="0"/>
              <a:t>∩</a:t>
            </a:r>
            <a:r>
              <a:rPr lang="en-US" altLang="zh-CN" sz="2800" dirty="0" err="1" smtClean="0"/>
              <a:t>Ak</a:t>
            </a:r>
            <a:r>
              <a:rPr lang="en-US" altLang="zh-CN" sz="2800" dirty="0" smtClean="0"/>
              <a:t>:   </a:t>
            </a:r>
            <a:r>
              <a:rPr lang="zh-CN" altLang="en-US" sz="2800" dirty="0" smtClean="0"/>
              <a:t>都不出现          </a:t>
            </a:r>
            <a:r>
              <a:rPr lang="en-US" altLang="zh-CN" sz="2800" dirty="0" smtClean="0"/>
              <a:t>1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4n-[3*3n    - 3* 2n   +1 ] 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562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" y="457200"/>
            <a:ext cx="89916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容斥原理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求</a:t>
            </a:r>
            <a:r>
              <a:rPr lang="zh-CN" altLang="en-US" sz="2800" dirty="0" smtClean="0"/>
              <a:t>不超过</a:t>
            </a:r>
            <a:r>
              <a:rPr lang="en-US" altLang="zh-CN" sz="2800" dirty="0" smtClean="0"/>
              <a:t>120</a:t>
            </a:r>
            <a:r>
              <a:rPr lang="zh-CN" altLang="en-US" sz="2800" dirty="0" smtClean="0"/>
              <a:t>的正整数中，素数的个数</a:t>
            </a:r>
            <a:r>
              <a:rPr lang="zh-CN" altLang="en-US" sz="2800" dirty="0" smtClean="0"/>
              <a:t>的个数。</a:t>
            </a:r>
            <a:endParaRPr lang="en-US" altLang="zh-CN" sz="2800" dirty="0"/>
          </a:p>
          <a:p>
            <a:r>
              <a:rPr lang="zh-CN" altLang="en-US" sz="2800" dirty="0" smtClean="0"/>
              <a:t>解答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除尽的个数：（</a:t>
            </a:r>
            <a:r>
              <a:rPr lang="en-US" altLang="zh-CN" sz="2800" dirty="0" smtClean="0"/>
              <a:t>120/k</a:t>
            </a:r>
            <a:r>
              <a:rPr lang="zh-CN" altLang="en-US" sz="2800" dirty="0" smtClean="0">
                <a:sym typeface="Wingdings" pitchFamily="2" charset="2"/>
              </a:rPr>
              <a:t>）的取整下界。</a:t>
            </a:r>
            <a:endParaRPr lang="en-US" altLang="zh-CN" sz="2800" dirty="0" smtClean="0"/>
          </a:p>
          <a:p>
            <a:r>
              <a:rPr lang="en-US" altLang="zh-CN" sz="2800" dirty="0" smtClean="0"/>
              <a:t> A2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整除 </a:t>
            </a:r>
            <a:r>
              <a:rPr lang="en-US" altLang="zh-CN" sz="2800" dirty="0" smtClean="0"/>
              <a:t>               60</a:t>
            </a:r>
          </a:p>
          <a:p>
            <a:r>
              <a:rPr lang="en-US" altLang="zh-CN" sz="2800" dirty="0" smtClean="0"/>
              <a:t>A3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整除                    </a:t>
            </a:r>
            <a:r>
              <a:rPr lang="en-US" altLang="zh-CN" sz="2800" dirty="0" smtClean="0"/>
              <a:t>40</a:t>
            </a:r>
          </a:p>
          <a:p>
            <a:r>
              <a:rPr lang="en-US" altLang="zh-CN" sz="2800" dirty="0"/>
              <a:t>A5</a:t>
            </a:r>
            <a:r>
              <a:rPr lang="zh-CN" altLang="en-US" sz="2800" dirty="0"/>
              <a:t>：被</a:t>
            </a:r>
            <a:r>
              <a:rPr lang="en-US" altLang="zh-CN" sz="2800" dirty="0"/>
              <a:t>5</a:t>
            </a:r>
            <a:r>
              <a:rPr lang="zh-CN" altLang="en-US" sz="2800" dirty="0"/>
              <a:t>整除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         24</a:t>
            </a:r>
            <a:endParaRPr lang="en-US" altLang="zh-CN" sz="2800" dirty="0"/>
          </a:p>
          <a:p>
            <a:r>
              <a:rPr lang="en-US" altLang="zh-CN" sz="2800" dirty="0" smtClean="0"/>
              <a:t>A7</a:t>
            </a:r>
            <a:r>
              <a:rPr lang="zh-CN" altLang="en-US" sz="2800" dirty="0" smtClean="0"/>
              <a:t>：被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整除          </a:t>
            </a:r>
            <a:r>
              <a:rPr lang="en-US" altLang="zh-CN" sz="2800" dirty="0" smtClean="0"/>
              <a:t>17</a:t>
            </a:r>
            <a:endParaRPr lang="en-US" altLang="zh-CN" sz="2800" dirty="0"/>
          </a:p>
          <a:p>
            <a:r>
              <a:rPr lang="en-US" altLang="zh-CN" sz="2800" dirty="0" smtClean="0"/>
              <a:t>Ai 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Aj</a:t>
            </a:r>
            <a:r>
              <a:rPr lang="zh-CN" altLang="en-US" sz="2800" dirty="0" smtClean="0"/>
              <a:t>：  </a:t>
            </a:r>
            <a:r>
              <a:rPr lang="en-US" altLang="zh-CN" sz="2800" dirty="0" smtClean="0"/>
              <a:t>20,12,8,8,5,3</a:t>
            </a:r>
          </a:p>
          <a:p>
            <a:r>
              <a:rPr lang="en-US" altLang="zh-CN" sz="2800" dirty="0" smtClean="0"/>
              <a:t>Ai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Aj</a:t>
            </a:r>
            <a:r>
              <a:rPr lang="zh-CN" altLang="zh-CN" sz="2800" dirty="0" smtClean="0"/>
              <a:t>∩</a:t>
            </a:r>
            <a:r>
              <a:rPr lang="en-US" altLang="zh-CN" sz="2800" dirty="0" err="1" smtClean="0"/>
              <a:t>Ak</a:t>
            </a:r>
            <a:r>
              <a:rPr lang="en-US" altLang="zh-CN" sz="2800" dirty="0" smtClean="0"/>
              <a:t>:    4,2,1,1</a:t>
            </a:r>
          </a:p>
          <a:p>
            <a:r>
              <a:rPr lang="en-US" altLang="zh-CN" sz="2800" dirty="0"/>
              <a:t>Ai</a:t>
            </a:r>
            <a:r>
              <a:rPr lang="zh-CN" altLang="zh-CN" sz="2800" dirty="0"/>
              <a:t>∩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Aj</a:t>
            </a:r>
            <a:r>
              <a:rPr lang="zh-CN" altLang="zh-CN" sz="2800" dirty="0"/>
              <a:t>∩</a:t>
            </a:r>
            <a:r>
              <a:rPr lang="en-US" altLang="zh-CN" sz="2800" dirty="0" err="1" smtClean="0"/>
              <a:t>Ak</a:t>
            </a:r>
            <a:r>
              <a:rPr lang="zh-CN" altLang="zh-CN" sz="2800" dirty="0" smtClean="0"/>
              <a:t>∩</a:t>
            </a:r>
            <a:r>
              <a:rPr lang="en-US" altLang="zh-CN" sz="2800" dirty="0" smtClean="0"/>
              <a:t>Al:0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120 –(60+40+24+17  - 20-12-8-8-5-3 + 4+2+1 +1-0 ) =27</a:t>
            </a:r>
          </a:p>
          <a:p>
            <a:r>
              <a:rPr lang="en-US" altLang="zh-CN" sz="2800" dirty="0" smtClean="0"/>
              <a:t>27+4-1  =30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562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7200"/>
            <a:ext cx="899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计算排列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a,b,c,d,e</a:t>
            </a:r>
            <a:r>
              <a:rPr lang="en-US" altLang="zh-CN" sz="2800" dirty="0" smtClean="0"/>
              <a:t> 5</a:t>
            </a:r>
            <a:r>
              <a:rPr lang="zh-CN" altLang="en-US" sz="2800" dirty="0" smtClean="0"/>
              <a:t>个字符，可重复选取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个字符组成串。要求：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第一个和第六个字符为辅音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每一个串中恰有两个元音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且不相邻；</a:t>
            </a:r>
            <a:endParaRPr lang="en-US" altLang="zh-CN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相邻辅音字符不同；求多少个这样的串？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609600" y="3581400"/>
            <a:ext cx="7162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解答：分类处理（元音位置）：</a:t>
            </a:r>
            <a:endParaRPr lang="en-US" altLang="zh-CN" sz="3200" dirty="0" smtClean="0"/>
          </a:p>
          <a:p>
            <a:r>
              <a:rPr lang="zh-CN" altLang="en-US" sz="3200" dirty="0"/>
              <a:t>每</a:t>
            </a:r>
            <a:r>
              <a:rPr lang="zh-CN" altLang="en-US" sz="3200" dirty="0" smtClean="0"/>
              <a:t>一类分步，首尾辅音，元音，不相邻辅音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*（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3   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2 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  *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 </a:t>
            </a:r>
            <a:r>
              <a:rPr lang="en-US" altLang="zh-CN" sz="3200" dirty="0" smtClean="0"/>
              <a:t>= 648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419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7200"/>
            <a:ext cx="899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计算排列</a:t>
            </a:r>
            <a:endParaRPr lang="en-US" altLang="zh-CN" sz="2800" dirty="0" smtClean="0"/>
          </a:p>
          <a:p>
            <a:r>
              <a:rPr lang="zh-CN" altLang="en-US" sz="2800" dirty="0" smtClean="0"/>
              <a:t>从</a:t>
            </a:r>
            <a:r>
              <a:rPr lang="en-US" altLang="zh-CN" sz="2800" dirty="0" smtClean="0"/>
              <a:t>20000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70000</a:t>
            </a:r>
            <a:r>
              <a:rPr lang="zh-CN" altLang="en-US" sz="2800" dirty="0" smtClean="0"/>
              <a:t>由不同数字组成的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位偶数；求多少个这样的偶数？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609600" y="3581400"/>
            <a:ext cx="7162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解答：分类处理（开头数字</a:t>
            </a:r>
            <a:r>
              <a:rPr lang="en-US" altLang="zh-CN" sz="3200" dirty="0" smtClean="0"/>
              <a:t>246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35</a:t>
            </a:r>
            <a:r>
              <a:rPr lang="zh-CN" altLang="en-US" sz="3200" dirty="0" smtClean="0"/>
              <a:t>）：</a:t>
            </a:r>
            <a:endParaRPr lang="en-US" altLang="zh-CN" sz="3200" dirty="0" smtClean="0"/>
          </a:p>
          <a:p>
            <a:r>
              <a:rPr lang="zh-CN" altLang="en-US" sz="3200" dirty="0"/>
              <a:t>每</a:t>
            </a:r>
            <a:r>
              <a:rPr lang="zh-CN" altLang="en-US" sz="3200" dirty="0" smtClean="0"/>
              <a:t>一类分步，尾部数字，中间数字</a:t>
            </a:r>
            <a:endParaRPr lang="en-US" altLang="zh-CN" sz="3200" dirty="0" smtClean="0"/>
          </a:p>
          <a:p>
            <a:r>
              <a:rPr lang="en-US" altLang="zh-CN" sz="3200" dirty="0" smtClean="0"/>
              <a:t>P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3,1</a:t>
            </a:r>
            <a:r>
              <a:rPr lang="zh-CN" altLang="en-US" sz="3200" dirty="0" smtClean="0"/>
              <a:t>）*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4,1</a:t>
            </a:r>
            <a:r>
              <a:rPr lang="zh-CN" altLang="en-US" sz="3200" dirty="0" smtClean="0"/>
              <a:t>）*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8,3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+</a:t>
            </a:r>
          </a:p>
          <a:p>
            <a:r>
              <a:rPr lang="en-US" altLang="zh-CN" sz="3200" dirty="0"/>
              <a:t>P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2,1</a:t>
            </a:r>
            <a:r>
              <a:rPr lang="zh-CN" altLang="en-US" sz="3200" dirty="0"/>
              <a:t>）*</a:t>
            </a:r>
            <a:r>
              <a:rPr lang="en-US" altLang="zh-CN" sz="3200" dirty="0"/>
              <a:t>P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5,1</a:t>
            </a:r>
            <a:r>
              <a:rPr lang="zh-CN" altLang="en-US" sz="3200" dirty="0"/>
              <a:t>）*</a:t>
            </a:r>
            <a:r>
              <a:rPr lang="en-US" altLang="zh-CN" sz="3200" dirty="0"/>
              <a:t>P</a:t>
            </a:r>
            <a:r>
              <a:rPr lang="zh-CN" altLang="en-US" sz="3200" dirty="0"/>
              <a:t>（</a:t>
            </a:r>
            <a:r>
              <a:rPr lang="en-US" altLang="zh-CN" sz="3200" dirty="0"/>
              <a:t>8,3</a:t>
            </a:r>
            <a:r>
              <a:rPr lang="zh-CN" altLang="en-US" sz="3200" dirty="0"/>
              <a:t>）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= 7392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45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2400"/>
            <a:ext cx="8991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计算概率</a:t>
            </a:r>
            <a:endParaRPr lang="en-US" altLang="zh-CN" sz="2800" dirty="0" smtClean="0"/>
          </a:p>
          <a:p>
            <a:r>
              <a:rPr lang="zh-CN" altLang="en-US" sz="2800" dirty="0" smtClean="0"/>
              <a:t>一年有</a:t>
            </a:r>
            <a:r>
              <a:rPr lang="en-US" altLang="zh-CN" sz="2800" dirty="0" smtClean="0"/>
              <a:t>365</a:t>
            </a:r>
            <a:r>
              <a:rPr lang="zh-CN" altLang="en-US" sz="2800" dirty="0" smtClean="0"/>
              <a:t>天，</a:t>
            </a:r>
            <a:r>
              <a:rPr lang="en-US" altLang="zh-CN" sz="2800" dirty="0" smtClean="0"/>
              <a:t>n&lt;365,n</a:t>
            </a:r>
            <a:r>
              <a:rPr lang="zh-CN" altLang="en-US" sz="2800" dirty="0" smtClean="0"/>
              <a:t>个人中至少有两个人具有相同生日的概率是多少？</a:t>
            </a:r>
            <a:endParaRPr lang="en-US" altLang="zh-CN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2743200"/>
            <a:ext cx="9144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/>
              <a:t>解答：分步处理（从第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个开始</a:t>
            </a:r>
            <a:r>
              <a:rPr lang="zh-CN" altLang="en-US" sz="3200" dirty="0" smtClean="0"/>
              <a:t>，第一个随机选择一天</a:t>
            </a:r>
            <a:r>
              <a:rPr lang="zh-CN" altLang="en-US" sz="3200" dirty="0" smtClean="0"/>
              <a:t>，其他人依次选取，所有人生日都不相同的概率，然后被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减去）：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1-(365/365)*(364/365)*…*(365-n+1/365)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若概率大于</a:t>
            </a:r>
            <a:r>
              <a:rPr lang="en-US" altLang="zh-CN" sz="3200" dirty="0" smtClean="0"/>
              <a:t>50%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n=23</a:t>
            </a:r>
            <a:r>
              <a:rPr lang="zh-CN" altLang="en-US" sz="3200" dirty="0" smtClean="0"/>
              <a:t>人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77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53800" cy="735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685800"/>
            <a:ext cx="85344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计算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en-US" altLang="zh-CN" sz="2800" dirty="0" smtClean="0"/>
              <a:t> = k</a:t>
            </a:r>
            <a:r>
              <a:rPr lang="en-US" altLang="zh-CN" sz="2800" baseline="30000" dirty="0" smtClean="0"/>
              <a:t>2</a:t>
            </a:r>
            <a:r>
              <a:rPr lang="zh-CN" altLang="en-US" sz="2800" dirty="0" smtClean="0"/>
              <a:t>的生成函数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5111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01425" cy="847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2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58525" cy="826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39550" cy="721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8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470</TotalTime>
  <Words>780</Words>
  <Application>Microsoft Office PowerPoint</Application>
  <PresentationFormat>全屏显示(4:3)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Flow</vt:lpstr>
      <vt:lpstr>组合与计数例题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Josca</cp:lastModifiedBy>
  <cp:revision>937</cp:revision>
  <dcterms:created xsi:type="dcterms:W3CDTF">2011-03-27T19:58:00Z</dcterms:created>
  <dcterms:modified xsi:type="dcterms:W3CDTF">2019-04-26T13:47:35Z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