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707" r:id="rId3"/>
    <p:sldMasterId id="2147483720" r:id="rId4"/>
    <p:sldMasterId id="2147483733" r:id="rId5"/>
    <p:sldMasterId id="2147483783" r:id="rId6"/>
    <p:sldMasterId id="2147483796" r:id="rId7"/>
  </p:sldMasterIdLst>
  <p:notesMasterIdLst>
    <p:notesMasterId r:id="rId62"/>
  </p:notesMasterIdLst>
  <p:handoutMasterIdLst>
    <p:handoutMasterId r:id="rId63"/>
  </p:handoutMasterIdLst>
  <p:sldIdLst>
    <p:sldId id="551" r:id="rId8"/>
    <p:sldId id="711" r:id="rId9"/>
    <p:sldId id="891" r:id="rId10"/>
    <p:sldId id="892" r:id="rId11"/>
    <p:sldId id="893" r:id="rId12"/>
    <p:sldId id="894" r:id="rId13"/>
    <p:sldId id="1050" r:id="rId14"/>
    <p:sldId id="1051" r:id="rId15"/>
    <p:sldId id="1052" r:id="rId16"/>
    <p:sldId id="1053" r:id="rId17"/>
    <p:sldId id="1054" r:id="rId18"/>
    <p:sldId id="1055" r:id="rId19"/>
    <p:sldId id="1056" r:id="rId20"/>
    <p:sldId id="1057" r:id="rId21"/>
    <p:sldId id="1058" r:id="rId22"/>
    <p:sldId id="1100" r:id="rId23"/>
    <p:sldId id="921" r:id="rId24"/>
    <p:sldId id="834" r:id="rId25"/>
    <p:sldId id="835" r:id="rId26"/>
    <p:sldId id="837" r:id="rId27"/>
    <p:sldId id="862" r:id="rId28"/>
    <p:sldId id="1066" r:id="rId29"/>
    <p:sldId id="1078" r:id="rId30"/>
    <p:sldId id="1079" r:id="rId31"/>
    <p:sldId id="1080" r:id="rId32"/>
    <p:sldId id="1081" r:id="rId33"/>
    <p:sldId id="1082" r:id="rId34"/>
    <p:sldId id="1083" r:id="rId35"/>
    <p:sldId id="1084" r:id="rId36"/>
    <p:sldId id="1085" r:id="rId37"/>
    <p:sldId id="1116" r:id="rId38"/>
    <p:sldId id="1128" r:id="rId39"/>
    <p:sldId id="1117" r:id="rId40"/>
    <p:sldId id="1118" r:id="rId41"/>
    <p:sldId id="1119" r:id="rId42"/>
    <p:sldId id="1120" r:id="rId43"/>
    <p:sldId id="1121" r:id="rId44"/>
    <p:sldId id="1122" r:id="rId45"/>
    <p:sldId id="1123" r:id="rId46"/>
    <p:sldId id="1124" r:id="rId47"/>
    <p:sldId id="1125" r:id="rId48"/>
    <p:sldId id="1126" r:id="rId49"/>
    <p:sldId id="1127" r:id="rId50"/>
    <p:sldId id="1067" r:id="rId51"/>
    <p:sldId id="1068" r:id="rId52"/>
    <p:sldId id="1069" r:id="rId53"/>
    <p:sldId id="1070" r:id="rId54"/>
    <p:sldId id="1071" r:id="rId55"/>
    <p:sldId id="1072" r:id="rId56"/>
    <p:sldId id="1073" r:id="rId57"/>
    <p:sldId id="1074" r:id="rId58"/>
    <p:sldId id="1075" r:id="rId59"/>
    <p:sldId id="1076" r:id="rId60"/>
    <p:sldId id="1077" r:id="rId61"/>
  </p:sldIdLst>
  <p:sldSz cx="9144000" cy="6858000" type="screen4x3"/>
  <p:notesSz cx="6400800" cy="8686800"/>
  <p:custDataLst>
    <p:tags r:id="rId64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36">
          <p15:clr>
            <a:srgbClr val="A4A3A4"/>
          </p15:clr>
        </p15:guide>
        <p15:guide id="2" pos="20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FF6600"/>
    <a:srgbClr val="99FF66"/>
    <a:srgbClr val="FFCC00"/>
    <a:srgbClr val="149C99"/>
    <a:srgbClr val="FFFFFF"/>
    <a:srgbClr val="0E706E"/>
    <a:srgbClr val="FFFFCC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3" autoAdjust="0"/>
    <p:restoredTop sz="99826" autoAdjust="0"/>
  </p:normalViewPr>
  <p:slideViewPr>
    <p:cSldViewPr>
      <p:cViewPr>
        <p:scale>
          <a:sx n="98" d="100"/>
          <a:sy n="98" d="100"/>
        </p:scale>
        <p:origin x="-1080" y="-72"/>
      </p:cViewPr>
      <p:guideLst>
        <p:guide orient="horz" pos="3748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60"/>
    </p:cViewPr>
  </p:sorterViewPr>
  <p:notesViewPr>
    <p:cSldViewPr>
      <p:cViewPr varScale="1">
        <p:scale>
          <a:sx n="82" d="100"/>
          <a:sy n="82" d="100"/>
        </p:scale>
        <p:origin x="-2136" y="-78"/>
      </p:cViewPr>
      <p:guideLst>
        <p:guide orient="horz" pos="2736"/>
        <p:guide pos="20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gs" Target="tags/tag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233" cy="434618"/>
          </a:xfrm>
          <a:prstGeom prst="rect">
            <a:avLst/>
          </a:prstGeom>
        </p:spPr>
        <p:txBody>
          <a:bodyPr vert="horz" lIns="82368" tIns="41184" rIns="82368" bIns="41184" rtlCol="0"/>
          <a:lstStyle>
            <a:lvl1pPr algn="l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6076" y="0"/>
            <a:ext cx="2773233" cy="434618"/>
          </a:xfrm>
          <a:prstGeom prst="rect">
            <a:avLst/>
          </a:prstGeom>
        </p:spPr>
        <p:txBody>
          <a:bodyPr vert="horz" lIns="82368" tIns="41184" rIns="82368" bIns="41184" rtlCol="0"/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0793"/>
            <a:ext cx="2773233" cy="434618"/>
          </a:xfrm>
          <a:prstGeom prst="rect">
            <a:avLst/>
          </a:prstGeom>
        </p:spPr>
        <p:txBody>
          <a:bodyPr vert="horz" lIns="82368" tIns="41184" rIns="82368" bIns="41184" rtlCol="0" anchor="b"/>
          <a:lstStyle>
            <a:lvl1pPr algn="l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6076" y="8250793"/>
            <a:ext cx="2773233" cy="434618"/>
          </a:xfrm>
          <a:prstGeom prst="rect">
            <a:avLst/>
          </a:prstGeom>
        </p:spPr>
        <p:txBody>
          <a:bodyPr vert="horz" lIns="82368" tIns="41184" rIns="82368" bIns="41184" rtlCol="0" anchor="b"/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68" tIns="41184" rIns="82368" bIns="41184" numCol="1" anchor="t" anchorCtr="0" compatLnSpc="1">
            <a:prstTxWarp prst="textNoShape">
              <a:avLst/>
            </a:prstTxWarp>
          </a:bodyPr>
          <a:lstStyle>
            <a:lvl1pPr algn="l">
              <a:defRPr sz="10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6076" y="0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68" tIns="41184" rIns="82368" bIns="41184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4988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634" y="4126787"/>
            <a:ext cx="5121533" cy="39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68" tIns="41184" rIns="82368" bIns="411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793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68" tIns="41184" rIns="82368" bIns="41184" numCol="1" anchor="b" anchorCtr="0" compatLnSpc="1">
            <a:prstTxWarp prst="textNoShape">
              <a:avLst/>
            </a:prstTxWarp>
          </a:bodyPr>
          <a:lstStyle>
            <a:lvl1pPr algn="l">
              <a:defRPr sz="10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6076" y="8250793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68" tIns="41184" rIns="82368" bIns="41184" numCol="1" anchor="b" anchorCtr="0" compatLnSpc="1">
            <a:prstTxWarp prst="textNoShape">
              <a:avLst/>
            </a:prstTxWarp>
          </a:bodyPr>
          <a:lstStyle>
            <a:lvl1pPr>
              <a:defRPr sz="10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3626076" y="8250793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68" tIns="41184" rIns="82368" bIns="41184" anchor="b"/>
          <a:lstStyle/>
          <a:p>
            <a:fld id="{FB2898A2-A1B0-49AD-90F7-1EF709F82A79}" type="slidenum">
              <a:rPr lang="zh-CN" altLang="en-US" sz="1000" i="0">
                <a:ea typeface="宋体" pitchFamily="2" charset="-122"/>
              </a:rPr>
              <a:pPr/>
              <a:t>1</a:t>
            </a:fld>
            <a:endParaRPr lang="en-US" altLang="zh-CN" sz="1000" i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948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16K=2^14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4K=2^12</a:t>
            </a:r>
            <a:endParaRPr lang="zh-CN" altLang="en-US" smtClean="0"/>
          </a:p>
        </p:txBody>
      </p:sp>
      <p:sp>
        <p:nvSpPr>
          <p:cNvPr id="201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00453" indent="-26940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77620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08669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39717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B8AD4D6-BC87-4CF4-864C-1A5CABF48DA2}" type="slidenum">
              <a:rPr lang="zh-CN" alt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48</a:t>
            </a:fld>
            <a:endParaRPr lang="zh-CN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存取</a:t>
            </a:r>
            <a:r>
              <a:rPr lang="en-US" altLang="zh-CN" smtClean="0"/>
              <a:t>=</a:t>
            </a:r>
            <a:r>
              <a:rPr lang="zh-CN" altLang="en-US" smtClean="0"/>
              <a:t>寻道</a:t>
            </a:r>
            <a:r>
              <a:rPr lang="en-US" altLang="zh-CN" smtClean="0"/>
              <a:t>+</a:t>
            </a:r>
            <a:r>
              <a:rPr lang="zh-CN" altLang="en-US" smtClean="0"/>
              <a:t>等待</a:t>
            </a:r>
          </a:p>
        </p:txBody>
      </p:sp>
      <p:sp>
        <p:nvSpPr>
          <p:cNvPr id="202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00453" indent="-26940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77620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08669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39717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5F7A730-4012-4EAD-8E8F-7BFC876DFDDD}" type="slidenum">
              <a:rPr lang="zh-CN" alt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53</a:t>
            </a:fld>
            <a:endParaRPr lang="zh-CN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669240" indent="-257400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029601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44144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185328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26512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67696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08880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500643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68E7AAD-133E-4912-B25C-6E5F7554E3CD}" type="slidenum">
              <a:rPr lang="en-US" altLang="zh-CN" sz="1000">
                <a:solidFill>
                  <a:schemeClr val="tx1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5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3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669240" indent="-257400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029601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44144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185328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26512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67696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08880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500643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9977DD9-16E2-4384-A8F4-500B657E6CCD}" type="slidenum">
              <a:rPr lang="en-US" altLang="zh-CN" sz="1000">
                <a:solidFill>
                  <a:schemeClr val="tx1"/>
                </a:solidFill>
                <a:latin typeface="Arial" pitchFamily="34" charset="0"/>
              </a:rPr>
              <a:pPr eaLnBrk="1" hangingPunct="1"/>
              <a:t>18</a:t>
            </a:fld>
            <a:endParaRPr lang="en-US" altLang="zh-CN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2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4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669240" indent="-257400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029601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44144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185328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26512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67696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08880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500643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F3DAD82-736A-46DA-B077-1C43A478B296}" type="slidenum">
              <a:rPr lang="en-US" altLang="zh-CN" sz="1000">
                <a:solidFill>
                  <a:schemeClr val="tx1"/>
                </a:solidFill>
                <a:latin typeface="Arial" pitchFamily="34" charset="0"/>
              </a:rPr>
              <a:pPr eaLnBrk="1" hangingPunct="1"/>
              <a:t>19</a:t>
            </a:fld>
            <a:endParaRPr lang="en-US" altLang="zh-CN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0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669240" indent="-257400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029601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44144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185328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26512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67696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08880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500643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BA09B78-A12B-4E5D-9790-B23669113D61}" type="slidenum">
              <a:rPr lang="en-US" altLang="zh-CN" sz="1000">
                <a:solidFill>
                  <a:schemeClr val="tx1"/>
                </a:solidFill>
                <a:latin typeface="Arial" pitchFamily="34" charset="0"/>
              </a:rPr>
              <a:pPr eaLnBrk="1" hangingPunct="1"/>
              <a:t>20</a:t>
            </a:fld>
            <a:endParaRPr lang="en-US" altLang="zh-CN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2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7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字扩展中的</a:t>
            </a:r>
            <a:r>
              <a:rPr lang="en-US" altLang="zh-CN" smtClean="0"/>
              <a:t>8</a:t>
            </a:r>
            <a:r>
              <a:rPr lang="zh-CN" altLang="en-US" smtClean="0"/>
              <a:t>个芯片各个部件串行工作，需要片选，利用</a:t>
            </a:r>
            <a:r>
              <a:rPr lang="en-US" altLang="zh-CN" smtClean="0"/>
              <a:t>3-8</a:t>
            </a:r>
            <a:r>
              <a:rPr lang="zh-CN" altLang="en-US" smtClean="0"/>
              <a:t>译码器进行片选即可。 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197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00453" indent="-26940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77620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08669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39717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9BD5C30-453E-4413-BC84-54A36A3CF801}" type="slidenum">
              <a:rPr lang="zh-CN" alt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44</a:t>
            </a:fld>
            <a:endParaRPr lang="zh-CN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64k=256*256</a:t>
            </a:r>
            <a:endParaRPr lang="zh-CN" altLang="en-US" smtClean="0"/>
          </a:p>
        </p:txBody>
      </p:sp>
      <p:sp>
        <p:nvSpPr>
          <p:cNvPr id="198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00453" indent="-26940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77620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08669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39717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9CEE826-DFCE-4C30-A7C4-2E3DBA5DE85C}" type="slidenum">
              <a:rPr lang="zh-CN" alt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45</a:t>
            </a:fld>
            <a:endParaRPr lang="zh-CN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9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128</a:t>
            </a:r>
            <a:r>
              <a:rPr lang="zh-CN" altLang="en-US" smtClean="0"/>
              <a:t>*</a:t>
            </a:r>
            <a:r>
              <a:rPr lang="en-US" altLang="zh-CN" smtClean="0"/>
              <a:t>128</a:t>
            </a:r>
          </a:p>
          <a:p>
            <a:pPr eaLnBrk="1" hangingPunct="1"/>
            <a:r>
              <a:rPr lang="en-US" altLang="zh-CN" smtClean="0"/>
              <a:t>0</a:t>
            </a:r>
            <a:r>
              <a:rPr lang="zh-CN" altLang="en-US" smtClean="0"/>
              <a:t>。</a:t>
            </a:r>
            <a:r>
              <a:rPr lang="en-US" altLang="zh-CN" smtClean="0"/>
              <a:t>5</a:t>
            </a:r>
            <a:r>
              <a:rPr lang="zh-CN" altLang="en-US" smtClean="0"/>
              <a:t>*</a:t>
            </a:r>
            <a:r>
              <a:rPr lang="en-US" altLang="zh-CN" smtClean="0"/>
              <a:t>128》1</a:t>
            </a:r>
            <a:endParaRPr lang="zh-CN" altLang="en-US" smtClean="0"/>
          </a:p>
        </p:txBody>
      </p:sp>
      <p:sp>
        <p:nvSpPr>
          <p:cNvPr id="199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00453" indent="-26940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77620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08669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39717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4A02FD8-3983-4942-A4A0-59532B542BDD}" type="slidenum">
              <a:rPr lang="zh-CN" alt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46</a:t>
            </a:fld>
            <a:endParaRPr lang="zh-CN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每块有</a:t>
            </a:r>
            <a:r>
              <a:rPr lang="en-US" altLang="zh-CN" smtClean="0"/>
              <a:t>32</a:t>
            </a:r>
            <a:r>
              <a:rPr lang="zh-CN" altLang="en-US" smtClean="0"/>
              <a:t>位个字，</a:t>
            </a:r>
            <a:r>
              <a:rPr lang="en-US" altLang="zh-CN" smtClean="0"/>
              <a:t>4B</a:t>
            </a:r>
            <a:r>
              <a:rPr lang="zh-CN" altLang="en-US" smtClean="0"/>
              <a:t>，快内偏移为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200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00453" indent="-26940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77620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08669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39717" indent="-215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1636A86-F24D-4C82-BA39-E10DF29BF72B}" type="slidenum">
              <a:rPr lang="zh-CN" alt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47</a:t>
            </a:fld>
            <a:endParaRPr lang="zh-CN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14313"/>
            <a:ext cx="8229600" cy="58261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77CF9-9BC7-46E1-9C57-BD5A88A32DA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48739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1C8B9-986B-43C0-AFE2-D7F9B0E1B7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03357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728E3-02A1-4335-8909-F2B08CF07D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45930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27159-0979-44CF-AA18-E1F03ED89D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93114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3A0F5-743A-4D2C-8BCA-6E407847D03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64193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20438-802F-474C-BFBF-29027D5B0D9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00581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83548-690E-429E-8CB3-4C678FF92DD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84513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BB222-0E14-4730-99E1-D66CF1225C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84424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22DE4C-5501-424A-A205-962DB4E3795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59104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03952-37FA-4761-B84F-4B0DA850707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31579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565B-F82B-4F22-B090-F6C294E9963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03477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64D28-35FE-4F5B-92FD-7F2A3DF51E1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3652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15732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30094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buFont typeface="Arial" pitchFamily="34" charset="0"/>
              <a:buNone/>
              <a:defRPr/>
            </a:pPr>
            <a:fld id="{C77CB64F-5F71-4C9D-B260-4595BE78675D}" type="slidenum">
              <a:rPr lang="zh-CN" altLang="en-US" i="0">
                <a:solidFill>
                  <a:prstClr val="black"/>
                </a:solidFill>
                <a:ea typeface="宋体" pitchFamily="2" charset="-122"/>
              </a:rPr>
              <a:pPr algn="l">
                <a:buFont typeface="Arial" pitchFamily="34" charset="0"/>
                <a:buNone/>
                <a:defRPr/>
              </a:pPr>
              <a:t>‹#›</a:t>
            </a:fld>
            <a:endParaRPr lang="zh-CN" altLang="en-US" i="0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15921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364F6-7E97-4247-9C2B-A7EA2A4C6843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20468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24694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buFont typeface="Arial" pitchFamily="34" charset="0"/>
              <a:buNone/>
              <a:defRPr/>
            </a:pPr>
            <a:fld id="{B9279658-3930-4DB8-88B4-E87761A8F046}" type="slidenum">
              <a:rPr lang="zh-CN" altLang="en-US" i="0">
                <a:solidFill>
                  <a:prstClr val="black"/>
                </a:solidFill>
                <a:ea typeface="宋体" pitchFamily="2" charset="-122"/>
              </a:rPr>
              <a:pPr algn="l">
                <a:buFont typeface="Arial" pitchFamily="34" charset="0"/>
                <a:buNone/>
                <a:defRPr/>
              </a:pPr>
              <a:t>‹#›</a:t>
            </a:fld>
            <a:endParaRPr lang="zh-CN" altLang="en-US" i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417733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buFont typeface="Arial" pitchFamily="34" charset="0"/>
              <a:buNone/>
              <a:defRPr/>
            </a:pPr>
            <a:fld id="{3F2BDFA6-20A5-40B9-9857-7C5A4FE77493}" type="slidenum">
              <a:rPr lang="zh-CN" altLang="en-US" i="0">
                <a:solidFill>
                  <a:prstClr val="black"/>
                </a:solidFill>
                <a:ea typeface="宋体" pitchFamily="2" charset="-122"/>
              </a:rPr>
              <a:pPr algn="l">
                <a:buFont typeface="Arial" pitchFamily="34" charset="0"/>
                <a:buNone/>
                <a:defRPr/>
              </a:pPr>
              <a:t>‹#›</a:t>
            </a:fld>
            <a:endParaRPr lang="zh-CN" altLang="en-US" i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554261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buFont typeface="Arial" pitchFamily="34" charset="0"/>
              <a:buNone/>
              <a:defRPr/>
            </a:pPr>
            <a:fld id="{39293481-43E2-424F-A043-C99C82DBA463}" type="slidenum">
              <a:rPr lang="zh-CN" altLang="en-US" i="0">
                <a:solidFill>
                  <a:prstClr val="black"/>
                </a:solidFill>
                <a:ea typeface="宋体" pitchFamily="2" charset="-122"/>
              </a:rPr>
              <a:pPr algn="l">
                <a:buFont typeface="Arial" pitchFamily="34" charset="0"/>
                <a:buNone/>
                <a:defRPr/>
              </a:pPr>
              <a:t>‹#›</a:t>
            </a:fld>
            <a:endParaRPr lang="zh-CN" altLang="en-US" i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342627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buFont typeface="Arial" pitchFamily="34" charset="0"/>
              <a:buNone/>
              <a:defRPr/>
            </a:pPr>
            <a:fld id="{E51BC73E-518F-4F25-93D5-B8FE2D0C8714}" type="slidenum">
              <a:rPr lang="zh-CN" altLang="en-US" i="0">
                <a:solidFill>
                  <a:prstClr val="black"/>
                </a:solidFill>
                <a:ea typeface="宋体" pitchFamily="2" charset="-122"/>
              </a:rPr>
              <a:pPr algn="l">
                <a:buFont typeface="Arial" pitchFamily="34" charset="0"/>
                <a:buNone/>
                <a:defRPr/>
              </a:pPr>
              <a:t>‹#›</a:t>
            </a:fld>
            <a:endParaRPr lang="zh-CN" altLang="en-US" i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00383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buFont typeface="Arial" pitchFamily="34" charset="0"/>
              <a:buNone/>
              <a:defRPr/>
            </a:pPr>
            <a:fld id="{B0A98835-84C3-47BF-815F-51DD8AC085B6}" type="slidenum">
              <a:rPr lang="zh-CN" altLang="en-US" i="0">
                <a:solidFill>
                  <a:prstClr val="black"/>
                </a:solidFill>
                <a:ea typeface="宋体" pitchFamily="2" charset="-122"/>
              </a:rPr>
              <a:pPr algn="l">
                <a:buFont typeface="Arial" pitchFamily="34" charset="0"/>
                <a:buNone/>
                <a:defRPr/>
              </a:pPr>
              <a:t>‹#›</a:t>
            </a:fld>
            <a:endParaRPr lang="zh-CN" altLang="en-US" i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85649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buFont typeface="Arial" pitchFamily="34" charset="0"/>
              <a:buNone/>
              <a:defRPr/>
            </a:pPr>
            <a:fld id="{22FE0539-F25D-4946-A1E8-14185F24AB77}" type="slidenum">
              <a:rPr lang="zh-CN" altLang="en-US" i="0">
                <a:solidFill>
                  <a:prstClr val="black"/>
                </a:solidFill>
                <a:ea typeface="宋体" pitchFamily="2" charset="-122"/>
              </a:rPr>
              <a:pPr algn="l">
                <a:buFont typeface="Arial" pitchFamily="34" charset="0"/>
                <a:buNone/>
                <a:defRPr/>
              </a:pPr>
              <a:t>‹#›</a:t>
            </a:fld>
            <a:endParaRPr lang="zh-CN" altLang="en-US" i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32787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buFont typeface="Arial" pitchFamily="34" charset="0"/>
              <a:buNone/>
              <a:defRPr/>
            </a:pPr>
            <a:fld id="{52B49FB4-F378-49B3-95B8-88122136F837}" type="slidenum">
              <a:rPr lang="zh-CN" altLang="en-US" i="0">
                <a:solidFill>
                  <a:prstClr val="black"/>
                </a:solidFill>
                <a:ea typeface="宋体" pitchFamily="2" charset="-122"/>
              </a:rPr>
              <a:pPr algn="l">
                <a:buFont typeface="Arial" pitchFamily="34" charset="0"/>
                <a:buNone/>
                <a:defRPr/>
              </a:pPr>
              <a:t>‹#›</a:t>
            </a:fld>
            <a:endParaRPr lang="zh-CN" altLang="en-US" i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577136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084350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2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52513"/>
            <a:ext cx="403383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B85-F03E-45E2-A6C5-C3491C3B6CB8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747265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8639575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8313" y="6524625"/>
            <a:ext cx="1439862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573C808F-8CB0-43E5-AB97-CCAD81A48CB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0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4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8313" y="6524625"/>
            <a:ext cx="1439862" cy="196850"/>
          </a:xfrm>
        </p:spPr>
        <p:txBody>
          <a:bodyPr/>
          <a:lstStyle>
            <a:lvl1pPr>
              <a:defRPr sz="18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B7857FD0-78B7-4748-B262-90984D9C86C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3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14313"/>
            <a:ext cx="8229600" cy="5878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8313" y="6524625"/>
            <a:ext cx="1439862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ADB7D70D-7DF3-4918-ACB7-161C21D1246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2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3400" y="6153150"/>
            <a:ext cx="2743200" cy="4762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计算机组成原理  </a:t>
            </a:r>
            <a:r>
              <a:rPr lang="en-US" altLang="zh-CN">
                <a:solidFill>
                  <a:srgbClr val="000000"/>
                </a:solidFill>
              </a:rPr>
              <a:t>Slide</a:t>
            </a:r>
            <a:r>
              <a:rPr lang="en-US" altLang="zh-CN" sz="1200">
                <a:solidFill>
                  <a:srgbClr val="000000"/>
                </a:solidFill>
              </a:rPr>
              <a:t> </a:t>
            </a:r>
            <a:fld id="{FD3FAE62-0744-4188-868F-C5ADF094D286}" type="slidenum">
              <a:rPr lang="en-US" altLang="zh-CN" sz="120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CN" sz="12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687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4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3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5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6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7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3331E-A207-4408-8364-86AA509466F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5432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7D980-B6F2-49F8-BA26-BE673D007462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D212E-DE35-4BE5-891E-B8059A6BC6D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0337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39E1F-EDB5-40F1-AEF7-6FD0EA9A7A2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86455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441DF-C260-42F5-B4E7-67D1AF2A8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61991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E872E-F83F-4F76-B4B2-66963347C0F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1662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C8DE2-B957-4E85-B061-2DA618D4B90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33220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95F5-B7EB-4F8B-8309-20352E276E5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27158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B3E26-BD32-4CE3-B0EA-E19E1FB9C8D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49239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6C8C6-42CC-4E45-AC7C-20FE9342C26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04242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B0F74-34C3-4D9B-97C7-DF29852CC9C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3213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54B5D-AE64-4771-97EE-B97D0E3C02C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0848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CF405-8A3B-4113-8AE4-6C9E17DB122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99112"/>
      </p:ext>
    </p:extLst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CF16E-988F-4B5F-8942-9229B45B0BD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18846"/>
      </p:ext>
    </p:extLst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A6028-4773-495F-8234-F163F8B6CF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23505"/>
      </p:ext>
    </p:extLst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FE36-8327-4691-B7E0-CA2F36A99C7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80327"/>
      </p:ext>
    </p:extLst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00AE0-FA37-4FCD-AEDD-C4C09C7322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42503"/>
      </p:ext>
    </p:extLst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85B7D-12E2-4AF3-B778-85BD9DC09E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1009"/>
      </p:ext>
    </p:extLst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E627B-0CAB-4B2B-9387-05205EEFD7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12650"/>
      </p:ext>
    </p:extLst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0414A-633C-4B6C-99F5-A5876B29E4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74888"/>
      </p:ext>
    </p:extLst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8BFC4-1A90-41E8-AAF2-081C5AFA29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66189"/>
      </p:ext>
    </p:extLst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65FE-BBDB-4426-A060-06BFAA29F8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0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22EE-D526-4469-A42A-94CC3D3F19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33702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EC223-3586-43DB-84D7-4624975B4A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9363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EC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/>
            </a:lvl1pPr>
          </a:lstStyle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391275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buFont typeface="Arial" pitchFamily="34" charset="0"/>
              <a:buNone/>
            </a:pPr>
            <a:fld id="{149EF9CA-5B6E-4897-9C0F-12454314D6A1}" type="slidenum">
              <a:rPr lang="zh-CN" altLang="en-US" i="0">
                <a:solidFill>
                  <a:srgbClr val="000000"/>
                </a:solidFill>
                <a:ea typeface="宋体" pitchFamily="2" charset="-122"/>
              </a:rPr>
              <a:pPr>
                <a:buFont typeface="Arial" pitchFamily="34" charset="0"/>
                <a:buNone/>
              </a:pPr>
              <a:t>‹#›</a:t>
            </a:fld>
            <a:endParaRPr lang="zh-CN" altLang="en-US" i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98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blinds dir="vert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buFont typeface="Arial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 typeface="Arial" pitchFamily="34" charset="0"/>
              <a:buNone/>
              <a:defRPr/>
            </a:pPr>
            <a:endParaRPr lang="zh-CN" altLang="en-US" i="0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 typeface="Arial" pitchFamily="34" charset="0"/>
              <a:buNone/>
              <a:defRPr/>
            </a:pPr>
            <a:endParaRPr lang="zh-CN" altLang="en-US" i="0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8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3320" name="Picture 8"/>
            <p:cNvPicPr>
              <a:picLocks noChangeAspect="1" noChangeArrowheads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4844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EC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/>
            </a:lvl1pPr>
          </a:lstStyle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391275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buFont typeface="Arial" pitchFamily="34" charset="0"/>
              <a:buNone/>
            </a:pPr>
            <a:fld id="{B528ECDC-7091-499A-B205-937116D9FF6B}" type="slidenum">
              <a:rPr lang="zh-CN" altLang="en-US" i="0" smtClean="0">
                <a:solidFill>
                  <a:srgbClr val="000000"/>
                </a:solidFill>
                <a:ea typeface="宋体" pitchFamily="2" charset="-122"/>
              </a:rPr>
              <a:pPr>
                <a:buFont typeface="Arial" pitchFamily="34" charset="0"/>
                <a:buNone/>
              </a:pPr>
              <a:t>‹#›</a:t>
            </a:fld>
            <a:endParaRPr lang="zh-CN" altLang="en-US" i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19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>
    <p:blinds dir="vert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buFont typeface="Arial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l">
              <a:defRPr sz="1400" noProof="1"/>
            </a:lvl1pPr>
          </a:lstStyle>
          <a:p>
            <a:pPr>
              <a:buFont typeface="Arial" pitchFamily="34" charset="0"/>
              <a:buNone/>
              <a:defRPr/>
            </a:pPr>
            <a:endParaRPr lang="en-US" altLang="x-none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buFont typeface="Arial" pitchFamily="34" charset="0"/>
              <a:buNone/>
              <a:defRPr/>
            </a:pPr>
            <a:fld id="{900C3C0D-0743-4790-89D2-C42300AE31FB}" type="slidenum">
              <a:rPr lang="en-US" altLang="zh-CN" i="0">
                <a:solidFill>
                  <a:srgbClr val="000000"/>
                </a:solidFill>
                <a:ea typeface="宋体" pitchFamily="2" charset="-122"/>
              </a:rPr>
              <a:pPr>
                <a:buFont typeface="Arial" pitchFamily="34" charset="0"/>
                <a:buNone/>
                <a:defRPr/>
              </a:pPr>
              <a:t>‹#›</a:t>
            </a:fld>
            <a:endParaRPr lang="en-US" altLang="zh-CN" i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00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8260" y="2781300"/>
            <a:ext cx="678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533400" algn="l"/>
            <a:r>
              <a:rPr lang="zh-CN" altLang="en-US" sz="4000" b="1" i="0" dirty="0" smtClean="0">
                <a:solidFill>
                  <a:schemeClr val="bg1"/>
                </a:solidFill>
                <a:ea typeface="微软雅黑" pitchFamily="34" charset="-122"/>
              </a:rPr>
              <a:t>中央处理器、存储系统</a:t>
            </a:r>
            <a:endParaRPr lang="zh-CN" altLang="en-US" sz="4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87" y="3717850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black">
          <a:xfrm>
            <a:off x="6260370" y="3645024"/>
            <a:ext cx="2128054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n-US" altLang="zh-CN" sz="2000" i="0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endParaRPr lang="zh-CN" altLang="en-US" sz="2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6" name="Picture 33" descr="MCj038440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275">
            <a:off x="5595556" y="1611818"/>
            <a:ext cx="113188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33793"/>
          <p:cNvSpPr>
            <a:spLocks noChangeArrowheads="1"/>
          </p:cNvSpPr>
          <p:nvPr/>
        </p:nvSpPr>
        <p:spPr bwMode="auto">
          <a:xfrm>
            <a:off x="323850" y="26035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buFont typeface="Arial" pitchFamily="34" charset="0"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(R0)+(R2)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R0</a:t>
            </a:r>
          </a:p>
        </p:txBody>
      </p:sp>
      <p:sp>
        <p:nvSpPr>
          <p:cNvPr id="33795" name="矩形 33794"/>
          <p:cNvSpPr>
            <a:spLocks noChangeArrowheads="1"/>
          </p:cNvSpPr>
          <p:nvPr/>
        </p:nvSpPr>
        <p:spPr bwMode="auto">
          <a:xfrm>
            <a:off x="1042988" y="739775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buFont typeface="Arial" pitchFamily="34" charset="0"/>
              <a:buNone/>
            </a:pPr>
            <a:r>
              <a:rPr lang="zh-CN" altLang="en-US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PC</a:t>
            </a:r>
            <a:r>
              <a:rPr lang="zh-CN" altLang="en-US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, G, AR</a:t>
            </a:r>
            <a:r>
              <a:rPr lang="zh-CN" altLang="en-US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 </a:t>
            </a:r>
            <a:r>
              <a:rPr lang="zh-CN" altLang="en-US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 PC</a:t>
            </a:r>
            <a:r>
              <a:rPr lang="zh-CN" altLang="en-US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G , Xi</a:t>
            </a:r>
          </a:p>
          <a:p>
            <a:pPr algn="l">
              <a:buFont typeface="Arial" pitchFamily="34" charset="0"/>
              <a:buNone/>
            </a:pPr>
            <a:endParaRPr lang="zh-CN" altLang="en-US" sz="2000" b="1" i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796" name="矩形 33795"/>
          <p:cNvSpPr>
            <a:spLocks noChangeArrowheads="1"/>
          </p:cNvSpPr>
          <p:nvPr/>
        </p:nvSpPr>
        <p:spPr bwMode="auto">
          <a:xfrm>
            <a:off x="1619250" y="36195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buFont typeface="Arial" pitchFamily="34" charset="0"/>
              <a:buNone/>
            </a:pP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R2</a:t>
            </a:r>
            <a:r>
              <a:rPr lang="en-US" altLang="zh-CN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000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 , Y</a:t>
            </a:r>
            <a:r>
              <a:rPr lang="en-US" altLang="zh-CN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3797" name="矩形 33796"/>
          <p:cNvSpPr>
            <a:spLocks noChangeArrowheads="1"/>
          </p:cNvSpPr>
          <p:nvPr/>
        </p:nvSpPr>
        <p:spPr bwMode="auto">
          <a:xfrm>
            <a:off x="1663700" y="4221163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R0</a:t>
            </a:r>
            <a:r>
              <a:rPr lang="en-US" altLang="zh-CN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000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 , X</a:t>
            </a:r>
            <a:r>
              <a:rPr lang="en-US" altLang="zh-CN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en-US" altLang="zh-CN" sz="2000" i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798" name="矩形 33797"/>
          <p:cNvSpPr>
            <a:spLocks noChangeArrowheads="1"/>
          </p:cNvSpPr>
          <p:nvPr/>
        </p:nvSpPr>
        <p:spPr bwMode="auto">
          <a:xfrm>
            <a:off x="1908175" y="4941888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 , R0</a:t>
            </a:r>
            <a:r>
              <a:rPr lang="en-US" altLang="zh-CN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en-US" altLang="zh-CN" sz="2000" i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33798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836613"/>
            <a:ext cx="485933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9" name="组合 33799"/>
          <p:cNvGrpSpPr>
            <a:grpSpLocks/>
          </p:cNvGrpSpPr>
          <p:nvPr/>
        </p:nvGrpSpPr>
        <p:grpSpPr bwMode="auto">
          <a:xfrm>
            <a:off x="7669213" y="4581525"/>
            <a:ext cx="790575" cy="552450"/>
            <a:chOff x="0" y="0"/>
            <a:chExt cx="544" cy="348"/>
          </a:xfrm>
        </p:grpSpPr>
        <p:sp>
          <p:nvSpPr>
            <p:cNvPr id="33800" name="直接连接符 33800"/>
            <p:cNvSpPr>
              <a:spLocks noChangeShapeType="1"/>
            </p:cNvSpPr>
            <p:nvPr/>
          </p:nvSpPr>
          <p:spPr bwMode="auto">
            <a:xfrm>
              <a:off x="45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801" name="文本框 33801"/>
            <p:cNvSpPr txBox="1">
              <a:spLocks noChangeArrowheads="1"/>
            </p:cNvSpPr>
            <p:nvPr/>
          </p:nvSpPr>
          <p:spPr bwMode="auto">
            <a:xfrm>
              <a:off x="0" y="136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1600" b="1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lang="en-US" altLang="zh-CN" sz="1600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clear</a:t>
              </a:r>
            </a:p>
          </p:txBody>
        </p:sp>
      </p:grpSp>
      <p:sp>
        <p:nvSpPr>
          <p:cNvPr id="33802" name="直接连接符 33802"/>
          <p:cNvSpPr>
            <a:spLocks noChangeShapeType="1"/>
          </p:cNvSpPr>
          <p:nvPr/>
        </p:nvSpPr>
        <p:spPr bwMode="auto">
          <a:xfrm>
            <a:off x="8101013" y="98107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03" name="文本框 33803"/>
          <p:cNvSpPr txBox="1">
            <a:spLocks noChangeArrowheads="1"/>
          </p:cNvSpPr>
          <p:nvPr/>
        </p:nvSpPr>
        <p:spPr bwMode="auto">
          <a:xfrm>
            <a:off x="7740650" y="860425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33804" name="直接连接符 33804"/>
          <p:cNvSpPr>
            <a:spLocks noChangeShapeType="1"/>
          </p:cNvSpPr>
          <p:nvPr/>
        </p:nvSpPr>
        <p:spPr bwMode="auto">
          <a:xfrm>
            <a:off x="860425" y="1600200"/>
            <a:ext cx="0" cy="2286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05" name="直接连接符 33805"/>
          <p:cNvSpPr>
            <a:spLocks noChangeShapeType="1"/>
          </p:cNvSpPr>
          <p:nvPr/>
        </p:nvSpPr>
        <p:spPr bwMode="auto">
          <a:xfrm>
            <a:off x="860425" y="2209800"/>
            <a:ext cx="0" cy="2286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06" name="直接连接符 33806"/>
          <p:cNvSpPr>
            <a:spLocks noChangeShapeType="1"/>
          </p:cNvSpPr>
          <p:nvPr/>
        </p:nvSpPr>
        <p:spPr bwMode="auto">
          <a:xfrm>
            <a:off x="860425" y="2819400"/>
            <a:ext cx="0" cy="2286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07" name="直接连接符 33807"/>
          <p:cNvSpPr>
            <a:spLocks noChangeShapeType="1"/>
          </p:cNvSpPr>
          <p:nvPr/>
        </p:nvSpPr>
        <p:spPr bwMode="auto">
          <a:xfrm>
            <a:off x="860425" y="3352800"/>
            <a:ext cx="0" cy="2286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08" name="直接连接符 33808"/>
          <p:cNvSpPr>
            <a:spLocks noChangeShapeType="1"/>
          </p:cNvSpPr>
          <p:nvPr/>
        </p:nvSpPr>
        <p:spPr bwMode="auto">
          <a:xfrm>
            <a:off x="860425" y="3962400"/>
            <a:ext cx="0" cy="3048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09" name="直接连接符 33809"/>
          <p:cNvSpPr>
            <a:spLocks noChangeShapeType="1"/>
          </p:cNvSpPr>
          <p:nvPr/>
        </p:nvSpPr>
        <p:spPr bwMode="auto">
          <a:xfrm>
            <a:off x="860425" y="4648200"/>
            <a:ext cx="0" cy="3048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10" name="直接连接符 33810"/>
          <p:cNvSpPr>
            <a:spLocks noChangeShapeType="1"/>
          </p:cNvSpPr>
          <p:nvPr/>
        </p:nvSpPr>
        <p:spPr bwMode="auto">
          <a:xfrm>
            <a:off x="814388" y="9810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11" name="直接连接符 33811"/>
          <p:cNvSpPr>
            <a:spLocks noChangeShapeType="1"/>
          </p:cNvSpPr>
          <p:nvPr/>
        </p:nvSpPr>
        <p:spPr bwMode="auto">
          <a:xfrm>
            <a:off x="2038350" y="2205038"/>
            <a:ext cx="12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12" name="直接连接符 33812"/>
          <p:cNvSpPr>
            <a:spLocks noChangeShapeType="1"/>
          </p:cNvSpPr>
          <p:nvPr/>
        </p:nvSpPr>
        <p:spPr bwMode="auto">
          <a:xfrm>
            <a:off x="2038350" y="28527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13" name="矩形 33813"/>
          <p:cNvSpPr>
            <a:spLocks noChangeArrowheads="1"/>
          </p:cNvSpPr>
          <p:nvPr/>
        </p:nvSpPr>
        <p:spPr bwMode="auto">
          <a:xfrm>
            <a:off x="250825" y="1143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AR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(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PC)</a:t>
            </a:r>
            <a:endParaRPr lang="en-US" altLang="zh-CN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3814" name="矩形 33814"/>
          <p:cNvSpPr>
            <a:spLocks noChangeArrowheads="1"/>
          </p:cNvSpPr>
          <p:nvPr/>
        </p:nvSpPr>
        <p:spPr bwMode="auto">
          <a:xfrm>
            <a:off x="250825" y="1828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DR(</a:t>
            </a: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M[</a:t>
            </a:r>
            <a:r>
              <a:rPr lang="en-US" altLang="zh-CN" sz="1600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AR</a:t>
            </a: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])</a:t>
            </a:r>
            <a:endParaRPr lang="en-US" altLang="zh-CN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3815" name="矩形 33815"/>
          <p:cNvSpPr>
            <a:spLocks noChangeArrowheads="1"/>
          </p:cNvSpPr>
          <p:nvPr/>
        </p:nvSpPr>
        <p:spPr bwMode="auto">
          <a:xfrm>
            <a:off x="250825" y="24384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IR(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DR)</a:t>
            </a:r>
            <a:r>
              <a:rPr lang="en-US" altLang="zh-CN" sz="24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3816" name="流程图: 决策 33816"/>
          <p:cNvSpPr>
            <a:spLocks noChangeArrowheads="1"/>
          </p:cNvSpPr>
          <p:nvPr/>
        </p:nvSpPr>
        <p:spPr bwMode="auto">
          <a:xfrm>
            <a:off x="479425" y="3048000"/>
            <a:ext cx="762000" cy="304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17" name="矩形 33817"/>
          <p:cNvSpPr>
            <a:spLocks noChangeArrowheads="1"/>
          </p:cNvSpPr>
          <p:nvPr/>
        </p:nvSpPr>
        <p:spPr bwMode="auto">
          <a:xfrm>
            <a:off x="250825" y="35814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Y(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R[2])</a:t>
            </a:r>
            <a:endParaRPr lang="en-US" altLang="zh-CN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3818" name="矩形 33818"/>
          <p:cNvSpPr>
            <a:spLocks noChangeArrowheads="1"/>
          </p:cNvSpPr>
          <p:nvPr/>
        </p:nvSpPr>
        <p:spPr bwMode="auto">
          <a:xfrm>
            <a:off x="250825" y="42672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X(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R[0])</a:t>
            </a:r>
            <a:r>
              <a:rPr lang="en-US" altLang="zh-CN" sz="24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3819" name="矩形 33819"/>
          <p:cNvSpPr>
            <a:spLocks noChangeArrowheads="1"/>
          </p:cNvSpPr>
          <p:nvPr/>
        </p:nvSpPr>
        <p:spPr bwMode="auto">
          <a:xfrm>
            <a:off x="71438" y="4953000"/>
            <a:ext cx="176371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R0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(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R[0])+(R[2])</a:t>
            </a:r>
            <a:endParaRPr lang="en-US" altLang="zh-CN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33820" name="组合 33820"/>
          <p:cNvGrpSpPr>
            <a:grpSpLocks/>
          </p:cNvGrpSpPr>
          <p:nvPr/>
        </p:nvGrpSpPr>
        <p:grpSpPr bwMode="auto">
          <a:xfrm>
            <a:off x="403225" y="5410200"/>
            <a:ext cx="762000" cy="533400"/>
            <a:chOff x="0" y="0"/>
            <a:chExt cx="480" cy="336"/>
          </a:xfrm>
        </p:grpSpPr>
        <p:sp>
          <p:nvSpPr>
            <p:cNvPr id="33821" name="直接连接符 33821"/>
            <p:cNvSpPr>
              <a:spLocks noChangeShapeType="1"/>
            </p:cNvSpPr>
            <p:nvPr/>
          </p:nvSpPr>
          <p:spPr bwMode="auto">
            <a:xfrm>
              <a:off x="288" y="0"/>
              <a:ext cx="0" cy="24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3822" name="组合 33822"/>
            <p:cNvGrpSpPr>
              <a:grpSpLocks/>
            </p:cNvGrpSpPr>
            <p:nvPr/>
          </p:nvGrpSpPr>
          <p:grpSpPr bwMode="auto">
            <a:xfrm>
              <a:off x="0" y="144"/>
              <a:ext cx="480" cy="192"/>
              <a:chOff x="0" y="0"/>
              <a:chExt cx="480" cy="192"/>
            </a:xfrm>
          </p:grpSpPr>
          <p:sp>
            <p:nvSpPr>
              <p:cNvPr id="33823" name="直接连接符 33823"/>
              <p:cNvSpPr>
                <a:spLocks noChangeShapeType="1"/>
              </p:cNvSpPr>
              <p:nvPr/>
            </p:nvSpPr>
            <p:spPr bwMode="auto">
              <a:xfrm flipV="1">
                <a:off x="0" y="9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3824" name="直接连接符 33824"/>
              <p:cNvSpPr>
                <a:spLocks noChangeShapeType="1"/>
              </p:cNvSpPr>
              <p:nvPr/>
            </p:nvSpPr>
            <p:spPr bwMode="auto">
              <a:xfrm>
                <a:off x="96" y="9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3825" name="直接连接符 33825"/>
              <p:cNvSpPr>
                <a:spLocks noChangeShapeType="1"/>
              </p:cNvSpPr>
              <p:nvPr/>
            </p:nvSpPr>
            <p:spPr bwMode="auto">
              <a:xfrm flipV="1">
                <a:off x="384" y="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33826" name="直接连接符 33826"/>
          <p:cNvSpPr>
            <a:spLocks noChangeShapeType="1"/>
          </p:cNvSpPr>
          <p:nvPr/>
        </p:nvSpPr>
        <p:spPr bwMode="auto">
          <a:xfrm>
            <a:off x="814388" y="9810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27" name="直接连接符 33827"/>
          <p:cNvSpPr>
            <a:spLocks noChangeShapeType="1"/>
          </p:cNvSpPr>
          <p:nvPr/>
        </p:nvSpPr>
        <p:spPr bwMode="auto">
          <a:xfrm>
            <a:off x="2038350" y="9810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28" name="矩形 33828"/>
          <p:cNvSpPr>
            <a:spLocks noChangeArrowheads="1"/>
          </p:cNvSpPr>
          <p:nvPr/>
        </p:nvSpPr>
        <p:spPr bwMode="auto">
          <a:xfrm>
            <a:off x="1547813" y="1196975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CC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600" b="1" i="0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 i="0">
                <a:solidFill>
                  <a:srgbClr val="CC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(</a:t>
            </a:r>
            <a:r>
              <a:rPr lang="en-US" altLang="zh-CN" sz="1600" b="1" i="0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rPr>
              <a:t>PC) </a:t>
            </a:r>
            <a:endParaRPr lang="en-US" altLang="zh-CN" sz="1600" b="1" i="0">
              <a:solidFill>
                <a:srgbClr val="CC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3829" name="矩形 33829"/>
          <p:cNvSpPr>
            <a:spLocks noChangeArrowheads="1"/>
          </p:cNvSpPr>
          <p:nvPr/>
        </p:nvSpPr>
        <p:spPr bwMode="auto">
          <a:xfrm>
            <a:off x="1547813" y="1824038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CC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PC</a:t>
            </a:r>
            <a:r>
              <a:rPr lang="en-US" altLang="zh-CN" sz="1600" b="1" i="0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 i="0">
                <a:solidFill>
                  <a:srgbClr val="CC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1600" b="1" i="0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rPr>
              <a:t>ALU</a:t>
            </a:r>
            <a:endParaRPr lang="en-US" altLang="zh-CN" sz="1600" b="1" i="0">
              <a:solidFill>
                <a:srgbClr val="CC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3830" name="直接连接符 33830"/>
          <p:cNvSpPr>
            <a:spLocks noChangeShapeType="1"/>
          </p:cNvSpPr>
          <p:nvPr/>
        </p:nvSpPr>
        <p:spPr bwMode="auto">
          <a:xfrm flipH="1">
            <a:off x="827088" y="29241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3832" name="组合 33831"/>
          <p:cNvGrpSpPr>
            <a:grpSpLocks/>
          </p:cNvGrpSpPr>
          <p:nvPr/>
        </p:nvGrpSpPr>
        <p:grpSpPr bwMode="auto">
          <a:xfrm>
            <a:off x="2771775" y="188913"/>
            <a:ext cx="3095625" cy="1655762"/>
            <a:chOff x="0" y="0"/>
            <a:chExt cx="2358" cy="1043"/>
          </a:xfrm>
        </p:grpSpPr>
        <p:sp>
          <p:nvSpPr>
            <p:cNvPr id="3" name="矩形 33832"/>
            <p:cNvSpPr>
              <a:spLocks noChangeArrowheads="1"/>
            </p:cNvSpPr>
            <p:nvPr/>
          </p:nvSpPr>
          <p:spPr bwMode="auto">
            <a:xfrm>
              <a:off x="0" y="0"/>
              <a:ext cx="2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>
                <a:buFont typeface="Arial" pitchFamily="34" charset="0"/>
                <a:buNone/>
              </a:pPr>
              <a:r>
                <a:rPr lang="en-US" altLang="zh-CN" sz="2000" b="1" i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R/</a:t>
              </a:r>
              <a:r>
                <a:rPr lang="en-US" altLang="zh-CN" sz="2000" b="1" i="0" u="sng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000" b="1" i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= R / </a:t>
              </a:r>
              <a:r>
                <a:rPr lang="en-US" altLang="zh-CN" b="1" i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Yclear, +1,G,PCi</a:t>
              </a:r>
            </a:p>
          </p:txBody>
        </p:sp>
        <p:sp>
          <p:nvSpPr>
            <p:cNvPr id="33833" name="直接连接符 33833"/>
            <p:cNvSpPr>
              <a:spLocks noChangeShapeType="1"/>
            </p:cNvSpPr>
            <p:nvPr/>
          </p:nvSpPr>
          <p:spPr bwMode="auto">
            <a:xfrm flipH="1">
              <a:off x="45" y="318"/>
              <a:ext cx="771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3835" name="组合 33834"/>
          <p:cNvGrpSpPr>
            <a:grpSpLocks/>
          </p:cNvGrpSpPr>
          <p:nvPr/>
        </p:nvGrpSpPr>
        <p:grpSpPr bwMode="auto">
          <a:xfrm>
            <a:off x="1260475" y="2565400"/>
            <a:ext cx="1295400" cy="863600"/>
            <a:chOff x="-1" y="0"/>
            <a:chExt cx="1633" cy="544"/>
          </a:xfrm>
        </p:grpSpPr>
        <p:sp>
          <p:nvSpPr>
            <p:cNvPr id="4" name="矩形 33835"/>
            <p:cNvSpPr>
              <a:spLocks noChangeArrowheads="1"/>
            </p:cNvSpPr>
            <p:nvPr/>
          </p:nvSpPr>
          <p:spPr bwMode="auto">
            <a:xfrm>
              <a:off x="-1" y="272"/>
              <a:ext cx="163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>
                <a:buFont typeface="Arial" pitchFamily="34" charset="0"/>
                <a:buNone/>
              </a:pPr>
              <a:r>
                <a:rPr lang="en-US" altLang="zh-CN" sz="2000" b="1" i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DR</a:t>
              </a:r>
              <a:r>
                <a:rPr lang="en-US" altLang="zh-CN" sz="2000" b="1" i="0" baseline="-250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en-US" altLang="zh-CN" sz="2000" b="1" i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,G,IR</a:t>
              </a:r>
              <a:r>
                <a:rPr lang="en-US" altLang="zh-CN" sz="2000" b="1" i="0" baseline="-250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836" name="直接连接符 33836"/>
            <p:cNvSpPr>
              <a:spLocks noChangeShapeType="1"/>
            </p:cNvSpPr>
            <p:nvPr/>
          </p:nvSpPr>
          <p:spPr bwMode="auto">
            <a:xfrm flipH="1" flipV="1">
              <a:off x="817" y="0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383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58080E17-650F-469E-AC88-ABC7CDED913F}" type="slidenum">
              <a:rPr lang="zh-CN" altLang="en-US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6" grpId="0" animBg="1"/>
      <p:bldP spid="33797" grpId="0" animBg="1"/>
      <p:bldP spid="337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34817"/>
          <p:cNvSpPr txBox="1">
            <a:spLocks noChangeArrowheads="1"/>
          </p:cNvSpPr>
          <p:nvPr/>
        </p:nvSpPr>
        <p:spPr bwMode="auto">
          <a:xfrm>
            <a:off x="323850" y="1125538"/>
            <a:ext cx="8280400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24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数据通路的基本概念：</a:t>
            </a:r>
          </a:p>
          <a:p>
            <a:pPr algn="l">
              <a:lnSpc>
                <a:spcPct val="120000"/>
              </a:lnSpc>
              <a:buFont typeface="Arial" pitchFamily="34" charset="0"/>
              <a:buNone/>
            </a:pPr>
            <a:endParaRPr lang="zh-CN" altLang="en-US" sz="24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取指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周期用到两条数据通路：</a:t>
            </a:r>
            <a:endParaRPr lang="zh-CN" altLang="en-US" sz="20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200000"/>
              </a:lnSpc>
              <a:buFont typeface="Arial" pitchFamily="34" charset="0"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 → AR → MEM → DR → IR  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取指令送指令寄存器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IR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；</a:t>
            </a:r>
            <a:endParaRPr lang="zh-CN" altLang="en-US" sz="20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200000"/>
              </a:lnSpc>
              <a:buFont typeface="Arial" pitchFamily="34" charset="0"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 → X → ALU → PC    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修改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的值，为取下一条指令做准备。</a:t>
            </a:r>
          </a:p>
        </p:txBody>
      </p:sp>
      <p:sp>
        <p:nvSpPr>
          <p:cNvPr id="3481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5D7FED31-32BE-40B4-BC53-D9723BC51600}" type="slidenum">
              <a:rPr lang="zh-CN" altLang="en-US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180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35841"/>
          <p:cNvSpPr txBox="1">
            <a:spLocks noChangeArrowheads="1"/>
          </p:cNvSpPr>
          <p:nvPr/>
        </p:nvSpPr>
        <p:spPr bwMode="auto">
          <a:xfrm>
            <a:off x="323850" y="333375"/>
            <a:ext cx="6769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例2. 基于单总线结构的数据通路结构如下</a:t>
            </a:r>
          </a:p>
        </p:txBody>
      </p:sp>
      <p:pic>
        <p:nvPicPr>
          <p:cNvPr id="35842" name="图片 358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704137" cy="5472112"/>
          </a:xfrm>
          <a:prstGeom prst="rect">
            <a:avLst/>
          </a:prstGeom>
          <a:noFill/>
          <a:ln w="2857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7D39D5DC-2F72-401F-868B-7C11828B2955}" type="slidenum">
              <a:rPr lang="zh-CN" altLang="en-US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519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36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0"/>
            <a:ext cx="7704137" cy="3671888"/>
          </a:xfrm>
          <a:prstGeom prst="rect">
            <a:avLst/>
          </a:prstGeom>
          <a:noFill/>
          <a:ln w="2857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文本框 36866"/>
          <p:cNvSpPr txBox="1">
            <a:spLocks noChangeArrowheads="1"/>
          </p:cNvSpPr>
          <p:nvPr/>
        </p:nvSpPr>
        <p:spPr bwMode="auto">
          <a:xfrm>
            <a:off x="395288" y="5445125"/>
            <a:ext cx="828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2000" b="1" i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取指</a:t>
            </a:r>
            <a:r>
              <a:rPr lang="en-US" altLang="zh-CN" sz="2000" b="1" i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000" b="1" i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周期用到两条数据通路：</a:t>
            </a:r>
            <a:endParaRPr lang="zh-CN" altLang="en-US" sz="2000" b="1" i="0">
              <a:solidFill>
                <a:srgbClr val="9933FF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 → MAR → MEM → MDR → IR  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取指令送指令寄存器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IR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；</a:t>
            </a:r>
            <a:endParaRPr lang="zh-CN" altLang="en-US" sz="20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 → X → ALU → PC       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修改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的值，为取下一条指令做准备。</a:t>
            </a:r>
          </a:p>
        </p:txBody>
      </p:sp>
      <p:sp>
        <p:nvSpPr>
          <p:cNvPr id="36868" name="文本框 36867"/>
          <p:cNvSpPr txBox="1">
            <a:spLocks noChangeArrowheads="1"/>
          </p:cNvSpPr>
          <p:nvPr/>
        </p:nvSpPr>
        <p:spPr bwMode="auto">
          <a:xfrm>
            <a:off x="395288" y="3789363"/>
            <a:ext cx="874871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取指周期中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要完成以下三件事：</a:t>
            </a:r>
          </a:p>
          <a:p>
            <a:pPr algn="l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根据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的内容取出指令并送指令寄存器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IR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中保存 </a:t>
            </a:r>
          </a:p>
          <a:p>
            <a:pPr algn="l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修改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的值；（这里假定计算机字长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位，采用单字长指令，主存按字节编址）；</a:t>
            </a:r>
          </a:p>
          <a:p>
            <a:pPr algn="l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(3)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对指令的操作码进行译码或测试，以确定指令在执行阶段将要具体进行何种操作。</a:t>
            </a: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46B943FD-7562-423A-8303-3257BC906A5C}" type="slidenum">
              <a:rPr lang="zh-CN" altLang="en-US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430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37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88913"/>
            <a:ext cx="3635375" cy="3311525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图片 378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8913"/>
            <a:ext cx="5256213" cy="3311525"/>
          </a:xfrm>
          <a:prstGeom prst="rect">
            <a:avLst/>
          </a:prstGeom>
          <a:noFill/>
          <a:ln w="2857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图片 378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3463"/>
            <a:ext cx="5043487" cy="3097212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文本框 37892"/>
          <p:cNvSpPr txBox="1">
            <a:spLocks noChangeArrowheads="1"/>
          </p:cNvSpPr>
          <p:nvPr/>
        </p:nvSpPr>
        <p:spPr bwMode="auto">
          <a:xfrm>
            <a:off x="5472113" y="4005263"/>
            <a:ext cx="3671887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</a:t>
            </a:r>
            <a:r>
              <a:rPr lang="zh-CN" altLang="en-US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取指数据通路：</a:t>
            </a: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 → MAR → MEM → MDR → IR </a:t>
            </a:r>
            <a:r>
              <a:rPr lang="zh-CN" altLang="en-US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；</a:t>
            </a:r>
            <a:endParaRPr lang="zh-CN" altLang="en-US" sz="1600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 → X → ALU → Z → PC       </a:t>
            </a:r>
            <a:r>
              <a:rPr lang="zh-CN" altLang="en-US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修改</a:t>
            </a: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</a:t>
            </a:r>
            <a:r>
              <a:rPr lang="zh-CN" altLang="en-US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的值，为取下一条指令做准备。</a:t>
            </a:r>
          </a:p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</a:t>
            </a:r>
            <a:r>
              <a:rPr lang="zh-CN" altLang="en-US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执行阶段用到的数据通路：</a:t>
            </a:r>
            <a:endParaRPr lang="zh-CN" altLang="en-US" sz="1600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IRA → MAR → MEM → MDR→ R0    </a:t>
            </a:r>
            <a:r>
              <a:rPr lang="zh-CN" altLang="en-US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从主存中取数并送</a:t>
            </a: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R0</a:t>
            </a:r>
            <a:r>
              <a:rPr lang="zh-CN" altLang="en-US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。其中</a:t>
            </a: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IRA</a:t>
            </a:r>
            <a:r>
              <a:rPr lang="zh-CN" altLang="en-US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表示指令寄存器中形式地址字段。</a:t>
            </a: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A0B33E2F-025C-40E6-949A-F4A196D372F4}" type="slidenum">
              <a:rPr lang="zh-CN" altLang="en-US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441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38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4450"/>
            <a:ext cx="3635375" cy="3311525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图片 389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5256213" cy="3311525"/>
          </a:xfrm>
          <a:prstGeom prst="rect">
            <a:avLst/>
          </a:prstGeom>
          <a:noFill/>
          <a:ln w="2857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图片 389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05263"/>
            <a:ext cx="6911975" cy="1439862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文本框 38916"/>
          <p:cNvSpPr txBox="1">
            <a:spLocks noChangeArrowheads="1"/>
          </p:cNvSpPr>
          <p:nvPr/>
        </p:nvSpPr>
        <p:spPr bwMode="auto">
          <a:xfrm>
            <a:off x="539750" y="5589588"/>
            <a:ext cx="7848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执行阶段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周期用到的数据通路：</a:t>
            </a:r>
            <a:endParaRPr lang="zh-CN" altLang="en-US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R0 →X→ ALU 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；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R1 → ALU  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加数和被加数送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ALU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输入端</a:t>
            </a:r>
            <a:endParaRPr lang="zh-CN" altLang="en-US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ALU → Z → R0                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运算结果经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zh-CN" altLang="en-US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写回寄存器</a:t>
            </a: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R0</a:t>
            </a:r>
          </a:p>
        </p:txBody>
      </p:sp>
      <p:sp>
        <p:nvSpPr>
          <p:cNvPr id="38918" name="文本框 38917"/>
          <p:cNvSpPr txBox="1">
            <a:spLocks noChangeArrowheads="1"/>
          </p:cNvSpPr>
          <p:nvPr/>
        </p:nvSpPr>
        <p:spPr bwMode="auto">
          <a:xfrm>
            <a:off x="2339975" y="3573463"/>
            <a:ext cx="4103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ADD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指令执行阶段操作及控制信号</a:t>
            </a: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57B1688E-0FC4-4174-8B99-BB011EF53E42}" type="slidenum">
              <a:rPr lang="zh-CN" altLang="en-US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117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矩形 98305"/>
          <p:cNvSpPr>
            <a:spLocks noChangeArrowheads="1"/>
          </p:cNvSpPr>
          <p:nvPr/>
        </p:nvSpPr>
        <p:spPr bwMode="auto">
          <a:xfrm>
            <a:off x="823913" y="457200"/>
            <a:ext cx="44545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2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</a:t>
            </a:r>
            <a:r>
              <a:rPr lang="zh-CN" altLang="en-US" sz="22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水平型微指令和垂直型微指令应用</a:t>
            </a:r>
          </a:p>
        </p:txBody>
      </p:sp>
      <p:sp>
        <p:nvSpPr>
          <p:cNvPr id="98307" name="文本框 98306"/>
          <p:cNvSpPr txBox="1">
            <a:spLocks noChangeArrowheads="1"/>
          </p:cNvSpPr>
          <p:nvPr/>
        </p:nvSpPr>
        <p:spPr bwMode="auto">
          <a:xfrm>
            <a:off x="914400" y="1143000"/>
            <a:ext cx="7620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某计算机采用微程序控制，微指令格式中操作控制字段</a:t>
            </a:r>
            <a:r>
              <a:rPr lang="en-US" altLang="zh-CN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位。若采用完全水平型微指令，则可以定义（ </a:t>
            </a:r>
            <a:r>
              <a:rPr lang="en-US" altLang="zh-CN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）种微操作。此时，一条微指令最多可以同时启动（</a:t>
            </a:r>
            <a:r>
              <a:rPr lang="en-US" altLang="zh-CN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  </a:t>
            </a:r>
            <a:r>
              <a:rPr lang="zh-CN" altLang="en-US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）个微操作；若采用完全垂直型微指令，则可以定义（ </a:t>
            </a:r>
            <a:r>
              <a:rPr lang="en-US" altLang="zh-CN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  </a:t>
            </a:r>
            <a:r>
              <a:rPr lang="zh-CN" altLang="en-US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）种微操作，此时，一条微指令最多可以启动 （ </a:t>
            </a:r>
            <a:r>
              <a:rPr lang="en-US" altLang="zh-CN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  </a:t>
            </a:r>
            <a:r>
              <a:rPr lang="zh-CN" altLang="en-US" sz="2400" b="1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）个微操作。</a:t>
            </a:r>
          </a:p>
        </p:txBody>
      </p:sp>
      <p:sp>
        <p:nvSpPr>
          <p:cNvPr id="98308" name="文本框 98307"/>
          <p:cNvSpPr txBox="1">
            <a:spLocks noChangeArrowheads="1"/>
          </p:cNvSpPr>
          <p:nvPr/>
        </p:nvSpPr>
        <p:spPr bwMode="auto">
          <a:xfrm>
            <a:off x="990600" y="3733800"/>
            <a:ext cx="762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400" b="1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答案：</a:t>
            </a:r>
          </a:p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400" b="1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A=16</a:t>
            </a:r>
            <a:r>
              <a:rPr lang="zh-CN" altLang="en-US" sz="2400" b="1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B=16</a:t>
            </a:r>
            <a:r>
              <a:rPr lang="zh-CN" altLang="en-US" sz="2400" b="1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C=2</a:t>
            </a:r>
            <a:r>
              <a:rPr lang="en-US" altLang="zh-CN" sz="2400" b="1" i="0" baseline="30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=64K</a:t>
            </a:r>
            <a:r>
              <a:rPr lang="zh-CN" altLang="en-US" sz="2400" b="1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</a:t>
            </a:r>
          </a:p>
        </p:txBody>
      </p:sp>
      <p:sp>
        <p:nvSpPr>
          <p:cNvPr id="9933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D6E4A062-6B57-4E67-A931-F6358163F457}" type="slidenum">
              <a:rPr lang="zh-CN" altLang="en-US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51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  <p:bldP spid="9830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285</a:t>
            </a:r>
          </a:p>
          <a:p>
            <a:pPr lvl="1"/>
            <a:r>
              <a:rPr lang="en-US" altLang="zh-CN" dirty="0" smtClean="0"/>
              <a:t>6.5</a:t>
            </a:r>
          </a:p>
          <a:p>
            <a:pPr lvl="1"/>
            <a:r>
              <a:rPr lang="en-US" altLang="zh-CN" dirty="0" smtClean="0"/>
              <a:t>6.6</a:t>
            </a:r>
          </a:p>
          <a:p>
            <a:pPr lvl="1"/>
            <a:r>
              <a:rPr lang="en-US" altLang="zh-CN" dirty="0" smtClean="0"/>
              <a:t>6.7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本章容易混淆的一些概念</a:t>
            </a:r>
          </a:p>
        </p:txBody>
      </p:sp>
      <p:sp>
        <p:nvSpPr>
          <p:cNvPr id="174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周期表示时间段，在逻辑电路中为了识别时间段，相关信号的电位表示时间段，如取指令周期电位。</a:t>
            </a:r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周期</a:t>
            </a:r>
            <a:r>
              <a:rPr lang="en-US" altLang="zh-CN" dirty="0" smtClean="0"/>
              <a:t>=</a:t>
            </a:r>
            <a:r>
              <a:rPr lang="zh-CN" altLang="en-US" dirty="0" smtClean="0"/>
              <a:t>机器周期，一个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周期包括多个节拍。</a:t>
            </a:r>
          </a:p>
          <a:p>
            <a:r>
              <a:rPr lang="zh-CN" altLang="en-US" dirty="0" smtClean="0"/>
              <a:t>节拍电位（表示节拍的电位信号），</a:t>
            </a:r>
          </a:p>
          <a:p>
            <a:r>
              <a:rPr lang="zh-CN" altLang="en-US" dirty="0" smtClean="0"/>
              <a:t>状态周期电位（表示周期状态的电位信号），</a:t>
            </a:r>
          </a:p>
          <a:p>
            <a:r>
              <a:rPr lang="zh-CN" altLang="en-US" dirty="0" smtClean="0"/>
              <a:t>工作脉冲</a:t>
            </a:r>
            <a:r>
              <a:rPr lang="en-US" altLang="zh-CN" dirty="0" smtClean="0"/>
              <a:t>=</a:t>
            </a:r>
            <a:r>
              <a:rPr lang="zh-CN" altLang="en-US" dirty="0" smtClean="0"/>
              <a:t>节拍脉冲</a:t>
            </a:r>
          </a:p>
          <a:p>
            <a:r>
              <a:rPr lang="zh-CN" altLang="en-US" dirty="0" smtClean="0"/>
              <a:t>指令周期</a:t>
            </a:r>
            <a:r>
              <a:rPr lang="en-US" altLang="zh-CN" dirty="0" smtClean="0"/>
              <a:t>〉CPU/</a:t>
            </a:r>
            <a:r>
              <a:rPr lang="zh-CN" altLang="en-US" dirty="0" smtClean="0"/>
              <a:t>机器周期 </a:t>
            </a:r>
            <a:r>
              <a:rPr lang="en-US" altLang="zh-CN" dirty="0" smtClean="0"/>
              <a:t>〉</a:t>
            </a:r>
            <a:r>
              <a:rPr lang="zh-CN" altLang="en-US" dirty="0" smtClean="0"/>
              <a:t>节拍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/>
              <a:t>是如何识别内存中的信息是指令还是数据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存放在主存中的信息其实都可以按照数据对待，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从主存中取出的数据均需要存放到数据缓冲寄存器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DR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中，区分其到底是数据还是指令的唯一方法是判断当前时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间处于指令周期的哪一个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周期，如果处在取指令周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期，那么当前信息为指令信息，需要将它从数据缓冲寄存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送入指令寄存器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中，如是其它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周期，当前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信息为是数据信息。</a:t>
            </a:r>
          </a:p>
          <a:p>
            <a:endParaRPr lang="zh-CN" altLang="en-US" dirty="0"/>
          </a:p>
        </p:txBody>
      </p:sp>
      <p:sp>
        <p:nvSpPr>
          <p:cNvPr id="1754115" name="Rectangle 3"/>
          <p:cNvSpPr>
            <a:spLocks noChangeArrowheads="1"/>
          </p:cNvSpPr>
          <p:nvPr/>
        </p:nvSpPr>
        <p:spPr bwMode="auto">
          <a:xfrm>
            <a:off x="395288" y="3603053"/>
            <a:ext cx="8208962" cy="58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82800" rIns="92075" bIns="82800" anchor="ctr">
            <a:spAutoFit/>
          </a:bodyPr>
          <a:lstStyle/>
          <a:p>
            <a:pPr indent="276225"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endParaRPr lang="zh-CN" altLang="en-US" sz="24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本章主要内容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tabLst>
                <a:tab pos="4397375" algn="l"/>
              </a:tabLst>
            </a:pPr>
            <a:r>
              <a:rPr lang="en-US" altLang="zh-CN" sz="26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组成</a:t>
            </a:r>
            <a:r>
              <a:rPr lang="zh-CN" alt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和功能</a:t>
            </a:r>
            <a:endParaRPr lang="zh-CN" altLang="en-US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10000"/>
              </a:lnSpc>
              <a:tabLst>
                <a:tab pos="4397375" algn="l"/>
              </a:tabLst>
            </a:pPr>
            <a:r>
              <a:rPr lang="zh-CN" altLang="en-US" dirty="0" smtClean="0"/>
              <a:t>指令周期</a:t>
            </a:r>
            <a:r>
              <a:rPr lang="zh-CN" altLang="en-US" dirty="0" smtClean="0">
                <a:solidFill>
                  <a:schemeClr val="accent2"/>
                </a:solidFill>
              </a:rPr>
              <a:t>（★★★）</a:t>
            </a:r>
          </a:p>
          <a:p>
            <a:pPr eaLnBrk="1" hangingPunct="1">
              <a:lnSpc>
                <a:spcPct val="110000"/>
              </a:lnSpc>
              <a:tabLst>
                <a:tab pos="4397375" algn="l"/>
              </a:tabLst>
            </a:pPr>
            <a:r>
              <a:rPr lang="zh-CN" altLang="en-US" dirty="0" smtClean="0"/>
              <a:t>时序产生器和控制方式</a:t>
            </a:r>
          </a:p>
          <a:p>
            <a:pPr eaLnBrk="1" hangingPunct="1">
              <a:lnSpc>
                <a:spcPct val="110000"/>
              </a:lnSpc>
              <a:tabLst>
                <a:tab pos="4397375" algn="l"/>
              </a:tabLst>
            </a:pPr>
            <a:r>
              <a:rPr lang="zh-CN" altLang="en-US" dirty="0" smtClean="0"/>
              <a:t>硬布线控制器</a:t>
            </a:r>
          </a:p>
          <a:p>
            <a:pPr eaLnBrk="1" hangingPunct="1">
              <a:lnSpc>
                <a:spcPct val="110000"/>
              </a:lnSpc>
              <a:tabLst>
                <a:tab pos="4397375" algn="l"/>
              </a:tabLst>
            </a:pPr>
            <a:r>
              <a:rPr lang="en-US" altLang="zh-CN" dirty="0" smtClean="0">
                <a:solidFill>
                  <a:schemeClr val="accent2"/>
                </a:solidFill>
              </a:rPr>
              <a:t>MIPS</a:t>
            </a:r>
            <a:r>
              <a:rPr lang="zh-CN" altLang="en-US" dirty="0" smtClean="0">
                <a:solidFill>
                  <a:schemeClr val="accent2"/>
                </a:solidFill>
              </a:rPr>
              <a:t>指令系统实现（略讲）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10000"/>
              </a:lnSpc>
              <a:tabLst>
                <a:tab pos="4397375" algn="l"/>
              </a:tabLst>
            </a:pPr>
            <a:r>
              <a:rPr lang="zh-CN" altLang="en-US" dirty="0"/>
              <a:t>微程序控制器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10000"/>
              </a:lnSpc>
              <a:tabLst>
                <a:tab pos="4397375" algn="l"/>
              </a:tabLst>
            </a:pPr>
            <a:r>
              <a:rPr lang="zh-CN" altLang="en-US" dirty="0" smtClean="0"/>
              <a:t>流水线处理器（略）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Machine Structure</a:t>
            </a: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>
            <a:off x="630238" y="2419325"/>
            <a:ext cx="7740650" cy="1719262"/>
          </a:xfrm>
          <a:prstGeom prst="ellipse">
            <a:avLst/>
          </a:prstGeom>
          <a:solidFill>
            <a:srgbClr val="FF9900"/>
          </a:solidFill>
          <a:ln w="25527">
            <a:solidFill>
              <a:srgbClr val="00DFC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4713288" y="3282925"/>
            <a:ext cx="114458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I/O system</a:t>
            </a: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3200400" y="4605312"/>
            <a:ext cx="15875" cy="239713"/>
          </a:xfrm>
          <a:prstGeom prst="roundRect">
            <a:avLst>
              <a:gd name="adj" fmla="val 8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2705100" y="3282925"/>
            <a:ext cx="110648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Processor</a:t>
            </a:r>
          </a:p>
        </p:txBody>
      </p:sp>
      <p:sp>
        <p:nvSpPr>
          <p:cNvPr id="134152" name="AutoShape 8"/>
          <p:cNvSpPr>
            <a:spLocks noChangeArrowheads="1"/>
          </p:cNvSpPr>
          <p:nvPr/>
        </p:nvSpPr>
        <p:spPr bwMode="auto">
          <a:xfrm>
            <a:off x="2633663" y="3276575"/>
            <a:ext cx="3459162" cy="331787"/>
          </a:xfrm>
          <a:prstGeom prst="roundRect">
            <a:avLst>
              <a:gd name="adj" fmla="val 41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>
            <a:off x="4713288" y="3284512"/>
            <a:ext cx="0" cy="3571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3051175" y="2476475"/>
            <a:ext cx="99536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Compiler</a:t>
            </a:r>
          </a:p>
        </p:txBody>
      </p:sp>
      <p:sp>
        <p:nvSpPr>
          <p:cNvPr id="134155" name="AutoShape 11"/>
          <p:cNvSpPr>
            <a:spLocks noChangeArrowheads="1"/>
          </p:cNvSpPr>
          <p:nvPr/>
        </p:nvSpPr>
        <p:spPr bwMode="auto">
          <a:xfrm>
            <a:off x="3049588" y="2811437"/>
            <a:ext cx="1173162" cy="287338"/>
          </a:xfrm>
          <a:prstGeom prst="roundRect">
            <a:avLst>
              <a:gd name="adj" fmla="val 48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3883025" y="2208187"/>
            <a:ext cx="18542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Operating System</a:t>
            </a: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4089400" y="2476475"/>
            <a:ext cx="16557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(Unix; </a:t>
            </a:r>
            <a:b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</a:b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Windows 2000)</a:t>
            </a:r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 flipV="1">
            <a:off x="3743325" y="2209775"/>
            <a:ext cx="0" cy="2667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3751263" y="2208187"/>
            <a:ext cx="200183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>
            <a:off x="5753100" y="2209775"/>
            <a:ext cx="0" cy="9286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2981325" y="1893862"/>
            <a:ext cx="23161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Application (Netscape)</a:t>
            </a:r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 flipV="1">
            <a:off x="2773363" y="1804962"/>
            <a:ext cx="0" cy="12763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3" name="Line 19"/>
          <p:cNvSpPr>
            <a:spLocks noChangeShapeType="1"/>
          </p:cNvSpPr>
          <p:nvPr/>
        </p:nvSpPr>
        <p:spPr bwMode="auto">
          <a:xfrm>
            <a:off x="5337175" y="1811312"/>
            <a:ext cx="0" cy="390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3454400" y="4079850"/>
            <a:ext cx="14700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Digital Design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3032125" y="4049687"/>
            <a:ext cx="2408238" cy="298450"/>
          </a:xfrm>
          <a:prstGeom prst="roundRect">
            <a:avLst>
              <a:gd name="adj" fmla="val 46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3397250" y="4370362"/>
            <a:ext cx="14922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Circuit Design</a:t>
            </a:r>
          </a:p>
        </p:txBody>
      </p:sp>
      <p:sp>
        <p:nvSpPr>
          <p:cNvPr id="134167" name="AutoShape 23"/>
          <p:cNvSpPr>
            <a:spLocks noChangeArrowheads="1"/>
          </p:cNvSpPr>
          <p:nvPr/>
        </p:nvSpPr>
        <p:spPr bwMode="auto">
          <a:xfrm>
            <a:off x="3170238" y="4359250"/>
            <a:ext cx="2028825" cy="257175"/>
          </a:xfrm>
          <a:prstGeom prst="roundRect">
            <a:avLst>
              <a:gd name="adj" fmla="val 74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68" name="AutoShape 24"/>
          <p:cNvSpPr>
            <a:spLocks noChangeArrowheads="1"/>
          </p:cNvSpPr>
          <p:nvPr/>
        </p:nvSpPr>
        <p:spPr bwMode="auto">
          <a:xfrm>
            <a:off x="835025" y="3081312"/>
            <a:ext cx="6157913" cy="195263"/>
          </a:xfrm>
          <a:prstGeom prst="roundRect">
            <a:avLst>
              <a:gd name="adj" fmla="val 713"/>
            </a:avLst>
          </a:prstGeom>
          <a:solidFill>
            <a:srgbClr val="FFCC00"/>
          </a:solidFill>
          <a:ln w="12573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6086475" y="3357537"/>
            <a:ext cx="1714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5000"/>
              </a:lnSpc>
              <a:buSzPct val="75000"/>
            </a:pPr>
            <a:r>
              <a:rPr lang="en-GB" altLang="zh-CN" sz="1800" b="1">
                <a:solidFill>
                  <a:schemeClr val="tx1"/>
                </a:solidFill>
                <a:latin typeface="Arial" pitchFamily="34" charset="0"/>
              </a:rPr>
              <a:t>Instruction Set</a:t>
            </a:r>
          </a:p>
          <a:p>
            <a:pPr algn="l">
              <a:lnSpc>
                <a:spcPct val="85000"/>
              </a:lnSpc>
              <a:buSzPct val="75000"/>
            </a:pPr>
            <a:r>
              <a:rPr lang="en-GB" altLang="zh-CN" sz="1800" b="1">
                <a:solidFill>
                  <a:schemeClr val="tx1"/>
                </a:solidFill>
                <a:latin typeface="Arial" pitchFamily="34" charset="0"/>
              </a:rPr>
              <a:t> Architecture</a:t>
            </a:r>
          </a:p>
        </p:txBody>
      </p:sp>
      <p:sp>
        <p:nvSpPr>
          <p:cNvPr id="134170" name="Line 26"/>
          <p:cNvSpPr>
            <a:spLocks noChangeShapeType="1"/>
          </p:cNvSpPr>
          <p:nvPr/>
        </p:nvSpPr>
        <p:spPr bwMode="auto">
          <a:xfrm>
            <a:off x="2781300" y="1804962"/>
            <a:ext cx="2549525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3176588" y="3667100"/>
            <a:ext cx="2070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089" tIns="39737" rIns="81089" bIns="39737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Datapath &amp; Control </a:t>
            </a:r>
          </a:p>
        </p:txBody>
      </p:sp>
      <p:sp>
        <p:nvSpPr>
          <p:cNvPr id="134172" name="AutoShape 28"/>
          <p:cNvSpPr>
            <a:spLocks noChangeArrowheads="1"/>
          </p:cNvSpPr>
          <p:nvPr/>
        </p:nvSpPr>
        <p:spPr bwMode="auto">
          <a:xfrm>
            <a:off x="2916238" y="3624237"/>
            <a:ext cx="2617787" cy="387350"/>
          </a:xfrm>
          <a:prstGeom prst="roundRect">
            <a:avLst>
              <a:gd name="adj" fmla="val 35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2913063" y="4695800"/>
            <a:ext cx="28273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089" tIns="39737" rIns="81089" bIns="39737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buSzPct val="66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transistors, IC layout</a:t>
            </a:r>
          </a:p>
        </p:txBody>
      </p:sp>
      <p:sp>
        <p:nvSpPr>
          <p:cNvPr id="134174" name="AutoShape 30"/>
          <p:cNvSpPr>
            <a:spLocks noChangeArrowheads="1"/>
          </p:cNvSpPr>
          <p:nvPr/>
        </p:nvSpPr>
        <p:spPr bwMode="auto">
          <a:xfrm>
            <a:off x="2913063" y="4627537"/>
            <a:ext cx="2870200" cy="601663"/>
          </a:xfrm>
          <a:prstGeom prst="roundRect">
            <a:avLst>
              <a:gd name="adj" fmla="val 53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5" name="Line 31"/>
          <p:cNvSpPr>
            <a:spLocks noChangeShapeType="1"/>
          </p:cNvSpPr>
          <p:nvPr/>
        </p:nvSpPr>
        <p:spPr bwMode="auto">
          <a:xfrm>
            <a:off x="3813175" y="3284512"/>
            <a:ext cx="0" cy="3571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3802063" y="3282925"/>
            <a:ext cx="893762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Memory</a:t>
            </a:r>
          </a:p>
        </p:txBody>
      </p:sp>
      <p:sp>
        <p:nvSpPr>
          <p:cNvPr id="134177" name="Text Box 33"/>
          <p:cNvSpPr txBox="1">
            <a:spLocks noChangeArrowheads="1"/>
          </p:cNvSpPr>
          <p:nvPr/>
        </p:nvSpPr>
        <p:spPr bwMode="auto">
          <a:xfrm>
            <a:off x="1249363" y="3216250"/>
            <a:ext cx="14382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704" tIns="41352" rIns="82704" bIns="41352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buSzPct val="81000"/>
            </a:pPr>
            <a:r>
              <a:rPr lang="en-GB" altLang="zh-CN" sz="2200" b="1">
                <a:solidFill>
                  <a:srgbClr val="FC0128"/>
                </a:solidFill>
                <a:latin typeface="Arial" pitchFamily="34" charset="0"/>
              </a:rPr>
              <a:t>Hardware</a:t>
            </a:r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1319213" y="2813025"/>
            <a:ext cx="13462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704" tIns="41352" rIns="82704" bIns="41352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buSzPct val="81000"/>
            </a:pPr>
            <a:r>
              <a:rPr lang="en-GB" altLang="zh-CN" sz="2200" b="1">
                <a:solidFill>
                  <a:srgbClr val="FC0128"/>
                </a:solidFill>
                <a:latin typeface="Arial" pitchFamily="34" charset="0"/>
              </a:rPr>
              <a:t>Software</a:t>
            </a:r>
          </a:p>
        </p:txBody>
      </p:sp>
      <p:sp>
        <p:nvSpPr>
          <p:cNvPr id="134179" name="Line 35"/>
          <p:cNvSpPr>
            <a:spLocks noChangeShapeType="1"/>
          </p:cNvSpPr>
          <p:nvPr/>
        </p:nvSpPr>
        <p:spPr bwMode="auto">
          <a:xfrm flipV="1">
            <a:off x="1803400" y="2006575"/>
            <a:ext cx="0" cy="8715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80" name="Line 36"/>
          <p:cNvSpPr>
            <a:spLocks noChangeShapeType="1"/>
          </p:cNvSpPr>
          <p:nvPr/>
        </p:nvSpPr>
        <p:spPr bwMode="auto">
          <a:xfrm>
            <a:off x="1803400" y="3554387"/>
            <a:ext cx="0" cy="80486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81" name="AutoShape 37"/>
          <p:cNvSpPr>
            <a:spLocks noChangeArrowheads="1"/>
          </p:cNvSpPr>
          <p:nvPr/>
        </p:nvSpPr>
        <p:spPr bwMode="auto">
          <a:xfrm>
            <a:off x="3119438" y="2474887"/>
            <a:ext cx="1033462" cy="287338"/>
          </a:xfrm>
          <a:prstGeom prst="roundRect">
            <a:avLst>
              <a:gd name="adj" fmla="val 48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2851150" y="2813025"/>
            <a:ext cx="1441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859" tIns="22938" rIns="56859" bIns="22938">
            <a:spAutoFit/>
          </a:bodyPr>
          <a:lstStyle>
            <a:lvl1pPr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820738" eaLnBrk="0" hangingPunct="0"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lnSpc>
                <a:spcPts val="1613"/>
              </a:lnSpc>
              <a:buSzPct val="75000"/>
            </a:pPr>
            <a:r>
              <a:rPr lang="en-GB" altLang="zh-CN" sz="1600" b="1">
                <a:solidFill>
                  <a:schemeClr val="tx1"/>
                </a:solidFill>
                <a:latin typeface="Arial" pitchFamily="34" charset="0"/>
              </a:rPr>
              <a:t>Assembler</a:t>
            </a:r>
          </a:p>
        </p:txBody>
      </p:sp>
      <p:sp>
        <p:nvSpPr>
          <p:cNvPr id="1758247" name="Text Box 39"/>
          <p:cNvSpPr txBox="1">
            <a:spLocks noChangeArrowheads="1"/>
          </p:cNvSpPr>
          <p:nvPr/>
        </p:nvSpPr>
        <p:spPr bwMode="auto">
          <a:xfrm>
            <a:off x="6523038" y="4587850"/>
            <a:ext cx="15621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704" tIns="41352" rIns="82704" bIns="41352">
            <a:spAutoFit/>
          </a:bodyPr>
          <a:lstStyle/>
          <a:p>
            <a:pPr algn="l" defTabSz="820738" eaLnBrk="0" hangingPunct="0">
              <a:buSzPct val="132000"/>
              <a:tabLst>
                <a:tab pos="0" algn="l"/>
                <a:tab pos="409575" algn="l"/>
                <a:tab pos="820738" algn="l"/>
                <a:tab pos="1230313" algn="l"/>
                <a:tab pos="1641475" algn="l"/>
                <a:tab pos="2051050" algn="l"/>
                <a:tab pos="2462213" algn="l"/>
                <a:tab pos="2871788" algn="l"/>
                <a:tab pos="3282950" algn="l"/>
                <a:tab pos="3692525" algn="l"/>
                <a:tab pos="4103688" algn="l"/>
                <a:tab pos="4513263" algn="l"/>
                <a:tab pos="4922838" algn="l"/>
                <a:tab pos="5334000" algn="l"/>
                <a:tab pos="5743575" algn="l"/>
                <a:tab pos="6154738" algn="l"/>
                <a:tab pos="6564313" algn="l"/>
                <a:tab pos="6975475" algn="l"/>
                <a:tab pos="7385050" algn="l"/>
                <a:tab pos="7796213" algn="l"/>
                <a:tab pos="8205788" algn="l"/>
              </a:tabLst>
              <a:defRPr/>
            </a:pPr>
            <a:r>
              <a:rPr lang="zh-CN" altLang="en-GB" sz="220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本课程内容</a:t>
            </a:r>
          </a:p>
        </p:txBody>
      </p:sp>
      <p:sp>
        <p:nvSpPr>
          <p:cNvPr id="134184" name="Line 40"/>
          <p:cNvSpPr>
            <a:spLocks noChangeShapeType="1"/>
          </p:cNvSpPr>
          <p:nvPr/>
        </p:nvSpPr>
        <p:spPr bwMode="auto">
          <a:xfrm flipH="1" flipV="1">
            <a:off x="6683375" y="4089375"/>
            <a:ext cx="404813" cy="5080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82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519113" y="214313"/>
            <a:ext cx="8229600" cy="582612"/>
          </a:xfrm>
        </p:spPr>
        <p:txBody>
          <a:bodyPr/>
          <a:lstStyle/>
          <a:p>
            <a:r>
              <a:rPr lang="zh-CN" altLang="en-US" smtClean="0"/>
              <a:t>高级语言如何执行成二值逻辑</a:t>
            </a:r>
          </a:p>
        </p:txBody>
      </p:sp>
      <p:sp>
        <p:nvSpPr>
          <p:cNvPr id="10" name="矩形 9"/>
          <p:cNvSpPr/>
          <p:nvPr/>
        </p:nvSpPr>
        <p:spPr>
          <a:xfrm>
            <a:off x="4787974" y="921420"/>
            <a:ext cx="1223962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i="0" kern="0" dirty="0">
                <a:solidFill>
                  <a:prstClr val="white"/>
                </a:solidFill>
                <a:latin typeface="Calibri"/>
                <a:ea typeface="宋体"/>
              </a:rPr>
              <a:t>c=</a:t>
            </a:r>
            <a:r>
              <a:rPr lang="en-US" altLang="zh-CN" sz="2400" i="0" kern="0" dirty="0" err="1">
                <a:solidFill>
                  <a:prstClr val="white"/>
                </a:solidFill>
                <a:latin typeface="Calibri"/>
                <a:ea typeface="宋体"/>
              </a:rPr>
              <a:t>a+b</a:t>
            </a:r>
            <a:r>
              <a:rPr lang="en-US" altLang="zh-CN" sz="2400" i="0" kern="0" dirty="0">
                <a:solidFill>
                  <a:prstClr val="white"/>
                </a:solidFill>
                <a:latin typeface="Calibri"/>
                <a:ea typeface="宋体"/>
              </a:rPr>
              <a:t>;</a:t>
            </a:r>
            <a:endParaRPr lang="zh-CN" altLang="en-US" sz="2400" i="0" kern="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24599" y="2350170"/>
            <a:ext cx="2016125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smtClean="0">
                <a:solidFill>
                  <a:prstClr val="white"/>
                </a:solidFill>
                <a:latin typeface="Calibri"/>
                <a:ea typeface="宋体"/>
              </a:rPr>
              <a:t>add  </a:t>
            </a:r>
            <a:r>
              <a:rPr lang="en-US" altLang="zh-CN" i="0" kern="0" dirty="0">
                <a:solidFill>
                  <a:prstClr val="white"/>
                </a:solidFill>
                <a:latin typeface="Calibri"/>
                <a:ea typeface="宋体"/>
              </a:rPr>
              <a:t>$s1, $s2,$s3</a:t>
            </a:r>
            <a:endParaRPr lang="zh-CN" altLang="en-US" i="0" kern="0" baseline="-250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6075" y="3763045"/>
            <a:ext cx="92868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prstClr val="white"/>
                </a:solidFill>
                <a:latin typeface="Calibri"/>
                <a:ea typeface="宋体"/>
              </a:rPr>
              <a:t>OP=00</a:t>
            </a:r>
            <a:endParaRPr lang="zh-CN" altLang="en-US" i="0" kern="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54763" y="3763045"/>
            <a:ext cx="58420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prstClr val="white"/>
                </a:solidFill>
                <a:latin typeface="Calibri"/>
                <a:ea typeface="宋体"/>
              </a:rPr>
              <a:t>18</a:t>
            </a:r>
            <a:endParaRPr lang="zh-CN" altLang="en-US" i="0" kern="0" baseline="-250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38963" y="3763045"/>
            <a:ext cx="5905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prstClr val="white"/>
                </a:solidFill>
                <a:latin typeface="Calibri"/>
                <a:ea typeface="宋体"/>
              </a:rPr>
              <a:t>19</a:t>
            </a:r>
            <a:endParaRPr lang="zh-CN" altLang="en-US" i="0" kern="0" baseline="-250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62850" y="3763045"/>
            <a:ext cx="600075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prstClr val="white"/>
                </a:solidFill>
                <a:latin typeface="Calibri"/>
                <a:ea typeface="宋体"/>
              </a:rPr>
              <a:t>17</a:t>
            </a:r>
            <a:endParaRPr lang="zh-CN" altLang="en-US" i="0" kern="0" baseline="-250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62925" y="3763045"/>
            <a:ext cx="64770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prstClr val="white"/>
                </a:solidFill>
                <a:latin typeface="Calibri"/>
                <a:ea typeface="宋体"/>
              </a:rPr>
              <a:t>0</a:t>
            </a:r>
            <a:endParaRPr lang="zh-CN" altLang="en-US" i="0" kern="0" baseline="-250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10625" y="3763045"/>
            <a:ext cx="647700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prstClr val="white"/>
                </a:solidFill>
                <a:latin typeface="Calibri"/>
                <a:ea typeface="宋体"/>
              </a:rPr>
              <a:t>32</a:t>
            </a:r>
            <a:endParaRPr lang="zh-CN" altLang="en-US" i="0" kern="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79911" y="1554833"/>
            <a:ext cx="1008063" cy="468312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i="0" dirty="0">
                <a:solidFill>
                  <a:srgbClr val="002060"/>
                </a:solidFill>
              </a:rPr>
              <a:t>编译器</a:t>
            </a:r>
          </a:p>
        </p:txBody>
      </p:sp>
      <p:sp>
        <p:nvSpPr>
          <p:cNvPr id="29" name="椭圆 28"/>
          <p:cNvSpPr/>
          <p:nvPr/>
        </p:nvSpPr>
        <p:spPr>
          <a:xfrm>
            <a:off x="4787974" y="3110583"/>
            <a:ext cx="1008062" cy="468312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i="0" dirty="0">
                <a:solidFill>
                  <a:srgbClr val="002060"/>
                </a:solidFill>
              </a:rPr>
              <a:t>汇编器</a:t>
            </a:r>
          </a:p>
        </p:txBody>
      </p:sp>
      <p:sp>
        <p:nvSpPr>
          <p:cNvPr id="30" name="椭圆 29"/>
          <p:cNvSpPr/>
          <p:nvPr/>
        </p:nvSpPr>
        <p:spPr>
          <a:xfrm>
            <a:off x="6405636" y="4785395"/>
            <a:ext cx="1008063" cy="468313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i="0" dirty="0">
                <a:solidFill>
                  <a:srgbClr val="002060"/>
                </a:solidFill>
              </a:rPr>
              <a:t>链接器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203649" y="908720"/>
            <a:ext cx="936625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3851349" y="2350170"/>
            <a:ext cx="1368425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汇编语言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932436" y="4007520"/>
            <a:ext cx="1584325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目标代码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804099" y="4007520"/>
            <a:ext cx="1584325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机器语言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219774" y="5609308"/>
            <a:ext cx="1584325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可执行代码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760611" y="6166520"/>
            <a:ext cx="1584325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虚拟存储器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3722761" y="5931570"/>
            <a:ext cx="1008063" cy="468313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i="0" dirty="0">
                <a:solidFill>
                  <a:srgbClr val="002060"/>
                </a:solidFill>
              </a:rPr>
              <a:t>加载器</a:t>
            </a:r>
          </a:p>
        </p:txBody>
      </p:sp>
      <p:cxnSp>
        <p:nvCxnSpPr>
          <p:cNvPr id="40" name="直接箭头连接符 39"/>
          <p:cNvCxnSpPr>
            <a:stCxn id="32" idx="2"/>
            <a:endCxn id="28" idx="1"/>
          </p:cNvCxnSpPr>
          <p:nvPr/>
        </p:nvCxnSpPr>
        <p:spPr>
          <a:xfrm>
            <a:off x="3671961" y="1337345"/>
            <a:ext cx="255588" cy="287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4"/>
            <a:endCxn id="33" idx="0"/>
          </p:cNvCxnSpPr>
          <p:nvPr/>
        </p:nvCxnSpPr>
        <p:spPr>
          <a:xfrm>
            <a:off x="4284736" y="2023145"/>
            <a:ext cx="250825" cy="327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702249" y="2778795"/>
            <a:ext cx="400050" cy="4016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364236" y="3578895"/>
            <a:ext cx="431800" cy="428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0" idx="1"/>
          </p:cNvCxnSpPr>
          <p:nvPr/>
        </p:nvCxnSpPr>
        <p:spPr>
          <a:xfrm>
            <a:off x="6011936" y="4436145"/>
            <a:ext cx="541338" cy="417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5" idx="2"/>
            <a:endCxn id="30" idx="7"/>
          </p:cNvCxnSpPr>
          <p:nvPr/>
        </p:nvCxnSpPr>
        <p:spPr>
          <a:xfrm flipH="1">
            <a:off x="7266061" y="4436145"/>
            <a:ext cx="330200" cy="417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0" idx="3"/>
            <a:endCxn id="36" idx="0"/>
          </p:cNvCxnSpPr>
          <p:nvPr/>
        </p:nvCxnSpPr>
        <p:spPr>
          <a:xfrm flipH="1">
            <a:off x="6011936" y="5185445"/>
            <a:ext cx="541338" cy="423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6" idx="1"/>
            <a:endCxn id="38" idx="7"/>
          </p:cNvCxnSpPr>
          <p:nvPr/>
        </p:nvCxnSpPr>
        <p:spPr>
          <a:xfrm flipH="1">
            <a:off x="4583186" y="5823620"/>
            <a:ext cx="636588" cy="1762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37" idx="3"/>
          </p:cNvCxnSpPr>
          <p:nvPr/>
        </p:nvCxnSpPr>
        <p:spPr>
          <a:xfrm flipH="1">
            <a:off x="3344936" y="6166520"/>
            <a:ext cx="377825" cy="214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灯片编号占位符 3"/>
          <p:cNvSpPr txBox="1">
            <a:spLocks/>
          </p:cNvSpPr>
          <p:nvPr/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552773" y="5823620"/>
            <a:ext cx="0" cy="3579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778843" y="5410077"/>
            <a:ext cx="1584325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物理内存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552773" y="5052095"/>
            <a:ext cx="0" cy="3579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778843" y="4656559"/>
            <a:ext cx="1584325" cy="428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控制器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1"/>
          </p:cNvCxnSpPr>
          <p:nvPr/>
        </p:nvCxnSpPr>
        <p:spPr>
          <a:xfrm flipH="1" flipV="1">
            <a:off x="1090419" y="4870871"/>
            <a:ext cx="68842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5535" y="4944079"/>
            <a:ext cx="129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0" dirty="0" smtClean="0">
                <a:latin typeface="+mn-lt"/>
              </a:rPr>
              <a:t>控制信号序列</a:t>
            </a:r>
            <a:endParaRPr lang="zh-CN" altLang="en-US" sz="1400" i="0" dirty="0">
              <a:latin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389962" y="5112320"/>
            <a:ext cx="129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0" dirty="0" smtClean="0">
                <a:latin typeface="+mn-lt"/>
              </a:rPr>
              <a:t>机器指令</a:t>
            </a:r>
            <a:endParaRPr lang="zh-CN" altLang="en-US" sz="14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5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5" grpId="0" animBg="1"/>
      <p:bldP spid="7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第四章 </a:t>
            </a:r>
            <a:r>
              <a:rPr lang="zh-CN" altLang="en-US" dirty="0"/>
              <a:t>部分</a:t>
            </a:r>
            <a:r>
              <a:rPr lang="zh-CN" altLang="en-US" dirty="0" smtClean="0"/>
              <a:t>习题</a:t>
            </a:r>
            <a:r>
              <a:rPr lang="zh-CN" altLang="en-US" dirty="0"/>
              <a:t>解析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7419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33375"/>
            <a:ext cx="8305800" cy="2870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 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设有若干片</a:t>
            </a: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256K×8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位的</a:t>
            </a: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SRAM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芯片，问：</a:t>
            </a:r>
            <a:b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(1) 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如何构成</a:t>
            </a: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2048K×32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位的存储器？</a:t>
            </a:r>
            <a:b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(2) 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需要多少片</a:t>
            </a: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RAM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芯片？</a:t>
            </a:r>
            <a:b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(3) 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该存储器需要多少字节地址位？</a:t>
            </a:r>
            <a:b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(4) 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画出该存储器与</a:t>
            </a: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连接的结构图，设</a:t>
            </a: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的接口信号有地址信号、数据信号、控制信号</a:t>
            </a: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MREQ#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R/W#</a:t>
            </a:r>
            <a:r>
              <a:rPr lang="zh-CN" altLang="en-US" sz="25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71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3429000"/>
            <a:ext cx="7924800" cy="3124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dirty="0">
                <a:solidFill>
                  <a:srgbClr val="0000FF"/>
                </a:solidFill>
              </a:rPr>
              <a:t>解： </a:t>
            </a:r>
            <a:r>
              <a:rPr lang="en-US" altLang="zh-CN" dirty="0">
                <a:solidFill>
                  <a:srgbClr val="0000FF"/>
                </a:solidFill>
              </a:rPr>
              <a:t>256K*8</a:t>
            </a:r>
            <a:r>
              <a:rPr dirty="0">
                <a:solidFill>
                  <a:srgbClr val="0000FF"/>
                </a:solidFill>
              </a:rPr>
              <a:t>位</a:t>
            </a:r>
            <a:r>
              <a:rPr lang="en-US" altLang="zh-CN" dirty="0">
                <a:solidFill>
                  <a:srgbClr val="0000FF"/>
                </a:solidFill>
              </a:rPr>
              <a:t>SRAM</a:t>
            </a:r>
            <a:r>
              <a:rPr dirty="0">
                <a:solidFill>
                  <a:srgbClr val="0000FF"/>
                </a:solidFill>
              </a:rPr>
              <a:t>芯片包含</a:t>
            </a:r>
            <a:r>
              <a:rPr lang="en-US" altLang="zh-CN" dirty="0">
                <a:solidFill>
                  <a:srgbClr val="0000FF"/>
                </a:solidFill>
              </a:rPr>
              <a:t>18</a:t>
            </a:r>
            <a:r>
              <a:rPr dirty="0">
                <a:solidFill>
                  <a:srgbClr val="0000FF"/>
                </a:solidFill>
              </a:rPr>
              <a:t>根地址线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dirty="0">
                <a:solidFill>
                  <a:srgbClr val="0000FF"/>
                </a:solidFill>
              </a:rPr>
              <a:t>      </a:t>
            </a:r>
            <a:r>
              <a:rPr lang="en-US" altLang="zh-CN" dirty="0">
                <a:solidFill>
                  <a:srgbClr val="0000FF"/>
                </a:solidFill>
              </a:rPr>
              <a:t>(1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</a:rPr>
              <a:t>地址总线，数据总线均需要扩展</a:t>
            </a:r>
            <a:r>
              <a:rPr dirty="0" smtClean="0">
                <a:solidFill>
                  <a:srgbClr val="0000FF"/>
                </a:solidFill>
              </a:rPr>
              <a:t>。</a:t>
            </a:r>
            <a:endParaRPr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dirty="0">
                <a:solidFill>
                  <a:srgbClr val="0000FF"/>
                </a:solidFill>
              </a:rPr>
              <a:t>      </a:t>
            </a:r>
            <a:r>
              <a:rPr lang="en-US" altLang="zh-CN" dirty="0">
                <a:solidFill>
                  <a:srgbClr val="0000FF"/>
                </a:solidFill>
              </a:rPr>
              <a:t>(2)</a:t>
            </a:r>
            <a:r>
              <a:rPr dirty="0">
                <a:solidFill>
                  <a:srgbClr val="0000FF"/>
                </a:solidFill>
              </a:rPr>
              <a:t>需要</a:t>
            </a:r>
            <a:r>
              <a:rPr lang="en-US" altLang="zh-CN" dirty="0">
                <a:solidFill>
                  <a:srgbClr val="0000FF"/>
                </a:solidFill>
              </a:rPr>
              <a:t>(2048/256)x(32/8</a:t>
            </a:r>
            <a:r>
              <a:rPr dirty="0">
                <a:solidFill>
                  <a:srgbClr val="0000FF"/>
                </a:solidFill>
              </a:rPr>
              <a:t>）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altLang="zh-CN" dirty="0">
                <a:solidFill>
                  <a:srgbClr val="0000FF"/>
                </a:solidFill>
              </a:rPr>
              <a:t>32</a:t>
            </a:r>
            <a:r>
              <a:rPr dirty="0">
                <a:solidFill>
                  <a:srgbClr val="0000FF"/>
                </a:solidFill>
              </a:rPr>
              <a:t>片</a:t>
            </a:r>
            <a:r>
              <a:rPr lang="en-US" altLang="zh-CN" dirty="0">
                <a:solidFill>
                  <a:srgbClr val="0000FF"/>
                </a:solidFill>
              </a:rPr>
              <a:t>SRAM</a:t>
            </a:r>
            <a:r>
              <a:rPr dirty="0">
                <a:solidFill>
                  <a:srgbClr val="0000FF"/>
                </a:solidFill>
              </a:rPr>
              <a:t>芯片。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dirty="0">
                <a:solidFill>
                  <a:srgbClr val="0000FF"/>
                </a:solidFill>
              </a:rPr>
              <a:t>      </a:t>
            </a:r>
            <a:r>
              <a:rPr lang="en-US" altLang="zh-CN" dirty="0">
                <a:solidFill>
                  <a:srgbClr val="0000FF"/>
                </a:solidFill>
              </a:rPr>
              <a:t>(3)2048 K x 32bit=2</a:t>
            </a:r>
            <a:r>
              <a:rPr lang="en-US" altLang="zh-CN" baseline="50000" dirty="0">
                <a:solidFill>
                  <a:srgbClr val="0000FF"/>
                </a:solidFill>
              </a:rPr>
              <a:t>21 </a:t>
            </a:r>
            <a:r>
              <a:rPr lang="en-US" altLang="zh-CN" dirty="0">
                <a:solidFill>
                  <a:srgbClr val="0000FF"/>
                </a:solidFill>
              </a:rPr>
              <a:t>x 4 byte=2</a:t>
            </a:r>
            <a:r>
              <a:rPr lang="en-US" altLang="zh-CN" baseline="50000" dirty="0">
                <a:solidFill>
                  <a:srgbClr val="0000FF"/>
                </a:solidFill>
              </a:rPr>
              <a:t>23 </a:t>
            </a:r>
            <a:r>
              <a:rPr lang="en-US" altLang="zh-CN" dirty="0">
                <a:solidFill>
                  <a:srgbClr val="0000FF"/>
                </a:solidFill>
              </a:rPr>
              <a:t>byte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</a:t>
            </a:r>
            <a:r>
              <a:rPr dirty="0">
                <a:solidFill>
                  <a:srgbClr val="0000FF"/>
                </a:solidFill>
              </a:rPr>
              <a:t>故需要</a:t>
            </a:r>
            <a:r>
              <a:rPr lang="en-US" altLang="zh-CN" dirty="0">
                <a:solidFill>
                  <a:srgbClr val="0000FF"/>
                </a:solidFill>
              </a:rPr>
              <a:t>23</a:t>
            </a:r>
            <a:r>
              <a:rPr dirty="0">
                <a:solidFill>
                  <a:srgbClr val="0000FF"/>
                </a:solidFill>
              </a:rPr>
              <a:t>根地址线</a:t>
            </a:r>
          </a:p>
          <a:p>
            <a:pPr eaLnBrk="1" hangingPunct="1"/>
            <a:endParaRPr lang="en-US" altLang="zh-CN" sz="2600" dirty="0">
              <a:solidFill>
                <a:srgbClr val="0000FF"/>
              </a:solidFill>
              <a:latin typeface="华文新魏" pitchFamily="2" charset="-122"/>
            </a:endParaRPr>
          </a:p>
        </p:txBody>
      </p:sp>
      <p:sp>
        <p:nvSpPr>
          <p:cNvPr id="17101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charset="0"/>
              </a:rPr>
              <a:t> -</a:t>
            </a:r>
            <a:fld id="{0D23E937-D4BA-454C-A5FD-AFFBF86AEF1E}" type="slidenum">
              <a:rPr lang="en-US" altLang="zh-CN">
                <a:latin typeface="Arial" charset="0"/>
              </a:rPr>
              <a:pPr/>
              <a:t>23</a:t>
            </a:fld>
            <a:r>
              <a:rPr lang="en-US" altLang="zh-CN">
                <a:latin typeface="Arial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550638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218487" cy="50403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sz="2600" dirty="0" smtClean="0">
                <a:latin typeface="华文新魏" pitchFamily="2" charset="-122"/>
              </a:rPr>
              <a:t>首先进行</a:t>
            </a:r>
            <a:r>
              <a:rPr lang="zh-CN" altLang="en-US" sz="2600" dirty="0" smtClean="0">
                <a:latin typeface="华文新魏" pitchFamily="2" charset="-122"/>
              </a:rPr>
              <a:t>数据总线</a:t>
            </a:r>
            <a:r>
              <a:rPr sz="2600" dirty="0" smtClean="0">
                <a:latin typeface="华文新魏" pitchFamily="2" charset="-122"/>
              </a:rPr>
              <a:t>扩展</a:t>
            </a:r>
            <a:r>
              <a:rPr sz="2600" dirty="0">
                <a:latin typeface="华文新魏" pitchFamily="2" charset="-122"/>
              </a:rPr>
              <a:t>，构成</a:t>
            </a:r>
            <a:r>
              <a:rPr lang="en-US" altLang="zh-CN" sz="2600" dirty="0">
                <a:latin typeface="华文新魏" pitchFamily="2" charset="-122"/>
              </a:rPr>
              <a:t>32bit</a:t>
            </a:r>
            <a:r>
              <a:rPr sz="2600" dirty="0">
                <a:latin typeface="华文新魏" pitchFamily="2" charset="-122"/>
              </a:rPr>
              <a:t>需要</a:t>
            </a:r>
            <a:r>
              <a:rPr lang="en-US" altLang="zh-CN" sz="2600" dirty="0">
                <a:latin typeface="华文新魏" pitchFamily="2" charset="-122"/>
              </a:rPr>
              <a:t>4</a:t>
            </a:r>
            <a:r>
              <a:rPr sz="2600" dirty="0">
                <a:latin typeface="华文新魏" pitchFamily="2" charset="-122"/>
              </a:rPr>
              <a:t>片</a:t>
            </a:r>
            <a:r>
              <a:rPr lang="en-US" altLang="zh-CN" sz="2600" dirty="0">
                <a:latin typeface="华文新魏" pitchFamily="2" charset="-122"/>
              </a:rPr>
              <a:t>256K*8bit</a:t>
            </a:r>
            <a:r>
              <a:rPr sz="2600" dirty="0">
                <a:latin typeface="华文新魏" pitchFamily="2" charset="-122"/>
              </a:rPr>
              <a:t>芯片，</a:t>
            </a:r>
            <a:r>
              <a:rPr lang="en-US" altLang="zh-CN" sz="2600" dirty="0">
                <a:latin typeface="华文新魏" pitchFamily="2" charset="-122"/>
              </a:rPr>
              <a:t>4</a:t>
            </a:r>
            <a:r>
              <a:rPr sz="2600" dirty="0">
                <a:latin typeface="华文新魏" pitchFamily="2" charset="-122"/>
              </a:rPr>
              <a:t>片构成一组。</a:t>
            </a:r>
          </a:p>
          <a:p>
            <a:pPr eaLnBrk="1" hangingPunct="1">
              <a:lnSpc>
                <a:spcPct val="130000"/>
              </a:lnSpc>
            </a:pPr>
            <a:r>
              <a:rPr sz="2600" dirty="0" smtClean="0">
                <a:latin typeface="华文新魏" pitchFamily="2" charset="-122"/>
              </a:rPr>
              <a:t>按照新构成的存储组进行</a:t>
            </a:r>
            <a:r>
              <a:rPr lang="zh-CN" altLang="en-US" sz="2600" dirty="0" smtClean="0">
                <a:latin typeface="华文新魏" pitchFamily="2" charset="-122"/>
              </a:rPr>
              <a:t>地址总线</a:t>
            </a:r>
            <a:r>
              <a:rPr sz="2600" dirty="0" smtClean="0">
                <a:latin typeface="华文新魏" pitchFamily="2" charset="-122"/>
              </a:rPr>
              <a:t>扩展</a:t>
            </a:r>
            <a:r>
              <a:rPr sz="2600" dirty="0">
                <a:latin typeface="华文新魏" pitchFamily="2" charset="-122"/>
              </a:rPr>
              <a:t>，需要</a:t>
            </a:r>
            <a:r>
              <a:rPr lang="en-US" altLang="zh-CN" sz="2600" dirty="0">
                <a:latin typeface="华文新魏" pitchFamily="2" charset="-122"/>
              </a:rPr>
              <a:t>2048/256=8</a:t>
            </a:r>
            <a:r>
              <a:rPr sz="2600" dirty="0">
                <a:latin typeface="华文新魏" pitchFamily="2" charset="-122"/>
              </a:rPr>
              <a:t>组</a:t>
            </a:r>
          </a:p>
          <a:p>
            <a:pPr eaLnBrk="1" hangingPunct="1">
              <a:lnSpc>
                <a:spcPct val="130000"/>
              </a:lnSpc>
            </a:pPr>
            <a:r>
              <a:rPr sz="2600" dirty="0">
                <a:latin typeface="华文新魏" pitchFamily="2" charset="-122"/>
              </a:rPr>
              <a:t>字扩展中的各个部件串行工作，需要片选，利用</a:t>
            </a:r>
            <a:r>
              <a:rPr lang="en-US" altLang="zh-CN" sz="2600" dirty="0">
                <a:latin typeface="华文新魏" pitchFamily="2" charset="-122"/>
              </a:rPr>
              <a:t>3-8</a:t>
            </a:r>
            <a:r>
              <a:rPr sz="2600" dirty="0">
                <a:latin typeface="华文新魏" pitchFamily="2" charset="-122"/>
              </a:rPr>
              <a:t>译码器进行片选即可。</a:t>
            </a:r>
          </a:p>
          <a:p>
            <a:pPr eaLnBrk="1" hangingPunct="1"/>
            <a:endParaRPr lang="en-US" altLang="zh-CN" sz="2600" dirty="0">
              <a:latin typeface="华文新魏" pitchFamily="2" charset="-122"/>
            </a:endParaRPr>
          </a:p>
        </p:txBody>
      </p:sp>
      <p:sp>
        <p:nvSpPr>
          <p:cNvPr id="17203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charset="0"/>
              </a:rPr>
              <a:t> -</a:t>
            </a:r>
            <a:fld id="{32993D32-782F-4BB9-A32E-1E4F1B7F480C}" type="slidenum">
              <a:rPr lang="en-US" altLang="zh-CN">
                <a:latin typeface="Arial" charset="0"/>
              </a:rPr>
              <a:pPr/>
              <a:t>24</a:t>
            </a:fld>
            <a:r>
              <a:rPr lang="en-US" altLang="zh-CN">
                <a:latin typeface="Arial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657307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65488" y="4213225"/>
            <a:ext cx="4198937" cy="750888"/>
            <a:chOff x="2120" y="3175"/>
            <a:chExt cx="2645" cy="473"/>
          </a:xfrm>
        </p:grpSpPr>
        <p:sp>
          <p:nvSpPr>
            <p:cNvPr id="173117" name="Line 3"/>
            <p:cNvSpPr>
              <a:spLocks noChangeAspect="1" noChangeShapeType="1"/>
            </p:cNvSpPr>
            <p:nvPr/>
          </p:nvSpPr>
          <p:spPr bwMode="auto">
            <a:xfrm>
              <a:off x="3598" y="3175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118" name="Line 4"/>
            <p:cNvSpPr>
              <a:spLocks noChangeAspect="1" noChangeShapeType="1"/>
            </p:cNvSpPr>
            <p:nvPr/>
          </p:nvSpPr>
          <p:spPr bwMode="auto">
            <a:xfrm>
              <a:off x="4765" y="3175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119" name="Line 5"/>
            <p:cNvSpPr>
              <a:spLocks noChangeAspect="1" noChangeShapeType="1"/>
            </p:cNvSpPr>
            <p:nvPr/>
          </p:nvSpPr>
          <p:spPr bwMode="auto">
            <a:xfrm>
              <a:off x="2820" y="3175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120" name="Line 6"/>
            <p:cNvSpPr>
              <a:spLocks noChangeAspect="1" noChangeShapeType="1"/>
            </p:cNvSpPr>
            <p:nvPr/>
          </p:nvSpPr>
          <p:spPr bwMode="auto">
            <a:xfrm>
              <a:off x="2120" y="3175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91263" y="3759200"/>
            <a:ext cx="574675" cy="85725"/>
            <a:chOff x="4026" y="2889"/>
            <a:chExt cx="362" cy="54"/>
          </a:xfrm>
        </p:grpSpPr>
        <p:sp>
          <p:nvSpPr>
            <p:cNvPr id="173114" name="Oval 8"/>
            <p:cNvSpPr>
              <a:spLocks noChangeAspect="1" noChangeArrowheads="1"/>
            </p:cNvSpPr>
            <p:nvPr/>
          </p:nvSpPr>
          <p:spPr bwMode="auto">
            <a:xfrm>
              <a:off x="4337" y="2889"/>
              <a:ext cx="51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115" name="Oval 9"/>
            <p:cNvSpPr>
              <a:spLocks noChangeAspect="1" noChangeArrowheads="1"/>
            </p:cNvSpPr>
            <p:nvPr/>
          </p:nvSpPr>
          <p:spPr bwMode="auto">
            <a:xfrm>
              <a:off x="4026" y="2889"/>
              <a:ext cx="50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116" name="Oval 10"/>
            <p:cNvSpPr>
              <a:spLocks noChangeAspect="1" noChangeArrowheads="1"/>
            </p:cNvSpPr>
            <p:nvPr/>
          </p:nvSpPr>
          <p:spPr bwMode="auto">
            <a:xfrm>
              <a:off x="4182" y="2889"/>
              <a:ext cx="50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32875" name="Rectangle 11"/>
          <p:cNvSpPr>
            <a:spLocks noChangeAspect="1" noChangeArrowheads="1"/>
          </p:cNvSpPr>
          <p:nvPr/>
        </p:nvSpPr>
        <p:spPr bwMode="auto">
          <a:xfrm>
            <a:off x="2278063" y="1657350"/>
            <a:ext cx="863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20-18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932876" name="Rectangle 12"/>
          <p:cNvSpPr>
            <a:spLocks noChangeAspect="1" noChangeArrowheads="1"/>
          </p:cNvSpPr>
          <p:nvPr/>
        </p:nvSpPr>
        <p:spPr bwMode="auto">
          <a:xfrm>
            <a:off x="4748213" y="1979613"/>
            <a:ext cx="863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17-0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16250" y="1230313"/>
            <a:ext cx="5189538" cy="749300"/>
            <a:chOff x="1963" y="1296"/>
            <a:chExt cx="3269" cy="472"/>
          </a:xfrm>
        </p:grpSpPr>
        <p:sp>
          <p:nvSpPr>
            <p:cNvPr id="173107" name="Rectangle 14"/>
            <p:cNvSpPr>
              <a:spLocks noChangeAspect="1" noChangeArrowheads="1"/>
            </p:cNvSpPr>
            <p:nvPr/>
          </p:nvSpPr>
          <p:spPr bwMode="auto">
            <a:xfrm>
              <a:off x="1963" y="1299"/>
              <a:ext cx="3191" cy="405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108" name="Rectangle 15"/>
            <p:cNvSpPr>
              <a:spLocks noChangeAspect="1" noChangeArrowheads="1"/>
            </p:cNvSpPr>
            <p:nvPr/>
          </p:nvSpPr>
          <p:spPr bwMode="auto">
            <a:xfrm>
              <a:off x="4532" y="1499"/>
              <a:ext cx="7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dirty="0" smtClean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111</a:t>
              </a:r>
              <a:endParaRPr lang="en-US" altLang="zh-CN" b="1" dirty="0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109" name="Rectangle 16"/>
            <p:cNvSpPr>
              <a:spLocks noChangeAspect="1" noChangeArrowheads="1"/>
            </p:cNvSpPr>
            <p:nvPr/>
          </p:nvSpPr>
          <p:spPr bwMode="auto">
            <a:xfrm>
              <a:off x="2665" y="1296"/>
              <a:ext cx="124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黑体" pitchFamily="2" charset="-122"/>
                </a:rPr>
                <a:t>译码器</a:t>
              </a:r>
            </a:p>
          </p:txBody>
        </p:sp>
        <p:sp>
          <p:nvSpPr>
            <p:cNvPr id="173110" name="Rectangle 17"/>
            <p:cNvSpPr>
              <a:spLocks noChangeAspect="1" noChangeArrowheads="1"/>
            </p:cNvSpPr>
            <p:nvPr/>
          </p:nvSpPr>
          <p:spPr bwMode="auto">
            <a:xfrm>
              <a:off x="3443" y="1499"/>
              <a:ext cx="7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dirty="0" smtClean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010</a:t>
              </a:r>
              <a:endParaRPr lang="en-US" altLang="zh-CN" b="1" dirty="0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111" name="Rectangle 18"/>
            <p:cNvSpPr>
              <a:spLocks noChangeAspect="1" noChangeArrowheads="1"/>
            </p:cNvSpPr>
            <p:nvPr/>
          </p:nvSpPr>
          <p:spPr bwMode="auto">
            <a:xfrm>
              <a:off x="2587" y="1499"/>
              <a:ext cx="7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dirty="0" smtClean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001</a:t>
              </a:r>
              <a:endParaRPr lang="en-US" altLang="zh-CN" b="1" dirty="0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112" name="Rectangle 19"/>
            <p:cNvSpPr>
              <a:spLocks noChangeAspect="1" noChangeArrowheads="1"/>
            </p:cNvSpPr>
            <p:nvPr/>
          </p:nvSpPr>
          <p:spPr bwMode="auto">
            <a:xfrm>
              <a:off x="1965" y="1499"/>
              <a:ext cx="7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dirty="0" smtClean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000</a:t>
              </a:r>
              <a:endParaRPr lang="en-US" altLang="zh-CN" b="1" dirty="0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113" name="Rectangle 20"/>
            <p:cNvSpPr>
              <a:spLocks noChangeAspect="1" noChangeArrowheads="1"/>
            </p:cNvSpPr>
            <p:nvPr/>
          </p:nvSpPr>
          <p:spPr bwMode="auto">
            <a:xfrm>
              <a:off x="1965" y="1296"/>
              <a:ext cx="31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OE#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401888" y="4227513"/>
            <a:ext cx="5062537" cy="427037"/>
            <a:chOff x="1576" y="3184"/>
            <a:chExt cx="3189" cy="269"/>
          </a:xfrm>
        </p:grpSpPr>
        <p:sp>
          <p:nvSpPr>
            <p:cNvPr id="173103" name="Rectangle 22"/>
            <p:cNvSpPr>
              <a:spLocks noChangeAspect="1" noChangeArrowheads="1"/>
            </p:cNvSpPr>
            <p:nvPr/>
          </p:nvSpPr>
          <p:spPr bwMode="auto">
            <a:xfrm>
              <a:off x="4221" y="3184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104" name="Rectangle 23"/>
            <p:cNvSpPr>
              <a:spLocks noChangeAspect="1" noChangeArrowheads="1"/>
            </p:cNvSpPr>
            <p:nvPr/>
          </p:nvSpPr>
          <p:spPr bwMode="auto">
            <a:xfrm>
              <a:off x="3054" y="3184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105" name="Rectangle 24"/>
            <p:cNvSpPr>
              <a:spLocks noChangeAspect="1" noChangeArrowheads="1"/>
            </p:cNvSpPr>
            <p:nvPr/>
          </p:nvSpPr>
          <p:spPr bwMode="auto">
            <a:xfrm>
              <a:off x="2276" y="3184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106" name="Rectangle 25"/>
            <p:cNvSpPr>
              <a:spLocks noChangeAspect="1" noChangeArrowheads="1"/>
            </p:cNvSpPr>
            <p:nvPr/>
          </p:nvSpPr>
          <p:spPr bwMode="auto">
            <a:xfrm>
              <a:off x="1576" y="3184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768600" y="2982913"/>
            <a:ext cx="1058863" cy="1285875"/>
            <a:chOff x="1807" y="2400"/>
            <a:chExt cx="667" cy="810"/>
          </a:xfrm>
        </p:grpSpPr>
        <p:sp>
          <p:nvSpPr>
            <p:cNvPr id="173101" name="Rectangle 27"/>
            <p:cNvSpPr>
              <a:spLocks noChangeAspect="1" noChangeArrowheads="1"/>
            </p:cNvSpPr>
            <p:nvPr/>
          </p:nvSpPr>
          <p:spPr bwMode="auto">
            <a:xfrm>
              <a:off x="1929" y="2400"/>
              <a:ext cx="545" cy="67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102" name="Rectangle 29"/>
            <p:cNvSpPr>
              <a:spLocks noChangeAspect="1" noChangeArrowheads="1"/>
            </p:cNvSpPr>
            <p:nvPr/>
          </p:nvSpPr>
          <p:spPr bwMode="auto">
            <a:xfrm>
              <a:off x="1807" y="2510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256Kx8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7019925" y="2982913"/>
            <a:ext cx="1081088" cy="1277937"/>
            <a:chOff x="4485" y="2400"/>
            <a:chExt cx="681" cy="805"/>
          </a:xfrm>
        </p:grpSpPr>
        <p:sp>
          <p:nvSpPr>
            <p:cNvPr id="173099" name="Rectangle 31"/>
            <p:cNvSpPr>
              <a:spLocks noChangeAspect="1" noChangeArrowheads="1"/>
            </p:cNvSpPr>
            <p:nvPr/>
          </p:nvSpPr>
          <p:spPr bwMode="auto">
            <a:xfrm>
              <a:off x="4619" y="2400"/>
              <a:ext cx="547" cy="67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100" name="Rectangle 33"/>
            <p:cNvSpPr>
              <a:spLocks noChangeAspect="1" noChangeArrowheads="1"/>
            </p:cNvSpPr>
            <p:nvPr/>
          </p:nvSpPr>
          <p:spPr bwMode="auto">
            <a:xfrm>
              <a:off x="4485" y="2505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256Kx8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116513" y="2982913"/>
            <a:ext cx="1066800" cy="1287462"/>
            <a:chOff x="3286" y="2400"/>
            <a:chExt cx="672" cy="811"/>
          </a:xfrm>
        </p:grpSpPr>
        <p:sp>
          <p:nvSpPr>
            <p:cNvPr id="173097" name="Rectangle 35"/>
            <p:cNvSpPr>
              <a:spLocks noChangeAspect="1" noChangeArrowheads="1"/>
            </p:cNvSpPr>
            <p:nvPr/>
          </p:nvSpPr>
          <p:spPr bwMode="auto">
            <a:xfrm>
              <a:off x="3414" y="2400"/>
              <a:ext cx="544" cy="67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098" name="Rectangle 37"/>
            <p:cNvSpPr>
              <a:spLocks noChangeAspect="1" noChangeArrowheads="1"/>
            </p:cNvSpPr>
            <p:nvPr/>
          </p:nvSpPr>
          <p:spPr bwMode="auto">
            <a:xfrm>
              <a:off x="3286" y="2511"/>
              <a:ext cx="586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256Kx8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932238" y="2974975"/>
            <a:ext cx="1073150" cy="1277938"/>
            <a:chOff x="2540" y="2395"/>
            <a:chExt cx="676" cy="805"/>
          </a:xfrm>
        </p:grpSpPr>
        <p:sp>
          <p:nvSpPr>
            <p:cNvPr id="173095" name="Rectangle 39"/>
            <p:cNvSpPr>
              <a:spLocks noChangeAspect="1" noChangeArrowheads="1"/>
            </p:cNvSpPr>
            <p:nvPr/>
          </p:nvSpPr>
          <p:spPr bwMode="auto">
            <a:xfrm>
              <a:off x="2670" y="2395"/>
              <a:ext cx="546" cy="67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096" name="Rectangle 41"/>
            <p:cNvSpPr>
              <a:spLocks noChangeAspect="1" noChangeArrowheads="1"/>
            </p:cNvSpPr>
            <p:nvPr/>
          </p:nvSpPr>
          <p:spPr bwMode="auto">
            <a:xfrm>
              <a:off x="2540" y="2500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256Kx8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932906" name="Line 42"/>
          <p:cNvSpPr>
            <a:spLocks noChangeAspect="1" noChangeShapeType="1"/>
          </p:cNvSpPr>
          <p:nvPr/>
        </p:nvSpPr>
        <p:spPr bwMode="auto">
          <a:xfrm>
            <a:off x="2030413" y="2406650"/>
            <a:ext cx="5434012" cy="1588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907" name="Line 43"/>
          <p:cNvSpPr>
            <a:spLocks noChangeAspect="1" noChangeShapeType="1"/>
          </p:cNvSpPr>
          <p:nvPr/>
        </p:nvSpPr>
        <p:spPr bwMode="auto">
          <a:xfrm>
            <a:off x="2278063" y="1657350"/>
            <a:ext cx="0" cy="750888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908" name="Line 44"/>
          <p:cNvSpPr>
            <a:spLocks noChangeAspect="1" noChangeShapeType="1"/>
          </p:cNvSpPr>
          <p:nvPr/>
        </p:nvSpPr>
        <p:spPr bwMode="auto">
          <a:xfrm>
            <a:off x="2278063" y="1657350"/>
            <a:ext cx="741362" cy="3175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909" name="Line 45"/>
          <p:cNvSpPr>
            <a:spLocks noChangeAspect="1" noChangeShapeType="1"/>
          </p:cNvSpPr>
          <p:nvPr/>
        </p:nvSpPr>
        <p:spPr bwMode="auto">
          <a:xfrm>
            <a:off x="2030413" y="4962525"/>
            <a:ext cx="6051550" cy="15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1042988" y="1230313"/>
            <a:ext cx="1111250" cy="3854450"/>
            <a:chOff x="720" y="1200"/>
            <a:chExt cx="700" cy="2428"/>
          </a:xfrm>
        </p:grpSpPr>
        <p:sp>
          <p:nvSpPr>
            <p:cNvPr id="173089" name="Rectangle 52"/>
            <p:cNvSpPr>
              <a:spLocks noChangeAspect="1" noChangeArrowheads="1"/>
            </p:cNvSpPr>
            <p:nvPr/>
          </p:nvSpPr>
          <p:spPr bwMode="auto">
            <a:xfrm>
              <a:off x="720" y="1200"/>
              <a:ext cx="622" cy="2428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090" name="Rectangle 47"/>
            <p:cNvSpPr>
              <a:spLocks noChangeAspect="1" noChangeArrowheads="1"/>
            </p:cNvSpPr>
            <p:nvPr/>
          </p:nvSpPr>
          <p:spPr bwMode="auto">
            <a:xfrm>
              <a:off x="876" y="1740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20-0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091" name="Rectangle 48"/>
            <p:cNvSpPr>
              <a:spLocks noChangeAspect="1" noChangeArrowheads="1"/>
            </p:cNvSpPr>
            <p:nvPr/>
          </p:nvSpPr>
          <p:spPr bwMode="auto">
            <a:xfrm>
              <a:off x="798" y="1200"/>
              <a:ext cx="54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MREQ#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092" name="Rectangle 49"/>
            <p:cNvSpPr>
              <a:spLocks noChangeAspect="1" noChangeArrowheads="1"/>
            </p:cNvSpPr>
            <p:nvPr/>
          </p:nvSpPr>
          <p:spPr bwMode="auto">
            <a:xfrm>
              <a:off x="876" y="2009"/>
              <a:ext cx="54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R/W#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093" name="Rectangle 50"/>
            <p:cNvSpPr>
              <a:spLocks noChangeAspect="1" noChangeArrowheads="1"/>
            </p:cNvSpPr>
            <p:nvPr/>
          </p:nvSpPr>
          <p:spPr bwMode="auto">
            <a:xfrm>
              <a:off x="720" y="2278"/>
              <a:ext cx="54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CPU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3094" name="Rectangle 51"/>
            <p:cNvSpPr>
              <a:spLocks noChangeAspect="1" noChangeArrowheads="1"/>
            </p:cNvSpPr>
            <p:nvPr/>
          </p:nvSpPr>
          <p:spPr bwMode="auto">
            <a:xfrm>
              <a:off x="798" y="3289"/>
              <a:ext cx="54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932917" name="Line 53"/>
          <p:cNvSpPr>
            <a:spLocks noChangeAspect="1" noChangeShapeType="1"/>
          </p:cNvSpPr>
          <p:nvPr/>
        </p:nvSpPr>
        <p:spPr bwMode="auto">
          <a:xfrm>
            <a:off x="2030413" y="1444625"/>
            <a:ext cx="9890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3509963" y="1878013"/>
            <a:ext cx="4325937" cy="1295400"/>
            <a:chOff x="2274" y="1704"/>
            <a:chExt cx="2725" cy="816"/>
          </a:xfrm>
        </p:grpSpPr>
        <p:sp>
          <p:nvSpPr>
            <p:cNvPr id="173085" name="Line 55"/>
            <p:cNvSpPr>
              <a:spLocks noChangeAspect="1" noChangeShapeType="1"/>
            </p:cNvSpPr>
            <p:nvPr/>
          </p:nvSpPr>
          <p:spPr bwMode="auto">
            <a:xfrm flipV="1">
              <a:off x="2274" y="1709"/>
              <a:ext cx="2" cy="8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086" name="Line 56"/>
            <p:cNvSpPr>
              <a:spLocks noChangeAspect="1" noChangeShapeType="1"/>
            </p:cNvSpPr>
            <p:nvPr/>
          </p:nvSpPr>
          <p:spPr bwMode="auto">
            <a:xfrm flipV="1">
              <a:off x="4997" y="1704"/>
              <a:ext cx="2" cy="74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087" name="Line 57"/>
            <p:cNvSpPr>
              <a:spLocks noChangeAspect="1" noChangeShapeType="1"/>
            </p:cNvSpPr>
            <p:nvPr/>
          </p:nvSpPr>
          <p:spPr bwMode="auto">
            <a:xfrm flipV="1">
              <a:off x="3752" y="1708"/>
              <a:ext cx="2" cy="8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088" name="Line 58"/>
            <p:cNvSpPr>
              <a:spLocks noChangeAspect="1" noChangeShapeType="1"/>
            </p:cNvSpPr>
            <p:nvPr/>
          </p:nvSpPr>
          <p:spPr bwMode="auto">
            <a:xfrm flipV="1">
              <a:off x="2974" y="1709"/>
              <a:ext cx="2" cy="8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3265488" y="2406650"/>
            <a:ext cx="4198937" cy="642938"/>
            <a:chOff x="2120" y="2037"/>
            <a:chExt cx="2645" cy="405"/>
          </a:xfrm>
        </p:grpSpPr>
        <p:sp>
          <p:nvSpPr>
            <p:cNvPr id="173081" name="Line 60"/>
            <p:cNvSpPr>
              <a:spLocks noChangeAspect="1" noChangeShapeType="1"/>
            </p:cNvSpPr>
            <p:nvPr/>
          </p:nvSpPr>
          <p:spPr bwMode="auto">
            <a:xfrm>
              <a:off x="4765" y="2037"/>
              <a:ext cx="0" cy="405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082" name="Line 61"/>
            <p:cNvSpPr>
              <a:spLocks noChangeAspect="1" noChangeShapeType="1"/>
            </p:cNvSpPr>
            <p:nvPr/>
          </p:nvSpPr>
          <p:spPr bwMode="auto">
            <a:xfrm>
              <a:off x="2820" y="2037"/>
              <a:ext cx="0" cy="405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083" name="Line 62"/>
            <p:cNvSpPr>
              <a:spLocks noChangeAspect="1" noChangeShapeType="1"/>
            </p:cNvSpPr>
            <p:nvPr/>
          </p:nvSpPr>
          <p:spPr bwMode="auto">
            <a:xfrm>
              <a:off x="2120" y="2037"/>
              <a:ext cx="0" cy="405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3084" name="Line 63"/>
            <p:cNvSpPr>
              <a:spLocks noChangeAspect="1" noChangeShapeType="1"/>
            </p:cNvSpPr>
            <p:nvPr/>
          </p:nvSpPr>
          <p:spPr bwMode="auto">
            <a:xfrm>
              <a:off x="3598" y="2037"/>
              <a:ext cx="0" cy="405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32928" name="Line 64"/>
          <p:cNvSpPr>
            <a:spLocks noChangeAspect="1" noChangeShapeType="1"/>
          </p:cNvSpPr>
          <p:nvPr/>
        </p:nvSpPr>
        <p:spPr bwMode="auto">
          <a:xfrm flipV="1">
            <a:off x="3024188" y="2727325"/>
            <a:ext cx="0" cy="4302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oval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929" name="Line 65"/>
          <p:cNvSpPr>
            <a:spLocks noChangeAspect="1" noChangeShapeType="1"/>
          </p:cNvSpPr>
          <p:nvPr/>
        </p:nvSpPr>
        <p:spPr bwMode="auto">
          <a:xfrm>
            <a:off x="2030413" y="2727325"/>
            <a:ext cx="52784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930" name="Line 66"/>
          <p:cNvSpPr>
            <a:spLocks noChangeAspect="1" noChangeShapeType="1"/>
          </p:cNvSpPr>
          <p:nvPr/>
        </p:nvSpPr>
        <p:spPr bwMode="auto">
          <a:xfrm flipV="1">
            <a:off x="7308850" y="2727325"/>
            <a:ext cx="0" cy="4302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931" name="Line 67"/>
          <p:cNvSpPr>
            <a:spLocks noChangeAspect="1" noChangeShapeType="1"/>
          </p:cNvSpPr>
          <p:nvPr/>
        </p:nvSpPr>
        <p:spPr bwMode="auto">
          <a:xfrm flipV="1">
            <a:off x="4167188" y="2705100"/>
            <a:ext cx="0" cy="4302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oval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2932" name="Line 68"/>
          <p:cNvSpPr>
            <a:spLocks noChangeAspect="1" noChangeShapeType="1"/>
          </p:cNvSpPr>
          <p:nvPr/>
        </p:nvSpPr>
        <p:spPr bwMode="auto">
          <a:xfrm flipV="1">
            <a:off x="5386388" y="2705100"/>
            <a:ext cx="0" cy="4302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oval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308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charset="0"/>
              </a:rPr>
              <a:t> -</a:t>
            </a:r>
            <a:fld id="{A5892F92-6DF2-42E3-9006-22EB6959AEFD}" type="slidenum">
              <a:rPr lang="en-US" altLang="zh-CN">
                <a:latin typeface="Arial" charset="0"/>
              </a:rPr>
              <a:pPr/>
              <a:t>25</a:t>
            </a:fld>
            <a:r>
              <a:rPr lang="en-US" altLang="zh-CN">
                <a:latin typeface="Arial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973666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3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3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32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32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932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32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32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932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3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93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932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932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93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93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932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932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93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93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932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32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93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3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932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932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93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93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932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932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93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93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932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932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93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93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932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932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93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93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932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932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75" grpId="0"/>
      <p:bldP spid="932876" grpId="0"/>
      <p:bldP spid="932906" grpId="0" animBg="1"/>
      <p:bldP spid="932907" grpId="0" animBg="1"/>
      <p:bldP spid="932908" grpId="0" animBg="1"/>
      <p:bldP spid="932909" grpId="0" animBg="1"/>
      <p:bldP spid="932917" grpId="0" animBg="1"/>
      <p:bldP spid="932928" grpId="0" animBg="1"/>
      <p:bldP spid="932929" grpId="0" animBg="1"/>
      <p:bldP spid="932930" grpId="0" animBg="1"/>
      <p:bldP spid="932931" grpId="0" animBg="1"/>
      <p:bldP spid="932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620712"/>
            <a:ext cx="8686800" cy="583262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Arial" pitchFamily="34" charset="0"/>
              <a:buNone/>
              <a:defRPr/>
            </a:pPr>
            <a:r>
              <a:rPr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sz="25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某计算机的主存地址空间中</a:t>
            </a:r>
            <a:endParaRPr lang="en-US" sz="25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ct val="110000"/>
              </a:lnSpc>
              <a:buFont typeface="Arial" pitchFamily="34" charset="0"/>
              <a:buNone/>
              <a:defRPr/>
            </a:pP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0x0000</a:t>
            </a:r>
            <a:r>
              <a:rPr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3FFF</a:t>
            </a:r>
            <a:r>
              <a:rPr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ROM</a:t>
            </a:r>
            <a:r>
              <a:rPr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存储区域</a:t>
            </a:r>
            <a:endParaRPr lang="en-US" sz="21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ct val="110000"/>
              </a:lnSpc>
              <a:buFont typeface="Arial" pitchFamily="34" charset="0"/>
              <a:buNone/>
              <a:defRPr/>
            </a:pP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0x4000</a:t>
            </a:r>
            <a:r>
              <a:rPr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0x5FFF</a:t>
            </a:r>
            <a:r>
              <a:rPr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为保留地址区域</a:t>
            </a:r>
            <a:endParaRPr lang="en-US" sz="21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ct val="110000"/>
              </a:lnSpc>
              <a:buFont typeface="Arial" pitchFamily="34" charset="0"/>
              <a:buNone/>
              <a:defRPr/>
            </a:pP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0x6000</a:t>
            </a:r>
            <a:r>
              <a:rPr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0xFFFF</a:t>
            </a:r>
            <a:r>
              <a:rPr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RAM</a:t>
            </a:r>
            <a:r>
              <a:rPr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地址区域</a:t>
            </a:r>
            <a:r>
              <a:rPr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sz="21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Arial" pitchFamily="34" charset="0"/>
              <a:buNone/>
              <a:defRPr/>
            </a:pPr>
            <a:r>
              <a:rPr lang="en-US" altLang="zh-CN" sz="25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RAM</a:t>
            </a:r>
            <a:r>
              <a:rPr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的控制信号为</a:t>
            </a:r>
            <a:r>
              <a:rPr lang="en-US" altLang="zh-CN"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CS#</a:t>
            </a:r>
            <a:r>
              <a:rPr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WE#</a:t>
            </a:r>
            <a:r>
              <a:rPr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5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sz="25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地址线</a:t>
            </a:r>
            <a:r>
              <a:rPr lang="en-US" altLang="zh-CN" sz="25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A15~A0</a:t>
            </a:r>
            <a:r>
              <a:rPr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sz="25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数据线</a:t>
            </a:r>
            <a:r>
              <a:rPr lang="en-US" altLang="zh-CN" sz="25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D7~D0</a:t>
            </a:r>
            <a:r>
              <a:rPr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，控制信号有读写控制</a:t>
            </a:r>
            <a:r>
              <a:rPr lang="en-US" altLang="zh-CN"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R/W#</a:t>
            </a:r>
            <a:r>
              <a:rPr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和访存请求</a:t>
            </a:r>
            <a:r>
              <a:rPr lang="en-US" altLang="zh-CN"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MREQ#</a:t>
            </a:r>
            <a:r>
              <a:rPr sz="2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sz="2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457200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ROM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RAM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都采用</a:t>
            </a:r>
            <a:r>
              <a:rPr lang="en-US" altLang="zh-CN"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8K×1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芯片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试画出与</a:t>
            </a: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的连接图。</a:t>
            </a:r>
          </a:p>
          <a:p>
            <a:pPr marL="857250" lvl="1" indent="-457200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ROM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8K×8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的芯片，</a:t>
            </a:r>
            <a:r>
              <a:rPr lang="en-US" altLang="zh-CN"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RAM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芯片采用</a:t>
            </a: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4K×8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的芯片，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试画出与</a:t>
            </a: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的连接图。</a:t>
            </a:r>
          </a:p>
          <a:p>
            <a:pPr marL="857250" lvl="1" indent="-457200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ROM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16K×8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的芯片，</a:t>
            </a:r>
            <a:r>
              <a:rPr lang="en-US" altLang="zh-CN"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RAM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芯片采用</a:t>
            </a: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4K×8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的芯片，</a:t>
            </a:r>
            <a:r>
              <a:rPr sz="21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试画出与</a:t>
            </a:r>
            <a:r>
              <a:rPr lang="en-US" altLang="zh-CN"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sz="21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的连接图</a:t>
            </a:r>
          </a:p>
        </p:txBody>
      </p:sp>
      <p:sp>
        <p:nvSpPr>
          <p:cNvPr id="17408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Arial" charset="0"/>
              </a:rPr>
              <a:t> -</a:t>
            </a:r>
            <a:fld id="{F652328F-6471-4AB8-BBCA-69971ED5F087}" type="slidenum">
              <a:rPr lang="en-US" altLang="zh-CN">
                <a:latin typeface="Arial" charset="0"/>
              </a:rPr>
              <a:pPr/>
              <a:t>26</a:t>
            </a:fld>
            <a:r>
              <a:rPr lang="en-US" altLang="zh-CN" dirty="0">
                <a:latin typeface="Arial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88594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1"/>
          <p:cNvGrpSpPr>
            <a:grpSpLocks/>
          </p:cNvGrpSpPr>
          <p:nvPr/>
        </p:nvGrpSpPr>
        <p:grpSpPr bwMode="auto">
          <a:xfrm>
            <a:off x="1085850" y="1066800"/>
            <a:ext cx="6896100" cy="1136650"/>
            <a:chOff x="684" y="672"/>
            <a:chExt cx="4344" cy="716"/>
          </a:xfrm>
        </p:grpSpPr>
        <p:sp>
          <p:nvSpPr>
            <p:cNvPr id="176242" name="Rectangle 3"/>
            <p:cNvSpPr>
              <a:spLocks noChangeArrowheads="1"/>
            </p:cNvSpPr>
            <p:nvPr/>
          </p:nvSpPr>
          <p:spPr bwMode="auto">
            <a:xfrm>
              <a:off x="4757" y="1030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43" name="Rectangle 4"/>
            <p:cNvSpPr>
              <a:spLocks noChangeArrowheads="1"/>
            </p:cNvSpPr>
            <p:nvPr/>
          </p:nvSpPr>
          <p:spPr bwMode="auto">
            <a:xfrm>
              <a:off x="4485" y="1030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44" name="Rectangle 5"/>
            <p:cNvSpPr>
              <a:spLocks noChangeArrowheads="1"/>
            </p:cNvSpPr>
            <p:nvPr/>
          </p:nvSpPr>
          <p:spPr bwMode="auto">
            <a:xfrm>
              <a:off x="4214" y="1030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45" name="Rectangle 6"/>
            <p:cNvSpPr>
              <a:spLocks noChangeArrowheads="1"/>
            </p:cNvSpPr>
            <p:nvPr/>
          </p:nvSpPr>
          <p:spPr bwMode="auto">
            <a:xfrm>
              <a:off x="3942" y="1030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46" name="Rectangle 7"/>
            <p:cNvSpPr>
              <a:spLocks noChangeArrowheads="1"/>
            </p:cNvSpPr>
            <p:nvPr/>
          </p:nvSpPr>
          <p:spPr bwMode="auto">
            <a:xfrm>
              <a:off x="3671" y="1030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47" name="Rectangle 8"/>
            <p:cNvSpPr>
              <a:spLocks noChangeArrowheads="1"/>
            </p:cNvSpPr>
            <p:nvPr/>
          </p:nvSpPr>
          <p:spPr bwMode="auto">
            <a:xfrm>
              <a:off x="3399" y="1030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48" name="Rectangle 9"/>
            <p:cNvSpPr>
              <a:spLocks noChangeArrowheads="1"/>
            </p:cNvSpPr>
            <p:nvPr/>
          </p:nvSpPr>
          <p:spPr bwMode="auto">
            <a:xfrm>
              <a:off x="3128" y="1030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49" name="Rectangle 10"/>
            <p:cNvSpPr>
              <a:spLocks noChangeArrowheads="1"/>
            </p:cNvSpPr>
            <p:nvPr/>
          </p:nvSpPr>
          <p:spPr bwMode="auto">
            <a:xfrm>
              <a:off x="2856" y="1030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50" name="Rectangle 11"/>
            <p:cNvSpPr>
              <a:spLocks noChangeArrowheads="1"/>
            </p:cNvSpPr>
            <p:nvPr/>
          </p:nvSpPr>
          <p:spPr bwMode="auto">
            <a:xfrm>
              <a:off x="2585" y="1030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51" name="Rectangle 12"/>
            <p:cNvSpPr>
              <a:spLocks noChangeArrowheads="1"/>
            </p:cNvSpPr>
            <p:nvPr/>
          </p:nvSpPr>
          <p:spPr bwMode="auto">
            <a:xfrm>
              <a:off x="2313" y="1030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52" name="Rectangle 13"/>
            <p:cNvSpPr>
              <a:spLocks noChangeArrowheads="1"/>
            </p:cNvSpPr>
            <p:nvPr/>
          </p:nvSpPr>
          <p:spPr bwMode="auto">
            <a:xfrm>
              <a:off x="2042" y="1030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53" name="Rectangle 14"/>
            <p:cNvSpPr>
              <a:spLocks noChangeArrowheads="1"/>
            </p:cNvSpPr>
            <p:nvPr/>
          </p:nvSpPr>
          <p:spPr bwMode="auto">
            <a:xfrm>
              <a:off x="1770" y="1030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54" name="Rectangle 15"/>
            <p:cNvSpPr>
              <a:spLocks noChangeArrowheads="1"/>
            </p:cNvSpPr>
            <p:nvPr/>
          </p:nvSpPr>
          <p:spPr bwMode="auto">
            <a:xfrm>
              <a:off x="1499" y="1030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55" name="Rectangle 16"/>
            <p:cNvSpPr>
              <a:spLocks noChangeArrowheads="1"/>
            </p:cNvSpPr>
            <p:nvPr/>
          </p:nvSpPr>
          <p:spPr bwMode="auto">
            <a:xfrm>
              <a:off x="1227" y="1030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56" name="Rectangle 17"/>
            <p:cNvSpPr>
              <a:spLocks noChangeArrowheads="1"/>
            </p:cNvSpPr>
            <p:nvPr/>
          </p:nvSpPr>
          <p:spPr bwMode="auto">
            <a:xfrm>
              <a:off x="956" y="1030"/>
              <a:ext cx="271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57" name="Rectangle 18"/>
            <p:cNvSpPr>
              <a:spLocks noChangeArrowheads="1"/>
            </p:cNvSpPr>
            <p:nvPr/>
          </p:nvSpPr>
          <p:spPr bwMode="auto">
            <a:xfrm>
              <a:off x="684" y="1030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58" name="Rectangle 19"/>
            <p:cNvSpPr>
              <a:spLocks noChangeArrowheads="1"/>
            </p:cNvSpPr>
            <p:nvPr/>
          </p:nvSpPr>
          <p:spPr bwMode="auto">
            <a:xfrm>
              <a:off x="4757" y="672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59" name="Rectangle 20"/>
            <p:cNvSpPr>
              <a:spLocks noChangeArrowheads="1"/>
            </p:cNvSpPr>
            <p:nvPr/>
          </p:nvSpPr>
          <p:spPr bwMode="auto">
            <a:xfrm>
              <a:off x="4485" y="672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0" name="Rectangle 21"/>
            <p:cNvSpPr>
              <a:spLocks noChangeArrowheads="1"/>
            </p:cNvSpPr>
            <p:nvPr/>
          </p:nvSpPr>
          <p:spPr bwMode="auto">
            <a:xfrm>
              <a:off x="4214" y="672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1" name="Rectangle 22"/>
            <p:cNvSpPr>
              <a:spLocks noChangeArrowheads="1"/>
            </p:cNvSpPr>
            <p:nvPr/>
          </p:nvSpPr>
          <p:spPr bwMode="auto">
            <a:xfrm>
              <a:off x="3942" y="672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2" name="Rectangle 23"/>
            <p:cNvSpPr>
              <a:spLocks noChangeArrowheads="1"/>
            </p:cNvSpPr>
            <p:nvPr/>
          </p:nvSpPr>
          <p:spPr bwMode="auto">
            <a:xfrm>
              <a:off x="3671" y="672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3" name="Rectangle 24"/>
            <p:cNvSpPr>
              <a:spLocks noChangeArrowheads="1"/>
            </p:cNvSpPr>
            <p:nvPr/>
          </p:nvSpPr>
          <p:spPr bwMode="auto">
            <a:xfrm>
              <a:off x="3399" y="672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4" name="Rectangle 25"/>
            <p:cNvSpPr>
              <a:spLocks noChangeArrowheads="1"/>
            </p:cNvSpPr>
            <p:nvPr/>
          </p:nvSpPr>
          <p:spPr bwMode="auto">
            <a:xfrm>
              <a:off x="3128" y="672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5" name="Rectangle 26"/>
            <p:cNvSpPr>
              <a:spLocks noChangeArrowheads="1"/>
            </p:cNvSpPr>
            <p:nvPr/>
          </p:nvSpPr>
          <p:spPr bwMode="auto">
            <a:xfrm>
              <a:off x="2856" y="672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6" name="Rectangle 27"/>
            <p:cNvSpPr>
              <a:spLocks noChangeArrowheads="1"/>
            </p:cNvSpPr>
            <p:nvPr/>
          </p:nvSpPr>
          <p:spPr bwMode="auto">
            <a:xfrm>
              <a:off x="2585" y="672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7" name="Rectangle 28"/>
            <p:cNvSpPr>
              <a:spLocks noChangeArrowheads="1"/>
            </p:cNvSpPr>
            <p:nvPr/>
          </p:nvSpPr>
          <p:spPr bwMode="auto">
            <a:xfrm>
              <a:off x="2313" y="672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8" name="Rectangle 29"/>
            <p:cNvSpPr>
              <a:spLocks noChangeArrowheads="1"/>
            </p:cNvSpPr>
            <p:nvPr/>
          </p:nvSpPr>
          <p:spPr bwMode="auto">
            <a:xfrm>
              <a:off x="2042" y="672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69" name="Rectangle 30"/>
            <p:cNvSpPr>
              <a:spLocks noChangeArrowheads="1"/>
            </p:cNvSpPr>
            <p:nvPr/>
          </p:nvSpPr>
          <p:spPr bwMode="auto">
            <a:xfrm>
              <a:off x="1770" y="672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70" name="Rectangle 31"/>
            <p:cNvSpPr>
              <a:spLocks noChangeArrowheads="1"/>
            </p:cNvSpPr>
            <p:nvPr/>
          </p:nvSpPr>
          <p:spPr bwMode="auto">
            <a:xfrm>
              <a:off x="1499" y="672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71" name="Rectangle 32"/>
            <p:cNvSpPr>
              <a:spLocks noChangeArrowheads="1"/>
            </p:cNvSpPr>
            <p:nvPr/>
          </p:nvSpPr>
          <p:spPr bwMode="auto">
            <a:xfrm>
              <a:off x="1227" y="672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72" name="Rectangle 33"/>
            <p:cNvSpPr>
              <a:spLocks noChangeArrowheads="1"/>
            </p:cNvSpPr>
            <p:nvPr/>
          </p:nvSpPr>
          <p:spPr bwMode="auto">
            <a:xfrm>
              <a:off x="956" y="672"/>
              <a:ext cx="271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73" name="Rectangle 34"/>
            <p:cNvSpPr>
              <a:spLocks noChangeArrowheads="1"/>
            </p:cNvSpPr>
            <p:nvPr/>
          </p:nvSpPr>
          <p:spPr bwMode="auto">
            <a:xfrm>
              <a:off x="684" y="672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74" name="Line 35"/>
            <p:cNvSpPr>
              <a:spLocks noChangeShapeType="1"/>
            </p:cNvSpPr>
            <p:nvPr/>
          </p:nvSpPr>
          <p:spPr bwMode="auto">
            <a:xfrm>
              <a:off x="684" y="672"/>
              <a:ext cx="434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75" name="Line 36"/>
            <p:cNvSpPr>
              <a:spLocks noChangeShapeType="1"/>
            </p:cNvSpPr>
            <p:nvPr/>
          </p:nvSpPr>
          <p:spPr bwMode="auto">
            <a:xfrm>
              <a:off x="684" y="103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76" name="Line 37"/>
            <p:cNvSpPr>
              <a:spLocks noChangeShapeType="1"/>
            </p:cNvSpPr>
            <p:nvPr/>
          </p:nvSpPr>
          <p:spPr bwMode="auto">
            <a:xfrm>
              <a:off x="684" y="1388"/>
              <a:ext cx="434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77" name="Line 38"/>
            <p:cNvSpPr>
              <a:spLocks noChangeShapeType="1"/>
            </p:cNvSpPr>
            <p:nvPr/>
          </p:nvSpPr>
          <p:spPr bwMode="auto">
            <a:xfrm>
              <a:off x="684" y="672"/>
              <a:ext cx="0" cy="71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78" name="Line 39"/>
            <p:cNvSpPr>
              <a:spLocks noChangeShapeType="1"/>
            </p:cNvSpPr>
            <p:nvPr/>
          </p:nvSpPr>
          <p:spPr bwMode="auto">
            <a:xfrm>
              <a:off x="956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79" name="Line 40"/>
            <p:cNvSpPr>
              <a:spLocks noChangeShapeType="1"/>
            </p:cNvSpPr>
            <p:nvPr/>
          </p:nvSpPr>
          <p:spPr bwMode="auto">
            <a:xfrm>
              <a:off x="1227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0" name="Line 41"/>
            <p:cNvSpPr>
              <a:spLocks noChangeShapeType="1"/>
            </p:cNvSpPr>
            <p:nvPr/>
          </p:nvSpPr>
          <p:spPr bwMode="auto">
            <a:xfrm>
              <a:off x="1770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1" name="Line 42"/>
            <p:cNvSpPr>
              <a:spLocks noChangeShapeType="1"/>
            </p:cNvSpPr>
            <p:nvPr/>
          </p:nvSpPr>
          <p:spPr bwMode="auto">
            <a:xfrm>
              <a:off x="2042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2" name="Line 43"/>
            <p:cNvSpPr>
              <a:spLocks noChangeShapeType="1"/>
            </p:cNvSpPr>
            <p:nvPr/>
          </p:nvSpPr>
          <p:spPr bwMode="auto">
            <a:xfrm>
              <a:off x="2313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3" name="Line 44"/>
            <p:cNvSpPr>
              <a:spLocks noChangeShapeType="1"/>
            </p:cNvSpPr>
            <p:nvPr/>
          </p:nvSpPr>
          <p:spPr bwMode="auto">
            <a:xfrm>
              <a:off x="2585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4" name="Line 45"/>
            <p:cNvSpPr>
              <a:spLocks noChangeShapeType="1"/>
            </p:cNvSpPr>
            <p:nvPr/>
          </p:nvSpPr>
          <p:spPr bwMode="auto">
            <a:xfrm>
              <a:off x="2856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5" name="Line 46"/>
            <p:cNvSpPr>
              <a:spLocks noChangeShapeType="1"/>
            </p:cNvSpPr>
            <p:nvPr/>
          </p:nvSpPr>
          <p:spPr bwMode="auto">
            <a:xfrm>
              <a:off x="3128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6" name="Line 47"/>
            <p:cNvSpPr>
              <a:spLocks noChangeShapeType="1"/>
            </p:cNvSpPr>
            <p:nvPr/>
          </p:nvSpPr>
          <p:spPr bwMode="auto">
            <a:xfrm>
              <a:off x="3399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7" name="Line 48"/>
            <p:cNvSpPr>
              <a:spLocks noChangeShapeType="1"/>
            </p:cNvSpPr>
            <p:nvPr/>
          </p:nvSpPr>
          <p:spPr bwMode="auto">
            <a:xfrm>
              <a:off x="3671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8" name="Line 49"/>
            <p:cNvSpPr>
              <a:spLocks noChangeShapeType="1"/>
            </p:cNvSpPr>
            <p:nvPr/>
          </p:nvSpPr>
          <p:spPr bwMode="auto">
            <a:xfrm>
              <a:off x="3942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89" name="Line 50"/>
            <p:cNvSpPr>
              <a:spLocks noChangeShapeType="1"/>
            </p:cNvSpPr>
            <p:nvPr/>
          </p:nvSpPr>
          <p:spPr bwMode="auto">
            <a:xfrm>
              <a:off x="4214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90" name="Line 51"/>
            <p:cNvSpPr>
              <a:spLocks noChangeShapeType="1"/>
            </p:cNvSpPr>
            <p:nvPr/>
          </p:nvSpPr>
          <p:spPr bwMode="auto">
            <a:xfrm>
              <a:off x="4485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91" name="Line 52"/>
            <p:cNvSpPr>
              <a:spLocks noChangeShapeType="1"/>
            </p:cNvSpPr>
            <p:nvPr/>
          </p:nvSpPr>
          <p:spPr bwMode="auto">
            <a:xfrm>
              <a:off x="4757" y="672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92" name="Line 53"/>
            <p:cNvSpPr>
              <a:spLocks noChangeShapeType="1"/>
            </p:cNvSpPr>
            <p:nvPr/>
          </p:nvSpPr>
          <p:spPr bwMode="auto">
            <a:xfrm>
              <a:off x="5028" y="672"/>
              <a:ext cx="0" cy="71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93" name="Line 54"/>
            <p:cNvSpPr>
              <a:spLocks noChangeShapeType="1"/>
            </p:cNvSpPr>
            <p:nvPr/>
          </p:nvSpPr>
          <p:spPr bwMode="auto">
            <a:xfrm>
              <a:off x="1499" y="1030"/>
              <a:ext cx="3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94" name="Line 55"/>
            <p:cNvSpPr>
              <a:spLocks noChangeShapeType="1"/>
            </p:cNvSpPr>
            <p:nvPr/>
          </p:nvSpPr>
          <p:spPr bwMode="auto">
            <a:xfrm>
              <a:off x="1499" y="672"/>
              <a:ext cx="0" cy="71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36046" name="Rectangle 110"/>
          <p:cNvSpPr>
            <a:spLocks noChangeArrowheads="1"/>
          </p:cNvSpPr>
          <p:nvPr/>
        </p:nvSpPr>
        <p:spPr bwMode="auto">
          <a:xfrm>
            <a:off x="381000" y="533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l">
              <a:lnSpc>
                <a:spcPct val="120000"/>
              </a:lnSpc>
              <a:spcBef>
                <a:spcPct val="20000"/>
              </a:spcBef>
              <a:buClr>
                <a:srgbClr val="080808"/>
              </a:buClr>
              <a:buFont typeface="Wingdings" pitchFamily="2" charset="2"/>
              <a:buNone/>
            </a:pPr>
            <a:r>
              <a:rPr lang="en-US" altLang="zh-CN" sz="2100" b="1" i="0">
                <a:solidFill>
                  <a:srgbClr val="080808"/>
                </a:solidFill>
                <a:latin typeface="Arial" charset="0"/>
              </a:rPr>
              <a:t>0x0000 ~0x3FFF      16K*8 ROM </a:t>
            </a:r>
          </a:p>
        </p:txBody>
      </p:sp>
      <p:sp>
        <p:nvSpPr>
          <p:cNvPr id="936101" name="Rectangle 165"/>
          <p:cNvSpPr>
            <a:spLocks noChangeArrowheads="1"/>
          </p:cNvSpPr>
          <p:nvPr/>
        </p:nvSpPr>
        <p:spPr bwMode="auto">
          <a:xfrm>
            <a:off x="381000" y="2362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l">
              <a:lnSpc>
                <a:spcPct val="120000"/>
              </a:lnSpc>
              <a:spcBef>
                <a:spcPct val="20000"/>
              </a:spcBef>
              <a:buClr>
                <a:srgbClr val="080808"/>
              </a:buClr>
              <a:buFont typeface="Wingdings" pitchFamily="2" charset="2"/>
              <a:buNone/>
            </a:pPr>
            <a:r>
              <a:rPr lang="en-US" altLang="zh-CN" sz="2100" b="1" i="0" dirty="0">
                <a:solidFill>
                  <a:srgbClr val="080808"/>
                </a:solidFill>
                <a:latin typeface="Arial" charset="0"/>
              </a:rPr>
              <a:t>0x4000~0x5FFF        8K*8 RESERVED </a:t>
            </a:r>
          </a:p>
        </p:txBody>
      </p:sp>
      <p:sp>
        <p:nvSpPr>
          <p:cNvPr id="936102" name="Rectangle 166"/>
          <p:cNvSpPr>
            <a:spLocks noChangeArrowheads="1"/>
          </p:cNvSpPr>
          <p:nvPr/>
        </p:nvSpPr>
        <p:spPr bwMode="auto">
          <a:xfrm>
            <a:off x="395288" y="426402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l">
              <a:lnSpc>
                <a:spcPct val="120000"/>
              </a:lnSpc>
              <a:spcBef>
                <a:spcPct val="20000"/>
              </a:spcBef>
              <a:buClr>
                <a:srgbClr val="080808"/>
              </a:buClr>
              <a:buFont typeface="Wingdings" pitchFamily="2" charset="2"/>
              <a:buNone/>
            </a:pPr>
            <a:r>
              <a:rPr lang="en-US" altLang="zh-CN" sz="2100" b="1" i="0">
                <a:solidFill>
                  <a:srgbClr val="080808"/>
                </a:solidFill>
                <a:latin typeface="Arial" charset="0"/>
              </a:rPr>
              <a:t>0x6000 ~0xFFFF      40K*8 RAM</a:t>
            </a:r>
          </a:p>
        </p:txBody>
      </p:sp>
      <p:grpSp>
        <p:nvGrpSpPr>
          <p:cNvPr id="3" name="Group 226"/>
          <p:cNvGrpSpPr>
            <a:grpSpLocks/>
          </p:cNvGrpSpPr>
          <p:nvPr/>
        </p:nvGrpSpPr>
        <p:grpSpPr bwMode="auto">
          <a:xfrm>
            <a:off x="1063625" y="2965450"/>
            <a:ext cx="6896100" cy="1136650"/>
            <a:chOff x="780" y="1209"/>
            <a:chExt cx="4344" cy="716"/>
          </a:xfrm>
        </p:grpSpPr>
        <p:sp>
          <p:nvSpPr>
            <p:cNvPr id="176189" name="Rectangle 173"/>
            <p:cNvSpPr>
              <a:spLocks noChangeArrowheads="1"/>
            </p:cNvSpPr>
            <p:nvPr/>
          </p:nvSpPr>
          <p:spPr bwMode="auto">
            <a:xfrm>
              <a:off x="4853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0" name="Rectangle 174"/>
            <p:cNvSpPr>
              <a:spLocks noChangeArrowheads="1"/>
            </p:cNvSpPr>
            <p:nvPr/>
          </p:nvSpPr>
          <p:spPr bwMode="auto">
            <a:xfrm>
              <a:off x="4581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1" name="Rectangle 175"/>
            <p:cNvSpPr>
              <a:spLocks noChangeArrowheads="1"/>
            </p:cNvSpPr>
            <p:nvPr/>
          </p:nvSpPr>
          <p:spPr bwMode="auto">
            <a:xfrm>
              <a:off x="4310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2" name="Rectangle 176"/>
            <p:cNvSpPr>
              <a:spLocks noChangeArrowheads="1"/>
            </p:cNvSpPr>
            <p:nvPr/>
          </p:nvSpPr>
          <p:spPr bwMode="auto">
            <a:xfrm>
              <a:off x="4038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3" name="Rectangle 177"/>
            <p:cNvSpPr>
              <a:spLocks noChangeArrowheads="1"/>
            </p:cNvSpPr>
            <p:nvPr/>
          </p:nvSpPr>
          <p:spPr bwMode="auto">
            <a:xfrm>
              <a:off x="3767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4" name="Rectangle 178"/>
            <p:cNvSpPr>
              <a:spLocks noChangeArrowheads="1"/>
            </p:cNvSpPr>
            <p:nvPr/>
          </p:nvSpPr>
          <p:spPr bwMode="auto">
            <a:xfrm>
              <a:off x="3495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5" name="Rectangle 179"/>
            <p:cNvSpPr>
              <a:spLocks noChangeArrowheads="1"/>
            </p:cNvSpPr>
            <p:nvPr/>
          </p:nvSpPr>
          <p:spPr bwMode="auto">
            <a:xfrm>
              <a:off x="3224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6" name="Rectangle 180"/>
            <p:cNvSpPr>
              <a:spLocks noChangeArrowheads="1"/>
            </p:cNvSpPr>
            <p:nvPr/>
          </p:nvSpPr>
          <p:spPr bwMode="auto">
            <a:xfrm>
              <a:off x="2952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7" name="Rectangle 181"/>
            <p:cNvSpPr>
              <a:spLocks noChangeArrowheads="1"/>
            </p:cNvSpPr>
            <p:nvPr/>
          </p:nvSpPr>
          <p:spPr bwMode="auto">
            <a:xfrm>
              <a:off x="2681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8" name="Rectangle 182"/>
            <p:cNvSpPr>
              <a:spLocks noChangeArrowheads="1"/>
            </p:cNvSpPr>
            <p:nvPr/>
          </p:nvSpPr>
          <p:spPr bwMode="auto">
            <a:xfrm>
              <a:off x="2409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99" name="Rectangle 183"/>
            <p:cNvSpPr>
              <a:spLocks noChangeArrowheads="1"/>
            </p:cNvSpPr>
            <p:nvPr/>
          </p:nvSpPr>
          <p:spPr bwMode="auto">
            <a:xfrm>
              <a:off x="2138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00" name="Rectangle 184"/>
            <p:cNvSpPr>
              <a:spLocks noChangeArrowheads="1"/>
            </p:cNvSpPr>
            <p:nvPr/>
          </p:nvSpPr>
          <p:spPr bwMode="auto">
            <a:xfrm>
              <a:off x="1866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01" name="Rectangle 185"/>
            <p:cNvSpPr>
              <a:spLocks noChangeArrowheads="1"/>
            </p:cNvSpPr>
            <p:nvPr/>
          </p:nvSpPr>
          <p:spPr bwMode="auto">
            <a:xfrm>
              <a:off x="1595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02" name="Rectangle 186"/>
            <p:cNvSpPr>
              <a:spLocks noChangeArrowheads="1"/>
            </p:cNvSpPr>
            <p:nvPr/>
          </p:nvSpPr>
          <p:spPr bwMode="auto">
            <a:xfrm>
              <a:off x="1323" y="1567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03" name="Rectangle 187"/>
            <p:cNvSpPr>
              <a:spLocks noChangeArrowheads="1"/>
            </p:cNvSpPr>
            <p:nvPr/>
          </p:nvSpPr>
          <p:spPr bwMode="auto">
            <a:xfrm>
              <a:off x="1052" y="1567"/>
              <a:ext cx="271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04" name="Rectangle 188"/>
            <p:cNvSpPr>
              <a:spLocks noChangeArrowheads="1"/>
            </p:cNvSpPr>
            <p:nvPr/>
          </p:nvSpPr>
          <p:spPr bwMode="auto">
            <a:xfrm>
              <a:off x="780" y="1567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05" name="Rectangle 189"/>
            <p:cNvSpPr>
              <a:spLocks noChangeArrowheads="1"/>
            </p:cNvSpPr>
            <p:nvPr/>
          </p:nvSpPr>
          <p:spPr bwMode="auto">
            <a:xfrm>
              <a:off x="4853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06" name="Rectangle 190"/>
            <p:cNvSpPr>
              <a:spLocks noChangeArrowheads="1"/>
            </p:cNvSpPr>
            <p:nvPr/>
          </p:nvSpPr>
          <p:spPr bwMode="auto">
            <a:xfrm>
              <a:off x="4581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07" name="Rectangle 191"/>
            <p:cNvSpPr>
              <a:spLocks noChangeArrowheads="1"/>
            </p:cNvSpPr>
            <p:nvPr/>
          </p:nvSpPr>
          <p:spPr bwMode="auto">
            <a:xfrm>
              <a:off x="4310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08" name="Rectangle 192"/>
            <p:cNvSpPr>
              <a:spLocks noChangeArrowheads="1"/>
            </p:cNvSpPr>
            <p:nvPr/>
          </p:nvSpPr>
          <p:spPr bwMode="auto">
            <a:xfrm>
              <a:off x="4038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09" name="Rectangle 193"/>
            <p:cNvSpPr>
              <a:spLocks noChangeArrowheads="1"/>
            </p:cNvSpPr>
            <p:nvPr/>
          </p:nvSpPr>
          <p:spPr bwMode="auto">
            <a:xfrm>
              <a:off x="3767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0" name="Rectangle 194"/>
            <p:cNvSpPr>
              <a:spLocks noChangeArrowheads="1"/>
            </p:cNvSpPr>
            <p:nvPr/>
          </p:nvSpPr>
          <p:spPr bwMode="auto">
            <a:xfrm>
              <a:off x="3495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1" name="Rectangle 195"/>
            <p:cNvSpPr>
              <a:spLocks noChangeArrowheads="1"/>
            </p:cNvSpPr>
            <p:nvPr/>
          </p:nvSpPr>
          <p:spPr bwMode="auto">
            <a:xfrm>
              <a:off x="3224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2" name="Rectangle 196"/>
            <p:cNvSpPr>
              <a:spLocks noChangeArrowheads="1"/>
            </p:cNvSpPr>
            <p:nvPr/>
          </p:nvSpPr>
          <p:spPr bwMode="auto">
            <a:xfrm>
              <a:off x="2952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3" name="Rectangle 197"/>
            <p:cNvSpPr>
              <a:spLocks noChangeArrowheads="1"/>
            </p:cNvSpPr>
            <p:nvPr/>
          </p:nvSpPr>
          <p:spPr bwMode="auto">
            <a:xfrm>
              <a:off x="2681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4" name="Rectangle 198"/>
            <p:cNvSpPr>
              <a:spLocks noChangeArrowheads="1"/>
            </p:cNvSpPr>
            <p:nvPr/>
          </p:nvSpPr>
          <p:spPr bwMode="auto">
            <a:xfrm>
              <a:off x="2409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5" name="Rectangle 199"/>
            <p:cNvSpPr>
              <a:spLocks noChangeArrowheads="1"/>
            </p:cNvSpPr>
            <p:nvPr/>
          </p:nvSpPr>
          <p:spPr bwMode="auto">
            <a:xfrm>
              <a:off x="2138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6" name="Rectangle 200"/>
            <p:cNvSpPr>
              <a:spLocks noChangeArrowheads="1"/>
            </p:cNvSpPr>
            <p:nvPr/>
          </p:nvSpPr>
          <p:spPr bwMode="auto">
            <a:xfrm>
              <a:off x="1866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7" name="Rectangle 201"/>
            <p:cNvSpPr>
              <a:spLocks noChangeArrowheads="1"/>
            </p:cNvSpPr>
            <p:nvPr/>
          </p:nvSpPr>
          <p:spPr bwMode="auto">
            <a:xfrm>
              <a:off x="1595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8" name="Rectangle 202"/>
            <p:cNvSpPr>
              <a:spLocks noChangeArrowheads="1"/>
            </p:cNvSpPr>
            <p:nvPr/>
          </p:nvSpPr>
          <p:spPr bwMode="auto">
            <a:xfrm>
              <a:off x="1323" y="1209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19" name="Rectangle 203"/>
            <p:cNvSpPr>
              <a:spLocks noChangeArrowheads="1"/>
            </p:cNvSpPr>
            <p:nvPr/>
          </p:nvSpPr>
          <p:spPr bwMode="auto">
            <a:xfrm>
              <a:off x="1052" y="1209"/>
              <a:ext cx="271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220" name="Rectangle 204"/>
            <p:cNvSpPr>
              <a:spLocks noChangeArrowheads="1"/>
            </p:cNvSpPr>
            <p:nvPr/>
          </p:nvSpPr>
          <p:spPr bwMode="auto">
            <a:xfrm>
              <a:off x="780" y="1209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221" name="Line 205"/>
            <p:cNvSpPr>
              <a:spLocks noChangeShapeType="1"/>
            </p:cNvSpPr>
            <p:nvPr/>
          </p:nvSpPr>
          <p:spPr bwMode="auto">
            <a:xfrm>
              <a:off x="780" y="1209"/>
              <a:ext cx="434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22" name="Line 206"/>
            <p:cNvSpPr>
              <a:spLocks noChangeShapeType="1"/>
            </p:cNvSpPr>
            <p:nvPr/>
          </p:nvSpPr>
          <p:spPr bwMode="auto">
            <a:xfrm>
              <a:off x="780" y="156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23" name="Line 207"/>
            <p:cNvSpPr>
              <a:spLocks noChangeShapeType="1"/>
            </p:cNvSpPr>
            <p:nvPr/>
          </p:nvSpPr>
          <p:spPr bwMode="auto">
            <a:xfrm>
              <a:off x="780" y="1925"/>
              <a:ext cx="434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24" name="Line 208"/>
            <p:cNvSpPr>
              <a:spLocks noChangeShapeType="1"/>
            </p:cNvSpPr>
            <p:nvPr/>
          </p:nvSpPr>
          <p:spPr bwMode="auto">
            <a:xfrm>
              <a:off x="780" y="1209"/>
              <a:ext cx="0" cy="71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25" name="Line 209"/>
            <p:cNvSpPr>
              <a:spLocks noChangeShapeType="1"/>
            </p:cNvSpPr>
            <p:nvPr/>
          </p:nvSpPr>
          <p:spPr bwMode="auto">
            <a:xfrm>
              <a:off x="1052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26" name="Line 210"/>
            <p:cNvSpPr>
              <a:spLocks noChangeShapeType="1"/>
            </p:cNvSpPr>
            <p:nvPr/>
          </p:nvSpPr>
          <p:spPr bwMode="auto">
            <a:xfrm>
              <a:off x="1323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27" name="Line 211"/>
            <p:cNvSpPr>
              <a:spLocks noChangeShapeType="1"/>
            </p:cNvSpPr>
            <p:nvPr/>
          </p:nvSpPr>
          <p:spPr bwMode="auto">
            <a:xfrm>
              <a:off x="1866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28" name="Line 212"/>
            <p:cNvSpPr>
              <a:spLocks noChangeShapeType="1"/>
            </p:cNvSpPr>
            <p:nvPr/>
          </p:nvSpPr>
          <p:spPr bwMode="auto">
            <a:xfrm>
              <a:off x="2138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29" name="Line 213"/>
            <p:cNvSpPr>
              <a:spLocks noChangeShapeType="1"/>
            </p:cNvSpPr>
            <p:nvPr/>
          </p:nvSpPr>
          <p:spPr bwMode="auto">
            <a:xfrm>
              <a:off x="2409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0" name="Line 214"/>
            <p:cNvSpPr>
              <a:spLocks noChangeShapeType="1"/>
            </p:cNvSpPr>
            <p:nvPr/>
          </p:nvSpPr>
          <p:spPr bwMode="auto">
            <a:xfrm>
              <a:off x="2681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1" name="Line 215"/>
            <p:cNvSpPr>
              <a:spLocks noChangeShapeType="1"/>
            </p:cNvSpPr>
            <p:nvPr/>
          </p:nvSpPr>
          <p:spPr bwMode="auto">
            <a:xfrm>
              <a:off x="2952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2" name="Line 216"/>
            <p:cNvSpPr>
              <a:spLocks noChangeShapeType="1"/>
            </p:cNvSpPr>
            <p:nvPr/>
          </p:nvSpPr>
          <p:spPr bwMode="auto">
            <a:xfrm>
              <a:off x="3224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3" name="Line 217"/>
            <p:cNvSpPr>
              <a:spLocks noChangeShapeType="1"/>
            </p:cNvSpPr>
            <p:nvPr/>
          </p:nvSpPr>
          <p:spPr bwMode="auto">
            <a:xfrm>
              <a:off x="3495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4" name="Line 218"/>
            <p:cNvSpPr>
              <a:spLocks noChangeShapeType="1"/>
            </p:cNvSpPr>
            <p:nvPr/>
          </p:nvSpPr>
          <p:spPr bwMode="auto">
            <a:xfrm>
              <a:off x="3767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5" name="Line 219"/>
            <p:cNvSpPr>
              <a:spLocks noChangeShapeType="1"/>
            </p:cNvSpPr>
            <p:nvPr/>
          </p:nvSpPr>
          <p:spPr bwMode="auto">
            <a:xfrm>
              <a:off x="4038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6" name="Line 220"/>
            <p:cNvSpPr>
              <a:spLocks noChangeShapeType="1"/>
            </p:cNvSpPr>
            <p:nvPr/>
          </p:nvSpPr>
          <p:spPr bwMode="auto">
            <a:xfrm>
              <a:off x="4310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7" name="Line 221"/>
            <p:cNvSpPr>
              <a:spLocks noChangeShapeType="1"/>
            </p:cNvSpPr>
            <p:nvPr/>
          </p:nvSpPr>
          <p:spPr bwMode="auto">
            <a:xfrm>
              <a:off x="4581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8" name="Line 222"/>
            <p:cNvSpPr>
              <a:spLocks noChangeShapeType="1"/>
            </p:cNvSpPr>
            <p:nvPr/>
          </p:nvSpPr>
          <p:spPr bwMode="auto">
            <a:xfrm>
              <a:off x="4853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39" name="Line 223"/>
            <p:cNvSpPr>
              <a:spLocks noChangeShapeType="1"/>
            </p:cNvSpPr>
            <p:nvPr/>
          </p:nvSpPr>
          <p:spPr bwMode="auto">
            <a:xfrm>
              <a:off x="5124" y="1209"/>
              <a:ext cx="0" cy="71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40" name="Line 224"/>
            <p:cNvSpPr>
              <a:spLocks noChangeShapeType="1"/>
            </p:cNvSpPr>
            <p:nvPr/>
          </p:nvSpPr>
          <p:spPr bwMode="auto">
            <a:xfrm>
              <a:off x="1595" y="1567"/>
              <a:ext cx="3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241" name="Line 225"/>
            <p:cNvSpPr>
              <a:spLocks noChangeShapeType="1"/>
            </p:cNvSpPr>
            <p:nvPr/>
          </p:nvSpPr>
          <p:spPr bwMode="auto">
            <a:xfrm>
              <a:off x="1595" y="1209"/>
              <a:ext cx="0" cy="71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227"/>
          <p:cNvGrpSpPr>
            <a:grpSpLocks/>
          </p:cNvGrpSpPr>
          <p:nvPr/>
        </p:nvGrpSpPr>
        <p:grpSpPr bwMode="auto">
          <a:xfrm>
            <a:off x="1041400" y="4946650"/>
            <a:ext cx="6896100" cy="1136650"/>
            <a:chOff x="780" y="1209"/>
            <a:chExt cx="4344" cy="716"/>
          </a:xfrm>
        </p:grpSpPr>
        <p:sp>
          <p:nvSpPr>
            <p:cNvPr id="176136" name="Rectangle 228"/>
            <p:cNvSpPr>
              <a:spLocks noChangeArrowheads="1"/>
            </p:cNvSpPr>
            <p:nvPr/>
          </p:nvSpPr>
          <p:spPr bwMode="auto">
            <a:xfrm>
              <a:off x="4853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37" name="Rectangle 229"/>
            <p:cNvSpPr>
              <a:spLocks noChangeArrowheads="1"/>
            </p:cNvSpPr>
            <p:nvPr/>
          </p:nvSpPr>
          <p:spPr bwMode="auto">
            <a:xfrm>
              <a:off x="4581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38" name="Rectangle 230"/>
            <p:cNvSpPr>
              <a:spLocks noChangeArrowheads="1"/>
            </p:cNvSpPr>
            <p:nvPr/>
          </p:nvSpPr>
          <p:spPr bwMode="auto">
            <a:xfrm>
              <a:off x="4310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39" name="Rectangle 231"/>
            <p:cNvSpPr>
              <a:spLocks noChangeArrowheads="1"/>
            </p:cNvSpPr>
            <p:nvPr/>
          </p:nvSpPr>
          <p:spPr bwMode="auto">
            <a:xfrm>
              <a:off x="4038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0" name="Rectangle 232"/>
            <p:cNvSpPr>
              <a:spLocks noChangeArrowheads="1"/>
            </p:cNvSpPr>
            <p:nvPr/>
          </p:nvSpPr>
          <p:spPr bwMode="auto">
            <a:xfrm>
              <a:off x="3767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1" name="Rectangle 233"/>
            <p:cNvSpPr>
              <a:spLocks noChangeArrowheads="1"/>
            </p:cNvSpPr>
            <p:nvPr/>
          </p:nvSpPr>
          <p:spPr bwMode="auto">
            <a:xfrm>
              <a:off x="3495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2" name="Rectangle 234"/>
            <p:cNvSpPr>
              <a:spLocks noChangeArrowheads="1"/>
            </p:cNvSpPr>
            <p:nvPr/>
          </p:nvSpPr>
          <p:spPr bwMode="auto">
            <a:xfrm>
              <a:off x="3224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3" name="Rectangle 235"/>
            <p:cNvSpPr>
              <a:spLocks noChangeArrowheads="1"/>
            </p:cNvSpPr>
            <p:nvPr/>
          </p:nvSpPr>
          <p:spPr bwMode="auto">
            <a:xfrm>
              <a:off x="2952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4" name="Rectangle 236"/>
            <p:cNvSpPr>
              <a:spLocks noChangeArrowheads="1"/>
            </p:cNvSpPr>
            <p:nvPr/>
          </p:nvSpPr>
          <p:spPr bwMode="auto">
            <a:xfrm>
              <a:off x="2681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5" name="Rectangle 237"/>
            <p:cNvSpPr>
              <a:spLocks noChangeArrowheads="1"/>
            </p:cNvSpPr>
            <p:nvPr/>
          </p:nvSpPr>
          <p:spPr bwMode="auto">
            <a:xfrm>
              <a:off x="2409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6" name="Rectangle 238"/>
            <p:cNvSpPr>
              <a:spLocks noChangeArrowheads="1"/>
            </p:cNvSpPr>
            <p:nvPr/>
          </p:nvSpPr>
          <p:spPr bwMode="auto">
            <a:xfrm>
              <a:off x="2138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7" name="Rectangle 239"/>
            <p:cNvSpPr>
              <a:spLocks noChangeArrowheads="1"/>
            </p:cNvSpPr>
            <p:nvPr/>
          </p:nvSpPr>
          <p:spPr bwMode="auto">
            <a:xfrm>
              <a:off x="1866" y="1567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8" name="Rectangle 240"/>
            <p:cNvSpPr>
              <a:spLocks noChangeArrowheads="1"/>
            </p:cNvSpPr>
            <p:nvPr/>
          </p:nvSpPr>
          <p:spPr bwMode="auto">
            <a:xfrm>
              <a:off x="1595" y="1567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49" name="Rectangle 241"/>
            <p:cNvSpPr>
              <a:spLocks noChangeArrowheads="1"/>
            </p:cNvSpPr>
            <p:nvPr/>
          </p:nvSpPr>
          <p:spPr bwMode="auto">
            <a:xfrm>
              <a:off x="1323" y="1567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50" name="Rectangle 242"/>
            <p:cNvSpPr>
              <a:spLocks noChangeArrowheads="1"/>
            </p:cNvSpPr>
            <p:nvPr/>
          </p:nvSpPr>
          <p:spPr bwMode="auto">
            <a:xfrm>
              <a:off x="1052" y="1567"/>
              <a:ext cx="271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51" name="Rectangle 243"/>
            <p:cNvSpPr>
              <a:spLocks noChangeArrowheads="1"/>
            </p:cNvSpPr>
            <p:nvPr/>
          </p:nvSpPr>
          <p:spPr bwMode="auto">
            <a:xfrm>
              <a:off x="780" y="1567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52" name="Rectangle 244"/>
            <p:cNvSpPr>
              <a:spLocks noChangeArrowheads="1"/>
            </p:cNvSpPr>
            <p:nvPr/>
          </p:nvSpPr>
          <p:spPr bwMode="auto">
            <a:xfrm>
              <a:off x="4853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53" name="Rectangle 245"/>
            <p:cNvSpPr>
              <a:spLocks noChangeArrowheads="1"/>
            </p:cNvSpPr>
            <p:nvPr/>
          </p:nvSpPr>
          <p:spPr bwMode="auto">
            <a:xfrm>
              <a:off x="4581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54" name="Rectangle 246"/>
            <p:cNvSpPr>
              <a:spLocks noChangeArrowheads="1"/>
            </p:cNvSpPr>
            <p:nvPr/>
          </p:nvSpPr>
          <p:spPr bwMode="auto">
            <a:xfrm>
              <a:off x="4310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55" name="Rectangle 247"/>
            <p:cNvSpPr>
              <a:spLocks noChangeArrowheads="1"/>
            </p:cNvSpPr>
            <p:nvPr/>
          </p:nvSpPr>
          <p:spPr bwMode="auto">
            <a:xfrm>
              <a:off x="4038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56" name="Rectangle 248"/>
            <p:cNvSpPr>
              <a:spLocks noChangeArrowheads="1"/>
            </p:cNvSpPr>
            <p:nvPr/>
          </p:nvSpPr>
          <p:spPr bwMode="auto">
            <a:xfrm>
              <a:off x="3767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57" name="Rectangle 249"/>
            <p:cNvSpPr>
              <a:spLocks noChangeArrowheads="1"/>
            </p:cNvSpPr>
            <p:nvPr/>
          </p:nvSpPr>
          <p:spPr bwMode="auto">
            <a:xfrm>
              <a:off x="3495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58" name="Rectangle 250"/>
            <p:cNvSpPr>
              <a:spLocks noChangeArrowheads="1"/>
            </p:cNvSpPr>
            <p:nvPr/>
          </p:nvSpPr>
          <p:spPr bwMode="auto">
            <a:xfrm>
              <a:off x="3224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59" name="Rectangle 251"/>
            <p:cNvSpPr>
              <a:spLocks noChangeArrowheads="1"/>
            </p:cNvSpPr>
            <p:nvPr/>
          </p:nvSpPr>
          <p:spPr bwMode="auto">
            <a:xfrm>
              <a:off x="2952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60" name="Rectangle 252"/>
            <p:cNvSpPr>
              <a:spLocks noChangeArrowheads="1"/>
            </p:cNvSpPr>
            <p:nvPr/>
          </p:nvSpPr>
          <p:spPr bwMode="auto">
            <a:xfrm>
              <a:off x="2681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61" name="Rectangle 253"/>
            <p:cNvSpPr>
              <a:spLocks noChangeArrowheads="1"/>
            </p:cNvSpPr>
            <p:nvPr/>
          </p:nvSpPr>
          <p:spPr bwMode="auto">
            <a:xfrm>
              <a:off x="2409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62" name="Rectangle 254"/>
            <p:cNvSpPr>
              <a:spLocks noChangeArrowheads="1"/>
            </p:cNvSpPr>
            <p:nvPr/>
          </p:nvSpPr>
          <p:spPr bwMode="auto">
            <a:xfrm>
              <a:off x="2138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63" name="Rectangle 255"/>
            <p:cNvSpPr>
              <a:spLocks noChangeArrowheads="1"/>
            </p:cNvSpPr>
            <p:nvPr/>
          </p:nvSpPr>
          <p:spPr bwMode="auto">
            <a:xfrm>
              <a:off x="1866" y="1209"/>
              <a:ext cx="272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64" name="Rectangle 256"/>
            <p:cNvSpPr>
              <a:spLocks noChangeArrowheads="1"/>
            </p:cNvSpPr>
            <p:nvPr/>
          </p:nvSpPr>
          <p:spPr bwMode="auto">
            <a:xfrm>
              <a:off x="1595" y="1209"/>
              <a:ext cx="271" cy="358"/>
            </a:xfrm>
            <a:prstGeom prst="rect">
              <a:avLst/>
            </a:prstGeom>
            <a:solidFill>
              <a:srgbClr val="CCFF66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00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65" name="Rectangle 257"/>
            <p:cNvSpPr>
              <a:spLocks noChangeArrowheads="1"/>
            </p:cNvSpPr>
            <p:nvPr/>
          </p:nvSpPr>
          <p:spPr bwMode="auto">
            <a:xfrm>
              <a:off x="1323" y="1209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66" name="Rectangle 258"/>
            <p:cNvSpPr>
              <a:spLocks noChangeArrowheads="1"/>
            </p:cNvSpPr>
            <p:nvPr/>
          </p:nvSpPr>
          <p:spPr bwMode="auto">
            <a:xfrm>
              <a:off x="1052" y="1209"/>
              <a:ext cx="271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6167" name="Rectangle 259"/>
            <p:cNvSpPr>
              <a:spLocks noChangeArrowheads="1"/>
            </p:cNvSpPr>
            <p:nvPr/>
          </p:nvSpPr>
          <p:spPr bwMode="auto">
            <a:xfrm>
              <a:off x="780" y="1209"/>
              <a:ext cx="272" cy="35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r>
                <a:rPr lang="en-US" altLang="zh-CN" sz="2600" i="0">
                  <a:solidFill>
                    <a:srgbClr val="0000FF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76168" name="Line 260"/>
            <p:cNvSpPr>
              <a:spLocks noChangeShapeType="1"/>
            </p:cNvSpPr>
            <p:nvPr/>
          </p:nvSpPr>
          <p:spPr bwMode="auto">
            <a:xfrm>
              <a:off x="780" y="1209"/>
              <a:ext cx="434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69" name="Line 261"/>
            <p:cNvSpPr>
              <a:spLocks noChangeShapeType="1"/>
            </p:cNvSpPr>
            <p:nvPr/>
          </p:nvSpPr>
          <p:spPr bwMode="auto">
            <a:xfrm>
              <a:off x="780" y="156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0" name="Line 262"/>
            <p:cNvSpPr>
              <a:spLocks noChangeShapeType="1"/>
            </p:cNvSpPr>
            <p:nvPr/>
          </p:nvSpPr>
          <p:spPr bwMode="auto">
            <a:xfrm>
              <a:off x="780" y="1925"/>
              <a:ext cx="434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1" name="Line 263"/>
            <p:cNvSpPr>
              <a:spLocks noChangeShapeType="1"/>
            </p:cNvSpPr>
            <p:nvPr/>
          </p:nvSpPr>
          <p:spPr bwMode="auto">
            <a:xfrm>
              <a:off x="780" y="1209"/>
              <a:ext cx="0" cy="71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2" name="Line 264"/>
            <p:cNvSpPr>
              <a:spLocks noChangeShapeType="1"/>
            </p:cNvSpPr>
            <p:nvPr/>
          </p:nvSpPr>
          <p:spPr bwMode="auto">
            <a:xfrm>
              <a:off x="1052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3" name="Line 265"/>
            <p:cNvSpPr>
              <a:spLocks noChangeShapeType="1"/>
            </p:cNvSpPr>
            <p:nvPr/>
          </p:nvSpPr>
          <p:spPr bwMode="auto">
            <a:xfrm>
              <a:off x="1323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4" name="Line 266"/>
            <p:cNvSpPr>
              <a:spLocks noChangeShapeType="1"/>
            </p:cNvSpPr>
            <p:nvPr/>
          </p:nvSpPr>
          <p:spPr bwMode="auto">
            <a:xfrm>
              <a:off x="1866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5" name="Line 267"/>
            <p:cNvSpPr>
              <a:spLocks noChangeShapeType="1"/>
            </p:cNvSpPr>
            <p:nvPr/>
          </p:nvSpPr>
          <p:spPr bwMode="auto">
            <a:xfrm>
              <a:off x="2138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6" name="Line 268"/>
            <p:cNvSpPr>
              <a:spLocks noChangeShapeType="1"/>
            </p:cNvSpPr>
            <p:nvPr/>
          </p:nvSpPr>
          <p:spPr bwMode="auto">
            <a:xfrm>
              <a:off x="2409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7" name="Line 269"/>
            <p:cNvSpPr>
              <a:spLocks noChangeShapeType="1"/>
            </p:cNvSpPr>
            <p:nvPr/>
          </p:nvSpPr>
          <p:spPr bwMode="auto">
            <a:xfrm>
              <a:off x="2681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8" name="Line 270"/>
            <p:cNvSpPr>
              <a:spLocks noChangeShapeType="1"/>
            </p:cNvSpPr>
            <p:nvPr/>
          </p:nvSpPr>
          <p:spPr bwMode="auto">
            <a:xfrm>
              <a:off x="2952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79" name="Line 271"/>
            <p:cNvSpPr>
              <a:spLocks noChangeShapeType="1"/>
            </p:cNvSpPr>
            <p:nvPr/>
          </p:nvSpPr>
          <p:spPr bwMode="auto">
            <a:xfrm>
              <a:off x="3224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80" name="Line 272"/>
            <p:cNvSpPr>
              <a:spLocks noChangeShapeType="1"/>
            </p:cNvSpPr>
            <p:nvPr/>
          </p:nvSpPr>
          <p:spPr bwMode="auto">
            <a:xfrm>
              <a:off x="3495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81" name="Line 273"/>
            <p:cNvSpPr>
              <a:spLocks noChangeShapeType="1"/>
            </p:cNvSpPr>
            <p:nvPr/>
          </p:nvSpPr>
          <p:spPr bwMode="auto">
            <a:xfrm>
              <a:off x="3767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82" name="Line 274"/>
            <p:cNvSpPr>
              <a:spLocks noChangeShapeType="1"/>
            </p:cNvSpPr>
            <p:nvPr/>
          </p:nvSpPr>
          <p:spPr bwMode="auto">
            <a:xfrm>
              <a:off x="4038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83" name="Line 275"/>
            <p:cNvSpPr>
              <a:spLocks noChangeShapeType="1"/>
            </p:cNvSpPr>
            <p:nvPr/>
          </p:nvSpPr>
          <p:spPr bwMode="auto">
            <a:xfrm>
              <a:off x="4310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84" name="Line 276"/>
            <p:cNvSpPr>
              <a:spLocks noChangeShapeType="1"/>
            </p:cNvSpPr>
            <p:nvPr/>
          </p:nvSpPr>
          <p:spPr bwMode="auto">
            <a:xfrm>
              <a:off x="4581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85" name="Line 277"/>
            <p:cNvSpPr>
              <a:spLocks noChangeShapeType="1"/>
            </p:cNvSpPr>
            <p:nvPr/>
          </p:nvSpPr>
          <p:spPr bwMode="auto">
            <a:xfrm>
              <a:off x="4853" y="1209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86" name="Line 278"/>
            <p:cNvSpPr>
              <a:spLocks noChangeShapeType="1"/>
            </p:cNvSpPr>
            <p:nvPr/>
          </p:nvSpPr>
          <p:spPr bwMode="auto">
            <a:xfrm>
              <a:off x="5124" y="1209"/>
              <a:ext cx="0" cy="71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87" name="Line 279"/>
            <p:cNvSpPr>
              <a:spLocks noChangeShapeType="1"/>
            </p:cNvSpPr>
            <p:nvPr/>
          </p:nvSpPr>
          <p:spPr bwMode="auto">
            <a:xfrm>
              <a:off x="1595" y="1567"/>
              <a:ext cx="3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6188" name="Line 280"/>
            <p:cNvSpPr>
              <a:spLocks noChangeShapeType="1"/>
            </p:cNvSpPr>
            <p:nvPr/>
          </p:nvSpPr>
          <p:spPr bwMode="auto">
            <a:xfrm>
              <a:off x="1595" y="1209"/>
              <a:ext cx="0" cy="71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7613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charset="0"/>
              </a:rPr>
              <a:t> -</a:t>
            </a:r>
            <a:fld id="{FA2E4298-4B48-487E-964E-B63124F93C93}" type="slidenum">
              <a:rPr lang="en-US" altLang="zh-CN">
                <a:latin typeface="Arial" charset="0"/>
              </a:rPr>
              <a:pPr/>
              <a:t>27</a:t>
            </a:fld>
            <a:r>
              <a:rPr lang="en-US" altLang="zh-CN">
                <a:latin typeface="Arial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2454859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046" grpId="0"/>
      <p:bldP spid="936101" grpId="0"/>
      <p:bldP spid="9361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8"/>
          <p:cNvSpPr>
            <a:spLocks noGrp="1" noChangeArrowheads="1"/>
          </p:cNvSpPr>
          <p:nvPr>
            <p:ph type="title" idx="4294967295"/>
          </p:nvPr>
        </p:nvSpPr>
        <p:spPr>
          <a:xfrm>
            <a:off x="376238" y="476250"/>
            <a:ext cx="8229600" cy="5826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ROM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en-US" altLang="zh-CN" smtClean="0">
                <a:solidFill>
                  <a:schemeClr val="tx1"/>
                </a:solidFill>
              </a:rPr>
              <a:t>RAM</a:t>
            </a:r>
            <a:r>
              <a:rPr lang="zh-CN" altLang="en-US" smtClean="0">
                <a:solidFill>
                  <a:schemeClr val="tx1"/>
                </a:solidFill>
              </a:rPr>
              <a:t>采用</a:t>
            </a:r>
            <a:r>
              <a:rPr lang="en-US" altLang="zh-CN" smtClean="0">
                <a:solidFill>
                  <a:schemeClr val="tx1"/>
                </a:solidFill>
              </a:rPr>
              <a:t>8K×1</a:t>
            </a:r>
            <a:r>
              <a:rPr lang="zh-CN" altLang="en-US" smtClean="0">
                <a:solidFill>
                  <a:schemeClr val="tx1"/>
                </a:solidFill>
              </a:rPr>
              <a:t>的芯片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94050" y="4718050"/>
            <a:ext cx="4198938" cy="750888"/>
            <a:chOff x="2120" y="3175"/>
            <a:chExt cx="2645" cy="473"/>
          </a:xfrm>
        </p:grpSpPr>
        <p:sp>
          <p:nvSpPr>
            <p:cNvPr id="177212" name="Line 3"/>
            <p:cNvSpPr>
              <a:spLocks noChangeAspect="1" noChangeShapeType="1"/>
            </p:cNvSpPr>
            <p:nvPr/>
          </p:nvSpPr>
          <p:spPr bwMode="auto">
            <a:xfrm>
              <a:off x="3598" y="3175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213" name="Line 4"/>
            <p:cNvSpPr>
              <a:spLocks noChangeAspect="1" noChangeShapeType="1"/>
            </p:cNvSpPr>
            <p:nvPr/>
          </p:nvSpPr>
          <p:spPr bwMode="auto">
            <a:xfrm>
              <a:off x="4765" y="3175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214" name="Line 5"/>
            <p:cNvSpPr>
              <a:spLocks noChangeAspect="1" noChangeShapeType="1"/>
            </p:cNvSpPr>
            <p:nvPr/>
          </p:nvSpPr>
          <p:spPr bwMode="auto">
            <a:xfrm>
              <a:off x="2820" y="3175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215" name="Line 6"/>
            <p:cNvSpPr>
              <a:spLocks noChangeAspect="1" noChangeShapeType="1"/>
            </p:cNvSpPr>
            <p:nvPr/>
          </p:nvSpPr>
          <p:spPr bwMode="auto">
            <a:xfrm>
              <a:off x="2120" y="3175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19825" y="4264025"/>
            <a:ext cx="574675" cy="85725"/>
            <a:chOff x="4026" y="2889"/>
            <a:chExt cx="362" cy="54"/>
          </a:xfrm>
        </p:grpSpPr>
        <p:sp>
          <p:nvSpPr>
            <p:cNvPr id="177209" name="Oval 8"/>
            <p:cNvSpPr>
              <a:spLocks noChangeAspect="1" noChangeArrowheads="1"/>
            </p:cNvSpPr>
            <p:nvPr/>
          </p:nvSpPr>
          <p:spPr bwMode="auto">
            <a:xfrm>
              <a:off x="4337" y="2889"/>
              <a:ext cx="51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210" name="Oval 9"/>
            <p:cNvSpPr>
              <a:spLocks noChangeAspect="1" noChangeArrowheads="1"/>
            </p:cNvSpPr>
            <p:nvPr/>
          </p:nvSpPr>
          <p:spPr bwMode="auto">
            <a:xfrm>
              <a:off x="4026" y="2889"/>
              <a:ext cx="50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211" name="Oval 10"/>
            <p:cNvSpPr>
              <a:spLocks noChangeAspect="1" noChangeArrowheads="1"/>
            </p:cNvSpPr>
            <p:nvPr/>
          </p:nvSpPr>
          <p:spPr bwMode="auto">
            <a:xfrm>
              <a:off x="4182" y="2889"/>
              <a:ext cx="50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36971" name="Rectangle 11"/>
          <p:cNvSpPr>
            <a:spLocks noChangeAspect="1" noChangeArrowheads="1"/>
          </p:cNvSpPr>
          <p:nvPr/>
        </p:nvSpPr>
        <p:spPr bwMode="auto">
          <a:xfrm>
            <a:off x="2206625" y="2162175"/>
            <a:ext cx="863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15-13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936972" name="Rectangle 12"/>
          <p:cNvSpPr>
            <a:spLocks noChangeAspect="1" noChangeArrowheads="1"/>
          </p:cNvSpPr>
          <p:nvPr/>
        </p:nvSpPr>
        <p:spPr bwMode="auto">
          <a:xfrm>
            <a:off x="4676775" y="2484438"/>
            <a:ext cx="863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12-0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44813" y="1735138"/>
            <a:ext cx="5189537" cy="749300"/>
            <a:chOff x="1963" y="1296"/>
            <a:chExt cx="3269" cy="472"/>
          </a:xfrm>
        </p:grpSpPr>
        <p:sp>
          <p:nvSpPr>
            <p:cNvPr id="177202" name="Rectangle 14"/>
            <p:cNvSpPr>
              <a:spLocks noChangeAspect="1" noChangeArrowheads="1"/>
            </p:cNvSpPr>
            <p:nvPr/>
          </p:nvSpPr>
          <p:spPr bwMode="auto">
            <a:xfrm>
              <a:off x="1963" y="1299"/>
              <a:ext cx="3191" cy="405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i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203" name="Rectangle 15"/>
            <p:cNvSpPr>
              <a:spLocks noChangeAspect="1" noChangeArrowheads="1"/>
            </p:cNvSpPr>
            <p:nvPr/>
          </p:nvSpPr>
          <p:spPr bwMode="auto">
            <a:xfrm>
              <a:off x="4532" y="1499"/>
              <a:ext cx="7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i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111</a:t>
              </a:r>
              <a:endParaRPr lang="en-US" altLang="zh-CN" b="1" i="0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204" name="Rectangle 16"/>
            <p:cNvSpPr>
              <a:spLocks noChangeAspect="1" noChangeArrowheads="1"/>
            </p:cNvSpPr>
            <p:nvPr/>
          </p:nvSpPr>
          <p:spPr bwMode="auto">
            <a:xfrm>
              <a:off x="2665" y="1296"/>
              <a:ext cx="124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zh-CN" altLang="en-US" i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译码器</a:t>
              </a:r>
            </a:p>
          </p:txBody>
        </p:sp>
        <p:sp>
          <p:nvSpPr>
            <p:cNvPr id="177205" name="Rectangle 17"/>
            <p:cNvSpPr>
              <a:spLocks noChangeAspect="1" noChangeArrowheads="1"/>
            </p:cNvSpPr>
            <p:nvPr/>
          </p:nvSpPr>
          <p:spPr bwMode="auto">
            <a:xfrm>
              <a:off x="3443" y="1499"/>
              <a:ext cx="7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i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011</a:t>
              </a:r>
              <a:endParaRPr lang="en-US" altLang="zh-CN" b="1" i="0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206" name="Rectangle 18"/>
            <p:cNvSpPr>
              <a:spLocks noChangeAspect="1" noChangeArrowheads="1"/>
            </p:cNvSpPr>
            <p:nvPr/>
          </p:nvSpPr>
          <p:spPr bwMode="auto">
            <a:xfrm>
              <a:off x="2587" y="1499"/>
              <a:ext cx="7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i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001</a:t>
              </a:r>
              <a:endParaRPr lang="en-US" altLang="zh-CN" b="1" i="0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207" name="Rectangle 19"/>
            <p:cNvSpPr>
              <a:spLocks noChangeAspect="1" noChangeArrowheads="1"/>
            </p:cNvSpPr>
            <p:nvPr/>
          </p:nvSpPr>
          <p:spPr bwMode="auto">
            <a:xfrm>
              <a:off x="1965" y="1499"/>
              <a:ext cx="7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i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000</a:t>
              </a:r>
              <a:endParaRPr lang="en-US" altLang="zh-CN" b="1" i="0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208" name="Rectangle 20"/>
            <p:cNvSpPr>
              <a:spLocks noChangeAspect="1" noChangeArrowheads="1"/>
            </p:cNvSpPr>
            <p:nvPr/>
          </p:nvSpPr>
          <p:spPr bwMode="auto">
            <a:xfrm>
              <a:off x="1965" y="1296"/>
              <a:ext cx="31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i="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OE#</a:t>
              </a:r>
              <a:endParaRPr lang="en-US" altLang="zh-CN" b="1" i="0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330450" y="4868863"/>
            <a:ext cx="5062538" cy="427037"/>
            <a:chOff x="1576" y="3184"/>
            <a:chExt cx="3189" cy="269"/>
          </a:xfrm>
        </p:grpSpPr>
        <p:sp>
          <p:nvSpPr>
            <p:cNvPr id="177198" name="Rectangle 22"/>
            <p:cNvSpPr>
              <a:spLocks noChangeAspect="1" noChangeArrowheads="1"/>
            </p:cNvSpPr>
            <p:nvPr/>
          </p:nvSpPr>
          <p:spPr bwMode="auto">
            <a:xfrm>
              <a:off x="4221" y="3184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199" name="Rectangle 23"/>
            <p:cNvSpPr>
              <a:spLocks noChangeAspect="1" noChangeArrowheads="1"/>
            </p:cNvSpPr>
            <p:nvPr/>
          </p:nvSpPr>
          <p:spPr bwMode="auto">
            <a:xfrm>
              <a:off x="3054" y="3184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200" name="Rectangle 24"/>
            <p:cNvSpPr>
              <a:spLocks noChangeAspect="1" noChangeArrowheads="1"/>
            </p:cNvSpPr>
            <p:nvPr/>
          </p:nvSpPr>
          <p:spPr bwMode="auto">
            <a:xfrm>
              <a:off x="2276" y="3184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201" name="Rectangle 25"/>
            <p:cNvSpPr>
              <a:spLocks noChangeAspect="1" noChangeArrowheads="1"/>
            </p:cNvSpPr>
            <p:nvPr/>
          </p:nvSpPr>
          <p:spPr bwMode="auto">
            <a:xfrm>
              <a:off x="1576" y="3184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697163" y="3487738"/>
            <a:ext cx="1058862" cy="1285875"/>
            <a:chOff x="1807" y="2400"/>
            <a:chExt cx="667" cy="810"/>
          </a:xfrm>
        </p:grpSpPr>
        <p:sp>
          <p:nvSpPr>
            <p:cNvPr id="177196" name="Rectangle 27"/>
            <p:cNvSpPr>
              <a:spLocks noChangeAspect="1" noChangeArrowheads="1"/>
            </p:cNvSpPr>
            <p:nvPr/>
          </p:nvSpPr>
          <p:spPr bwMode="auto">
            <a:xfrm>
              <a:off x="1929" y="2400"/>
              <a:ext cx="545" cy="67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97" name="Rectangle 29"/>
            <p:cNvSpPr>
              <a:spLocks noChangeAspect="1" noChangeArrowheads="1"/>
            </p:cNvSpPr>
            <p:nvPr/>
          </p:nvSpPr>
          <p:spPr bwMode="auto">
            <a:xfrm>
              <a:off x="1807" y="2510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8Kx1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ROM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948488" y="3487738"/>
            <a:ext cx="1081087" cy="1277937"/>
            <a:chOff x="4485" y="2400"/>
            <a:chExt cx="681" cy="805"/>
          </a:xfrm>
        </p:grpSpPr>
        <p:sp>
          <p:nvSpPr>
            <p:cNvPr id="177194" name="Rectangle 31"/>
            <p:cNvSpPr>
              <a:spLocks noChangeAspect="1" noChangeArrowheads="1"/>
            </p:cNvSpPr>
            <p:nvPr/>
          </p:nvSpPr>
          <p:spPr bwMode="auto">
            <a:xfrm>
              <a:off x="4619" y="2400"/>
              <a:ext cx="547" cy="67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95" name="Rectangle 33"/>
            <p:cNvSpPr>
              <a:spLocks noChangeAspect="1" noChangeArrowheads="1"/>
            </p:cNvSpPr>
            <p:nvPr/>
          </p:nvSpPr>
          <p:spPr bwMode="auto">
            <a:xfrm>
              <a:off x="4485" y="2505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8Kx1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045075" y="3487738"/>
            <a:ext cx="1066800" cy="1287462"/>
            <a:chOff x="3286" y="2400"/>
            <a:chExt cx="672" cy="811"/>
          </a:xfrm>
        </p:grpSpPr>
        <p:sp>
          <p:nvSpPr>
            <p:cNvPr id="177192" name="Rectangle 35"/>
            <p:cNvSpPr>
              <a:spLocks noChangeAspect="1" noChangeArrowheads="1"/>
            </p:cNvSpPr>
            <p:nvPr/>
          </p:nvSpPr>
          <p:spPr bwMode="auto">
            <a:xfrm>
              <a:off x="3414" y="2400"/>
              <a:ext cx="544" cy="67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93" name="Rectangle 37"/>
            <p:cNvSpPr>
              <a:spLocks noChangeAspect="1" noChangeArrowheads="1"/>
            </p:cNvSpPr>
            <p:nvPr/>
          </p:nvSpPr>
          <p:spPr bwMode="auto">
            <a:xfrm>
              <a:off x="3286" y="2511"/>
              <a:ext cx="586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8Kx1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860800" y="3479800"/>
            <a:ext cx="1073150" cy="1277938"/>
            <a:chOff x="2540" y="2395"/>
            <a:chExt cx="676" cy="805"/>
          </a:xfrm>
        </p:grpSpPr>
        <p:sp>
          <p:nvSpPr>
            <p:cNvPr id="177190" name="Rectangle 39"/>
            <p:cNvSpPr>
              <a:spLocks noChangeAspect="1" noChangeArrowheads="1"/>
            </p:cNvSpPr>
            <p:nvPr/>
          </p:nvSpPr>
          <p:spPr bwMode="auto">
            <a:xfrm>
              <a:off x="2670" y="2395"/>
              <a:ext cx="546" cy="67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91" name="Rectangle 41"/>
            <p:cNvSpPr>
              <a:spLocks noChangeAspect="1" noChangeArrowheads="1"/>
            </p:cNvSpPr>
            <p:nvPr/>
          </p:nvSpPr>
          <p:spPr bwMode="auto">
            <a:xfrm>
              <a:off x="2540" y="2500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8Kx1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ROM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937002" name="Line 42"/>
          <p:cNvSpPr>
            <a:spLocks noChangeAspect="1" noChangeShapeType="1"/>
          </p:cNvSpPr>
          <p:nvPr/>
        </p:nvSpPr>
        <p:spPr bwMode="auto">
          <a:xfrm>
            <a:off x="1958975" y="2911475"/>
            <a:ext cx="5434013" cy="0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003" name="Line 43"/>
          <p:cNvSpPr>
            <a:spLocks noChangeAspect="1" noChangeShapeType="1"/>
          </p:cNvSpPr>
          <p:nvPr/>
        </p:nvSpPr>
        <p:spPr bwMode="auto">
          <a:xfrm>
            <a:off x="2206625" y="2162175"/>
            <a:ext cx="0" cy="750888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004" name="Line 44"/>
          <p:cNvSpPr>
            <a:spLocks noChangeAspect="1" noChangeShapeType="1"/>
          </p:cNvSpPr>
          <p:nvPr/>
        </p:nvSpPr>
        <p:spPr bwMode="auto">
          <a:xfrm>
            <a:off x="2206625" y="2162175"/>
            <a:ext cx="741363" cy="3175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005" name="Line 45"/>
          <p:cNvSpPr>
            <a:spLocks noChangeAspect="1" noChangeShapeType="1"/>
          </p:cNvSpPr>
          <p:nvPr/>
        </p:nvSpPr>
        <p:spPr bwMode="auto">
          <a:xfrm>
            <a:off x="1958975" y="5467350"/>
            <a:ext cx="6051550" cy="15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971550" y="1735138"/>
            <a:ext cx="1111250" cy="3854450"/>
            <a:chOff x="672" y="1296"/>
            <a:chExt cx="700" cy="2428"/>
          </a:xfrm>
        </p:grpSpPr>
        <p:sp>
          <p:nvSpPr>
            <p:cNvPr id="177184" name="Rectangle 52"/>
            <p:cNvSpPr>
              <a:spLocks noChangeAspect="1" noChangeArrowheads="1"/>
            </p:cNvSpPr>
            <p:nvPr/>
          </p:nvSpPr>
          <p:spPr bwMode="auto">
            <a:xfrm>
              <a:off x="672" y="1296"/>
              <a:ext cx="622" cy="2428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85" name="Rectangle 47"/>
            <p:cNvSpPr>
              <a:spLocks noChangeAspect="1" noChangeArrowheads="1"/>
            </p:cNvSpPr>
            <p:nvPr/>
          </p:nvSpPr>
          <p:spPr bwMode="auto">
            <a:xfrm>
              <a:off x="828" y="1836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15-0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186" name="Rectangle 48"/>
            <p:cNvSpPr>
              <a:spLocks noChangeAspect="1" noChangeArrowheads="1"/>
            </p:cNvSpPr>
            <p:nvPr/>
          </p:nvSpPr>
          <p:spPr bwMode="auto">
            <a:xfrm>
              <a:off x="750" y="1296"/>
              <a:ext cx="54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MREQ#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187" name="Rectangle 49"/>
            <p:cNvSpPr>
              <a:spLocks noChangeAspect="1" noChangeArrowheads="1"/>
            </p:cNvSpPr>
            <p:nvPr/>
          </p:nvSpPr>
          <p:spPr bwMode="auto">
            <a:xfrm>
              <a:off x="828" y="2105"/>
              <a:ext cx="54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R/W#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188" name="Rectangle 50"/>
            <p:cNvSpPr>
              <a:spLocks noChangeAspect="1" noChangeArrowheads="1"/>
            </p:cNvSpPr>
            <p:nvPr/>
          </p:nvSpPr>
          <p:spPr bwMode="auto">
            <a:xfrm>
              <a:off x="672" y="2374"/>
              <a:ext cx="54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CPU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7189" name="Rectangle 51"/>
            <p:cNvSpPr>
              <a:spLocks noChangeAspect="1" noChangeArrowheads="1"/>
            </p:cNvSpPr>
            <p:nvPr/>
          </p:nvSpPr>
          <p:spPr bwMode="auto">
            <a:xfrm>
              <a:off x="750" y="3385"/>
              <a:ext cx="54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937013" name="Line 53"/>
          <p:cNvSpPr>
            <a:spLocks noChangeAspect="1" noChangeShapeType="1"/>
          </p:cNvSpPr>
          <p:nvPr/>
        </p:nvSpPr>
        <p:spPr bwMode="auto">
          <a:xfrm>
            <a:off x="1958975" y="1949450"/>
            <a:ext cx="989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3438525" y="2382838"/>
            <a:ext cx="4325938" cy="1295400"/>
            <a:chOff x="2274" y="1704"/>
            <a:chExt cx="2725" cy="816"/>
          </a:xfrm>
        </p:grpSpPr>
        <p:sp>
          <p:nvSpPr>
            <p:cNvPr id="177180" name="Line 55"/>
            <p:cNvSpPr>
              <a:spLocks noChangeAspect="1" noChangeShapeType="1"/>
            </p:cNvSpPr>
            <p:nvPr/>
          </p:nvSpPr>
          <p:spPr bwMode="auto">
            <a:xfrm flipV="1">
              <a:off x="2274" y="1709"/>
              <a:ext cx="2" cy="8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81" name="Line 56"/>
            <p:cNvSpPr>
              <a:spLocks noChangeAspect="1" noChangeShapeType="1"/>
            </p:cNvSpPr>
            <p:nvPr/>
          </p:nvSpPr>
          <p:spPr bwMode="auto">
            <a:xfrm flipV="1">
              <a:off x="4999" y="1704"/>
              <a:ext cx="0" cy="7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82" name="Line 57"/>
            <p:cNvSpPr>
              <a:spLocks noChangeAspect="1" noChangeShapeType="1"/>
            </p:cNvSpPr>
            <p:nvPr/>
          </p:nvSpPr>
          <p:spPr bwMode="auto">
            <a:xfrm flipV="1">
              <a:off x="3752" y="1708"/>
              <a:ext cx="2" cy="8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83" name="Line 58"/>
            <p:cNvSpPr>
              <a:spLocks noChangeAspect="1" noChangeShapeType="1"/>
            </p:cNvSpPr>
            <p:nvPr/>
          </p:nvSpPr>
          <p:spPr bwMode="auto">
            <a:xfrm flipV="1">
              <a:off x="2974" y="1709"/>
              <a:ext cx="2" cy="8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3219450" y="2894013"/>
            <a:ext cx="4173538" cy="766762"/>
            <a:chOff x="2120" y="2009"/>
            <a:chExt cx="2629" cy="483"/>
          </a:xfrm>
        </p:grpSpPr>
        <p:sp>
          <p:nvSpPr>
            <p:cNvPr id="177176" name="Line 60"/>
            <p:cNvSpPr>
              <a:spLocks noChangeAspect="1" noChangeShapeType="1"/>
            </p:cNvSpPr>
            <p:nvPr/>
          </p:nvSpPr>
          <p:spPr bwMode="auto">
            <a:xfrm>
              <a:off x="4749" y="2009"/>
              <a:ext cx="0" cy="479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77" name="Line 61"/>
            <p:cNvSpPr>
              <a:spLocks noChangeAspect="1" noChangeShapeType="1"/>
            </p:cNvSpPr>
            <p:nvPr/>
          </p:nvSpPr>
          <p:spPr bwMode="auto">
            <a:xfrm>
              <a:off x="2820" y="2029"/>
              <a:ext cx="0" cy="463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78" name="Line 62"/>
            <p:cNvSpPr>
              <a:spLocks noChangeAspect="1" noChangeShapeType="1"/>
            </p:cNvSpPr>
            <p:nvPr/>
          </p:nvSpPr>
          <p:spPr bwMode="auto">
            <a:xfrm>
              <a:off x="2120" y="2029"/>
              <a:ext cx="0" cy="463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7179" name="Line 63"/>
            <p:cNvSpPr>
              <a:spLocks noChangeAspect="1" noChangeShapeType="1"/>
            </p:cNvSpPr>
            <p:nvPr/>
          </p:nvSpPr>
          <p:spPr bwMode="auto">
            <a:xfrm>
              <a:off x="3598" y="2029"/>
              <a:ext cx="0" cy="463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37024" name="Line 64"/>
          <p:cNvSpPr>
            <a:spLocks noChangeAspect="1" noChangeShapeType="1"/>
          </p:cNvSpPr>
          <p:nvPr/>
        </p:nvSpPr>
        <p:spPr bwMode="auto">
          <a:xfrm>
            <a:off x="1958975" y="3232150"/>
            <a:ext cx="527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025" name="Line 65"/>
          <p:cNvSpPr>
            <a:spLocks noChangeAspect="1" noChangeShapeType="1"/>
          </p:cNvSpPr>
          <p:nvPr/>
        </p:nvSpPr>
        <p:spPr bwMode="auto">
          <a:xfrm flipV="1">
            <a:off x="7235825" y="3232150"/>
            <a:ext cx="0" cy="430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7026" name="Line 66"/>
          <p:cNvSpPr>
            <a:spLocks noChangeAspect="1" noChangeShapeType="1"/>
          </p:cNvSpPr>
          <p:nvPr/>
        </p:nvSpPr>
        <p:spPr bwMode="auto">
          <a:xfrm flipV="1">
            <a:off x="5314950" y="3209925"/>
            <a:ext cx="0" cy="430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oval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charset="0"/>
              </a:rPr>
              <a:t> -</a:t>
            </a:r>
            <a:fld id="{FE4EDB18-BF30-48BB-8770-2F2E624F2BFC}" type="slidenum">
              <a:rPr lang="en-US" altLang="zh-CN">
                <a:latin typeface="Arial" charset="0"/>
              </a:rPr>
              <a:pPr/>
              <a:t>28</a:t>
            </a:fld>
            <a:r>
              <a:rPr lang="en-US" altLang="zh-CN">
                <a:latin typeface="Arial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26249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37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37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37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37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937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37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37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937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937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37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37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937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937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937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937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937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93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93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937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37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36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36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937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937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937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937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36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36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93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93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937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937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93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93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937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937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71" grpId="0"/>
      <p:bldP spid="936972" grpId="0"/>
      <p:bldP spid="937002" grpId="0" animBg="1"/>
      <p:bldP spid="937003" grpId="0" animBg="1"/>
      <p:bldP spid="937004" grpId="0" animBg="1"/>
      <p:bldP spid="937005" grpId="0" animBg="1"/>
      <p:bldP spid="937013" grpId="0" animBg="1"/>
      <p:bldP spid="937024" grpId="0" animBg="1"/>
      <p:bldP spid="937025" grpId="0" animBg="1"/>
      <p:bldP spid="9370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89400" y="3454400"/>
            <a:ext cx="1778000" cy="428625"/>
            <a:chOff x="2576" y="1986"/>
            <a:chExt cx="1120" cy="270"/>
          </a:xfrm>
        </p:grpSpPr>
        <p:sp>
          <p:nvSpPr>
            <p:cNvPr id="178276" name="Rectangle 3"/>
            <p:cNvSpPr>
              <a:spLocks noChangeAspect="1" noChangeArrowheads="1"/>
            </p:cNvSpPr>
            <p:nvPr/>
          </p:nvSpPr>
          <p:spPr bwMode="auto">
            <a:xfrm>
              <a:off x="2576" y="1986"/>
              <a:ext cx="54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11-0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77" name="Rectangle 4"/>
            <p:cNvSpPr>
              <a:spLocks noChangeAspect="1" noChangeArrowheads="1"/>
            </p:cNvSpPr>
            <p:nvPr/>
          </p:nvSpPr>
          <p:spPr bwMode="auto">
            <a:xfrm>
              <a:off x="3152" y="1986"/>
              <a:ext cx="54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11-0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937989" name="Line 5"/>
          <p:cNvSpPr>
            <a:spLocks noChangeAspect="1" noChangeShapeType="1"/>
          </p:cNvSpPr>
          <p:nvPr/>
        </p:nvSpPr>
        <p:spPr bwMode="auto">
          <a:xfrm flipV="1">
            <a:off x="2667000" y="2103438"/>
            <a:ext cx="3175" cy="2312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283325" y="4964113"/>
            <a:ext cx="498475" cy="93662"/>
            <a:chOff x="4026" y="2889"/>
            <a:chExt cx="362" cy="54"/>
          </a:xfrm>
        </p:grpSpPr>
        <p:sp>
          <p:nvSpPr>
            <p:cNvPr id="178273" name="Oval 7"/>
            <p:cNvSpPr>
              <a:spLocks noChangeAspect="1" noChangeArrowheads="1"/>
            </p:cNvSpPr>
            <p:nvPr/>
          </p:nvSpPr>
          <p:spPr bwMode="auto">
            <a:xfrm>
              <a:off x="4337" y="2889"/>
              <a:ext cx="51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74" name="Oval 8"/>
            <p:cNvSpPr>
              <a:spLocks noChangeAspect="1" noChangeArrowheads="1"/>
            </p:cNvSpPr>
            <p:nvPr/>
          </p:nvSpPr>
          <p:spPr bwMode="auto">
            <a:xfrm>
              <a:off x="4026" y="2889"/>
              <a:ext cx="50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75" name="Oval 9"/>
            <p:cNvSpPr>
              <a:spLocks noChangeAspect="1" noChangeArrowheads="1"/>
            </p:cNvSpPr>
            <p:nvPr/>
          </p:nvSpPr>
          <p:spPr bwMode="auto">
            <a:xfrm>
              <a:off x="4182" y="2889"/>
              <a:ext cx="50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37994" name="Rectangle 10"/>
          <p:cNvSpPr>
            <a:spLocks noChangeAspect="1" noChangeArrowheads="1"/>
          </p:cNvSpPr>
          <p:nvPr/>
        </p:nvSpPr>
        <p:spPr bwMode="auto">
          <a:xfrm>
            <a:off x="1463675" y="1871663"/>
            <a:ext cx="8636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15-13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937995" name="Rectangle 11"/>
          <p:cNvSpPr>
            <a:spLocks noChangeAspect="1" noChangeArrowheads="1"/>
          </p:cNvSpPr>
          <p:nvPr/>
        </p:nvSpPr>
        <p:spPr bwMode="auto">
          <a:xfrm>
            <a:off x="3933825" y="2193925"/>
            <a:ext cx="863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12-0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638300" y="5570538"/>
            <a:ext cx="5702300" cy="427037"/>
            <a:chOff x="1032" y="3283"/>
            <a:chExt cx="3592" cy="269"/>
          </a:xfrm>
        </p:grpSpPr>
        <p:sp>
          <p:nvSpPr>
            <p:cNvPr id="178269" name="Rectangle 21"/>
            <p:cNvSpPr>
              <a:spLocks noChangeAspect="1" noChangeArrowheads="1"/>
            </p:cNvSpPr>
            <p:nvPr/>
          </p:nvSpPr>
          <p:spPr bwMode="auto">
            <a:xfrm>
              <a:off x="4080" y="3283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70" name="Rectangle 22"/>
            <p:cNvSpPr>
              <a:spLocks noChangeAspect="1" noChangeArrowheads="1"/>
            </p:cNvSpPr>
            <p:nvPr/>
          </p:nvSpPr>
          <p:spPr bwMode="auto">
            <a:xfrm>
              <a:off x="2510" y="3283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71" name="Rectangle 23"/>
            <p:cNvSpPr>
              <a:spLocks noChangeAspect="1" noChangeArrowheads="1"/>
            </p:cNvSpPr>
            <p:nvPr/>
          </p:nvSpPr>
          <p:spPr bwMode="auto">
            <a:xfrm>
              <a:off x="1732" y="3283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72" name="Rectangle 24"/>
            <p:cNvSpPr>
              <a:spLocks noChangeAspect="1" noChangeArrowheads="1"/>
            </p:cNvSpPr>
            <p:nvPr/>
          </p:nvSpPr>
          <p:spPr bwMode="auto">
            <a:xfrm>
              <a:off x="1032" y="3283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938009" name="Rectangle 25"/>
          <p:cNvSpPr>
            <a:spLocks noChangeAspect="1" noChangeArrowheads="1"/>
          </p:cNvSpPr>
          <p:nvPr/>
        </p:nvSpPr>
        <p:spPr bwMode="auto">
          <a:xfrm>
            <a:off x="1954213" y="4362450"/>
            <a:ext cx="931862" cy="1111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baseline="300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A  CS</a:t>
            </a:r>
            <a:endParaRPr lang="en-US" altLang="zh-CN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8Kx8</a:t>
            </a:r>
          </a:p>
          <a:p>
            <a:pPr algn="ctr"/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片</a:t>
            </a:r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ROM</a:t>
            </a:r>
          </a:p>
          <a:p>
            <a:pPr algn="ctr"/>
            <a:r>
              <a:rPr lang="en-US" altLang="zh-CN" baseline="300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endParaRPr lang="en-US" altLang="zh-CN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en-US" altLang="zh-CN" b="1">
              <a:solidFill>
                <a:srgbClr val="0033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938010" name="Rectangle 26"/>
          <p:cNvSpPr>
            <a:spLocks noChangeAspect="1" noChangeArrowheads="1"/>
          </p:cNvSpPr>
          <p:nvPr/>
        </p:nvSpPr>
        <p:spPr bwMode="auto">
          <a:xfrm>
            <a:off x="3117850" y="4360863"/>
            <a:ext cx="931863" cy="1111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baseline="300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A   CS</a:t>
            </a:r>
            <a:endParaRPr lang="en-US" altLang="zh-CN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8Kx8</a:t>
            </a:r>
          </a:p>
          <a:p>
            <a:pPr algn="ctr"/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片</a:t>
            </a:r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ROM</a:t>
            </a:r>
          </a:p>
          <a:p>
            <a:pPr algn="ctr"/>
            <a:r>
              <a:rPr lang="en-US" altLang="zh-CN" baseline="300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endParaRPr lang="en-US" altLang="zh-CN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en-US" altLang="zh-CN" b="1">
              <a:solidFill>
                <a:srgbClr val="0033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938011" name="Line 27"/>
          <p:cNvSpPr>
            <a:spLocks noChangeAspect="1" noChangeShapeType="1"/>
          </p:cNvSpPr>
          <p:nvPr/>
        </p:nvSpPr>
        <p:spPr bwMode="auto">
          <a:xfrm>
            <a:off x="1216025" y="2620963"/>
            <a:ext cx="7089775" cy="1587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12" name="Line 28"/>
          <p:cNvSpPr>
            <a:spLocks noChangeAspect="1" noChangeShapeType="1"/>
          </p:cNvSpPr>
          <p:nvPr/>
        </p:nvSpPr>
        <p:spPr bwMode="auto">
          <a:xfrm>
            <a:off x="1433513" y="1871663"/>
            <a:ext cx="800100" cy="3175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13" name="Line 29"/>
          <p:cNvSpPr>
            <a:spLocks noChangeAspect="1" noChangeShapeType="1"/>
          </p:cNvSpPr>
          <p:nvPr/>
        </p:nvSpPr>
        <p:spPr bwMode="auto">
          <a:xfrm>
            <a:off x="1216025" y="6224588"/>
            <a:ext cx="7699375" cy="15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14" name="Line 30"/>
          <p:cNvSpPr>
            <a:spLocks noChangeAspect="1" noChangeShapeType="1"/>
          </p:cNvSpPr>
          <p:nvPr/>
        </p:nvSpPr>
        <p:spPr bwMode="auto">
          <a:xfrm>
            <a:off x="1463675" y="1871663"/>
            <a:ext cx="0" cy="750887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15" name="Line 31"/>
          <p:cNvSpPr>
            <a:spLocks noChangeAspect="1" noChangeShapeType="1"/>
          </p:cNvSpPr>
          <p:nvPr/>
        </p:nvSpPr>
        <p:spPr bwMode="auto">
          <a:xfrm>
            <a:off x="1216025" y="1658938"/>
            <a:ext cx="9890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16" name="Line 32"/>
          <p:cNvSpPr>
            <a:spLocks noChangeAspect="1" noChangeShapeType="1"/>
          </p:cNvSpPr>
          <p:nvPr/>
        </p:nvSpPr>
        <p:spPr bwMode="auto">
          <a:xfrm flipV="1">
            <a:off x="5072063" y="2101850"/>
            <a:ext cx="3175" cy="1555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17" name="Line 33"/>
          <p:cNvSpPr>
            <a:spLocks noChangeAspect="1" noChangeShapeType="1"/>
          </p:cNvSpPr>
          <p:nvPr/>
        </p:nvSpPr>
        <p:spPr bwMode="auto">
          <a:xfrm flipV="1">
            <a:off x="3871913" y="2103438"/>
            <a:ext cx="3175" cy="22367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18" name="Line 34"/>
          <p:cNvSpPr>
            <a:spLocks noChangeAspect="1" noChangeShapeType="1"/>
          </p:cNvSpPr>
          <p:nvPr/>
        </p:nvSpPr>
        <p:spPr bwMode="auto">
          <a:xfrm>
            <a:off x="3609975" y="2608263"/>
            <a:ext cx="0" cy="1736725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19" name="Line 35"/>
          <p:cNvSpPr>
            <a:spLocks noChangeAspect="1" noChangeShapeType="1"/>
          </p:cNvSpPr>
          <p:nvPr/>
        </p:nvSpPr>
        <p:spPr bwMode="auto">
          <a:xfrm>
            <a:off x="2438400" y="2622550"/>
            <a:ext cx="0" cy="1736725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20" name="Line 36"/>
          <p:cNvSpPr>
            <a:spLocks noChangeAspect="1" noChangeShapeType="1"/>
          </p:cNvSpPr>
          <p:nvPr/>
        </p:nvSpPr>
        <p:spPr bwMode="auto">
          <a:xfrm>
            <a:off x="4791075" y="2620963"/>
            <a:ext cx="0" cy="1795462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21" name="Line 37"/>
          <p:cNvSpPr>
            <a:spLocks noChangeAspect="1" noChangeShapeType="1"/>
          </p:cNvSpPr>
          <p:nvPr/>
        </p:nvSpPr>
        <p:spPr bwMode="auto">
          <a:xfrm>
            <a:off x="1216025" y="2968625"/>
            <a:ext cx="7242175" cy="3175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22" name="Line 38"/>
          <p:cNvSpPr>
            <a:spLocks noChangeAspect="1" noChangeShapeType="1"/>
          </p:cNvSpPr>
          <p:nvPr/>
        </p:nvSpPr>
        <p:spPr bwMode="auto">
          <a:xfrm flipV="1">
            <a:off x="4919663" y="3197225"/>
            <a:ext cx="0" cy="536575"/>
          </a:xfrm>
          <a:prstGeom prst="line">
            <a:avLst/>
          </a:prstGeom>
          <a:noFill/>
          <a:ln w="28575">
            <a:solidFill>
              <a:srgbClr val="CC9900"/>
            </a:solidFill>
            <a:round/>
            <a:headEnd type="none" w="sm" len="sm"/>
            <a:tailEnd type="oval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6891338" y="4371975"/>
            <a:ext cx="1900237" cy="1111250"/>
            <a:chOff x="4341" y="2754"/>
            <a:chExt cx="1197" cy="700"/>
          </a:xfrm>
        </p:grpSpPr>
        <p:sp>
          <p:nvSpPr>
            <p:cNvPr id="178267" name="Rectangle 40"/>
            <p:cNvSpPr>
              <a:spLocks noChangeAspect="1" noChangeArrowheads="1"/>
            </p:cNvSpPr>
            <p:nvPr/>
          </p:nvSpPr>
          <p:spPr bwMode="auto">
            <a:xfrm>
              <a:off x="4341" y="2754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68" name="Rectangle 41"/>
            <p:cNvSpPr>
              <a:spLocks noChangeAspect="1" noChangeArrowheads="1"/>
            </p:cNvSpPr>
            <p:nvPr/>
          </p:nvSpPr>
          <p:spPr bwMode="auto">
            <a:xfrm>
              <a:off x="4951" y="2754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938033" name="Line 49"/>
          <p:cNvSpPr>
            <a:spLocks noChangeAspect="1" noChangeShapeType="1"/>
          </p:cNvSpPr>
          <p:nvPr/>
        </p:nvSpPr>
        <p:spPr bwMode="auto">
          <a:xfrm flipV="1">
            <a:off x="5892800" y="2968625"/>
            <a:ext cx="0" cy="765175"/>
          </a:xfrm>
          <a:prstGeom prst="line">
            <a:avLst/>
          </a:prstGeom>
          <a:noFill/>
          <a:ln w="28575">
            <a:solidFill>
              <a:srgbClr val="CC9900"/>
            </a:solidFill>
            <a:round/>
            <a:headEnd type="none" w="sm" len="sm"/>
            <a:tailEnd type="oval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995863" y="3875088"/>
            <a:ext cx="987425" cy="541337"/>
            <a:chOff x="3120" y="2352"/>
            <a:chExt cx="622" cy="240"/>
          </a:xfrm>
        </p:grpSpPr>
        <p:sp>
          <p:nvSpPr>
            <p:cNvPr id="178265" name="Line 51"/>
            <p:cNvSpPr>
              <a:spLocks noChangeShapeType="1"/>
            </p:cNvSpPr>
            <p:nvPr/>
          </p:nvSpPr>
          <p:spPr bwMode="auto">
            <a:xfrm>
              <a:off x="3120" y="235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66" name="Line 52"/>
            <p:cNvSpPr>
              <a:spLocks noChangeShapeType="1"/>
            </p:cNvSpPr>
            <p:nvPr/>
          </p:nvSpPr>
          <p:spPr bwMode="auto">
            <a:xfrm>
              <a:off x="3742" y="235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072063" y="2816225"/>
            <a:ext cx="990600" cy="917575"/>
            <a:chOff x="3168" y="1584"/>
            <a:chExt cx="624" cy="480"/>
          </a:xfrm>
        </p:grpSpPr>
        <p:sp>
          <p:nvSpPr>
            <p:cNvPr id="178263" name="Line 54"/>
            <p:cNvSpPr>
              <a:spLocks noChangeShapeType="1"/>
            </p:cNvSpPr>
            <p:nvPr/>
          </p:nvSpPr>
          <p:spPr bwMode="auto">
            <a:xfrm>
              <a:off x="3168" y="1584"/>
              <a:ext cx="6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64" name="Line 55"/>
            <p:cNvSpPr>
              <a:spLocks noChangeShapeType="1"/>
            </p:cNvSpPr>
            <p:nvPr/>
          </p:nvSpPr>
          <p:spPr bwMode="auto">
            <a:xfrm>
              <a:off x="3792" y="1584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7575550" y="3611563"/>
            <a:ext cx="987425" cy="757237"/>
            <a:chOff x="4754" y="2322"/>
            <a:chExt cx="622" cy="240"/>
          </a:xfrm>
        </p:grpSpPr>
        <p:sp>
          <p:nvSpPr>
            <p:cNvPr id="178261" name="Line 60"/>
            <p:cNvSpPr>
              <a:spLocks noChangeShapeType="1"/>
            </p:cNvSpPr>
            <p:nvPr/>
          </p:nvSpPr>
          <p:spPr bwMode="auto">
            <a:xfrm>
              <a:off x="4754" y="232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62" name="Line 61"/>
            <p:cNvSpPr>
              <a:spLocks noChangeShapeType="1"/>
            </p:cNvSpPr>
            <p:nvPr/>
          </p:nvSpPr>
          <p:spPr bwMode="auto">
            <a:xfrm>
              <a:off x="5376" y="232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470775" y="2054225"/>
            <a:ext cx="1143000" cy="1476375"/>
            <a:chOff x="4706" y="1104"/>
            <a:chExt cx="720" cy="930"/>
          </a:xfrm>
        </p:grpSpPr>
        <p:sp>
          <p:nvSpPr>
            <p:cNvPr id="178255" name="Line 63"/>
            <p:cNvSpPr>
              <a:spLocks noChangeShapeType="1"/>
            </p:cNvSpPr>
            <p:nvPr/>
          </p:nvSpPr>
          <p:spPr bwMode="auto">
            <a:xfrm>
              <a:off x="4802" y="1554"/>
              <a:ext cx="6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78256" name="Group 64"/>
            <p:cNvGrpSpPr>
              <a:grpSpLocks/>
            </p:cNvGrpSpPr>
            <p:nvPr/>
          </p:nvGrpSpPr>
          <p:grpSpPr bwMode="auto">
            <a:xfrm>
              <a:off x="4706" y="1104"/>
              <a:ext cx="720" cy="930"/>
              <a:chOff x="4706" y="1104"/>
              <a:chExt cx="720" cy="930"/>
            </a:xfrm>
          </p:grpSpPr>
          <p:sp>
            <p:nvSpPr>
              <p:cNvPr id="178257" name="Line 65"/>
              <p:cNvSpPr>
                <a:spLocks noChangeAspect="1" noChangeShapeType="1"/>
              </p:cNvSpPr>
              <p:nvPr/>
            </p:nvSpPr>
            <p:spPr bwMode="auto">
              <a:xfrm flipV="1">
                <a:off x="4802" y="1104"/>
                <a:ext cx="2" cy="88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8258" name="Line 66"/>
              <p:cNvSpPr>
                <a:spLocks noChangeAspect="1" noChangeShapeType="1"/>
              </p:cNvSpPr>
              <p:nvPr/>
            </p:nvSpPr>
            <p:spPr bwMode="auto">
              <a:xfrm flipV="1">
                <a:off x="4706" y="1824"/>
                <a:ext cx="0" cy="210"/>
              </a:xfrm>
              <a:prstGeom prst="line">
                <a:avLst/>
              </a:prstGeom>
              <a:noFill/>
              <a:ln w="28575">
                <a:solidFill>
                  <a:srgbClr val="CC99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8259" name="Line 67"/>
              <p:cNvSpPr>
                <a:spLocks noChangeAspect="1" noChangeShapeType="1"/>
              </p:cNvSpPr>
              <p:nvPr/>
            </p:nvSpPr>
            <p:spPr bwMode="auto">
              <a:xfrm flipV="1">
                <a:off x="5328" y="1680"/>
                <a:ext cx="0" cy="354"/>
              </a:xfrm>
              <a:prstGeom prst="line">
                <a:avLst/>
              </a:prstGeom>
              <a:noFill/>
              <a:ln w="28575">
                <a:solidFill>
                  <a:srgbClr val="CC99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8260" name="Line 68"/>
              <p:cNvSpPr>
                <a:spLocks noChangeShapeType="1"/>
              </p:cNvSpPr>
              <p:nvPr/>
            </p:nvSpPr>
            <p:spPr bwMode="auto">
              <a:xfrm>
                <a:off x="5426" y="155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7362825" y="2587625"/>
            <a:ext cx="914400" cy="1795463"/>
            <a:chOff x="4656" y="1440"/>
            <a:chExt cx="576" cy="1131"/>
          </a:xfrm>
        </p:grpSpPr>
        <p:sp>
          <p:nvSpPr>
            <p:cNvPr id="178253" name="Line 70"/>
            <p:cNvSpPr>
              <a:spLocks noChangeAspect="1" noChangeShapeType="1"/>
            </p:cNvSpPr>
            <p:nvPr/>
          </p:nvSpPr>
          <p:spPr bwMode="auto">
            <a:xfrm>
              <a:off x="4656" y="1440"/>
              <a:ext cx="0" cy="1131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54" name="Line 71"/>
            <p:cNvSpPr>
              <a:spLocks noChangeAspect="1" noChangeShapeType="1"/>
            </p:cNvSpPr>
            <p:nvPr/>
          </p:nvSpPr>
          <p:spPr bwMode="auto">
            <a:xfrm>
              <a:off x="5232" y="1440"/>
              <a:ext cx="0" cy="1131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38056" name="Line 72"/>
          <p:cNvSpPr>
            <a:spLocks noChangeAspect="1" noChangeShapeType="1"/>
          </p:cNvSpPr>
          <p:nvPr/>
        </p:nvSpPr>
        <p:spPr bwMode="auto">
          <a:xfrm>
            <a:off x="5715000" y="2587625"/>
            <a:ext cx="0" cy="1795463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2" name="Group 122"/>
          <p:cNvGrpSpPr>
            <a:grpSpLocks/>
          </p:cNvGrpSpPr>
          <p:nvPr/>
        </p:nvGrpSpPr>
        <p:grpSpPr bwMode="auto">
          <a:xfrm>
            <a:off x="2451100" y="5464175"/>
            <a:ext cx="5854700" cy="762000"/>
            <a:chOff x="1544" y="3442"/>
            <a:chExt cx="3688" cy="480"/>
          </a:xfrm>
        </p:grpSpPr>
        <p:sp>
          <p:nvSpPr>
            <p:cNvPr id="178247" name="Line 74"/>
            <p:cNvSpPr>
              <a:spLocks noChangeAspect="1" noChangeShapeType="1"/>
            </p:cNvSpPr>
            <p:nvPr/>
          </p:nvSpPr>
          <p:spPr bwMode="auto">
            <a:xfrm>
              <a:off x="3022" y="3449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48" name="Line 75"/>
            <p:cNvSpPr>
              <a:spLocks noChangeAspect="1" noChangeShapeType="1"/>
            </p:cNvSpPr>
            <p:nvPr/>
          </p:nvSpPr>
          <p:spPr bwMode="auto">
            <a:xfrm>
              <a:off x="4608" y="3449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49" name="Line 76"/>
            <p:cNvSpPr>
              <a:spLocks noChangeAspect="1" noChangeShapeType="1"/>
            </p:cNvSpPr>
            <p:nvPr/>
          </p:nvSpPr>
          <p:spPr bwMode="auto">
            <a:xfrm>
              <a:off x="2244" y="3449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50" name="Line 77"/>
            <p:cNvSpPr>
              <a:spLocks noChangeAspect="1" noChangeShapeType="1"/>
            </p:cNvSpPr>
            <p:nvPr/>
          </p:nvSpPr>
          <p:spPr bwMode="auto">
            <a:xfrm>
              <a:off x="1544" y="3449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51" name="Line 78"/>
            <p:cNvSpPr>
              <a:spLocks noChangeAspect="1" noChangeShapeType="1"/>
            </p:cNvSpPr>
            <p:nvPr/>
          </p:nvSpPr>
          <p:spPr bwMode="auto">
            <a:xfrm>
              <a:off x="3600" y="3444"/>
              <a:ext cx="0" cy="471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52" name="Line 79"/>
            <p:cNvSpPr>
              <a:spLocks noChangeAspect="1" noChangeShapeType="1"/>
            </p:cNvSpPr>
            <p:nvPr/>
          </p:nvSpPr>
          <p:spPr bwMode="auto">
            <a:xfrm>
              <a:off x="5232" y="3442"/>
              <a:ext cx="0" cy="47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3" name="Group 121"/>
          <p:cNvGrpSpPr>
            <a:grpSpLocks/>
          </p:cNvGrpSpPr>
          <p:nvPr/>
        </p:nvGrpSpPr>
        <p:grpSpPr bwMode="auto">
          <a:xfrm>
            <a:off x="4302125" y="4357688"/>
            <a:ext cx="1884363" cy="1125537"/>
            <a:chOff x="2710" y="2745"/>
            <a:chExt cx="1187" cy="709"/>
          </a:xfrm>
        </p:grpSpPr>
        <p:sp>
          <p:nvSpPr>
            <p:cNvPr id="178245" name="Rectangle 81"/>
            <p:cNvSpPr>
              <a:spLocks noChangeAspect="1" noChangeArrowheads="1"/>
            </p:cNvSpPr>
            <p:nvPr/>
          </p:nvSpPr>
          <p:spPr bwMode="auto">
            <a:xfrm>
              <a:off x="2710" y="2749"/>
              <a:ext cx="586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46" name="Rectangle 82"/>
            <p:cNvSpPr>
              <a:spLocks noChangeAspect="1" noChangeArrowheads="1"/>
            </p:cNvSpPr>
            <p:nvPr/>
          </p:nvSpPr>
          <p:spPr bwMode="auto">
            <a:xfrm>
              <a:off x="3311" y="2745"/>
              <a:ext cx="586" cy="709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938067" name="Line 83"/>
          <p:cNvSpPr>
            <a:spLocks noChangeShapeType="1"/>
          </p:cNvSpPr>
          <p:nvPr/>
        </p:nvSpPr>
        <p:spPr bwMode="auto">
          <a:xfrm>
            <a:off x="1219200" y="4102100"/>
            <a:ext cx="6934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" name="Group 84"/>
          <p:cNvGrpSpPr>
            <a:grpSpLocks/>
          </p:cNvGrpSpPr>
          <p:nvPr/>
        </p:nvGrpSpPr>
        <p:grpSpPr bwMode="auto">
          <a:xfrm>
            <a:off x="4510088" y="4098925"/>
            <a:ext cx="976312" cy="269875"/>
            <a:chOff x="2832" y="2448"/>
            <a:chExt cx="624" cy="96"/>
          </a:xfrm>
        </p:grpSpPr>
        <p:sp>
          <p:nvSpPr>
            <p:cNvPr id="178243" name="Line 85"/>
            <p:cNvSpPr>
              <a:spLocks noChangeShapeType="1"/>
            </p:cNvSpPr>
            <p:nvPr/>
          </p:nvSpPr>
          <p:spPr bwMode="auto">
            <a:xfrm>
              <a:off x="2832" y="24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44" name="Line 86"/>
            <p:cNvSpPr>
              <a:spLocks noChangeShapeType="1"/>
            </p:cNvSpPr>
            <p:nvPr/>
          </p:nvSpPr>
          <p:spPr bwMode="auto">
            <a:xfrm>
              <a:off x="3456" y="24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38071" name="Line 87"/>
          <p:cNvSpPr>
            <a:spLocks noChangeShapeType="1"/>
          </p:cNvSpPr>
          <p:nvPr/>
        </p:nvSpPr>
        <p:spPr bwMode="auto">
          <a:xfrm>
            <a:off x="7162800" y="4098925"/>
            <a:ext cx="1588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8072" name="Line 88"/>
          <p:cNvSpPr>
            <a:spLocks noChangeShapeType="1"/>
          </p:cNvSpPr>
          <p:nvPr/>
        </p:nvSpPr>
        <p:spPr bwMode="auto">
          <a:xfrm>
            <a:off x="8151813" y="4100513"/>
            <a:ext cx="1587" cy="239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" name="Group 102"/>
          <p:cNvGrpSpPr>
            <a:grpSpLocks/>
          </p:cNvGrpSpPr>
          <p:nvPr/>
        </p:nvGrpSpPr>
        <p:grpSpPr bwMode="auto">
          <a:xfrm>
            <a:off x="228600" y="1216025"/>
            <a:ext cx="1111250" cy="5337175"/>
            <a:chOff x="144" y="766"/>
            <a:chExt cx="700" cy="3362"/>
          </a:xfrm>
        </p:grpSpPr>
        <p:sp>
          <p:nvSpPr>
            <p:cNvPr id="178236" name="Rectangle 96"/>
            <p:cNvSpPr>
              <a:spLocks noChangeAspect="1" noChangeArrowheads="1"/>
            </p:cNvSpPr>
            <p:nvPr/>
          </p:nvSpPr>
          <p:spPr bwMode="auto">
            <a:xfrm>
              <a:off x="144" y="766"/>
              <a:ext cx="622" cy="3360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37" name="Rectangle 90"/>
            <p:cNvSpPr>
              <a:spLocks noChangeAspect="1" noChangeArrowheads="1"/>
            </p:cNvSpPr>
            <p:nvPr/>
          </p:nvSpPr>
          <p:spPr bwMode="auto">
            <a:xfrm>
              <a:off x="300" y="1486"/>
              <a:ext cx="544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15-0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38" name="Rectangle 91"/>
            <p:cNvSpPr>
              <a:spLocks noChangeAspect="1" noChangeArrowheads="1"/>
            </p:cNvSpPr>
            <p:nvPr/>
          </p:nvSpPr>
          <p:spPr bwMode="auto">
            <a:xfrm>
              <a:off x="300" y="1774"/>
              <a:ext cx="544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ahoma" pitchFamily="34" charset="0"/>
                  <a:ea typeface="宋体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ahoma" pitchFamily="34" charset="0"/>
                  <a:ea typeface="宋体" charset="-122"/>
                </a:rPr>
                <a:t>12</a:t>
              </a:r>
            </a:p>
          </p:txBody>
        </p:sp>
        <p:sp>
          <p:nvSpPr>
            <p:cNvPr id="178239" name="Rectangle 93"/>
            <p:cNvSpPr>
              <a:spLocks noChangeAspect="1" noChangeArrowheads="1"/>
            </p:cNvSpPr>
            <p:nvPr/>
          </p:nvSpPr>
          <p:spPr bwMode="auto">
            <a:xfrm>
              <a:off x="222" y="967"/>
              <a:ext cx="54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MREQ#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40" name="Rectangle 94"/>
            <p:cNvSpPr>
              <a:spLocks noChangeAspect="1" noChangeArrowheads="1"/>
            </p:cNvSpPr>
            <p:nvPr/>
          </p:nvSpPr>
          <p:spPr bwMode="auto">
            <a:xfrm>
              <a:off x="144" y="2354"/>
              <a:ext cx="54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CPU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41" name="Rectangle 95"/>
            <p:cNvSpPr>
              <a:spLocks noChangeAspect="1" noChangeArrowheads="1"/>
            </p:cNvSpPr>
            <p:nvPr/>
          </p:nvSpPr>
          <p:spPr bwMode="auto">
            <a:xfrm>
              <a:off x="222" y="3753"/>
              <a:ext cx="54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42" name="Rectangle 97"/>
            <p:cNvSpPr>
              <a:spLocks noChangeAspect="1" noChangeArrowheads="1"/>
            </p:cNvSpPr>
            <p:nvPr/>
          </p:nvSpPr>
          <p:spPr bwMode="auto">
            <a:xfrm>
              <a:off x="240" y="2601"/>
              <a:ext cx="544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ahoma" pitchFamily="34" charset="0"/>
                  <a:ea typeface="宋体" charset="-122"/>
                </a:rPr>
                <a:t>R/W#</a:t>
              </a:r>
              <a:endParaRPr lang="en-US" altLang="zh-CN" baseline="-25000">
                <a:solidFill>
                  <a:srgbClr val="000000"/>
                </a:solidFill>
                <a:latin typeface="Tahoma" pitchFamily="34" charset="0"/>
                <a:ea typeface="宋体" charset="-122"/>
              </a:endParaRPr>
            </a:p>
          </p:txBody>
        </p:sp>
      </p:grpSp>
      <p:sp>
        <p:nvSpPr>
          <p:cNvPr id="113701" name="Rectangle 104"/>
          <p:cNvSpPr>
            <a:spLocks noChangeArrowheads="1"/>
          </p:cNvSpPr>
          <p:nvPr/>
        </p:nvSpPr>
        <p:spPr bwMode="auto">
          <a:xfrm>
            <a:off x="647700" y="188913"/>
            <a:ext cx="80010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anchor="ctr"/>
          <a:lstStyle/>
          <a:p>
            <a:pPr algn="l">
              <a:defRPr/>
            </a:pPr>
            <a:r>
              <a:rPr lang="en-US" altLang="zh-CN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r>
              <a:rPr lang="zh-CN" altLang="en-US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altLang="zh-CN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RAM</a:t>
            </a:r>
            <a:r>
              <a:rPr lang="zh-CN" altLang="en-US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采用</a:t>
            </a:r>
            <a:r>
              <a:rPr lang="en-US" altLang="zh-CN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4K×8</a:t>
            </a:r>
            <a:r>
              <a:rPr lang="zh-CN" altLang="en-US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位的芯片</a:t>
            </a:r>
          </a:p>
        </p:txBody>
      </p: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7434263" y="3370263"/>
            <a:ext cx="1284287" cy="255587"/>
            <a:chOff x="4683" y="2123"/>
            <a:chExt cx="809" cy="161"/>
          </a:xfrm>
        </p:grpSpPr>
        <p:sp>
          <p:nvSpPr>
            <p:cNvPr id="938089" name="Text Box 105"/>
            <p:cNvSpPr txBox="1">
              <a:spLocks noChangeArrowheads="1"/>
            </p:cNvSpPr>
            <p:nvPr/>
          </p:nvSpPr>
          <p:spPr bwMode="auto">
            <a:xfrm>
              <a:off x="5281" y="2123"/>
              <a:ext cx="211" cy="157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938090" name="Text Box 106"/>
            <p:cNvSpPr txBox="1">
              <a:spLocks noChangeArrowheads="1"/>
            </p:cNvSpPr>
            <p:nvPr/>
          </p:nvSpPr>
          <p:spPr bwMode="auto">
            <a:xfrm>
              <a:off x="4683" y="2127"/>
              <a:ext cx="211" cy="157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057400" y="1444625"/>
            <a:ext cx="6623050" cy="749300"/>
            <a:chOff x="1296" y="720"/>
            <a:chExt cx="4172" cy="472"/>
          </a:xfrm>
        </p:grpSpPr>
        <p:sp>
          <p:nvSpPr>
            <p:cNvPr id="178227" name="Rectangle 13"/>
            <p:cNvSpPr>
              <a:spLocks noChangeAspect="1" noChangeArrowheads="1"/>
            </p:cNvSpPr>
            <p:nvPr/>
          </p:nvSpPr>
          <p:spPr bwMode="auto">
            <a:xfrm>
              <a:off x="1387" y="723"/>
              <a:ext cx="4081" cy="405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8228" name="Rectangle 14"/>
            <p:cNvSpPr>
              <a:spLocks noChangeAspect="1" noChangeArrowheads="1"/>
            </p:cNvSpPr>
            <p:nvPr/>
          </p:nvSpPr>
          <p:spPr bwMode="auto">
            <a:xfrm>
              <a:off x="4368" y="923"/>
              <a:ext cx="8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111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29" name="Rectangle 15"/>
            <p:cNvSpPr>
              <a:spLocks noChangeAspect="1" noChangeArrowheads="1"/>
            </p:cNvSpPr>
            <p:nvPr/>
          </p:nvSpPr>
          <p:spPr bwMode="auto">
            <a:xfrm>
              <a:off x="2285" y="720"/>
              <a:ext cx="159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译码器</a:t>
              </a:r>
            </a:p>
          </p:txBody>
        </p:sp>
        <p:sp>
          <p:nvSpPr>
            <p:cNvPr id="178230" name="Rectangle 16"/>
            <p:cNvSpPr>
              <a:spLocks noChangeAspect="1" noChangeArrowheads="1"/>
            </p:cNvSpPr>
            <p:nvPr/>
          </p:nvSpPr>
          <p:spPr bwMode="auto">
            <a:xfrm>
              <a:off x="2736" y="923"/>
              <a:ext cx="8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011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31" name="Rectangle 17"/>
            <p:cNvSpPr>
              <a:spLocks noChangeAspect="1" noChangeArrowheads="1"/>
            </p:cNvSpPr>
            <p:nvPr/>
          </p:nvSpPr>
          <p:spPr bwMode="auto">
            <a:xfrm>
              <a:off x="1968" y="923"/>
              <a:ext cx="8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001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32" name="Rectangle 18"/>
            <p:cNvSpPr>
              <a:spLocks noChangeAspect="1" noChangeArrowheads="1"/>
            </p:cNvSpPr>
            <p:nvPr/>
          </p:nvSpPr>
          <p:spPr bwMode="auto">
            <a:xfrm>
              <a:off x="1296" y="923"/>
              <a:ext cx="8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000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8233" name="Rectangle 19"/>
            <p:cNvSpPr>
              <a:spLocks noChangeAspect="1" noChangeArrowheads="1"/>
            </p:cNvSpPr>
            <p:nvPr/>
          </p:nvSpPr>
          <p:spPr bwMode="auto">
            <a:xfrm>
              <a:off x="1390" y="720"/>
              <a:ext cx="39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OE#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4859338" y="3654425"/>
            <a:ext cx="1284287" cy="255588"/>
            <a:chOff x="4683" y="2123"/>
            <a:chExt cx="809" cy="161"/>
          </a:xfrm>
        </p:grpSpPr>
        <p:sp>
          <p:nvSpPr>
            <p:cNvPr id="938095" name="Text Box 111"/>
            <p:cNvSpPr txBox="1">
              <a:spLocks noChangeArrowheads="1"/>
            </p:cNvSpPr>
            <p:nvPr/>
          </p:nvSpPr>
          <p:spPr bwMode="auto">
            <a:xfrm>
              <a:off x="5281" y="2123"/>
              <a:ext cx="211" cy="157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938096" name="Text Box 112"/>
            <p:cNvSpPr txBox="1">
              <a:spLocks noChangeArrowheads="1"/>
            </p:cNvSpPr>
            <p:nvPr/>
          </p:nvSpPr>
          <p:spPr bwMode="auto">
            <a:xfrm>
              <a:off x="4683" y="2127"/>
              <a:ext cx="211" cy="157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1676400" y="2968625"/>
            <a:ext cx="5791200" cy="406400"/>
            <a:chOff x="1056" y="1870"/>
            <a:chExt cx="3648" cy="256"/>
          </a:xfrm>
        </p:grpSpPr>
        <p:grpSp>
          <p:nvGrpSpPr>
            <p:cNvPr id="178218" name="Group 117"/>
            <p:cNvGrpSpPr>
              <a:grpSpLocks/>
            </p:cNvGrpSpPr>
            <p:nvPr/>
          </p:nvGrpSpPr>
          <p:grpSpPr bwMode="auto">
            <a:xfrm>
              <a:off x="1056" y="1870"/>
              <a:ext cx="3648" cy="256"/>
              <a:chOff x="1056" y="1870"/>
              <a:chExt cx="3648" cy="256"/>
            </a:xfrm>
          </p:grpSpPr>
          <p:sp>
            <p:nvSpPr>
              <p:cNvPr id="178220" name="Line 48"/>
              <p:cNvSpPr>
                <a:spLocks noChangeShapeType="1"/>
              </p:cNvSpPr>
              <p:nvPr/>
            </p:nvSpPr>
            <p:spPr bwMode="auto">
              <a:xfrm>
                <a:off x="1056" y="201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178221" name="Group 116"/>
              <p:cNvGrpSpPr>
                <a:grpSpLocks/>
              </p:cNvGrpSpPr>
              <p:nvPr/>
            </p:nvGrpSpPr>
            <p:grpSpPr bwMode="auto">
              <a:xfrm>
                <a:off x="1056" y="1870"/>
                <a:ext cx="3648" cy="256"/>
                <a:chOff x="1056" y="1870"/>
                <a:chExt cx="3648" cy="256"/>
              </a:xfrm>
            </p:grpSpPr>
            <p:sp>
              <p:nvSpPr>
                <p:cNvPr id="178222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1392" y="2012"/>
                  <a:ext cx="3312" cy="3"/>
                </a:xfrm>
                <a:prstGeom prst="line">
                  <a:avLst/>
                </a:prstGeom>
                <a:noFill/>
                <a:ln w="38100">
                  <a:solidFill>
                    <a:srgbClr val="CC99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78223" name="Line 47"/>
                <p:cNvSpPr>
                  <a:spLocks noChangeShapeType="1"/>
                </p:cNvSpPr>
                <p:nvPr/>
              </p:nvSpPr>
              <p:spPr bwMode="auto">
                <a:xfrm>
                  <a:off x="1056" y="1870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CC9900"/>
                  </a:solidFill>
                  <a:round/>
                  <a:headEnd type="oval" w="med" len="med"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/>
                  <a:endParaRPr lang="zh-CN" altLang="en-US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938099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238" y="1895"/>
                  <a:ext cx="166" cy="231"/>
                </a:xfrm>
                <a:prstGeom prst="rect">
                  <a:avLst/>
                </a:prstGeom>
                <a:solidFill>
                  <a:srgbClr val="CCFF66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 anchorCtr="1"/>
                <a:lstStyle/>
                <a:p>
                  <a:pPr marL="342900" indent="-342900" algn="ctr">
                    <a:lnSpc>
                      <a:spcPct val="80000"/>
                    </a:lnSpc>
                    <a:spcBef>
                      <a:spcPct val="20000"/>
                    </a:spcBef>
                    <a:buClr>
                      <a:srgbClr val="FFCC00"/>
                    </a:buClr>
                    <a:buSzPct val="65000"/>
                    <a:buFont typeface="Wingdings" pitchFamily="2" charset="2"/>
                    <a:buNone/>
                    <a:defRPr/>
                  </a:pPr>
                  <a:endParaRPr lang="zh-CN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178219" name="Oval 119"/>
            <p:cNvSpPr>
              <a:spLocks noChangeArrowheads="1"/>
            </p:cNvSpPr>
            <p:nvPr/>
          </p:nvSpPr>
          <p:spPr bwMode="auto">
            <a:xfrm>
              <a:off x="1399" y="1974"/>
              <a:ext cx="56" cy="5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endParaRPr lang="zh-CN" altLang="zh-CN" b="1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17821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charset="0"/>
              </a:rPr>
              <a:t> -</a:t>
            </a:r>
            <a:fld id="{6A03BD49-08AD-4697-ACE0-C382615F1B09}" type="slidenum">
              <a:rPr lang="en-US" altLang="zh-CN">
                <a:latin typeface="Arial" charset="0"/>
              </a:rPr>
              <a:pPr/>
              <a:t>29</a:t>
            </a:fld>
            <a:r>
              <a:rPr lang="en-US" altLang="zh-CN">
                <a:latin typeface="Arial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80804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8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8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7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7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38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38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8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8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3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38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38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38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38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3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3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3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3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00" fill="hold"/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38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38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38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38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93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93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9" grpId="0" animBg="1"/>
      <p:bldP spid="937994" grpId="0"/>
      <p:bldP spid="937995" grpId="0"/>
      <p:bldP spid="938010" grpId="0" animBg="1"/>
      <p:bldP spid="938011" grpId="0" animBg="1"/>
      <p:bldP spid="938012" grpId="0" animBg="1"/>
      <p:bldP spid="938013" grpId="0" animBg="1"/>
      <p:bldP spid="938014" grpId="0" animBg="1"/>
      <p:bldP spid="938015" grpId="0" animBg="1"/>
      <p:bldP spid="938016" grpId="0" animBg="1"/>
      <p:bldP spid="938017" grpId="0" animBg="1"/>
      <p:bldP spid="938018" grpId="0" animBg="1"/>
      <p:bldP spid="938019" grpId="0" animBg="1"/>
      <p:bldP spid="938020" grpId="0" animBg="1"/>
      <p:bldP spid="938021" grpId="0" animBg="1"/>
      <p:bldP spid="938022" grpId="0" animBg="1"/>
      <p:bldP spid="938033" grpId="0" animBg="1"/>
      <p:bldP spid="938056" grpId="0" animBg="1"/>
      <p:bldP spid="938067" grpId="0" animBg="1"/>
      <p:bldP spid="938071" grpId="0" animBg="1"/>
      <p:bldP spid="9380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B02B90C2-411D-4F79-9CCA-2574088B07A7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66563" name="图片 2" descr="图片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058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1338"/>
            <a:ext cx="75438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图片 4" descr="图片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3914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3"/>
          <p:cNvSpPr>
            <a:spLocks noChangeArrowheads="1"/>
          </p:cNvSpPr>
          <p:nvPr/>
        </p:nvSpPr>
        <p:spPr bwMode="auto">
          <a:xfrm>
            <a:off x="5724525" y="2265363"/>
            <a:ext cx="15113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82800" rIns="92075" bIns="82800" anchor="ctr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i="0" baseline="300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(09</a:t>
            </a:r>
            <a:r>
              <a:rPr lang="zh-CN" altLang="en-US" i="0" baseline="300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研究生统考</a:t>
            </a:r>
            <a:r>
              <a:rPr lang="en-US" altLang="zh-CN" i="0" baseline="300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i="0" baseline="3000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0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1" name="Group 2"/>
          <p:cNvGrpSpPr>
            <a:grpSpLocks/>
          </p:cNvGrpSpPr>
          <p:nvPr/>
        </p:nvGrpSpPr>
        <p:grpSpPr bwMode="auto">
          <a:xfrm>
            <a:off x="4111625" y="3219450"/>
            <a:ext cx="1778000" cy="428625"/>
            <a:chOff x="2576" y="1986"/>
            <a:chExt cx="1120" cy="270"/>
          </a:xfrm>
        </p:grpSpPr>
        <p:sp>
          <p:nvSpPr>
            <p:cNvPr id="179303" name="Rectangle 3"/>
            <p:cNvSpPr>
              <a:spLocks noChangeAspect="1" noChangeArrowheads="1"/>
            </p:cNvSpPr>
            <p:nvPr/>
          </p:nvSpPr>
          <p:spPr bwMode="auto">
            <a:xfrm>
              <a:off x="2576" y="1986"/>
              <a:ext cx="54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11-0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304" name="Rectangle 4"/>
            <p:cNvSpPr>
              <a:spLocks noChangeAspect="1" noChangeArrowheads="1"/>
            </p:cNvSpPr>
            <p:nvPr/>
          </p:nvSpPr>
          <p:spPr bwMode="auto">
            <a:xfrm>
              <a:off x="3152" y="1986"/>
              <a:ext cx="54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11-0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79202" name="Group 6"/>
          <p:cNvGrpSpPr>
            <a:grpSpLocks/>
          </p:cNvGrpSpPr>
          <p:nvPr/>
        </p:nvGrpSpPr>
        <p:grpSpPr bwMode="auto">
          <a:xfrm>
            <a:off x="6305550" y="4729163"/>
            <a:ext cx="498475" cy="93662"/>
            <a:chOff x="4026" y="2889"/>
            <a:chExt cx="362" cy="54"/>
          </a:xfrm>
        </p:grpSpPr>
        <p:sp>
          <p:nvSpPr>
            <p:cNvPr id="179300" name="Oval 7"/>
            <p:cNvSpPr>
              <a:spLocks noChangeAspect="1" noChangeArrowheads="1"/>
            </p:cNvSpPr>
            <p:nvPr/>
          </p:nvSpPr>
          <p:spPr bwMode="auto">
            <a:xfrm>
              <a:off x="4337" y="2889"/>
              <a:ext cx="51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301" name="Oval 8"/>
            <p:cNvSpPr>
              <a:spLocks noChangeAspect="1" noChangeArrowheads="1"/>
            </p:cNvSpPr>
            <p:nvPr/>
          </p:nvSpPr>
          <p:spPr bwMode="auto">
            <a:xfrm>
              <a:off x="4026" y="2889"/>
              <a:ext cx="50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302" name="Oval 9"/>
            <p:cNvSpPr>
              <a:spLocks noChangeAspect="1" noChangeArrowheads="1"/>
            </p:cNvSpPr>
            <p:nvPr/>
          </p:nvSpPr>
          <p:spPr bwMode="auto">
            <a:xfrm>
              <a:off x="4182" y="2889"/>
              <a:ext cx="50" cy="54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79203" name="Rectangle 10"/>
          <p:cNvSpPr>
            <a:spLocks noChangeAspect="1" noChangeArrowheads="1"/>
          </p:cNvSpPr>
          <p:nvPr/>
        </p:nvSpPr>
        <p:spPr bwMode="auto">
          <a:xfrm>
            <a:off x="1485900" y="1636713"/>
            <a:ext cx="8636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15-13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79204" name="Rectangle 11"/>
          <p:cNvSpPr>
            <a:spLocks noChangeAspect="1" noChangeArrowheads="1"/>
          </p:cNvSpPr>
          <p:nvPr/>
        </p:nvSpPr>
        <p:spPr bwMode="auto">
          <a:xfrm>
            <a:off x="3956050" y="1958975"/>
            <a:ext cx="863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12-0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79205" name="Rectangle 13"/>
          <p:cNvSpPr>
            <a:spLocks noChangeAspect="1" noChangeArrowheads="1"/>
          </p:cNvSpPr>
          <p:nvPr/>
        </p:nvSpPr>
        <p:spPr bwMode="auto">
          <a:xfrm>
            <a:off x="6499225" y="5335588"/>
            <a:ext cx="863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~D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79206" name="Rectangle 14"/>
          <p:cNvSpPr>
            <a:spLocks noChangeAspect="1" noChangeArrowheads="1"/>
          </p:cNvSpPr>
          <p:nvPr/>
        </p:nvSpPr>
        <p:spPr bwMode="auto">
          <a:xfrm>
            <a:off x="4006850" y="5335588"/>
            <a:ext cx="863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~D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201168" name="Rectangle 16"/>
          <p:cNvSpPr>
            <a:spLocks noChangeAspect="1" noChangeArrowheads="1"/>
          </p:cNvSpPr>
          <p:nvPr/>
        </p:nvSpPr>
        <p:spPr bwMode="auto">
          <a:xfrm>
            <a:off x="1946275" y="5335588"/>
            <a:ext cx="863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~D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79208" name="Line 19"/>
          <p:cNvSpPr>
            <a:spLocks noChangeAspect="1" noChangeShapeType="1"/>
          </p:cNvSpPr>
          <p:nvPr/>
        </p:nvSpPr>
        <p:spPr bwMode="auto">
          <a:xfrm>
            <a:off x="1238250" y="2386013"/>
            <a:ext cx="7089775" cy="1587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09" name="Line 20"/>
          <p:cNvSpPr>
            <a:spLocks noChangeAspect="1" noChangeShapeType="1"/>
          </p:cNvSpPr>
          <p:nvPr/>
        </p:nvSpPr>
        <p:spPr bwMode="auto">
          <a:xfrm>
            <a:off x="1455738" y="1636713"/>
            <a:ext cx="800100" cy="3175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10" name="Line 21"/>
          <p:cNvSpPr>
            <a:spLocks noChangeAspect="1" noChangeShapeType="1"/>
          </p:cNvSpPr>
          <p:nvPr/>
        </p:nvSpPr>
        <p:spPr bwMode="auto">
          <a:xfrm>
            <a:off x="1238250" y="5989638"/>
            <a:ext cx="7699375" cy="15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11" name="Line 22"/>
          <p:cNvSpPr>
            <a:spLocks noChangeAspect="1" noChangeShapeType="1"/>
          </p:cNvSpPr>
          <p:nvPr/>
        </p:nvSpPr>
        <p:spPr bwMode="auto">
          <a:xfrm>
            <a:off x="1485900" y="1636713"/>
            <a:ext cx="0" cy="750887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12" name="Line 23"/>
          <p:cNvSpPr>
            <a:spLocks noChangeAspect="1" noChangeShapeType="1"/>
          </p:cNvSpPr>
          <p:nvPr/>
        </p:nvSpPr>
        <p:spPr bwMode="auto">
          <a:xfrm>
            <a:off x="1238250" y="1423988"/>
            <a:ext cx="9890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13" name="Line 24"/>
          <p:cNvSpPr>
            <a:spLocks noChangeAspect="1" noChangeShapeType="1"/>
          </p:cNvSpPr>
          <p:nvPr/>
        </p:nvSpPr>
        <p:spPr bwMode="auto">
          <a:xfrm flipV="1">
            <a:off x="5094288" y="1866900"/>
            <a:ext cx="3175" cy="1555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1179" name="Line 27"/>
          <p:cNvSpPr>
            <a:spLocks noChangeAspect="1" noChangeShapeType="1"/>
          </p:cNvSpPr>
          <p:nvPr/>
        </p:nvSpPr>
        <p:spPr bwMode="auto">
          <a:xfrm>
            <a:off x="2679700" y="2387600"/>
            <a:ext cx="0" cy="1736725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15" name="Line 28"/>
          <p:cNvSpPr>
            <a:spLocks noChangeAspect="1" noChangeShapeType="1"/>
          </p:cNvSpPr>
          <p:nvPr/>
        </p:nvSpPr>
        <p:spPr bwMode="auto">
          <a:xfrm>
            <a:off x="4813300" y="2386013"/>
            <a:ext cx="0" cy="1795462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16" name="Line 29"/>
          <p:cNvSpPr>
            <a:spLocks noChangeAspect="1" noChangeShapeType="1"/>
          </p:cNvSpPr>
          <p:nvPr/>
        </p:nvSpPr>
        <p:spPr bwMode="auto">
          <a:xfrm>
            <a:off x="1238250" y="2733675"/>
            <a:ext cx="7242175" cy="3175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17" name="Line 30"/>
          <p:cNvSpPr>
            <a:spLocks noChangeAspect="1" noChangeShapeType="1"/>
          </p:cNvSpPr>
          <p:nvPr/>
        </p:nvSpPr>
        <p:spPr bwMode="auto">
          <a:xfrm flipV="1">
            <a:off x="4941888" y="2962275"/>
            <a:ext cx="0" cy="536575"/>
          </a:xfrm>
          <a:prstGeom prst="line">
            <a:avLst/>
          </a:prstGeom>
          <a:noFill/>
          <a:ln w="28575">
            <a:solidFill>
              <a:srgbClr val="CC9900"/>
            </a:solidFill>
            <a:round/>
            <a:headEnd type="none" w="sm" len="sm"/>
            <a:tailEnd type="oval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79218" name="Group 31"/>
          <p:cNvGrpSpPr>
            <a:grpSpLocks/>
          </p:cNvGrpSpPr>
          <p:nvPr/>
        </p:nvGrpSpPr>
        <p:grpSpPr bwMode="auto">
          <a:xfrm>
            <a:off x="6913563" y="4137025"/>
            <a:ext cx="1900237" cy="1111250"/>
            <a:chOff x="4341" y="2754"/>
            <a:chExt cx="1197" cy="700"/>
          </a:xfrm>
        </p:grpSpPr>
        <p:sp>
          <p:nvSpPr>
            <p:cNvPr id="179298" name="Rectangle 32"/>
            <p:cNvSpPr>
              <a:spLocks noChangeAspect="1" noChangeArrowheads="1"/>
            </p:cNvSpPr>
            <p:nvPr/>
          </p:nvSpPr>
          <p:spPr bwMode="auto">
            <a:xfrm>
              <a:off x="4341" y="2754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99" name="Rectangle 33"/>
            <p:cNvSpPr>
              <a:spLocks noChangeAspect="1" noChangeArrowheads="1"/>
            </p:cNvSpPr>
            <p:nvPr/>
          </p:nvSpPr>
          <p:spPr bwMode="auto">
            <a:xfrm>
              <a:off x="4951" y="2754"/>
              <a:ext cx="587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179219" name="Line 34"/>
          <p:cNvSpPr>
            <a:spLocks noChangeAspect="1" noChangeShapeType="1"/>
          </p:cNvSpPr>
          <p:nvPr/>
        </p:nvSpPr>
        <p:spPr bwMode="auto">
          <a:xfrm flipV="1">
            <a:off x="5915025" y="2733675"/>
            <a:ext cx="0" cy="765175"/>
          </a:xfrm>
          <a:prstGeom prst="line">
            <a:avLst/>
          </a:prstGeom>
          <a:noFill/>
          <a:ln w="28575">
            <a:solidFill>
              <a:srgbClr val="CC9900"/>
            </a:solidFill>
            <a:round/>
            <a:headEnd type="none" w="sm" len="sm"/>
            <a:tailEnd type="oval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79220" name="Group 35"/>
          <p:cNvGrpSpPr>
            <a:grpSpLocks/>
          </p:cNvGrpSpPr>
          <p:nvPr/>
        </p:nvGrpSpPr>
        <p:grpSpPr bwMode="auto">
          <a:xfrm>
            <a:off x="5018088" y="3640138"/>
            <a:ext cx="987425" cy="541337"/>
            <a:chOff x="3120" y="2352"/>
            <a:chExt cx="622" cy="240"/>
          </a:xfrm>
        </p:grpSpPr>
        <p:sp>
          <p:nvSpPr>
            <p:cNvPr id="179296" name="Line 36"/>
            <p:cNvSpPr>
              <a:spLocks noChangeShapeType="1"/>
            </p:cNvSpPr>
            <p:nvPr/>
          </p:nvSpPr>
          <p:spPr bwMode="auto">
            <a:xfrm>
              <a:off x="3120" y="235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97" name="Line 37"/>
            <p:cNvSpPr>
              <a:spLocks noChangeShapeType="1"/>
            </p:cNvSpPr>
            <p:nvPr/>
          </p:nvSpPr>
          <p:spPr bwMode="auto">
            <a:xfrm>
              <a:off x="3742" y="235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79221" name="Group 38"/>
          <p:cNvGrpSpPr>
            <a:grpSpLocks/>
          </p:cNvGrpSpPr>
          <p:nvPr/>
        </p:nvGrpSpPr>
        <p:grpSpPr bwMode="auto">
          <a:xfrm>
            <a:off x="5094288" y="2581275"/>
            <a:ext cx="990600" cy="917575"/>
            <a:chOff x="3168" y="1584"/>
            <a:chExt cx="624" cy="480"/>
          </a:xfrm>
        </p:grpSpPr>
        <p:sp>
          <p:nvSpPr>
            <p:cNvPr id="179294" name="Line 39"/>
            <p:cNvSpPr>
              <a:spLocks noChangeShapeType="1"/>
            </p:cNvSpPr>
            <p:nvPr/>
          </p:nvSpPr>
          <p:spPr bwMode="auto">
            <a:xfrm>
              <a:off x="3168" y="1584"/>
              <a:ext cx="6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95" name="Line 40"/>
            <p:cNvSpPr>
              <a:spLocks noChangeShapeType="1"/>
            </p:cNvSpPr>
            <p:nvPr/>
          </p:nvSpPr>
          <p:spPr bwMode="auto">
            <a:xfrm>
              <a:off x="3792" y="1584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79222" name="Group 41"/>
          <p:cNvGrpSpPr>
            <a:grpSpLocks/>
          </p:cNvGrpSpPr>
          <p:nvPr/>
        </p:nvGrpSpPr>
        <p:grpSpPr bwMode="auto">
          <a:xfrm>
            <a:off x="7597775" y="3376613"/>
            <a:ext cx="987425" cy="757237"/>
            <a:chOff x="4754" y="2322"/>
            <a:chExt cx="622" cy="240"/>
          </a:xfrm>
        </p:grpSpPr>
        <p:sp>
          <p:nvSpPr>
            <p:cNvPr id="179292" name="Line 42"/>
            <p:cNvSpPr>
              <a:spLocks noChangeShapeType="1"/>
            </p:cNvSpPr>
            <p:nvPr/>
          </p:nvSpPr>
          <p:spPr bwMode="auto">
            <a:xfrm>
              <a:off x="4754" y="232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93" name="Line 43"/>
            <p:cNvSpPr>
              <a:spLocks noChangeShapeType="1"/>
            </p:cNvSpPr>
            <p:nvPr/>
          </p:nvSpPr>
          <p:spPr bwMode="auto">
            <a:xfrm>
              <a:off x="5376" y="232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79223" name="Group 44"/>
          <p:cNvGrpSpPr>
            <a:grpSpLocks/>
          </p:cNvGrpSpPr>
          <p:nvPr/>
        </p:nvGrpSpPr>
        <p:grpSpPr bwMode="auto">
          <a:xfrm>
            <a:off x="7493000" y="1819275"/>
            <a:ext cx="1143000" cy="1476375"/>
            <a:chOff x="4706" y="1104"/>
            <a:chExt cx="720" cy="930"/>
          </a:xfrm>
        </p:grpSpPr>
        <p:sp>
          <p:nvSpPr>
            <p:cNvPr id="179286" name="Line 45"/>
            <p:cNvSpPr>
              <a:spLocks noChangeShapeType="1"/>
            </p:cNvSpPr>
            <p:nvPr/>
          </p:nvSpPr>
          <p:spPr bwMode="auto">
            <a:xfrm>
              <a:off x="4802" y="1554"/>
              <a:ext cx="6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79287" name="Group 46"/>
            <p:cNvGrpSpPr>
              <a:grpSpLocks/>
            </p:cNvGrpSpPr>
            <p:nvPr/>
          </p:nvGrpSpPr>
          <p:grpSpPr bwMode="auto">
            <a:xfrm>
              <a:off x="4706" y="1104"/>
              <a:ext cx="720" cy="930"/>
              <a:chOff x="4706" y="1104"/>
              <a:chExt cx="720" cy="930"/>
            </a:xfrm>
          </p:grpSpPr>
          <p:sp>
            <p:nvSpPr>
              <p:cNvPr id="179288" name="Line 47"/>
              <p:cNvSpPr>
                <a:spLocks noChangeAspect="1" noChangeShapeType="1"/>
              </p:cNvSpPr>
              <p:nvPr/>
            </p:nvSpPr>
            <p:spPr bwMode="auto">
              <a:xfrm flipV="1">
                <a:off x="4802" y="1104"/>
                <a:ext cx="2" cy="88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9289" name="Line 48"/>
              <p:cNvSpPr>
                <a:spLocks noChangeAspect="1" noChangeShapeType="1"/>
              </p:cNvSpPr>
              <p:nvPr/>
            </p:nvSpPr>
            <p:spPr bwMode="auto">
              <a:xfrm flipV="1">
                <a:off x="4706" y="1824"/>
                <a:ext cx="0" cy="210"/>
              </a:xfrm>
              <a:prstGeom prst="line">
                <a:avLst/>
              </a:prstGeom>
              <a:noFill/>
              <a:ln w="28575">
                <a:solidFill>
                  <a:srgbClr val="CC99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9290" name="Line 49"/>
              <p:cNvSpPr>
                <a:spLocks noChangeAspect="1" noChangeShapeType="1"/>
              </p:cNvSpPr>
              <p:nvPr/>
            </p:nvSpPr>
            <p:spPr bwMode="auto">
              <a:xfrm flipV="1">
                <a:off x="5328" y="1680"/>
                <a:ext cx="0" cy="354"/>
              </a:xfrm>
              <a:prstGeom prst="line">
                <a:avLst/>
              </a:prstGeom>
              <a:noFill/>
              <a:ln w="28575">
                <a:solidFill>
                  <a:srgbClr val="CC99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9291" name="Line 50"/>
              <p:cNvSpPr>
                <a:spLocks noChangeShapeType="1"/>
              </p:cNvSpPr>
              <p:nvPr/>
            </p:nvSpPr>
            <p:spPr bwMode="auto">
              <a:xfrm>
                <a:off x="5426" y="155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179224" name="Group 51"/>
          <p:cNvGrpSpPr>
            <a:grpSpLocks/>
          </p:cNvGrpSpPr>
          <p:nvPr/>
        </p:nvGrpSpPr>
        <p:grpSpPr bwMode="auto">
          <a:xfrm>
            <a:off x="7385050" y="2352675"/>
            <a:ext cx="914400" cy="1795463"/>
            <a:chOff x="4656" y="1440"/>
            <a:chExt cx="576" cy="1131"/>
          </a:xfrm>
        </p:grpSpPr>
        <p:sp>
          <p:nvSpPr>
            <p:cNvPr id="179284" name="Line 52"/>
            <p:cNvSpPr>
              <a:spLocks noChangeAspect="1" noChangeShapeType="1"/>
            </p:cNvSpPr>
            <p:nvPr/>
          </p:nvSpPr>
          <p:spPr bwMode="auto">
            <a:xfrm>
              <a:off x="4656" y="1440"/>
              <a:ext cx="0" cy="1131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85" name="Line 53"/>
            <p:cNvSpPr>
              <a:spLocks noChangeAspect="1" noChangeShapeType="1"/>
            </p:cNvSpPr>
            <p:nvPr/>
          </p:nvSpPr>
          <p:spPr bwMode="auto">
            <a:xfrm>
              <a:off x="5232" y="1440"/>
              <a:ext cx="0" cy="1131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79225" name="Line 54"/>
          <p:cNvSpPr>
            <a:spLocks noChangeAspect="1" noChangeShapeType="1"/>
          </p:cNvSpPr>
          <p:nvPr/>
        </p:nvSpPr>
        <p:spPr bwMode="auto">
          <a:xfrm>
            <a:off x="5737225" y="2352675"/>
            <a:ext cx="0" cy="1795463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26" name="Line 56"/>
          <p:cNvSpPr>
            <a:spLocks noChangeAspect="1" noChangeShapeType="1"/>
          </p:cNvSpPr>
          <p:nvPr/>
        </p:nvSpPr>
        <p:spPr bwMode="auto">
          <a:xfrm>
            <a:off x="4819650" y="5240338"/>
            <a:ext cx="0" cy="7508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27" name="Line 57"/>
          <p:cNvSpPr>
            <a:spLocks noChangeAspect="1" noChangeShapeType="1"/>
          </p:cNvSpPr>
          <p:nvPr/>
        </p:nvSpPr>
        <p:spPr bwMode="auto">
          <a:xfrm>
            <a:off x="7337425" y="5240338"/>
            <a:ext cx="0" cy="7508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1211" name="Line 59"/>
          <p:cNvSpPr>
            <a:spLocks noChangeAspect="1" noChangeShapeType="1"/>
          </p:cNvSpPr>
          <p:nvPr/>
        </p:nvSpPr>
        <p:spPr bwMode="auto">
          <a:xfrm>
            <a:off x="2759075" y="5240338"/>
            <a:ext cx="0" cy="7508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29" name="Line 60"/>
          <p:cNvSpPr>
            <a:spLocks noChangeAspect="1" noChangeShapeType="1"/>
          </p:cNvSpPr>
          <p:nvPr/>
        </p:nvSpPr>
        <p:spPr bwMode="auto">
          <a:xfrm>
            <a:off x="5737225" y="5232400"/>
            <a:ext cx="0" cy="747713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30" name="Line 61"/>
          <p:cNvSpPr>
            <a:spLocks noChangeAspect="1" noChangeShapeType="1"/>
          </p:cNvSpPr>
          <p:nvPr/>
        </p:nvSpPr>
        <p:spPr bwMode="auto">
          <a:xfrm>
            <a:off x="8328025" y="5229225"/>
            <a:ext cx="0" cy="7508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79231" name="Group 62"/>
          <p:cNvGrpSpPr>
            <a:grpSpLocks/>
          </p:cNvGrpSpPr>
          <p:nvPr/>
        </p:nvGrpSpPr>
        <p:grpSpPr bwMode="auto">
          <a:xfrm>
            <a:off x="4324350" y="4122738"/>
            <a:ext cx="1884363" cy="1125537"/>
            <a:chOff x="2710" y="2745"/>
            <a:chExt cx="1187" cy="709"/>
          </a:xfrm>
        </p:grpSpPr>
        <p:sp>
          <p:nvSpPr>
            <p:cNvPr id="179282" name="Rectangle 63"/>
            <p:cNvSpPr>
              <a:spLocks noChangeAspect="1" noChangeArrowheads="1"/>
            </p:cNvSpPr>
            <p:nvPr/>
          </p:nvSpPr>
          <p:spPr bwMode="auto">
            <a:xfrm>
              <a:off x="2710" y="2749"/>
              <a:ext cx="586" cy="7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83" name="Rectangle 64"/>
            <p:cNvSpPr>
              <a:spLocks noChangeAspect="1" noChangeArrowheads="1"/>
            </p:cNvSpPr>
            <p:nvPr/>
          </p:nvSpPr>
          <p:spPr bwMode="auto">
            <a:xfrm>
              <a:off x="3311" y="2745"/>
              <a:ext cx="586" cy="709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WE  A  CS</a:t>
              </a:r>
              <a:endPara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4Kx8</a:t>
              </a:r>
            </a:p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片</a:t>
              </a:r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RAM</a:t>
              </a:r>
            </a:p>
            <a:p>
              <a:pPr algn="ctr"/>
              <a:r>
                <a:rPr lang="en-US" altLang="zh-CN" baseline="30000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179232" name="Line 65"/>
          <p:cNvSpPr>
            <a:spLocks noChangeShapeType="1"/>
          </p:cNvSpPr>
          <p:nvPr/>
        </p:nvSpPr>
        <p:spPr bwMode="auto">
          <a:xfrm>
            <a:off x="1241425" y="3867150"/>
            <a:ext cx="6934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79233" name="Group 66"/>
          <p:cNvGrpSpPr>
            <a:grpSpLocks/>
          </p:cNvGrpSpPr>
          <p:nvPr/>
        </p:nvGrpSpPr>
        <p:grpSpPr bwMode="auto">
          <a:xfrm>
            <a:off x="4532313" y="3863975"/>
            <a:ext cx="976312" cy="269875"/>
            <a:chOff x="2832" y="2448"/>
            <a:chExt cx="624" cy="96"/>
          </a:xfrm>
        </p:grpSpPr>
        <p:sp>
          <p:nvSpPr>
            <p:cNvPr id="179280" name="Line 67"/>
            <p:cNvSpPr>
              <a:spLocks noChangeShapeType="1"/>
            </p:cNvSpPr>
            <p:nvPr/>
          </p:nvSpPr>
          <p:spPr bwMode="auto">
            <a:xfrm>
              <a:off x="2832" y="24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81" name="Line 68"/>
            <p:cNvSpPr>
              <a:spLocks noChangeShapeType="1"/>
            </p:cNvSpPr>
            <p:nvPr/>
          </p:nvSpPr>
          <p:spPr bwMode="auto">
            <a:xfrm>
              <a:off x="3456" y="24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79234" name="Line 69"/>
          <p:cNvSpPr>
            <a:spLocks noChangeShapeType="1"/>
          </p:cNvSpPr>
          <p:nvPr/>
        </p:nvSpPr>
        <p:spPr bwMode="auto">
          <a:xfrm>
            <a:off x="7185025" y="3863975"/>
            <a:ext cx="1588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235" name="Line 70"/>
          <p:cNvSpPr>
            <a:spLocks noChangeShapeType="1"/>
          </p:cNvSpPr>
          <p:nvPr/>
        </p:nvSpPr>
        <p:spPr bwMode="auto">
          <a:xfrm>
            <a:off x="8174038" y="3865563"/>
            <a:ext cx="1587" cy="239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79236" name="Group 71"/>
          <p:cNvGrpSpPr>
            <a:grpSpLocks/>
          </p:cNvGrpSpPr>
          <p:nvPr/>
        </p:nvGrpSpPr>
        <p:grpSpPr bwMode="auto">
          <a:xfrm>
            <a:off x="250825" y="981075"/>
            <a:ext cx="1111250" cy="5337175"/>
            <a:chOff x="144" y="766"/>
            <a:chExt cx="700" cy="3362"/>
          </a:xfrm>
        </p:grpSpPr>
        <p:sp>
          <p:nvSpPr>
            <p:cNvPr id="179273" name="Rectangle 72"/>
            <p:cNvSpPr>
              <a:spLocks noChangeAspect="1" noChangeArrowheads="1"/>
            </p:cNvSpPr>
            <p:nvPr/>
          </p:nvSpPr>
          <p:spPr bwMode="auto">
            <a:xfrm>
              <a:off x="144" y="766"/>
              <a:ext cx="622" cy="3360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74" name="Rectangle 73"/>
            <p:cNvSpPr>
              <a:spLocks noChangeAspect="1" noChangeArrowheads="1"/>
            </p:cNvSpPr>
            <p:nvPr/>
          </p:nvSpPr>
          <p:spPr bwMode="auto">
            <a:xfrm>
              <a:off x="300" y="1486"/>
              <a:ext cx="544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15-0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75" name="Rectangle 74"/>
            <p:cNvSpPr>
              <a:spLocks noChangeAspect="1" noChangeArrowheads="1"/>
            </p:cNvSpPr>
            <p:nvPr/>
          </p:nvSpPr>
          <p:spPr bwMode="auto">
            <a:xfrm>
              <a:off x="300" y="1774"/>
              <a:ext cx="544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ahoma" pitchFamily="34" charset="0"/>
                  <a:ea typeface="宋体" charset="-122"/>
                </a:rPr>
                <a:t>A</a:t>
              </a:r>
              <a:r>
                <a:rPr lang="en-US" altLang="zh-CN" baseline="-25000">
                  <a:solidFill>
                    <a:srgbClr val="000000"/>
                  </a:solidFill>
                  <a:latin typeface="Tahoma" pitchFamily="34" charset="0"/>
                  <a:ea typeface="宋体" charset="-122"/>
                </a:rPr>
                <a:t>12</a:t>
              </a:r>
            </a:p>
          </p:txBody>
        </p:sp>
        <p:sp>
          <p:nvSpPr>
            <p:cNvPr id="179276" name="Rectangle 75"/>
            <p:cNvSpPr>
              <a:spLocks noChangeAspect="1" noChangeArrowheads="1"/>
            </p:cNvSpPr>
            <p:nvPr/>
          </p:nvSpPr>
          <p:spPr bwMode="auto">
            <a:xfrm>
              <a:off x="222" y="967"/>
              <a:ext cx="54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MREQ#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77" name="Rectangle 76"/>
            <p:cNvSpPr>
              <a:spLocks noChangeAspect="1" noChangeArrowheads="1"/>
            </p:cNvSpPr>
            <p:nvPr/>
          </p:nvSpPr>
          <p:spPr bwMode="auto">
            <a:xfrm>
              <a:off x="144" y="2354"/>
              <a:ext cx="54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CPU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78" name="Rectangle 77"/>
            <p:cNvSpPr>
              <a:spLocks noChangeAspect="1" noChangeArrowheads="1"/>
            </p:cNvSpPr>
            <p:nvPr/>
          </p:nvSpPr>
          <p:spPr bwMode="auto">
            <a:xfrm>
              <a:off x="222" y="3753"/>
              <a:ext cx="54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79" name="Rectangle 78"/>
            <p:cNvSpPr>
              <a:spLocks noChangeAspect="1" noChangeArrowheads="1"/>
            </p:cNvSpPr>
            <p:nvPr/>
          </p:nvSpPr>
          <p:spPr bwMode="auto">
            <a:xfrm>
              <a:off x="240" y="2601"/>
              <a:ext cx="544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ahoma" pitchFamily="34" charset="0"/>
                  <a:ea typeface="宋体" charset="-122"/>
                </a:rPr>
                <a:t>R/W#</a:t>
              </a:r>
              <a:endParaRPr lang="en-US" altLang="zh-CN" baseline="-25000">
                <a:solidFill>
                  <a:srgbClr val="000000"/>
                </a:solidFill>
                <a:latin typeface="Tahoma" pitchFamily="34" charset="0"/>
                <a:ea typeface="宋体" charset="-122"/>
              </a:endParaRPr>
            </a:p>
          </p:txBody>
        </p:sp>
      </p:grpSp>
      <p:sp>
        <p:nvSpPr>
          <p:cNvPr id="114726" name="Rectangle 79"/>
          <p:cNvSpPr>
            <a:spLocks noChangeArrowheads="1"/>
          </p:cNvSpPr>
          <p:nvPr/>
        </p:nvSpPr>
        <p:spPr bwMode="auto">
          <a:xfrm>
            <a:off x="647700" y="115888"/>
            <a:ext cx="80010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anchor="ctr"/>
          <a:lstStyle/>
          <a:p>
            <a:pPr algn="l">
              <a:defRPr/>
            </a:pPr>
            <a:r>
              <a:rPr lang="en-US" altLang="zh-CN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3</a:t>
            </a:r>
            <a:r>
              <a:rPr lang="zh-CN" altLang="en-US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altLang="zh-CN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ROM</a:t>
            </a:r>
            <a:r>
              <a:rPr lang="zh-CN" altLang="en-US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采用</a:t>
            </a:r>
            <a:r>
              <a:rPr lang="en-US" altLang="zh-CN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16K×8</a:t>
            </a:r>
            <a:r>
              <a:rPr lang="zh-CN" altLang="en-US" sz="2800" b="1" i="0" dirty="0">
                <a:solidFill>
                  <a:srgbClr val="000000"/>
                </a:solidFill>
                <a:latin typeface="微软雅黑"/>
                <a:ea typeface="微软雅黑"/>
              </a:rPr>
              <a:t>位的芯片</a:t>
            </a:r>
          </a:p>
        </p:txBody>
      </p:sp>
      <p:grpSp>
        <p:nvGrpSpPr>
          <p:cNvPr id="179238" name="Group 80"/>
          <p:cNvGrpSpPr>
            <a:grpSpLocks/>
          </p:cNvGrpSpPr>
          <p:nvPr/>
        </p:nvGrpSpPr>
        <p:grpSpPr bwMode="auto">
          <a:xfrm>
            <a:off x="7456488" y="3135313"/>
            <a:ext cx="1284287" cy="255587"/>
            <a:chOff x="4683" y="2123"/>
            <a:chExt cx="809" cy="161"/>
          </a:xfrm>
        </p:grpSpPr>
        <p:sp>
          <p:nvSpPr>
            <p:cNvPr id="1201233" name="Text Box 81"/>
            <p:cNvSpPr txBox="1">
              <a:spLocks noChangeArrowheads="1"/>
            </p:cNvSpPr>
            <p:nvPr/>
          </p:nvSpPr>
          <p:spPr bwMode="auto">
            <a:xfrm>
              <a:off x="5281" y="2123"/>
              <a:ext cx="211" cy="157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201234" name="Text Box 82"/>
            <p:cNvSpPr txBox="1">
              <a:spLocks noChangeArrowheads="1"/>
            </p:cNvSpPr>
            <p:nvPr/>
          </p:nvSpPr>
          <p:spPr bwMode="auto">
            <a:xfrm>
              <a:off x="4683" y="2127"/>
              <a:ext cx="211" cy="157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</p:grpSp>
      <p:sp>
        <p:nvSpPr>
          <p:cNvPr id="1201244" name="Line 92"/>
          <p:cNvSpPr>
            <a:spLocks noChangeShapeType="1"/>
          </p:cNvSpPr>
          <p:nvPr/>
        </p:nvSpPr>
        <p:spPr bwMode="auto">
          <a:xfrm flipH="1">
            <a:off x="2438400" y="3852863"/>
            <a:ext cx="3175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79240" name="Group 93"/>
          <p:cNvGrpSpPr>
            <a:grpSpLocks/>
          </p:cNvGrpSpPr>
          <p:nvPr/>
        </p:nvGrpSpPr>
        <p:grpSpPr bwMode="auto">
          <a:xfrm>
            <a:off x="4881563" y="3419475"/>
            <a:ext cx="1284287" cy="255588"/>
            <a:chOff x="4683" y="2123"/>
            <a:chExt cx="809" cy="161"/>
          </a:xfrm>
        </p:grpSpPr>
        <p:sp>
          <p:nvSpPr>
            <p:cNvPr id="1201246" name="Text Box 94"/>
            <p:cNvSpPr txBox="1">
              <a:spLocks noChangeArrowheads="1"/>
            </p:cNvSpPr>
            <p:nvPr/>
          </p:nvSpPr>
          <p:spPr bwMode="auto">
            <a:xfrm>
              <a:off x="5281" y="2123"/>
              <a:ext cx="211" cy="157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201247" name="Text Box 95"/>
            <p:cNvSpPr txBox="1">
              <a:spLocks noChangeArrowheads="1"/>
            </p:cNvSpPr>
            <p:nvPr/>
          </p:nvSpPr>
          <p:spPr bwMode="auto">
            <a:xfrm>
              <a:off x="4683" y="2127"/>
              <a:ext cx="211" cy="157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</p:grpSp>
      <p:grpSp>
        <p:nvGrpSpPr>
          <p:cNvPr id="179241" name="Group 96"/>
          <p:cNvGrpSpPr>
            <a:grpSpLocks/>
          </p:cNvGrpSpPr>
          <p:nvPr/>
        </p:nvGrpSpPr>
        <p:grpSpPr bwMode="auto">
          <a:xfrm>
            <a:off x="1698625" y="2733675"/>
            <a:ext cx="5791200" cy="406400"/>
            <a:chOff x="1056" y="1870"/>
            <a:chExt cx="3648" cy="256"/>
          </a:xfrm>
        </p:grpSpPr>
        <p:grpSp>
          <p:nvGrpSpPr>
            <p:cNvPr id="179262" name="Group 97"/>
            <p:cNvGrpSpPr>
              <a:grpSpLocks/>
            </p:cNvGrpSpPr>
            <p:nvPr/>
          </p:nvGrpSpPr>
          <p:grpSpPr bwMode="auto">
            <a:xfrm>
              <a:off x="1056" y="1870"/>
              <a:ext cx="3648" cy="256"/>
              <a:chOff x="1056" y="1870"/>
              <a:chExt cx="3648" cy="256"/>
            </a:xfrm>
          </p:grpSpPr>
          <p:sp>
            <p:nvSpPr>
              <p:cNvPr id="179264" name="Line 98"/>
              <p:cNvSpPr>
                <a:spLocks noChangeShapeType="1"/>
              </p:cNvSpPr>
              <p:nvPr/>
            </p:nvSpPr>
            <p:spPr bwMode="auto">
              <a:xfrm>
                <a:off x="1056" y="201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179265" name="Group 99"/>
              <p:cNvGrpSpPr>
                <a:grpSpLocks/>
              </p:cNvGrpSpPr>
              <p:nvPr/>
            </p:nvGrpSpPr>
            <p:grpSpPr bwMode="auto">
              <a:xfrm>
                <a:off x="1056" y="1870"/>
                <a:ext cx="3648" cy="256"/>
                <a:chOff x="1056" y="1870"/>
                <a:chExt cx="3648" cy="256"/>
              </a:xfrm>
            </p:grpSpPr>
            <p:sp>
              <p:nvSpPr>
                <p:cNvPr id="179266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1392" y="2012"/>
                  <a:ext cx="3312" cy="3"/>
                </a:xfrm>
                <a:prstGeom prst="line">
                  <a:avLst/>
                </a:prstGeom>
                <a:noFill/>
                <a:ln w="38100">
                  <a:solidFill>
                    <a:srgbClr val="CC99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79267" name="Line 101"/>
                <p:cNvSpPr>
                  <a:spLocks noChangeShapeType="1"/>
                </p:cNvSpPr>
                <p:nvPr/>
              </p:nvSpPr>
              <p:spPr bwMode="auto">
                <a:xfrm>
                  <a:off x="1056" y="1870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CC9900"/>
                  </a:solidFill>
                  <a:round/>
                  <a:headEnd type="oval" w="med" len="med"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/>
                  <a:endParaRPr lang="zh-CN" altLang="en-US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20125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238" y="1895"/>
                  <a:ext cx="166" cy="231"/>
                </a:xfrm>
                <a:prstGeom prst="rect">
                  <a:avLst/>
                </a:prstGeom>
                <a:solidFill>
                  <a:srgbClr val="CCFF66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 anchorCtr="1"/>
                <a:lstStyle/>
                <a:p>
                  <a:pPr marL="342900" indent="-342900" algn="ctr">
                    <a:lnSpc>
                      <a:spcPct val="80000"/>
                    </a:lnSpc>
                    <a:spcBef>
                      <a:spcPct val="20000"/>
                    </a:spcBef>
                    <a:buClr>
                      <a:srgbClr val="FFCC00"/>
                    </a:buClr>
                    <a:buSzPct val="65000"/>
                    <a:buFont typeface="Wingdings" pitchFamily="2" charset="2"/>
                    <a:buNone/>
                    <a:defRPr/>
                  </a:pPr>
                  <a:endParaRPr lang="zh-CN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179263" name="Oval 103"/>
            <p:cNvSpPr>
              <a:spLocks noChangeArrowheads="1"/>
            </p:cNvSpPr>
            <p:nvPr/>
          </p:nvSpPr>
          <p:spPr bwMode="auto">
            <a:xfrm>
              <a:off x="1399" y="1974"/>
              <a:ext cx="56" cy="5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Clr>
                  <a:srgbClr val="080808"/>
                </a:buClr>
                <a:buFont typeface="Wingdings" pitchFamily="2" charset="2"/>
                <a:buNone/>
              </a:pPr>
              <a:endParaRPr lang="zh-CN" altLang="zh-CN" b="1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1201256" name="Line 104"/>
          <p:cNvSpPr>
            <a:spLocks noChangeShapeType="1"/>
          </p:cNvSpPr>
          <p:nvPr/>
        </p:nvSpPr>
        <p:spPr bwMode="auto">
          <a:xfrm>
            <a:off x="3070225" y="3498850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1258" name="Rectangle 106"/>
          <p:cNvSpPr>
            <a:spLocks noChangeAspect="1" noChangeArrowheads="1"/>
          </p:cNvSpPr>
          <p:nvPr/>
        </p:nvSpPr>
        <p:spPr bwMode="auto">
          <a:xfrm>
            <a:off x="2303463" y="4127500"/>
            <a:ext cx="931862" cy="1111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baseline="300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A   CS</a:t>
            </a:r>
            <a:endParaRPr lang="en-US" altLang="zh-CN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16Kx8</a:t>
            </a:r>
          </a:p>
          <a:p>
            <a:pPr algn="ctr"/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片</a:t>
            </a:r>
            <a:r>
              <a:rPr lang="en-US" altLang="zh-CN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ROM</a:t>
            </a:r>
          </a:p>
          <a:p>
            <a:pPr algn="ctr"/>
            <a:r>
              <a:rPr lang="en-US" altLang="zh-CN" baseline="300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endParaRPr lang="en-US" altLang="zh-CN" b="1">
              <a:solidFill>
                <a:srgbClr val="003300"/>
              </a:solidFill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201259" name="Rectangle 107"/>
          <p:cNvSpPr>
            <a:spLocks noChangeAspect="1" noChangeArrowheads="1"/>
          </p:cNvSpPr>
          <p:nvPr/>
        </p:nvSpPr>
        <p:spPr bwMode="auto">
          <a:xfrm>
            <a:off x="1828800" y="3279775"/>
            <a:ext cx="863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13-0</a:t>
            </a:r>
            <a:endParaRPr lang="en-US" altLang="zh-CN" b="1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</p:txBody>
      </p:sp>
      <p:grpSp>
        <p:nvGrpSpPr>
          <p:cNvPr id="19" name="Group 118"/>
          <p:cNvGrpSpPr>
            <a:grpSpLocks/>
          </p:cNvGrpSpPr>
          <p:nvPr/>
        </p:nvGrpSpPr>
        <p:grpSpPr bwMode="auto">
          <a:xfrm>
            <a:off x="2835275" y="1822450"/>
            <a:ext cx="1019175" cy="1609725"/>
            <a:chOff x="1772" y="1296"/>
            <a:chExt cx="642" cy="1014"/>
          </a:xfrm>
        </p:grpSpPr>
        <p:sp>
          <p:nvSpPr>
            <p:cNvPr id="179256" name="Line 105"/>
            <p:cNvSpPr>
              <a:spLocks noChangeAspect="1" noChangeShapeType="1"/>
            </p:cNvSpPr>
            <p:nvPr/>
          </p:nvSpPr>
          <p:spPr bwMode="auto">
            <a:xfrm flipV="1">
              <a:off x="1772" y="1334"/>
              <a:ext cx="1" cy="8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57" name="Line 108"/>
            <p:cNvSpPr>
              <a:spLocks noChangeAspect="1" noChangeShapeType="1"/>
            </p:cNvSpPr>
            <p:nvPr/>
          </p:nvSpPr>
          <p:spPr bwMode="auto">
            <a:xfrm flipV="1">
              <a:off x="2406" y="1296"/>
              <a:ext cx="1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58" name="Line 114"/>
            <p:cNvSpPr>
              <a:spLocks noChangeShapeType="1"/>
            </p:cNvSpPr>
            <p:nvPr/>
          </p:nvSpPr>
          <p:spPr bwMode="auto">
            <a:xfrm>
              <a:off x="1774" y="2158"/>
              <a:ext cx="1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59" name="Line 115"/>
            <p:cNvSpPr>
              <a:spLocks noChangeShapeType="1"/>
            </p:cNvSpPr>
            <p:nvPr/>
          </p:nvSpPr>
          <p:spPr bwMode="auto">
            <a:xfrm>
              <a:off x="1883" y="2149"/>
              <a:ext cx="0" cy="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60" name="Line 116"/>
            <p:cNvSpPr>
              <a:spLocks noChangeShapeType="1"/>
            </p:cNvSpPr>
            <p:nvPr/>
          </p:nvSpPr>
          <p:spPr bwMode="auto">
            <a:xfrm>
              <a:off x="1979" y="2164"/>
              <a:ext cx="0" cy="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61" name="Line 117"/>
            <p:cNvSpPr>
              <a:spLocks noChangeShapeType="1"/>
            </p:cNvSpPr>
            <p:nvPr/>
          </p:nvSpPr>
          <p:spPr bwMode="auto">
            <a:xfrm>
              <a:off x="1975" y="2167"/>
              <a:ext cx="43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l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79246" name="Group 83"/>
          <p:cNvGrpSpPr>
            <a:grpSpLocks/>
          </p:cNvGrpSpPr>
          <p:nvPr/>
        </p:nvGrpSpPr>
        <p:grpSpPr bwMode="auto">
          <a:xfrm>
            <a:off x="2079625" y="1209675"/>
            <a:ext cx="6623050" cy="749300"/>
            <a:chOff x="1296" y="720"/>
            <a:chExt cx="4172" cy="472"/>
          </a:xfrm>
        </p:grpSpPr>
        <p:sp>
          <p:nvSpPr>
            <p:cNvPr id="179249" name="Rectangle 84"/>
            <p:cNvSpPr>
              <a:spLocks noChangeAspect="1" noChangeArrowheads="1"/>
            </p:cNvSpPr>
            <p:nvPr/>
          </p:nvSpPr>
          <p:spPr bwMode="auto">
            <a:xfrm>
              <a:off x="1387" y="723"/>
              <a:ext cx="4081" cy="405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9250" name="Rectangle 85"/>
            <p:cNvSpPr>
              <a:spLocks noChangeAspect="1" noChangeArrowheads="1"/>
            </p:cNvSpPr>
            <p:nvPr/>
          </p:nvSpPr>
          <p:spPr bwMode="auto">
            <a:xfrm>
              <a:off x="4368" y="923"/>
              <a:ext cx="8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111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51" name="Rectangle 86"/>
            <p:cNvSpPr>
              <a:spLocks noChangeAspect="1" noChangeArrowheads="1"/>
            </p:cNvSpPr>
            <p:nvPr/>
          </p:nvSpPr>
          <p:spPr bwMode="auto">
            <a:xfrm>
              <a:off x="2285" y="720"/>
              <a:ext cx="159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zh-CN" altLang="en-US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译码器</a:t>
              </a:r>
            </a:p>
          </p:txBody>
        </p:sp>
        <p:sp>
          <p:nvSpPr>
            <p:cNvPr id="179252" name="Rectangle 87"/>
            <p:cNvSpPr>
              <a:spLocks noChangeAspect="1" noChangeArrowheads="1"/>
            </p:cNvSpPr>
            <p:nvPr/>
          </p:nvSpPr>
          <p:spPr bwMode="auto">
            <a:xfrm>
              <a:off x="2736" y="923"/>
              <a:ext cx="8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011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53" name="Rectangle 88"/>
            <p:cNvSpPr>
              <a:spLocks noChangeAspect="1" noChangeArrowheads="1"/>
            </p:cNvSpPr>
            <p:nvPr/>
          </p:nvSpPr>
          <p:spPr bwMode="auto">
            <a:xfrm>
              <a:off x="1968" y="923"/>
              <a:ext cx="8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001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54" name="Rectangle 89"/>
            <p:cNvSpPr>
              <a:spLocks noChangeAspect="1" noChangeArrowheads="1"/>
            </p:cNvSpPr>
            <p:nvPr/>
          </p:nvSpPr>
          <p:spPr bwMode="auto">
            <a:xfrm>
              <a:off x="1296" y="923"/>
              <a:ext cx="89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000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179255" name="Rectangle 90"/>
            <p:cNvSpPr>
              <a:spLocks noChangeAspect="1" noChangeArrowheads="1"/>
            </p:cNvSpPr>
            <p:nvPr/>
          </p:nvSpPr>
          <p:spPr bwMode="auto">
            <a:xfrm>
              <a:off x="1390" y="720"/>
              <a:ext cx="39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altLang="zh-CN">
                  <a:solidFill>
                    <a:srgbClr val="003300"/>
                  </a:solidFill>
                  <a:latin typeface="Times New Roman" pitchFamily="18" charset="0"/>
                  <a:ea typeface="楷体_GB2312" pitchFamily="49" charset="-122"/>
                </a:rPr>
                <a:t>OE#</a:t>
              </a:r>
              <a:endParaRPr lang="en-US" altLang="zh-CN" b="1">
                <a:solidFill>
                  <a:srgbClr val="0033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</p:grpSp>
      <p:sp>
        <p:nvSpPr>
          <p:cNvPr id="1201264" name="Text Box 112"/>
          <p:cNvSpPr txBox="1">
            <a:spLocks noChangeArrowheads="1"/>
          </p:cNvSpPr>
          <p:nvPr/>
        </p:nvSpPr>
        <p:spPr bwMode="auto">
          <a:xfrm>
            <a:off x="2905125" y="3408363"/>
            <a:ext cx="334963" cy="249237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rgbClr val="FFCC00"/>
              </a:buClr>
              <a:buSzPct val="65000"/>
              <a:buFont typeface="Wingdings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≥1</a:t>
            </a:r>
          </a:p>
        </p:txBody>
      </p:sp>
      <p:sp>
        <p:nvSpPr>
          <p:cNvPr id="17924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charset="0"/>
              </a:rPr>
              <a:t> -</a:t>
            </a:r>
            <a:fld id="{B7AB772C-1482-4018-87D3-823E6ECD77B4}" type="slidenum">
              <a:rPr lang="en-US" altLang="zh-CN">
                <a:latin typeface="Arial" charset="0"/>
              </a:rPr>
              <a:pPr/>
              <a:t>30</a:t>
            </a:fld>
            <a:r>
              <a:rPr lang="en-US" altLang="zh-CN">
                <a:latin typeface="Arial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06697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0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0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0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68" grpId="0"/>
      <p:bldP spid="1201179" grpId="0" animBg="1"/>
      <p:bldP spid="1201211" grpId="0" animBg="1"/>
      <p:bldP spid="1201244" grpId="0" animBg="1"/>
      <p:bldP spid="1201256" grpId="0" animBg="1"/>
      <p:bldP spid="1201258" grpId="0" animBg="1"/>
      <p:bldP spid="1201259" grpId="0"/>
      <p:bldP spid="12012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331913" y="260350"/>
            <a:ext cx="576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>
                <a:solidFill>
                  <a:srgbClr val="000000"/>
                </a:solidFill>
                <a:latin typeface="Times New Roman" pitchFamily="18" charset="0"/>
              </a:rPr>
              <a:t>习题课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908050"/>
            <a:ext cx="4427537" cy="48593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908050"/>
            <a:ext cx="4103688" cy="48736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539750" y="6129338"/>
            <a:ext cx="313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直接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4787900" y="6057900"/>
            <a:ext cx="313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组相联</a:t>
            </a:r>
          </a:p>
        </p:txBody>
      </p:sp>
    </p:spTree>
    <p:extLst>
      <p:ext uri="{BB962C8B-B14F-4D97-AF65-F5344CB8AC3E}">
        <p14:creationId xmlns:p14="http://schemas.microsoft.com/office/powerpoint/2010/main" val="3987041573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3"/>
          <p:cNvSpPr txBox="1">
            <a:spLocks noChangeArrowheads="1"/>
          </p:cNvSpPr>
          <p:nvPr/>
        </p:nvSpPr>
        <p:spPr bwMode="auto">
          <a:xfrm>
            <a:off x="392113" y="836712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 dirty="0" smtClean="0">
                <a:solidFill>
                  <a:srgbClr val="000000"/>
                </a:solidFill>
                <a:latin typeface="Times New Roman" pitchFamily="18" charset="0"/>
                <a:ea typeface="仿宋_GB2312" pitchFamily="1" charset="-122"/>
              </a:rPr>
              <a:t>•</a:t>
            </a:r>
            <a:r>
              <a:rPr lang="zh-CN" altLang="en-US" sz="2400" b="1" i="0" dirty="0" smtClean="0">
                <a:solidFill>
                  <a:srgbClr val="000000"/>
                </a:solidFill>
                <a:latin typeface="Times New Roman" pitchFamily="18" charset="0"/>
                <a:ea typeface="仿宋_GB2312" pitchFamily="1" charset="-122"/>
              </a:rPr>
              <a:t>全相联、直接相联、组相联映射</a:t>
            </a:r>
            <a:r>
              <a:rPr lang="zh-CN" altLang="en-US" sz="2400" b="1" i="0" dirty="0">
                <a:solidFill>
                  <a:srgbClr val="000000"/>
                </a:solidFill>
                <a:latin typeface="Times New Roman" pitchFamily="18" charset="0"/>
                <a:ea typeface="仿宋_GB2312" pitchFamily="1" charset="-122"/>
              </a:rPr>
              <a:t>的</a:t>
            </a:r>
            <a:r>
              <a:rPr lang="zh-CN" altLang="en-US" sz="2400" b="1" i="0" dirty="0" smtClean="0">
                <a:solidFill>
                  <a:srgbClr val="000000"/>
                </a:solidFill>
                <a:latin typeface="Times New Roman" pitchFamily="18" charset="0"/>
                <a:ea typeface="仿宋_GB2312" pitchFamily="1" charset="-122"/>
              </a:rPr>
              <a:t>特点比较：</a:t>
            </a:r>
            <a:endParaRPr lang="zh-CN" altLang="en-US" sz="2400" b="1" i="0" dirty="0">
              <a:solidFill>
                <a:srgbClr val="000000"/>
              </a:solidFill>
              <a:latin typeface="Times New Roman" pitchFamily="18" charset="0"/>
              <a:ea typeface="仿宋_GB2312" pitchFamily="1" charset="-122"/>
            </a:endParaRPr>
          </a:p>
        </p:txBody>
      </p:sp>
      <p:sp>
        <p:nvSpPr>
          <p:cNvPr id="99333" name="Rectangle 8"/>
          <p:cNvSpPr>
            <a:spLocks noChangeArrowheads="1"/>
          </p:cNvSpPr>
          <p:nvPr/>
        </p:nvSpPr>
        <p:spPr bwMode="auto">
          <a:xfrm>
            <a:off x="647700" y="2455863"/>
            <a:ext cx="5795963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i="0">
                <a:solidFill>
                  <a:srgbClr val="000000"/>
                </a:solidFill>
                <a:latin typeface="Times New Roman" pitchFamily="18" charset="0"/>
              </a:rPr>
              <a:t>主存地址</a:t>
            </a:r>
          </a:p>
        </p:txBody>
      </p:sp>
      <p:grpSp>
        <p:nvGrpSpPr>
          <p:cNvPr id="99334" name="Group 30"/>
          <p:cNvGrpSpPr>
            <a:grpSpLocks/>
          </p:cNvGrpSpPr>
          <p:nvPr/>
        </p:nvGrpSpPr>
        <p:grpSpPr bwMode="auto">
          <a:xfrm>
            <a:off x="647700" y="3032125"/>
            <a:ext cx="5795963" cy="576263"/>
            <a:chOff x="0" y="0"/>
            <a:chExt cx="3651" cy="363"/>
          </a:xfrm>
        </p:grpSpPr>
        <p:sp>
          <p:nvSpPr>
            <p:cNvPr id="98333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2744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solidFill>
                    <a:srgbClr val="000000"/>
                  </a:solidFill>
                  <a:latin typeface="Times New Roman" pitchFamily="18" charset="0"/>
                </a:rPr>
                <a:t>块地址</a:t>
              </a:r>
            </a:p>
          </p:txBody>
        </p:sp>
        <p:sp>
          <p:nvSpPr>
            <p:cNvPr id="98334" name="Rectangle 10"/>
            <p:cNvSpPr>
              <a:spLocks noChangeArrowheads="1"/>
            </p:cNvSpPr>
            <p:nvPr/>
          </p:nvSpPr>
          <p:spPr bwMode="auto">
            <a:xfrm>
              <a:off x="2721" y="0"/>
              <a:ext cx="930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solidFill>
                    <a:srgbClr val="000000"/>
                  </a:solidFill>
                  <a:latin typeface="Times New Roman" pitchFamily="18" charset="0"/>
                </a:rPr>
                <a:t>块内偏移</a:t>
              </a:r>
            </a:p>
          </p:txBody>
        </p:sp>
      </p:grpSp>
      <p:grpSp>
        <p:nvGrpSpPr>
          <p:cNvPr id="99337" name="Group 31"/>
          <p:cNvGrpSpPr>
            <a:grpSpLocks/>
          </p:cNvGrpSpPr>
          <p:nvPr/>
        </p:nvGrpSpPr>
        <p:grpSpPr bwMode="auto">
          <a:xfrm>
            <a:off x="647700" y="3608388"/>
            <a:ext cx="5795963" cy="576262"/>
            <a:chOff x="0" y="0"/>
            <a:chExt cx="3651" cy="363"/>
          </a:xfrm>
        </p:grpSpPr>
        <p:sp>
          <p:nvSpPr>
            <p:cNvPr id="9833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497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solidFill>
                    <a:srgbClr val="000000"/>
                  </a:solidFill>
                  <a:latin typeface="Times New Roman" pitchFamily="18" charset="0"/>
                </a:rPr>
                <a:t>Tag</a:t>
              </a:r>
            </a:p>
          </p:txBody>
        </p:sp>
        <p:sp>
          <p:nvSpPr>
            <p:cNvPr id="98331" name="Rectangle 13"/>
            <p:cNvSpPr>
              <a:spLocks noChangeArrowheads="1"/>
            </p:cNvSpPr>
            <p:nvPr/>
          </p:nvSpPr>
          <p:spPr bwMode="auto">
            <a:xfrm>
              <a:off x="1474" y="0"/>
              <a:ext cx="1247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solidFill>
                    <a:srgbClr val="000000"/>
                  </a:solidFill>
                  <a:latin typeface="Times New Roman" pitchFamily="18" charset="0"/>
                </a:rPr>
                <a:t>Index</a:t>
              </a:r>
            </a:p>
          </p:txBody>
        </p:sp>
        <p:sp>
          <p:nvSpPr>
            <p:cNvPr id="98332" name="Rectangle 14"/>
            <p:cNvSpPr>
              <a:spLocks noChangeArrowheads="1"/>
            </p:cNvSpPr>
            <p:nvPr/>
          </p:nvSpPr>
          <p:spPr bwMode="auto">
            <a:xfrm>
              <a:off x="2721" y="0"/>
              <a:ext cx="930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solidFill>
                    <a:srgbClr val="000000"/>
                  </a:solidFill>
                  <a:latin typeface="Times New Roman" pitchFamily="18" charset="0"/>
                </a:rPr>
                <a:t>块内偏移</a:t>
              </a:r>
            </a:p>
          </p:txBody>
        </p:sp>
      </p:grpSp>
      <p:grpSp>
        <p:nvGrpSpPr>
          <p:cNvPr id="99341" name="Group 34"/>
          <p:cNvGrpSpPr>
            <a:grpSpLocks/>
          </p:cNvGrpSpPr>
          <p:nvPr/>
        </p:nvGrpSpPr>
        <p:grpSpPr bwMode="auto">
          <a:xfrm>
            <a:off x="179388" y="4400550"/>
            <a:ext cx="2916237" cy="1116013"/>
            <a:chOff x="0" y="0"/>
            <a:chExt cx="1837" cy="703"/>
          </a:xfrm>
        </p:grpSpPr>
        <p:sp>
          <p:nvSpPr>
            <p:cNvPr id="98327" name="Line 15"/>
            <p:cNvSpPr>
              <a:spLocks noChangeShapeType="1"/>
            </p:cNvSpPr>
            <p:nvPr/>
          </p:nvSpPr>
          <p:spPr bwMode="auto">
            <a:xfrm flipH="1">
              <a:off x="680" y="23"/>
              <a:ext cx="40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8328" name="Rectangle 16"/>
            <p:cNvSpPr>
              <a:spLocks noChangeArrowheads="1"/>
            </p:cNvSpPr>
            <p:nvPr/>
          </p:nvSpPr>
          <p:spPr bwMode="auto">
            <a:xfrm>
              <a:off x="0" y="408"/>
              <a:ext cx="1837" cy="2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Tag=</a:t>
              </a:r>
              <a:r>
                <a:rPr lang="zh-CN" altLang="en-US" sz="2000" b="1" i="0">
                  <a:solidFill>
                    <a:srgbClr val="000000"/>
                  </a:solidFill>
                  <a:latin typeface="Times New Roman" pitchFamily="18" charset="0"/>
                </a:rPr>
                <a:t>主存块号，无</a:t>
              </a: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Index</a:t>
              </a:r>
            </a:p>
          </p:txBody>
        </p:sp>
        <p:sp>
          <p:nvSpPr>
            <p:cNvPr id="98329" name="Text Box 24"/>
            <p:cNvSpPr txBox="1">
              <a:spLocks noChangeArrowheads="1"/>
            </p:cNvSpPr>
            <p:nvPr/>
          </p:nvSpPr>
          <p:spPr bwMode="auto">
            <a:xfrm>
              <a:off x="68" y="0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i="0">
                  <a:solidFill>
                    <a:srgbClr val="000000"/>
                  </a:solidFill>
                  <a:latin typeface="Times New Roman" pitchFamily="18" charset="0"/>
                </a:rPr>
                <a:t>全</a:t>
              </a:r>
            </a:p>
          </p:txBody>
        </p:sp>
      </p:grpSp>
      <p:grpSp>
        <p:nvGrpSpPr>
          <p:cNvPr id="99348" name="Group 35"/>
          <p:cNvGrpSpPr>
            <a:grpSpLocks/>
          </p:cNvGrpSpPr>
          <p:nvPr/>
        </p:nvGrpSpPr>
        <p:grpSpPr bwMode="auto">
          <a:xfrm>
            <a:off x="142875" y="4545013"/>
            <a:ext cx="3529013" cy="1800225"/>
            <a:chOff x="0" y="0"/>
            <a:chExt cx="2223" cy="1134"/>
          </a:xfrm>
        </p:grpSpPr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0" y="771"/>
              <a:ext cx="2132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Tag=</a:t>
              </a:r>
              <a:r>
                <a:rPr lang="zh-CN" altLang="en-US" sz="2000" b="1" i="0">
                  <a:solidFill>
                    <a:srgbClr val="000000"/>
                  </a:solidFill>
                  <a:latin typeface="Times New Roman" pitchFamily="18" charset="0"/>
                </a:rPr>
                <a:t>主存区号</a:t>
              </a: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,Index =Cache</a:t>
              </a:r>
              <a:r>
                <a:rPr lang="zh-CN" altLang="en-US" sz="2000" b="1" i="0">
                  <a:solidFill>
                    <a:srgbClr val="000000"/>
                  </a:solidFill>
                  <a:latin typeface="Times New Roman" pitchFamily="18" charset="0"/>
                </a:rPr>
                <a:t>行</a:t>
              </a:r>
            </a:p>
          </p:txBody>
        </p:sp>
        <p:sp>
          <p:nvSpPr>
            <p:cNvPr id="98323" name="Line 25"/>
            <p:cNvSpPr>
              <a:spLocks noChangeShapeType="1"/>
            </p:cNvSpPr>
            <p:nvPr/>
          </p:nvSpPr>
          <p:spPr bwMode="auto">
            <a:xfrm>
              <a:off x="1996" y="23"/>
              <a:ext cx="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8324" name="Text Box 32"/>
            <p:cNvSpPr txBox="1">
              <a:spLocks noChangeArrowheads="1"/>
            </p:cNvSpPr>
            <p:nvPr/>
          </p:nvSpPr>
          <p:spPr bwMode="auto">
            <a:xfrm>
              <a:off x="1542" y="0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i="0">
                  <a:solidFill>
                    <a:srgbClr val="000000"/>
                  </a:solidFill>
                  <a:latin typeface="Times New Roman" pitchFamily="18" charset="0"/>
                </a:rPr>
                <a:t>直</a:t>
              </a:r>
            </a:p>
          </p:txBody>
        </p:sp>
      </p:grpSp>
      <p:grpSp>
        <p:nvGrpSpPr>
          <p:cNvPr id="99352" name="Group 36"/>
          <p:cNvGrpSpPr>
            <a:grpSpLocks/>
          </p:cNvGrpSpPr>
          <p:nvPr/>
        </p:nvGrpSpPr>
        <p:grpSpPr bwMode="auto">
          <a:xfrm>
            <a:off x="3346450" y="4473577"/>
            <a:ext cx="5078413" cy="1871662"/>
            <a:chOff x="0" y="0"/>
            <a:chExt cx="3199" cy="1179"/>
          </a:xfrm>
        </p:grpSpPr>
        <p:sp>
          <p:nvSpPr>
            <p:cNvPr id="98318" name="AutoShape 20"/>
            <p:cNvSpPr>
              <a:spLocks/>
            </p:cNvSpPr>
            <p:nvPr/>
          </p:nvSpPr>
          <p:spPr bwMode="auto">
            <a:xfrm>
              <a:off x="364" y="182"/>
              <a:ext cx="91" cy="997"/>
            </a:xfrm>
            <a:prstGeom prst="leftBrace">
              <a:avLst>
                <a:gd name="adj1" fmla="val 910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19" name="Rectangle 22"/>
            <p:cNvSpPr>
              <a:spLocks noChangeArrowheads="1"/>
            </p:cNvSpPr>
            <p:nvPr/>
          </p:nvSpPr>
          <p:spPr bwMode="auto">
            <a:xfrm>
              <a:off x="659" y="137"/>
              <a:ext cx="2540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Tag=</a:t>
              </a:r>
              <a:r>
                <a:rPr lang="zh-CN" altLang="en-US" sz="2000" b="1" i="0">
                  <a:solidFill>
                    <a:srgbClr val="000000"/>
                  </a:solidFill>
                  <a:latin typeface="Times New Roman" pitchFamily="18" charset="0"/>
                </a:rPr>
                <a:t>主存组号，</a:t>
              </a: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Index=Cache</a:t>
              </a:r>
              <a:r>
                <a:rPr lang="zh-CN" altLang="en-US" sz="2000" b="1" i="0">
                  <a:solidFill>
                    <a:srgbClr val="000000"/>
                  </a:solidFill>
                  <a:latin typeface="Times New Roman" pitchFamily="18" charset="0"/>
                </a:rPr>
                <a:t>组号</a:t>
              </a:r>
            </a:p>
          </p:txBody>
        </p:sp>
        <p:sp>
          <p:nvSpPr>
            <p:cNvPr id="98320" name="Line 29"/>
            <p:cNvSpPr>
              <a:spLocks noChangeShapeType="1"/>
            </p:cNvSpPr>
            <p:nvPr/>
          </p:nvSpPr>
          <p:spPr bwMode="auto">
            <a:xfrm>
              <a:off x="137" y="68"/>
              <a:ext cx="249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8321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i="0">
                  <a:solidFill>
                    <a:srgbClr val="000000"/>
                  </a:solidFill>
                  <a:latin typeface="Times New Roman" pitchFamily="18" charset="0"/>
                </a:rPr>
                <a:t>组</a:t>
              </a:r>
            </a:p>
          </p:txBody>
        </p:sp>
      </p:grpSp>
      <p:sp>
        <p:nvSpPr>
          <p:cNvPr id="98316" name="Text Box 38"/>
          <p:cNvSpPr txBox="1">
            <a:spLocks noChangeArrowheads="1"/>
          </p:cNvSpPr>
          <p:nvPr/>
        </p:nvSpPr>
        <p:spPr bwMode="auto">
          <a:xfrm>
            <a:off x="6624638" y="3716338"/>
            <a:ext cx="251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8" name="Text Box 39"/>
          <p:cNvSpPr txBox="1">
            <a:spLocks noChangeArrowheads="1"/>
          </p:cNvSpPr>
          <p:nvPr/>
        </p:nvSpPr>
        <p:spPr bwMode="auto">
          <a:xfrm>
            <a:off x="6551613" y="3681413"/>
            <a:ext cx="2592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olidFill>
                  <a:srgbClr val="000000"/>
                </a:solidFill>
                <a:latin typeface="Times New Roman" pitchFamily="18" charset="0"/>
              </a:rPr>
              <a:t>Tag</a:t>
            </a:r>
            <a:r>
              <a:rPr lang="zh-CN" altLang="en-US" sz="1800" b="1" i="0">
                <a:solidFill>
                  <a:srgbClr val="000000"/>
                </a:solidFill>
                <a:latin typeface="Times New Roman" pitchFamily="18" charset="0"/>
              </a:rPr>
              <a:t>　 </a:t>
            </a:r>
            <a:r>
              <a:rPr lang="en-US" altLang="zh-CN" sz="1800" b="1" i="0">
                <a:solidFill>
                  <a:srgbClr val="000000"/>
                </a:solidFill>
                <a:latin typeface="Times New Roman" pitchFamily="18" charset="0"/>
              </a:rPr>
              <a:t>Index</a:t>
            </a:r>
            <a:r>
              <a:rPr lang="zh-CN" altLang="en-US" sz="1800" b="1" i="0">
                <a:solidFill>
                  <a:srgbClr val="000000"/>
                </a:solidFill>
                <a:latin typeface="Times New Roman" pitchFamily="18" charset="0"/>
              </a:rPr>
              <a:t>作用？</a:t>
            </a:r>
          </a:p>
        </p:txBody>
      </p:sp>
    </p:spTree>
    <p:extLst>
      <p:ext uri="{BB962C8B-B14F-4D97-AF65-F5344CB8AC3E}">
        <p14:creationId xmlns:p14="http://schemas.microsoft.com/office/powerpoint/2010/main" val="1975524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nimBg="1"/>
      <p:bldP spid="993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228600" y="100013"/>
            <a:ext cx="86868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例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 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采用组相联映射方式的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中，主存由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B0 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  <a:ea typeface="仿宋_GB2312" pitchFamily="1" charset="-122"/>
              </a:rPr>
              <a:t>~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 B7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共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8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块组成，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有</a:t>
            </a:r>
            <a:r>
              <a:rPr lang="en-US" altLang="zh-CN" sz="22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2</a:t>
            </a:r>
            <a:r>
              <a:rPr lang="zh-CN" altLang="en-US" sz="22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组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，每</a:t>
            </a:r>
            <a:r>
              <a:rPr lang="zh-CN" altLang="en-US" sz="22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组</a:t>
            </a:r>
            <a:r>
              <a:rPr lang="en-US" altLang="zh-CN" sz="22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2</a:t>
            </a:r>
            <a:r>
              <a:rPr lang="zh-CN" altLang="en-US" sz="22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块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，</a:t>
            </a:r>
            <a:r>
              <a:rPr lang="zh-CN" altLang="en-US" sz="22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每块的大小为</a:t>
            </a:r>
            <a:r>
              <a:rPr lang="en-US" altLang="zh-CN" sz="22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8B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，采用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LFU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替换算法，在程序执行过程中，依次访问主存地址的块流为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B6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B2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B1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B4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B6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B6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B0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B4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B5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B7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B3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。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595313" y="1665288"/>
            <a:ext cx="81534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1.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写出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和主存地址格式，并标出各部分的长度</a:t>
            </a:r>
            <a:r>
              <a:rPr lang="zh-CN" altLang="en-US" sz="22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！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              2 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画出主存与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之间各块的映象对应关系                         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3 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采用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LFU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算法画出块的替换过程并计算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的块命中率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68313" y="303371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解：主存的容量为： 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8*8=64B</a:t>
            </a: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572000" y="3033713"/>
            <a:ext cx="4343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的容量为：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2*2*8 = 32B</a:t>
            </a:r>
            <a:endParaRPr lang="en-US" altLang="zh-CN" sz="2200" i="0">
              <a:solidFill>
                <a:srgbClr val="000000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09600" y="3681413"/>
            <a:ext cx="82835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由组相联的映射方法： 主存分组，组内分块，块内分字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字节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)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， 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分组，组内分行，行内分字。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685800" y="4760913"/>
            <a:ext cx="7620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1) 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主存和</a:t>
            </a: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的地址格式及其每部分的长度如下：</a:t>
            </a:r>
          </a:p>
        </p:txBody>
      </p:sp>
      <p:grpSp>
        <p:nvGrpSpPr>
          <p:cNvPr id="114696" name="Group 8"/>
          <p:cNvGrpSpPr>
            <a:grpSpLocks/>
          </p:cNvGrpSpPr>
          <p:nvPr/>
        </p:nvGrpSpPr>
        <p:grpSpPr bwMode="auto">
          <a:xfrm>
            <a:off x="719138" y="5381625"/>
            <a:ext cx="3200400" cy="1250950"/>
            <a:chOff x="0" y="0"/>
            <a:chExt cx="2016" cy="788"/>
          </a:xfrm>
        </p:grpSpPr>
        <p:grpSp>
          <p:nvGrpSpPr>
            <p:cNvPr id="113680" name="Group 9"/>
            <p:cNvGrpSpPr>
              <a:grpSpLocks/>
            </p:cNvGrpSpPr>
            <p:nvPr/>
          </p:nvGrpSpPr>
          <p:grpSpPr bwMode="auto">
            <a:xfrm>
              <a:off x="0" y="0"/>
              <a:ext cx="2016" cy="480"/>
              <a:chOff x="0" y="0"/>
              <a:chExt cx="2016" cy="480"/>
            </a:xfrm>
          </p:grpSpPr>
          <p:grpSp>
            <p:nvGrpSpPr>
              <p:cNvPr id="113682" name="Group 10"/>
              <p:cNvGrpSpPr>
                <a:grpSpLocks/>
              </p:cNvGrpSpPr>
              <p:nvPr/>
            </p:nvGrpSpPr>
            <p:grpSpPr bwMode="auto">
              <a:xfrm>
                <a:off x="0" y="240"/>
                <a:ext cx="2016" cy="240"/>
                <a:chOff x="0" y="0"/>
                <a:chExt cx="2016" cy="240"/>
              </a:xfrm>
            </p:grpSpPr>
            <p:sp>
              <p:nvSpPr>
                <p:cNvPr id="113684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i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1" charset="-122"/>
                    </a:rPr>
                    <a:t>主存组号</a:t>
                  </a:r>
                </a:p>
              </p:txBody>
            </p:sp>
            <p:sp>
              <p:nvSpPr>
                <p:cNvPr id="113685" name="Rectangle 12"/>
                <p:cNvSpPr>
                  <a:spLocks noChangeArrowheads="1"/>
                </p:cNvSpPr>
                <p:nvPr/>
              </p:nvSpPr>
              <p:spPr bwMode="auto">
                <a:xfrm>
                  <a:off x="672" y="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i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1" charset="-122"/>
                    </a:rPr>
                    <a:t>组内块号</a:t>
                  </a:r>
                </a:p>
              </p:txBody>
            </p:sp>
            <p:sp>
              <p:nvSpPr>
                <p:cNvPr id="113686" name="Rectangle 13"/>
                <p:cNvSpPr>
                  <a:spLocks noChangeArrowheads="1"/>
                </p:cNvSpPr>
                <p:nvPr/>
              </p:nvSpPr>
              <p:spPr bwMode="auto">
                <a:xfrm>
                  <a:off x="1344" y="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i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1" charset="-122"/>
                    </a:rPr>
                    <a:t>块内字号</a:t>
                  </a:r>
                </a:p>
              </p:txBody>
            </p:sp>
          </p:grpSp>
          <p:sp>
            <p:nvSpPr>
              <p:cNvPr id="113683" name="Rectangle 14"/>
              <p:cNvSpPr>
                <a:spLocks noChangeArrowheads="1"/>
              </p:cNvSpPr>
              <p:nvPr/>
            </p:nvSpPr>
            <p:spPr bwMode="auto">
              <a:xfrm>
                <a:off x="144" y="0"/>
                <a:ext cx="158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   2               1             3</a:t>
                </a:r>
              </a:p>
            </p:txBody>
          </p:sp>
        </p:grpSp>
        <p:sp>
          <p:nvSpPr>
            <p:cNvPr id="113681" name="Text Box 15"/>
            <p:cNvSpPr txBox="1">
              <a:spLocks noChangeArrowheads="1"/>
            </p:cNvSpPr>
            <p:nvPr/>
          </p:nvSpPr>
          <p:spPr bwMode="auto">
            <a:xfrm>
              <a:off x="384" y="576"/>
              <a:ext cx="11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zh-CN" altLang="en-US" sz="1600" b="1" i="0">
                  <a:solidFill>
                    <a:srgbClr val="000000"/>
                  </a:solidFill>
                  <a:latin typeface="Times New Roman" pitchFamily="18" charset="0"/>
                  <a:ea typeface="仿宋_GB2312" pitchFamily="1" charset="-122"/>
                </a:rPr>
                <a:t>主存地址格式</a:t>
              </a:r>
            </a:p>
          </p:txBody>
        </p:sp>
      </p:grpSp>
      <p:grpSp>
        <p:nvGrpSpPr>
          <p:cNvPr id="114704" name="Group 16"/>
          <p:cNvGrpSpPr>
            <a:grpSpLocks/>
          </p:cNvGrpSpPr>
          <p:nvPr/>
        </p:nvGrpSpPr>
        <p:grpSpPr bwMode="auto">
          <a:xfrm>
            <a:off x="4724400" y="5418138"/>
            <a:ext cx="3352800" cy="1250950"/>
            <a:chOff x="0" y="0"/>
            <a:chExt cx="2112" cy="788"/>
          </a:xfrm>
        </p:grpSpPr>
        <p:grpSp>
          <p:nvGrpSpPr>
            <p:cNvPr id="113674" name="Group 17"/>
            <p:cNvGrpSpPr>
              <a:grpSpLocks/>
            </p:cNvGrpSpPr>
            <p:nvPr/>
          </p:nvGrpSpPr>
          <p:grpSpPr bwMode="auto">
            <a:xfrm>
              <a:off x="0" y="0"/>
              <a:ext cx="2112" cy="480"/>
              <a:chOff x="0" y="0"/>
              <a:chExt cx="2112" cy="480"/>
            </a:xfrm>
          </p:grpSpPr>
          <p:sp>
            <p:nvSpPr>
              <p:cNvPr id="113676" name="Rectangle 18"/>
              <p:cNvSpPr>
                <a:spLocks noChangeArrowheads="1"/>
              </p:cNvSpPr>
              <p:nvPr/>
            </p:nvSpPr>
            <p:spPr bwMode="auto">
              <a:xfrm>
                <a:off x="0" y="240"/>
                <a:ext cx="768" cy="240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0">
                    <a:solidFill>
                      <a:srgbClr val="000000"/>
                    </a:solidFill>
                    <a:latin typeface="仿宋_GB2312" pitchFamily="1" charset="-122"/>
                    <a:ea typeface="仿宋_GB2312" pitchFamily="1" charset="-122"/>
                  </a:rPr>
                  <a:t>Cache</a:t>
                </a:r>
                <a:r>
                  <a:rPr lang="zh-CN" altLang="en-US" sz="1600" b="1" i="0">
                    <a:solidFill>
                      <a:srgbClr val="000000"/>
                    </a:solidFill>
                    <a:latin typeface="仿宋_GB2312" pitchFamily="1" charset="-122"/>
                    <a:ea typeface="仿宋_GB2312" pitchFamily="1" charset="-122"/>
                  </a:rPr>
                  <a:t>组号</a:t>
                </a:r>
              </a:p>
            </p:txBody>
          </p:sp>
          <p:sp>
            <p:nvSpPr>
              <p:cNvPr id="113677" name="Rectangle 19"/>
              <p:cNvSpPr>
                <a:spLocks noChangeArrowheads="1"/>
              </p:cNvSpPr>
              <p:nvPr/>
            </p:nvSpPr>
            <p:spPr bwMode="auto">
              <a:xfrm>
                <a:off x="768" y="240"/>
                <a:ext cx="672" cy="240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i="0">
                    <a:solidFill>
                      <a:srgbClr val="000000"/>
                    </a:solidFill>
                    <a:latin typeface="Times New Roman" pitchFamily="18" charset="0"/>
                    <a:ea typeface="仿宋_GB2312" pitchFamily="1" charset="-122"/>
                  </a:rPr>
                  <a:t>组内行号</a:t>
                </a:r>
              </a:p>
            </p:txBody>
          </p:sp>
          <p:sp>
            <p:nvSpPr>
              <p:cNvPr id="113678" name="Rectangle 20"/>
              <p:cNvSpPr>
                <a:spLocks noChangeArrowheads="1"/>
              </p:cNvSpPr>
              <p:nvPr/>
            </p:nvSpPr>
            <p:spPr bwMode="auto">
              <a:xfrm>
                <a:off x="1440" y="240"/>
                <a:ext cx="672" cy="240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i="0">
                    <a:solidFill>
                      <a:srgbClr val="000000"/>
                    </a:solidFill>
                    <a:latin typeface="Times New Roman" pitchFamily="18" charset="0"/>
                    <a:ea typeface="仿宋_GB2312" pitchFamily="1" charset="-122"/>
                  </a:rPr>
                  <a:t>块内字号</a:t>
                </a:r>
              </a:p>
            </p:txBody>
          </p:sp>
          <p:sp>
            <p:nvSpPr>
              <p:cNvPr id="113679" name="Rectangle 21"/>
              <p:cNvSpPr>
                <a:spLocks noChangeArrowheads="1"/>
              </p:cNvSpPr>
              <p:nvPr/>
            </p:nvSpPr>
            <p:spPr bwMode="auto">
              <a:xfrm>
                <a:off x="144" y="0"/>
                <a:ext cx="158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  1              1              3</a:t>
                </a:r>
              </a:p>
            </p:txBody>
          </p:sp>
        </p:grpSp>
        <p:sp>
          <p:nvSpPr>
            <p:cNvPr id="113675" name="Text Box 22"/>
            <p:cNvSpPr txBox="1">
              <a:spLocks noChangeArrowheads="1"/>
            </p:cNvSpPr>
            <p:nvPr/>
          </p:nvSpPr>
          <p:spPr bwMode="auto">
            <a:xfrm>
              <a:off x="432" y="576"/>
              <a:ext cx="12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en-US" altLang="zh-CN" sz="1600" b="1" i="0">
                  <a:solidFill>
                    <a:srgbClr val="000000"/>
                  </a:solidFill>
                  <a:latin typeface="仿宋_GB2312" pitchFamily="1" charset="-122"/>
                  <a:ea typeface="仿宋_GB2312" pitchFamily="1" charset="-122"/>
                </a:rPr>
                <a:t>Cache</a:t>
              </a:r>
              <a:r>
                <a:rPr lang="zh-CN" altLang="en-US" sz="1600" b="1" i="0">
                  <a:solidFill>
                    <a:srgbClr val="000000"/>
                  </a:solidFill>
                  <a:latin typeface="仿宋_GB2312" pitchFamily="1" charset="-122"/>
                  <a:ea typeface="仿宋_GB2312" pitchFamily="1" charset="-122"/>
                </a:rPr>
                <a:t>地址格式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6243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uild="p"/>
      <p:bldP spid="114693" grpId="0" build="p"/>
      <p:bldP spid="114694" grpId="0" build="p"/>
      <p:bldP spid="1146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800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2)Cache</a:t>
            </a:r>
            <a:r>
              <a:rPr lang="zh-CN" altLang="en-US" sz="22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与主存之间的对应关系如下图所示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914400" y="685800"/>
            <a:ext cx="106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zh-CN" altLang="en-US" sz="1800" b="1" i="0">
                <a:solidFill>
                  <a:srgbClr val="000000"/>
                </a:solidFill>
                <a:latin typeface="Times New Roman" pitchFamily="18" charset="0"/>
              </a:rPr>
              <a:t>主存块号及二进制值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endParaRPr lang="zh-CN" altLang="en-US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15717" name="表格 115716"/>
          <p:cNvGraphicFramePr/>
          <p:nvPr/>
        </p:nvGraphicFramePr>
        <p:xfrm>
          <a:off x="2057400" y="685800"/>
          <a:ext cx="6096000" cy="7937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968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x-none" sz="2000" b="1" dirty="0"/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x-none" sz="2000" b="1" dirty="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x-none" sz="2000" b="1" dirty="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x-none" sz="2000" b="1" dirty="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x-none" sz="2000" b="1" dirty="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x-none" sz="2000" b="1" dirty="0"/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x-none" sz="2000" b="1" dirty="0"/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x-none" sz="2000" b="1" dirty="0"/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x-none" sz="2000" b="1" dirty="0"/>
                        <a:t>00  </a:t>
                      </a:r>
                      <a:r>
                        <a:rPr lang="en-US" altLang="x-none" sz="20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x-none" sz="2000" b="1" dirty="0"/>
                        <a:t>00  </a:t>
                      </a:r>
                      <a:r>
                        <a:rPr lang="en-US" altLang="x-none" sz="20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x-none" sz="2000" b="1" dirty="0"/>
                        <a:t>01  </a:t>
                      </a:r>
                      <a:r>
                        <a:rPr lang="en-US" altLang="x-none" sz="20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x-none" sz="2000" b="1" dirty="0"/>
                        <a:t>01  </a:t>
                      </a:r>
                      <a:r>
                        <a:rPr lang="en-US" altLang="x-none" sz="20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x-none" sz="2000" b="1" dirty="0"/>
                        <a:t>10  </a:t>
                      </a:r>
                      <a:r>
                        <a:rPr lang="en-US" altLang="x-none" sz="20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x-none" sz="2000" b="1" dirty="0"/>
                        <a:t>10  </a:t>
                      </a:r>
                      <a:r>
                        <a:rPr lang="en-US" altLang="x-none" sz="20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x-none" sz="2000" b="1" dirty="0"/>
                        <a:t>11  </a:t>
                      </a:r>
                      <a:r>
                        <a:rPr lang="en-US" altLang="x-none" sz="20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x-none" sz="2000" b="1" dirty="0"/>
                        <a:t>11  </a:t>
                      </a:r>
                      <a:r>
                        <a:rPr lang="en-US" altLang="x-none" sz="20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5746" name="Group 150"/>
          <p:cNvGrpSpPr>
            <a:grpSpLocks/>
          </p:cNvGrpSpPr>
          <p:nvPr/>
        </p:nvGrpSpPr>
        <p:grpSpPr bwMode="auto">
          <a:xfrm>
            <a:off x="990600" y="2209800"/>
            <a:ext cx="7391400" cy="641350"/>
            <a:chOff x="0" y="0"/>
            <a:chExt cx="4656" cy="404"/>
          </a:xfrm>
        </p:grpSpPr>
        <p:sp>
          <p:nvSpPr>
            <p:cNvPr id="114834" name="Text Box 34"/>
            <p:cNvSpPr txBox="1">
              <a:spLocks noChangeArrowheads="1"/>
            </p:cNvSpPr>
            <p:nvPr/>
          </p:nvSpPr>
          <p:spPr bwMode="auto">
            <a:xfrm>
              <a:off x="0" y="0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en-US" altLang="zh-CN" sz="1800" b="1" i="0">
                  <a:solidFill>
                    <a:srgbClr val="000000"/>
                  </a:solidFill>
                  <a:latin typeface="Times New Roman" pitchFamily="18" charset="0"/>
                </a:rPr>
                <a:t>Cache  </a:t>
              </a:r>
              <a:r>
                <a:rPr lang="zh-CN" altLang="en-US" sz="1800" b="1" i="0">
                  <a:solidFill>
                    <a:srgbClr val="000000"/>
                  </a:solidFill>
                  <a:latin typeface="Times New Roman" pitchFamily="18" charset="0"/>
                </a:rPr>
                <a:t>组号</a:t>
              </a:r>
            </a:p>
          </p:txBody>
        </p:sp>
        <p:grpSp>
          <p:nvGrpSpPr>
            <p:cNvPr id="114835" name="Group 35"/>
            <p:cNvGrpSpPr>
              <a:grpSpLocks/>
            </p:cNvGrpSpPr>
            <p:nvPr/>
          </p:nvGrpSpPr>
          <p:grpSpPr bwMode="auto">
            <a:xfrm>
              <a:off x="720" y="96"/>
              <a:ext cx="3936" cy="192"/>
              <a:chOff x="0" y="0"/>
              <a:chExt cx="3936" cy="336"/>
            </a:xfrm>
          </p:grpSpPr>
          <p:sp>
            <p:nvSpPr>
              <p:cNvPr id="114836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336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olidFill>
                      <a:srgbClr val="0000FF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Times New Roman" pitchFamily="18" charset="0"/>
                  </a:rPr>
                  <a:t>                                  </a:t>
                </a:r>
                <a:r>
                  <a:rPr lang="en-US" altLang="zh-CN" sz="2400" b="1" i="0">
                    <a:solidFill>
                      <a:srgbClr val="FF0000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114837" name="Line 37"/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sz="2400" i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115751" name="Group 38"/>
          <p:cNvGrpSpPr>
            <a:grpSpLocks/>
          </p:cNvGrpSpPr>
          <p:nvPr/>
        </p:nvGrpSpPr>
        <p:grpSpPr bwMode="auto">
          <a:xfrm>
            <a:off x="304800" y="3616325"/>
            <a:ext cx="8229600" cy="2405063"/>
            <a:chOff x="0" y="0"/>
            <a:chExt cx="5184" cy="1515"/>
          </a:xfrm>
        </p:grpSpPr>
        <p:sp>
          <p:nvSpPr>
            <p:cNvPr id="114738" name="Rectangle 39"/>
            <p:cNvSpPr>
              <a:spLocks noChangeArrowheads="1"/>
            </p:cNvSpPr>
            <p:nvPr/>
          </p:nvSpPr>
          <p:spPr bwMode="auto">
            <a:xfrm>
              <a:off x="4704" y="1266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39" name="Rectangle 40"/>
            <p:cNvSpPr>
              <a:spLocks noChangeArrowheads="1"/>
            </p:cNvSpPr>
            <p:nvPr/>
          </p:nvSpPr>
          <p:spPr bwMode="auto">
            <a:xfrm>
              <a:off x="4704" y="1017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40" name="Rectangle 41"/>
            <p:cNvSpPr>
              <a:spLocks noChangeArrowheads="1"/>
            </p:cNvSpPr>
            <p:nvPr/>
          </p:nvSpPr>
          <p:spPr bwMode="auto">
            <a:xfrm>
              <a:off x="4704" y="768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41" name="Rectangle 42"/>
            <p:cNvSpPr>
              <a:spLocks noChangeArrowheads="1"/>
            </p:cNvSpPr>
            <p:nvPr/>
          </p:nvSpPr>
          <p:spPr bwMode="auto">
            <a:xfrm>
              <a:off x="4704" y="498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42" name="Rectangle 43"/>
            <p:cNvSpPr>
              <a:spLocks noChangeArrowheads="1"/>
            </p:cNvSpPr>
            <p:nvPr/>
          </p:nvSpPr>
          <p:spPr bwMode="auto">
            <a:xfrm>
              <a:off x="4704" y="249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43" name="Rectangle 44"/>
            <p:cNvSpPr>
              <a:spLocks noChangeArrowheads="1"/>
            </p:cNvSpPr>
            <p:nvPr/>
          </p:nvSpPr>
          <p:spPr bwMode="auto">
            <a:xfrm>
              <a:off x="4704" y="0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B3</a:t>
              </a:r>
            </a:p>
          </p:txBody>
        </p:sp>
        <p:sp>
          <p:nvSpPr>
            <p:cNvPr id="114744" name="Rectangle 45"/>
            <p:cNvSpPr>
              <a:spLocks noChangeArrowheads="1"/>
            </p:cNvSpPr>
            <p:nvPr/>
          </p:nvSpPr>
          <p:spPr bwMode="auto">
            <a:xfrm>
              <a:off x="912" y="1266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45" name="Rectangle 46"/>
            <p:cNvSpPr>
              <a:spLocks noChangeArrowheads="1"/>
            </p:cNvSpPr>
            <p:nvPr/>
          </p:nvSpPr>
          <p:spPr bwMode="auto">
            <a:xfrm>
              <a:off x="912" y="1017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46" name="Rectangle 47"/>
            <p:cNvSpPr>
              <a:spLocks noChangeArrowheads="1"/>
            </p:cNvSpPr>
            <p:nvPr/>
          </p:nvSpPr>
          <p:spPr bwMode="auto">
            <a:xfrm>
              <a:off x="912" y="768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47" name="Rectangle 48"/>
            <p:cNvSpPr>
              <a:spLocks noChangeArrowheads="1"/>
            </p:cNvSpPr>
            <p:nvPr/>
          </p:nvSpPr>
          <p:spPr bwMode="auto">
            <a:xfrm>
              <a:off x="912" y="498"/>
              <a:ext cx="38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48" name="Rectangle 49"/>
            <p:cNvSpPr>
              <a:spLocks noChangeArrowheads="1"/>
            </p:cNvSpPr>
            <p:nvPr/>
          </p:nvSpPr>
          <p:spPr bwMode="auto">
            <a:xfrm>
              <a:off x="912" y="249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49" name="Rectangle 50"/>
            <p:cNvSpPr>
              <a:spLocks noChangeArrowheads="1"/>
            </p:cNvSpPr>
            <p:nvPr/>
          </p:nvSpPr>
          <p:spPr bwMode="auto">
            <a:xfrm>
              <a:off x="912" y="0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B6</a:t>
              </a:r>
            </a:p>
          </p:txBody>
        </p:sp>
        <p:sp>
          <p:nvSpPr>
            <p:cNvPr id="114750" name="Rectangle 51"/>
            <p:cNvSpPr>
              <a:spLocks noChangeArrowheads="1"/>
            </p:cNvSpPr>
            <p:nvPr/>
          </p:nvSpPr>
          <p:spPr bwMode="auto">
            <a:xfrm>
              <a:off x="1680" y="1266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51" name="Rectangle 52"/>
            <p:cNvSpPr>
              <a:spLocks noChangeArrowheads="1"/>
            </p:cNvSpPr>
            <p:nvPr/>
          </p:nvSpPr>
          <p:spPr bwMode="auto">
            <a:xfrm>
              <a:off x="1680" y="1017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52" name="Rectangle 53"/>
            <p:cNvSpPr>
              <a:spLocks noChangeArrowheads="1"/>
            </p:cNvSpPr>
            <p:nvPr/>
          </p:nvSpPr>
          <p:spPr bwMode="auto">
            <a:xfrm>
              <a:off x="1680" y="768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53" name="Rectangle 54"/>
            <p:cNvSpPr>
              <a:spLocks noChangeArrowheads="1"/>
            </p:cNvSpPr>
            <p:nvPr/>
          </p:nvSpPr>
          <p:spPr bwMode="auto">
            <a:xfrm>
              <a:off x="1680" y="498"/>
              <a:ext cx="33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54" name="Rectangle 55"/>
            <p:cNvSpPr>
              <a:spLocks noChangeArrowheads="1"/>
            </p:cNvSpPr>
            <p:nvPr/>
          </p:nvSpPr>
          <p:spPr bwMode="auto">
            <a:xfrm>
              <a:off x="1680" y="249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55" name="Rectangle 56"/>
            <p:cNvSpPr>
              <a:spLocks noChangeArrowheads="1"/>
            </p:cNvSpPr>
            <p:nvPr/>
          </p:nvSpPr>
          <p:spPr bwMode="auto">
            <a:xfrm>
              <a:off x="1680" y="0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B1</a:t>
              </a:r>
            </a:p>
          </p:txBody>
        </p:sp>
        <p:sp>
          <p:nvSpPr>
            <p:cNvPr id="114756" name="Rectangle 57"/>
            <p:cNvSpPr>
              <a:spLocks noChangeArrowheads="1"/>
            </p:cNvSpPr>
            <p:nvPr/>
          </p:nvSpPr>
          <p:spPr bwMode="auto">
            <a:xfrm>
              <a:off x="4272" y="1266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57" name="Rectangle 58"/>
            <p:cNvSpPr>
              <a:spLocks noChangeArrowheads="1"/>
            </p:cNvSpPr>
            <p:nvPr/>
          </p:nvSpPr>
          <p:spPr bwMode="auto">
            <a:xfrm>
              <a:off x="3888" y="1266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58" name="Rectangle 59"/>
            <p:cNvSpPr>
              <a:spLocks noChangeArrowheads="1"/>
            </p:cNvSpPr>
            <p:nvPr/>
          </p:nvSpPr>
          <p:spPr bwMode="auto">
            <a:xfrm>
              <a:off x="3504" y="1266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59" name="Rectangle 60"/>
            <p:cNvSpPr>
              <a:spLocks noChangeArrowheads="1"/>
            </p:cNvSpPr>
            <p:nvPr/>
          </p:nvSpPr>
          <p:spPr bwMode="auto">
            <a:xfrm>
              <a:off x="3120" y="1266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60" name="Rectangle 61"/>
            <p:cNvSpPr>
              <a:spLocks noChangeArrowheads="1"/>
            </p:cNvSpPr>
            <p:nvPr/>
          </p:nvSpPr>
          <p:spPr bwMode="auto">
            <a:xfrm>
              <a:off x="2736" y="1266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</a:t>
              </a:r>
              <a:endParaRPr lang="en-US" altLang="zh-CN" sz="2000" b="1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61" name="Rectangle 62"/>
            <p:cNvSpPr>
              <a:spLocks noChangeArrowheads="1"/>
            </p:cNvSpPr>
            <p:nvPr/>
          </p:nvSpPr>
          <p:spPr bwMode="auto">
            <a:xfrm>
              <a:off x="2400" y="1266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62" name="Rectangle 63"/>
            <p:cNvSpPr>
              <a:spLocks noChangeArrowheads="1"/>
            </p:cNvSpPr>
            <p:nvPr/>
          </p:nvSpPr>
          <p:spPr bwMode="auto">
            <a:xfrm>
              <a:off x="2016" y="1266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63" name="Rectangle 64"/>
            <p:cNvSpPr>
              <a:spLocks noChangeArrowheads="1"/>
            </p:cNvSpPr>
            <p:nvPr/>
          </p:nvSpPr>
          <p:spPr bwMode="auto">
            <a:xfrm>
              <a:off x="1296" y="1266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64" name="Rectangle 65"/>
            <p:cNvSpPr>
              <a:spLocks noChangeArrowheads="1"/>
            </p:cNvSpPr>
            <p:nvPr/>
          </p:nvSpPr>
          <p:spPr bwMode="auto">
            <a:xfrm>
              <a:off x="480" y="1266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65" name="Rectangle 66"/>
            <p:cNvSpPr>
              <a:spLocks noChangeArrowheads="1"/>
            </p:cNvSpPr>
            <p:nvPr/>
          </p:nvSpPr>
          <p:spPr bwMode="auto">
            <a:xfrm>
              <a:off x="4272" y="1017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66" name="Rectangle 67"/>
            <p:cNvSpPr>
              <a:spLocks noChangeArrowheads="1"/>
            </p:cNvSpPr>
            <p:nvPr/>
          </p:nvSpPr>
          <p:spPr bwMode="auto">
            <a:xfrm>
              <a:off x="3888" y="1017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67" name="Rectangle 68"/>
            <p:cNvSpPr>
              <a:spLocks noChangeArrowheads="1"/>
            </p:cNvSpPr>
            <p:nvPr/>
          </p:nvSpPr>
          <p:spPr bwMode="auto">
            <a:xfrm>
              <a:off x="3504" y="1017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b="1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68" name="Rectangle 69"/>
            <p:cNvSpPr>
              <a:spLocks noChangeArrowheads="1"/>
            </p:cNvSpPr>
            <p:nvPr/>
          </p:nvSpPr>
          <p:spPr bwMode="auto">
            <a:xfrm>
              <a:off x="3120" y="1017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69" name="Rectangle 70"/>
            <p:cNvSpPr>
              <a:spLocks noChangeArrowheads="1"/>
            </p:cNvSpPr>
            <p:nvPr/>
          </p:nvSpPr>
          <p:spPr bwMode="auto">
            <a:xfrm>
              <a:off x="2736" y="1017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70" name="Rectangle 71"/>
            <p:cNvSpPr>
              <a:spLocks noChangeArrowheads="1"/>
            </p:cNvSpPr>
            <p:nvPr/>
          </p:nvSpPr>
          <p:spPr bwMode="auto">
            <a:xfrm>
              <a:off x="2400" y="1017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71" name="Rectangle 72"/>
            <p:cNvSpPr>
              <a:spLocks noChangeArrowheads="1"/>
            </p:cNvSpPr>
            <p:nvPr/>
          </p:nvSpPr>
          <p:spPr bwMode="auto">
            <a:xfrm>
              <a:off x="2016" y="1017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72" name="Rectangle 73"/>
            <p:cNvSpPr>
              <a:spLocks noChangeArrowheads="1"/>
            </p:cNvSpPr>
            <p:nvPr/>
          </p:nvSpPr>
          <p:spPr bwMode="auto">
            <a:xfrm>
              <a:off x="1296" y="1017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73" name="Rectangle 74"/>
            <p:cNvSpPr>
              <a:spLocks noChangeArrowheads="1"/>
            </p:cNvSpPr>
            <p:nvPr/>
          </p:nvSpPr>
          <p:spPr bwMode="auto">
            <a:xfrm>
              <a:off x="480" y="1017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774" name="Rectangle 75"/>
            <p:cNvSpPr>
              <a:spLocks noChangeArrowheads="1"/>
            </p:cNvSpPr>
            <p:nvPr/>
          </p:nvSpPr>
          <p:spPr bwMode="auto">
            <a:xfrm>
              <a:off x="4272" y="768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75" name="Rectangle 76"/>
            <p:cNvSpPr>
              <a:spLocks noChangeArrowheads="1"/>
            </p:cNvSpPr>
            <p:nvPr/>
          </p:nvSpPr>
          <p:spPr bwMode="auto">
            <a:xfrm>
              <a:off x="3888" y="768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76" name="Rectangle 77"/>
            <p:cNvSpPr>
              <a:spLocks noChangeArrowheads="1"/>
            </p:cNvSpPr>
            <p:nvPr/>
          </p:nvSpPr>
          <p:spPr bwMode="auto">
            <a:xfrm>
              <a:off x="3504" y="768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77" name="Rectangle 78"/>
            <p:cNvSpPr>
              <a:spLocks noChangeArrowheads="1"/>
            </p:cNvSpPr>
            <p:nvPr/>
          </p:nvSpPr>
          <p:spPr bwMode="auto">
            <a:xfrm>
              <a:off x="3120" y="768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78" name="Rectangle 79"/>
            <p:cNvSpPr>
              <a:spLocks noChangeArrowheads="1"/>
            </p:cNvSpPr>
            <p:nvPr/>
          </p:nvSpPr>
          <p:spPr bwMode="auto">
            <a:xfrm>
              <a:off x="2736" y="768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79" name="Rectangle 80"/>
            <p:cNvSpPr>
              <a:spLocks noChangeArrowheads="1"/>
            </p:cNvSpPr>
            <p:nvPr/>
          </p:nvSpPr>
          <p:spPr bwMode="auto">
            <a:xfrm>
              <a:off x="2400" y="768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80" name="Rectangle 81"/>
            <p:cNvSpPr>
              <a:spLocks noChangeArrowheads="1"/>
            </p:cNvSpPr>
            <p:nvPr/>
          </p:nvSpPr>
          <p:spPr bwMode="auto">
            <a:xfrm>
              <a:off x="2016" y="768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81" name="Rectangle 82"/>
            <p:cNvSpPr>
              <a:spLocks noChangeArrowheads="1"/>
            </p:cNvSpPr>
            <p:nvPr/>
          </p:nvSpPr>
          <p:spPr bwMode="auto">
            <a:xfrm>
              <a:off x="1296" y="768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82" name="Rectangle 83"/>
            <p:cNvSpPr>
              <a:spLocks noChangeArrowheads="1"/>
            </p:cNvSpPr>
            <p:nvPr/>
          </p:nvSpPr>
          <p:spPr bwMode="auto">
            <a:xfrm>
              <a:off x="480" y="768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83" name="Rectangle 84"/>
            <p:cNvSpPr>
              <a:spLocks noChangeArrowheads="1"/>
            </p:cNvSpPr>
            <p:nvPr/>
          </p:nvSpPr>
          <p:spPr bwMode="auto">
            <a:xfrm>
              <a:off x="4272" y="498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84" name="Rectangle 85"/>
            <p:cNvSpPr>
              <a:spLocks noChangeArrowheads="1"/>
            </p:cNvSpPr>
            <p:nvPr/>
          </p:nvSpPr>
          <p:spPr bwMode="auto">
            <a:xfrm>
              <a:off x="3888" y="498"/>
              <a:ext cx="38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85" name="Rectangle 86"/>
            <p:cNvSpPr>
              <a:spLocks noChangeArrowheads="1"/>
            </p:cNvSpPr>
            <p:nvPr/>
          </p:nvSpPr>
          <p:spPr bwMode="auto">
            <a:xfrm>
              <a:off x="3504" y="498"/>
              <a:ext cx="38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86" name="Rectangle 87"/>
            <p:cNvSpPr>
              <a:spLocks noChangeArrowheads="1"/>
            </p:cNvSpPr>
            <p:nvPr/>
          </p:nvSpPr>
          <p:spPr bwMode="auto">
            <a:xfrm>
              <a:off x="3120" y="498"/>
              <a:ext cx="38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b="1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87" name="Rectangle 88"/>
            <p:cNvSpPr>
              <a:spLocks noChangeArrowheads="1"/>
            </p:cNvSpPr>
            <p:nvPr/>
          </p:nvSpPr>
          <p:spPr bwMode="auto">
            <a:xfrm>
              <a:off x="2736" y="498"/>
              <a:ext cx="38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788" name="Rectangle 89"/>
            <p:cNvSpPr>
              <a:spLocks noChangeArrowheads="1"/>
            </p:cNvSpPr>
            <p:nvPr/>
          </p:nvSpPr>
          <p:spPr bwMode="auto">
            <a:xfrm>
              <a:off x="2400" y="498"/>
              <a:ext cx="33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89" name="Rectangle 90"/>
            <p:cNvSpPr>
              <a:spLocks noChangeArrowheads="1"/>
            </p:cNvSpPr>
            <p:nvPr/>
          </p:nvSpPr>
          <p:spPr bwMode="auto">
            <a:xfrm>
              <a:off x="2016" y="498"/>
              <a:ext cx="38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90" name="Rectangle 91"/>
            <p:cNvSpPr>
              <a:spLocks noChangeArrowheads="1"/>
            </p:cNvSpPr>
            <p:nvPr/>
          </p:nvSpPr>
          <p:spPr bwMode="auto">
            <a:xfrm>
              <a:off x="1296" y="498"/>
              <a:ext cx="38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91" name="Rectangle 92"/>
            <p:cNvSpPr>
              <a:spLocks noChangeArrowheads="1"/>
            </p:cNvSpPr>
            <p:nvPr/>
          </p:nvSpPr>
          <p:spPr bwMode="auto">
            <a:xfrm>
              <a:off x="480" y="498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792" name="Rectangle 93"/>
            <p:cNvSpPr>
              <a:spLocks noChangeArrowheads="1"/>
            </p:cNvSpPr>
            <p:nvPr/>
          </p:nvSpPr>
          <p:spPr bwMode="auto">
            <a:xfrm>
              <a:off x="4272" y="249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93" name="Rectangle 94"/>
            <p:cNvSpPr>
              <a:spLocks noChangeArrowheads="1"/>
            </p:cNvSpPr>
            <p:nvPr/>
          </p:nvSpPr>
          <p:spPr bwMode="auto">
            <a:xfrm>
              <a:off x="3888" y="249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94" name="Rectangle 95"/>
            <p:cNvSpPr>
              <a:spLocks noChangeArrowheads="1"/>
            </p:cNvSpPr>
            <p:nvPr/>
          </p:nvSpPr>
          <p:spPr bwMode="auto">
            <a:xfrm>
              <a:off x="3504" y="249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95" name="Rectangle 96"/>
            <p:cNvSpPr>
              <a:spLocks noChangeArrowheads="1"/>
            </p:cNvSpPr>
            <p:nvPr/>
          </p:nvSpPr>
          <p:spPr bwMode="auto">
            <a:xfrm>
              <a:off x="3120" y="249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96" name="Rectangle 97"/>
            <p:cNvSpPr>
              <a:spLocks noChangeArrowheads="1"/>
            </p:cNvSpPr>
            <p:nvPr/>
          </p:nvSpPr>
          <p:spPr bwMode="auto">
            <a:xfrm>
              <a:off x="2736" y="249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b="1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97" name="Rectangle 98"/>
            <p:cNvSpPr>
              <a:spLocks noChangeArrowheads="1"/>
            </p:cNvSpPr>
            <p:nvPr/>
          </p:nvSpPr>
          <p:spPr bwMode="auto">
            <a:xfrm>
              <a:off x="2400" y="249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798" name="Rectangle 99"/>
            <p:cNvSpPr>
              <a:spLocks noChangeArrowheads="1"/>
            </p:cNvSpPr>
            <p:nvPr/>
          </p:nvSpPr>
          <p:spPr bwMode="auto">
            <a:xfrm>
              <a:off x="2016" y="249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2000" b="1" i="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99" name="Rectangle 100"/>
            <p:cNvSpPr>
              <a:spLocks noChangeArrowheads="1"/>
            </p:cNvSpPr>
            <p:nvPr/>
          </p:nvSpPr>
          <p:spPr bwMode="auto">
            <a:xfrm>
              <a:off x="1296" y="249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800" name="Rectangle 101"/>
            <p:cNvSpPr>
              <a:spLocks noChangeArrowheads="1"/>
            </p:cNvSpPr>
            <p:nvPr/>
          </p:nvSpPr>
          <p:spPr bwMode="auto">
            <a:xfrm>
              <a:off x="480" y="249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801" name="Rectangle 102"/>
            <p:cNvSpPr>
              <a:spLocks noChangeArrowheads="1"/>
            </p:cNvSpPr>
            <p:nvPr/>
          </p:nvSpPr>
          <p:spPr bwMode="auto">
            <a:xfrm>
              <a:off x="4272" y="0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B7</a:t>
              </a:r>
            </a:p>
          </p:txBody>
        </p:sp>
        <p:sp>
          <p:nvSpPr>
            <p:cNvPr id="114802" name="Rectangle 103"/>
            <p:cNvSpPr>
              <a:spLocks noChangeArrowheads="1"/>
            </p:cNvSpPr>
            <p:nvPr/>
          </p:nvSpPr>
          <p:spPr bwMode="auto">
            <a:xfrm>
              <a:off x="3888" y="0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B5</a:t>
              </a:r>
            </a:p>
          </p:txBody>
        </p:sp>
        <p:sp>
          <p:nvSpPr>
            <p:cNvPr id="114803" name="Rectangle 104"/>
            <p:cNvSpPr>
              <a:spLocks noChangeArrowheads="1"/>
            </p:cNvSpPr>
            <p:nvPr/>
          </p:nvSpPr>
          <p:spPr bwMode="auto">
            <a:xfrm>
              <a:off x="3504" y="0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B4</a:t>
              </a:r>
            </a:p>
          </p:txBody>
        </p:sp>
        <p:sp>
          <p:nvSpPr>
            <p:cNvPr id="114804" name="Rectangle 105"/>
            <p:cNvSpPr>
              <a:spLocks noChangeArrowheads="1"/>
            </p:cNvSpPr>
            <p:nvPr/>
          </p:nvSpPr>
          <p:spPr bwMode="auto">
            <a:xfrm>
              <a:off x="3120" y="0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B0</a:t>
              </a:r>
            </a:p>
          </p:txBody>
        </p:sp>
        <p:sp>
          <p:nvSpPr>
            <p:cNvPr id="114805" name="Rectangle 106"/>
            <p:cNvSpPr>
              <a:spLocks noChangeArrowheads="1"/>
            </p:cNvSpPr>
            <p:nvPr/>
          </p:nvSpPr>
          <p:spPr bwMode="auto">
            <a:xfrm>
              <a:off x="2736" y="0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B6</a:t>
              </a:r>
            </a:p>
          </p:txBody>
        </p:sp>
        <p:sp>
          <p:nvSpPr>
            <p:cNvPr id="114806" name="Rectangle 107"/>
            <p:cNvSpPr>
              <a:spLocks noChangeArrowheads="1"/>
            </p:cNvSpPr>
            <p:nvPr/>
          </p:nvSpPr>
          <p:spPr bwMode="auto">
            <a:xfrm>
              <a:off x="2400" y="0"/>
              <a:ext cx="3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B6</a:t>
              </a:r>
            </a:p>
          </p:txBody>
        </p:sp>
        <p:sp>
          <p:nvSpPr>
            <p:cNvPr id="114807" name="Rectangle 108"/>
            <p:cNvSpPr>
              <a:spLocks noChangeArrowheads="1"/>
            </p:cNvSpPr>
            <p:nvPr/>
          </p:nvSpPr>
          <p:spPr bwMode="auto">
            <a:xfrm>
              <a:off x="2016" y="0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B4</a:t>
              </a:r>
            </a:p>
          </p:txBody>
        </p:sp>
        <p:sp>
          <p:nvSpPr>
            <p:cNvPr id="114808" name="Rectangle 109"/>
            <p:cNvSpPr>
              <a:spLocks noChangeArrowheads="1"/>
            </p:cNvSpPr>
            <p:nvPr/>
          </p:nvSpPr>
          <p:spPr bwMode="auto">
            <a:xfrm>
              <a:off x="1296" y="0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000" b="1" i="0">
                  <a:solidFill>
                    <a:srgbClr val="FF6600"/>
                  </a:solidFill>
                  <a:latin typeface="Times New Roman" pitchFamily="18" charset="0"/>
                </a:rPr>
                <a:t>B2</a:t>
              </a:r>
            </a:p>
          </p:txBody>
        </p:sp>
        <p:sp>
          <p:nvSpPr>
            <p:cNvPr id="114809" name="Rectangle 110"/>
            <p:cNvSpPr>
              <a:spLocks noChangeArrowheads="1"/>
            </p:cNvSpPr>
            <p:nvPr/>
          </p:nvSpPr>
          <p:spPr bwMode="auto">
            <a:xfrm>
              <a:off x="480" y="0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 sz="2000" b="1" i="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114810" name="Line 111"/>
            <p:cNvSpPr>
              <a:spLocks noChangeShapeType="1"/>
            </p:cNvSpPr>
            <p:nvPr/>
          </p:nvSpPr>
          <p:spPr bwMode="auto">
            <a:xfrm>
              <a:off x="480" y="0"/>
              <a:ext cx="47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11" name="Line 112"/>
            <p:cNvSpPr>
              <a:spLocks noChangeShapeType="1"/>
            </p:cNvSpPr>
            <p:nvPr/>
          </p:nvSpPr>
          <p:spPr bwMode="auto">
            <a:xfrm>
              <a:off x="480" y="249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12" name="Line 113"/>
            <p:cNvSpPr>
              <a:spLocks noChangeShapeType="1"/>
            </p:cNvSpPr>
            <p:nvPr/>
          </p:nvSpPr>
          <p:spPr bwMode="auto">
            <a:xfrm>
              <a:off x="480" y="498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13" name="Line 114"/>
            <p:cNvSpPr>
              <a:spLocks noChangeShapeType="1"/>
            </p:cNvSpPr>
            <p:nvPr/>
          </p:nvSpPr>
          <p:spPr bwMode="auto">
            <a:xfrm>
              <a:off x="480" y="768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14" name="Line 115"/>
            <p:cNvSpPr>
              <a:spLocks noChangeShapeType="1"/>
            </p:cNvSpPr>
            <p:nvPr/>
          </p:nvSpPr>
          <p:spPr bwMode="auto">
            <a:xfrm>
              <a:off x="480" y="1017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15" name="Line 116"/>
            <p:cNvSpPr>
              <a:spLocks noChangeShapeType="1"/>
            </p:cNvSpPr>
            <p:nvPr/>
          </p:nvSpPr>
          <p:spPr bwMode="auto">
            <a:xfrm>
              <a:off x="480" y="1266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16" name="Line 117"/>
            <p:cNvSpPr>
              <a:spLocks noChangeShapeType="1"/>
            </p:cNvSpPr>
            <p:nvPr/>
          </p:nvSpPr>
          <p:spPr bwMode="auto">
            <a:xfrm>
              <a:off x="480" y="1515"/>
              <a:ext cx="47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17" name="Line 118"/>
            <p:cNvSpPr>
              <a:spLocks noChangeShapeType="1"/>
            </p:cNvSpPr>
            <p:nvPr/>
          </p:nvSpPr>
          <p:spPr bwMode="auto">
            <a:xfrm>
              <a:off x="480" y="0"/>
              <a:ext cx="0" cy="15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18" name="Line 119"/>
            <p:cNvSpPr>
              <a:spLocks noChangeShapeType="1"/>
            </p:cNvSpPr>
            <p:nvPr/>
          </p:nvSpPr>
          <p:spPr bwMode="auto">
            <a:xfrm>
              <a:off x="1296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19" name="Line 120"/>
            <p:cNvSpPr>
              <a:spLocks noChangeShapeType="1"/>
            </p:cNvSpPr>
            <p:nvPr/>
          </p:nvSpPr>
          <p:spPr bwMode="auto">
            <a:xfrm>
              <a:off x="2016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0" name="Line 121"/>
            <p:cNvSpPr>
              <a:spLocks noChangeShapeType="1"/>
            </p:cNvSpPr>
            <p:nvPr/>
          </p:nvSpPr>
          <p:spPr bwMode="auto">
            <a:xfrm>
              <a:off x="2400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1" name="Line 122"/>
            <p:cNvSpPr>
              <a:spLocks noChangeShapeType="1"/>
            </p:cNvSpPr>
            <p:nvPr/>
          </p:nvSpPr>
          <p:spPr bwMode="auto">
            <a:xfrm>
              <a:off x="2736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2" name="Line 123"/>
            <p:cNvSpPr>
              <a:spLocks noChangeShapeType="1"/>
            </p:cNvSpPr>
            <p:nvPr/>
          </p:nvSpPr>
          <p:spPr bwMode="auto">
            <a:xfrm>
              <a:off x="3120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3" name="Line 124"/>
            <p:cNvSpPr>
              <a:spLocks noChangeShapeType="1"/>
            </p:cNvSpPr>
            <p:nvPr/>
          </p:nvSpPr>
          <p:spPr bwMode="auto">
            <a:xfrm>
              <a:off x="3504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4" name="Line 125"/>
            <p:cNvSpPr>
              <a:spLocks noChangeShapeType="1"/>
            </p:cNvSpPr>
            <p:nvPr/>
          </p:nvSpPr>
          <p:spPr bwMode="auto">
            <a:xfrm>
              <a:off x="3888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5" name="Line 126"/>
            <p:cNvSpPr>
              <a:spLocks noChangeShapeType="1"/>
            </p:cNvSpPr>
            <p:nvPr/>
          </p:nvSpPr>
          <p:spPr bwMode="auto">
            <a:xfrm>
              <a:off x="4272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6" name="Line 127"/>
            <p:cNvSpPr>
              <a:spLocks noChangeShapeType="1"/>
            </p:cNvSpPr>
            <p:nvPr/>
          </p:nvSpPr>
          <p:spPr bwMode="auto">
            <a:xfrm>
              <a:off x="5184" y="0"/>
              <a:ext cx="0" cy="15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7" name="Line 128"/>
            <p:cNvSpPr>
              <a:spLocks noChangeShapeType="1"/>
            </p:cNvSpPr>
            <p:nvPr/>
          </p:nvSpPr>
          <p:spPr bwMode="auto">
            <a:xfrm>
              <a:off x="1680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8" name="Line 129"/>
            <p:cNvSpPr>
              <a:spLocks noChangeShapeType="1"/>
            </p:cNvSpPr>
            <p:nvPr/>
          </p:nvSpPr>
          <p:spPr bwMode="auto">
            <a:xfrm>
              <a:off x="912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29" name="Line 130"/>
            <p:cNvSpPr>
              <a:spLocks noChangeShapeType="1"/>
            </p:cNvSpPr>
            <p:nvPr/>
          </p:nvSpPr>
          <p:spPr bwMode="auto">
            <a:xfrm>
              <a:off x="4704" y="0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30" name="Line 131"/>
            <p:cNvSpPr>
              <a:spLocks noChangeShapeType="1"/>
            </p:cNvSpPr>
            <p:nvPr/>
          </p:nvSpPr>
          <p:spPr bwMode="auto">
            <a:xfrm>
              <a:off x="480" y="720"/>
              <a:ext cx="470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831" name="Rectangle 132"/>
            <p:cNvSpPr>
              <a:spLocks noChangeArrowheads="1"/>
            </p:cNvSpPr>
            <p:nvPr/>
          </p:nvSpPr>
          <p:spPr bwMode="auto">
            <a:xfrm>
              <a:off x="0" y="192"/>
              <a:ext cx="33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solidFill>
                    <a:srgbClr val="000000"/>
                  </a:solidFill>
                  <a:latin typeface="Times New Roman" pitchFamily="18" charset="0"/>
                </a:rPr>
                <a:t>C0</a:t>
              </a:r>
            </a:p>
          </p:txBody>
        </p:sp>
        <p:sp>
          <p:nvSpPr>
            <p:cNvPr id="114832" name="Rectangle 133"/>
            <p:cNvSpPr>
              <a:spLocks noChangeArrowheads="1"/>
            </p:cNvSpPr>
            <p:nvPr/>
          </p:nvSpPr>
          <p:spPr bwMode="auto">
            <a:xfrm>
              <a:off x="0" y="768"/>
              <a:ext cx="33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solidFill>
                    <a:srgbClr val="000000"/>
                  </a:solidFill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114833" name="Line 134"/>
            <p:cNvSpPr>
              <a:spLocks noChangeShapeType="1"/>
            </p:cNvSpPr>
            <p:nvPr/>
          </p:nvSpPr>
          <p:spPr bwMode="auto">
            <a:xfrm>
              <a:off x="480" y="1248"/>
              <a:ext cx="470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15848" name="Group 148"/>
          <p:cNvGrpSpPr>
            <a:grpSpLocks/>
          </p:cNvGrpSpPr>
          <p:nvPr/>
        </p:nvGrpSpPr>
        <p:grpSpPr bwMode="auto">
          <a:xfrm>
            <a:off x="2667000" y="1497013"/>
            <a:ext cx="4495800" cy="788987"/>
            <a:chOff x="0" y="0"/>
            <a:chExt cx="2832" cy="497"/>
          </a:xfrm>
        </p:grpSpPr>
        <p:sp>
          <p:nvSpPr>
            <p:cNvPr id="114733" name="Line 138"/>
            <p:cNvSpPr>
              <a:spLocks noChangeShapeType="1"/>
            </p:cNvSpPr>
            <p:nvPr/>
          </p:nvSpPr>
          <p:spPr bwMode="auto">
            <a:xfrm>
              <a:off x="1920" y="0"/>
              <a:ext cx="528" cy="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114734" name="Group 147"/>
            <p:cNvGrpSpPr>
              <a:grpSpLocks/>
            </p:cNvGrpSpPr>
            <p:nvPr/>
          </p:nvGrpSpPr>
          <p:grpSpPr bwMode="auto">
            <a:xfrm>
              <a:off x="0" y="0"/>
              <a:ext cx="2832" cy="497"/>
              <a:chOff x="0" y="0"/>
              <a:chExt cx="2832" cy="497"/>
            </a:xfrm>
          </p:grpSpPr>
          <p:sp>
            <p:nvSpPr>
              <p:cNvPr id="114735" name="Line 13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112" cy="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sz="2400" i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4736" name="Line 137"/>
              <p:cNvSpPr>
                <a:spLocks noChangeShapeType="1"/>
              </p:cNvSpPr>
              <p:nvPr/>
            </p:nvSpPr>
            <p:spPr bwMode="auto">
              <a:xfrm>
                <a:off x="960" y="0"/>
                <a:ext cx="1296" cy="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sz="2400" i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4737" name="Line 139"/>
              <p:cNvSpPr>
                <a:spLocks noChangeShapeType="1"/>
              </p:cNvSpPr>
              <p:nvPr/>
            </p:nvSpPr>
            <p:spPr bwMode="auto">
              <a:xfrm flipH="1">
                <a:off x="2544" y="0"/>
                <a:ext cx="288" cy="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sz="2400" i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115854" name="Group 149"/>
          <p:cNvGrpSpPr>
            <a:grpSpLocks/>
          </p:cNvGrpSpPr>
          <p:nvPr/>
        </p:nvGrpSpPr>
        <p:grpSpPr bwMode="auto">
          <a:xfrm>
            <a:off x="3429000" y="1447800"/>
            <a:ext cx="4572000" cy="788988"/>
            <a:chOff x="0" y="0"/>
            <a:chExt cx="2880" cy="497"/>
          </a:xfrm>
        </p:grpSpPr>
        <p:grpSp>
          <p:nvGrpSpPr>
            <p:cNvPr id="114728" name="Group 140"/>
            <p:cNvGrpSpPr>
              <a:grpSpLocks/>
            </p:cNvGrpSpPr>
            <p:nvPr/>
          </p:nvGrpSpPr>
          <p:grpSpPr bwMode="auto">
            <a:xfrm>
              <a:off x="0" y="0"/>
              <a:ext cx="2880" cy="497"/>
              <a:chOff x="0" y="0"/>
              <a:chExt cx="2880" cy="768"/>
            </a:xfrm>
          </p:grpSpPr>
          <p:sp>
            <p:nvSpPr>
              <p:cNvPr id="114730" name="Line 1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sz="2400" i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4731" name="Line 142"/>
              <p:cNvSpPr>
                <a:spLocks noChangeShapeType="1"/>
              </p:cNvSpPr>
              <p:nvPr/>
            </p:nvSpPr>
            <p:spPr bwMode="auto">
              <a:xfrm flipH="1">
                <a:off x="144" y="48"/>
                <a:ext cx="1776" cy="6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sz="2400" i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4732" name="Line 143"/>
              <p:cNvSpPr>
                <a:spLocks noChangeShapeType="1"/>
              </p:cNvSpPr>
              <p:nvPr/>
            </p:nvSpPr>
            <p:spPr bwMode="auto">
              <a:xfrm flipH="1">
                <a:off x="288" y="0"/>
                <a:ext cx="2592" cy="7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sz="2400" i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14729" name="Line 144"/>
            <p:cNvSpPr>
              <a:spLocks noChangeShapeType="1"/>
            </p:cNvSpPr>
            <p:nvPr/>
          </p:nvSpPr>
          <p:spPr bwMode="auto">
            <a:xfrm flipH="1">
              <a:off x="96" y="31"/>
              <a:ext cx="816" cy="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15860" name="Text Box 145"/>
          <p:cNvSpPr txBox="1">
            <a:spLocks noChangeArrowheads="1"/>
          </p:cNvSpPr>
          <p:nvPr/>
        </p:nvSpPr>
        <p:spPr bwMode="auto">
          <a:xfrm>
            <a:off x="762000" y="2930525"/>
            <a:ext cx="777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3)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利用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FLU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算法进行替换算法的映射全过程</a:t>
            </a:r>
            <a:endParaRPr lang="zh-CN" altLang="en-US" sz="22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861" name="Text Box 146"/>
          <p:cNvSpPr txBox="1">
            <a:spLocks noChangeArrowheads="1"/>
          </p:cNvSpPr>
          <p:nvPr/>
        </p:nvSpPr>
        <p:spPr bwMode="auto">
          <a:xfrm>
            <a:off x="2916238" y="616585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命中率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= 1/11</a:t>
            </a:r>
          </a:p>
        </p:txBody>
      </p:sp>
    </p:spTree>
    <p:extLst>
      <p:ext uri="{BB962C8B-B14F-4D97-AF65-F5344CB8AC3E}">
        <p14:creationId xmlns:p14="http://schemas.microsoft.com/office/powerpoint/2010/main" val="26516598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860" grpId="0"/>
      <p:bldP spid="1158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03238" y="368300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95288" y="128588"/>
            <a:ext cx="842486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局部性分析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以下程序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中，哪一个对数组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A[2048][2048]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引用的</a:t>
            </a:r>
            <a:r>
              <a:rPr lang="zh-CN" altLang="en-US" sz="2000" b="1" i="0">
                <a:solidFill>
                  <a:srgbClr val="FF0000"/>
                </a:solidFill>
                <a:latin typeface="Times New Roman" pitchFamily="18" charset="0"/>
              </a:rPr>
              <a:t>空间局部性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更好？</a:t>
            </a:r>
            <a:r>
              <a:rPr lang="zh-CN" altLang="en-US" sz="2000" b="1" i="0">
                <a:solidFill>
                  <a:srgbClr val="FF0000"/>
                </a:solidFill>
                <a:latin typeface="Times New Roman" pitchFamily="18" charset="0"/>
              </a:rPr>
              <a:t>时间局部性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呢？变量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sum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的空间局部性和时间局部性如何？对于指令来说，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循环体的空间局部性和时间局部性如何？</a:t>
            </a: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24063"/>
            <a:ext cx="7632700" cy="4833937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989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215900" y="2933700"/>
            <a:ext cx="83883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程序段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A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的时间局部性和空间局部性分析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(1)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数组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A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：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访问顺序为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A[0][0], A[0][1] ,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仿宋_GB2312" pitchFamily="1" charset="-122"/>
              </a:rPr>
              <a:t>……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, A[0][2047];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与存放顺序一致，故</a:t>
            </a:r>
            <a:r>
              <a:rPr lang="zh-CN" altLang="en-US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空间局部性好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！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但每个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A[i][j]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只被访问一次，故</a:t>
            </a:r>
            <a:r>
              <a:rPr lang="zh-CN" altLang="en-US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时间局部性差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！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(2)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变量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sum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：单个变量不考虑空间局部性；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每次循环都要访问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sum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，所以其时间局部性较好！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(3)for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循环体：循环体内指令按序连续存放，所以空间局部性好！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循环体被连续重复执行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2048x2048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次，所以时间局部性好！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80963"/>
            <a:ext cx="3781425" cy="2555875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6513"/>
            <a:ext cx="2916238" cy="5229225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3417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7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60350"/>
            <a:ext cx="3529012" cy="2305050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6513"/>
            <a:ext cx="2916238" cy="5229225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42875" y="3730625"/>
            <a:ext cx="842486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程序段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B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的时间局部性和空间局部性分析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(1)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变量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sum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：（同程序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A 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）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(2)for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循环体：（同程序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A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）</a:t>
            </a:r>
            <a:endParaRPr lang="zh-CN" altLang="en-US" sz="2000" i="0">
              <a:solidFill>
                <a:srgbClr val="000000"/>
              </a:solidFill>
              <a:latin typeface="仿宋_GB2312" pitchFamily="1" charset="-122"/>
              <a:ea typeface="仿宋_GB2312" pitchFamily="1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(3)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数组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A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：访问顺序为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A[0][0]-A[2047][0];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与存放顺序不一致，每次跳过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2048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个单元，若主存与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之间交换信息的块单位小于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2KB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，则没有空间局部性！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（每个数组变量只被访问一次，没有时间局部性，</a:t>
            </a:r>
            <a:r>
              <a:rPr lang="zh-CN" altLang="en-US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同程序</a:t>
            </a:r>
            <a:r>
              <a:rPr lang="en-US" altLang="zh-CN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A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529182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50825" y="327025"/>
            <a:ext cx="87852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例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3 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假定主存和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之间采用直接映射方式，块大小为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16B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。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的数据区容量为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64KB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，主存地址为</a:t>
            </a:r>
            <a:r>
              <a:rPr lang="en-US" altLang="zh-CN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32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位，按字节编址，数据字长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32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位。要求：说明主存地址如何划分，访存过程的硬件实现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并计算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有多少行？容量多大？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58775" y="2133600"/>
            <a:ext cx="849788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(1)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计算机字长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32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位，每块大小为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16B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，按字节编址。</a:t>
            </a: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  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数据块大小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16B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，块内偏移地址</a:t>
            </a:r>
            <a:r>
              <a:rPr lang="en-US" altLang="zh-CN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4</a:t>
            </a:r>
            <a:r>
              <a:rPr lang="zh-CN" altLang="en-US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位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；</a:t>
            </a:r>
            <a:endParaRPr lang="zh-CN" altLang="en-US" sz="2000" b="1" i="0">
              <a:solidFill>
                <a:srgbClr val="FF0000"/>
              </a:solidFill>
              <a:latin typeface="仿宋_GB2312" pitchFamily="1" charset="-122"/>
              <a:ea typeface="仿宋_GB2312" pitchFamily="1" charset="-122"/>
            </a:endParaRP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  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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 Cache 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的行数为：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    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64KB/16B = 4096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行， </a:t>
            </a:r>
            <a:r>
              <a:rPr lang="en-US" altLang="zh-CN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Index</a:t>
            </a:r>
            <a:r>
              <a:rPr lang="zh-CN" altLang="en-US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字段需要</a:t>
            </a:r>
            <a:r>
              <a:rPr lang="en-US" altLang="zh-CN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12</a:t>
            </a:r>
            <a:r>
              <a:rPr lang="zh-CN" altLang="en-US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位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   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   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Tag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  <a:sym typeface="Symbol" pitchFamily="18" charset="2"/>
              </a:rPr>
              <a:t>字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段的位数为：   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32- 12 - 4 = </a:t>
            </a:r>
            <a:r>
              <a:rPr lang="en-US" altLang="zh-CN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16</a:t>
            </a:r>
            <a:r>
              <a:rPr lang="zh-CN" altLang="en-US" sz="2000" b="1" i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位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519363" y="5913438"/>
            <a:ext cx="34559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仿宋_GB2312" pitchFamily="1" charset="-122"/>
              </a:rPr>
              <a:t>硬件访问过程如下图所示</a:t>
            </a:r>
          </a:p>
        </p:txBody>
      </p:sp>
    </p:spTree>
    <p:extLst>
      <p:ext uri="{BB962C8B-B14F-4D97-AF65-F5344CB8AC3E}">
        <p14:creationId xmlns:p14="http://schemas.microsoft.com/office/powerpoint/2010/main" val="2429533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68300"/>
            <a:ext cx="7883525" cy="5221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50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B2574B63-DD86-443D-A7A8-F592CE844FA6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67587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8077200" cy="6302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3" name="直线 3"/>
          <p:cNvSpPr>
            <a:spLocks noChangeShapeType="1"/>
          </p:cNvSpPr>
          <p:nvPr/>
        </p:nvSpPr>
        <p:spPr bwMode="auto">
          <a:xfrm flipV="1">
            <a:off x="7315200" y="3657600"/>
            <a:ext cx="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24" name="直线 4"/>
          <p:cNvSpPr>
            <a:spLocks noChangeShapeType="1"/>
          </p:cNvSpPr>
          <p:nvPr/>
        </p:nvSpPr>
        <p:spPr bwMode="auto">
          <a:xfrm flipH="1" flipV="1">
            <a:off x="6248400" y="1981200"/>
            <a:ext cx="457200" cy="0"/>
          </a:xfrm>
          <a:prstGeom prst="line">
            <a:avLst/>
          </a:prstGeom>
          <a:noFill/>
          <a:ln w="57150">
            <a:solidFill>
              <a:srgbClr val="441BA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25" name="直线 5"/>
          <p:cNvSpPr>
            <a:spLocks noChangeShapeType="1"/>
          </p:cNvSpPr>
          <p:nvPr/>
        </p:nvSpPr>
        <p:spPr bwMode="auto">
          <a:xfrm flipV="1">
            <a:off x="2971800" y="3048000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26" name="椭圆 6"/>
          <p:cNvSpPr>
            <a:spLocks noChangeArrowheads="1"/>
          </p:cNvSpPr>
          <p:nvPr/>
        </p:nvSpPr>
        <p:spPr bwMode="auto">
          <a:xfrm>
            <a:off x="7696200" y="3810000"/>
            <a:ext cx="838200" cy="45720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9927" name="椭圆 7"/>
          <p:cNvSpPr>
            <a:spLocks noChangeArrowheads="1"/>
          </p:cNvSpPr>
          <p:nvPr/>
        </p:nvSpPr>
        <p:spPr bwMode="auto">
          <a:xfrm>
            <a:off x="3505200" y="2743200"/>
            <a:ext cx="838200" cy="45720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67593" name="图片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0400" cy="1293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29" name="直线 9"/>
          <p:cNvSpPr>
            <a:spLocks noChangeShapeType="1"/>
          </p:cNvSpPr>
          <p:nvPr/>
        </p:nvSpPr>
        <p:spPr bwMode="auto">
          <a:xfrm>
            <a:off x="6705600" y="1219200"/>
            <a:ext cx="0" cy="762000"/>
          </a:xfrm>
          <a:prstGeom prst="line">
            <a:avLst/>
          </a:prstGeom>
          <a:noFill/>
          <a:ln w="57150">
            <a:solidFill>
              <a:srgbClr val="441BA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0" name="直线 10"/>
          <p:cNvSpPr>
            <a:spLocks noChangeShapeType="1"/>
          </p:cNvSpPr>
          <p:nvPr/>
        </p:nvSpPr>
        <p:spPr bwMode="auto">
          <a:xfrm flipH="1" flipV="1">
            <a:off x="2971800" y="3657600"/>
            <a:ext cx="441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1" name="直线 11"/>
          <p:cNvSpPr>
            <a:spLocks noChangeShapeType="1"/>
          </p:cNvSpPr>
          <p:nvPr/>
        </p:nvSpPr>
        <p:spPr bwMode="auto">
          <a:xfrm>
            <a:off x="6248400" y="1981200"/>
            <a:ext cx="0" cy="762000"/>
          </a:xfrm>
          <a:prstGeom prst="line">
            <a:avLst/>
          </a:prstGeom>
          <a:noFill/>
          <a:ln w="57150">
            <a:solidFill>
              <a:srgbClr val="441BA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2" name="椭圆 12"/>
          <p:cNvSpPr>
            <a:spLocks noChangeArrowheads="1"/>
          </p:cNvSpPr>
          <p:nvPr/>
        </p:nvSpPr>
        <p:spPr bwMode="auto">
          <a:xfrm>
            <a:off x="4495800" y="914400"/>
            <a:ext cx="838200" cy="457200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9933" name="椭圆 13"/>
          <p:cNvSpPr>
            <a:spLocks noChangeArrowheads="1"/>
          </p:cNvSpPr>
          <p:nvPr/>
        </p:nvSpPr>
        <p:spPr bwMode="auto">
          <a:xfrm>
            <a:off x="6553200" y="2667000"/>
            <a:ext cx="914400" cy="533400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9934" name="椭圆 14"/>
          <p:cNvSpPr>
            <a:spLocks noChangeArrowheads="1"/>
          </p:cNvSpPr>
          <p:nvPr/>
        </p:nvSpPr>
        <p:spPr bwMode="auto">
          <a:xfrm>
            <a:off x="7086600" y="4572000"/>
            <a:ext cx="914400" cy="533400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9935" name="直线 15"/>
          <p:cNvSpPr>
            <a:spLocks noChangeShapeType="1"/>
          </p:cNvSpPr>
          <p:nvPr/>
        </p:nvSpPr>
        <p:spPr bwMode="auto">
          <a:xfrm>
            <a:off x="6400800" y="3200400"/>
            <a:ext cx="0" cy="762000"/>
          </a:xfrm>
          <a:prstGeom prst="line">
            <a:avLst/>
          </a:prstGeom>
          <a:noFill/>
          <a:ln w="57150">
            <a:solidFill>
              <a:srgbClr val="4187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6" name="直线 16"/>
          <p:cNvSpPr>
            <a:spLocks noChangeShapeType="1"/>
          </p:cNvSpPr>
          <p:nvPr/>
        </p:nvSpPr>
        <p:spPr bwMode="auto">
          <a:xfrm flipV="1">
            <a:off x="6400800" y="3962400"/>
            <a:ext cx="685800" cy="0"/>
          </a:xfrm>
          <a:prstGeom prst="line">
            <a:avLst/>
          </a:prstGeom>
          <a:noFill/>
          <a:ln w="57150">
            <a:solidFill>
              <a:srgbClr val="4187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7" name="直线 17"/>
          <p:cNvSpPr>
            <a:spLocks noChangeShapeType="1"/>
          </p:cNvSpPr>
          <p:nvPr/>
        </p:nvSpPr>
        <p:spPr bwMode="auto">
          <a:xfrm>
            <a:off x="7086600" y="4038600"/>
            <a:ext cx="0" cy="1295400"/>
          </a:xfrm>
          <a:prstGeom prst="line">
            <a:avLst/>
          </a:prstGeom>
          <a:noFill/>
          <a:ln w="57150">
            <a:solidFill>
              <a:srgbClr val="4187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8" name="椭圆 18"/>
          <p:cNvSpPr>
            <a:spLocks noChangeArrowheads="1"/>
          </p:cNvSpPr>
          <p:nvPr/>
        </p:nvSpPr>
        <p:spPr bwMode="auto">
          <a:xfrm>
            <a:off x="6477000" y="3200400"/>
            <a:ext cx="914400" cy="228600"/>
          </a:xfrm>
          <a:prstGeom prst="ellipse">
            <a:avLst/>
          </a:prstGeom>
          <a:solidFill>
            <a:srgbClr val="41873D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9939" name="椭圆 19"/>
          <p:cNvSpPr>
            <a:spLocks noChangeArrowheads="1"/>
          </p:cNvSpPr>
          <p:nvPr/>
        </p:nvSpPr>
        <p:spPr bwMode="auto">
          <a:xfrm>
            <a:off x="8001000" y="5181600"/>
            <a:ext cx="914400" cy="228600"/>
          </a:xfrm>
          <a:prstGeom prst="ellipse">
            <a:avLst/>
          </a:prstGeom>
          <a:solidFill>
            <a:srgbClr val="41873D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9940" name="直线 20"/>
          <p:cNvSpPr>
            <a:spLocks noChangeShapeType="1"/>
          </p:cNvSpPr>
          <p:nvPr/>
        </p:nvSpPr>
        <p:spPr bwMode="auto">
          <a:xfrm flipV="1">
            <a:off x="2971800" y="2286000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41" name="直线 21"/>
          <p:cNvSpPr>
            <a:spLocks noChangeShapeType="1"/>
          </p:cNvSpPr>
          <p:nvPr/>
        </p:nvSpPr>
        <p:spPr bwMode="auto">
          <a:xfrm>
            <a:off x="2971800" y="2286000"/>
            <a:ext cx="434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42" name="直线 22"/>
          <p:cNvSpPr>
            <a:spLocks noChangeShapeType="1"/>
          </p:cNvSpPr>
          <p:nvPr/>
        </p:nvSpPr>
        <p:spPr bwMode="auto">
          <a:xfrm flipV="1">
            <a:off x="7239000" y="12954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animBg="1"/>
      <p:bldP spid="209924" grpId="0" animBg="1"/>
      <p:bldP spid="209925" grpId="0" animBg="1"/>
      <p:bldP spid="209926" grpId="0" animBg="1"/>
      <p:bldP spid="209927" grpId="0" animBg="1"/>
      <p:bldP spid="209929" grpId="0" animBg="1"/>
      <p:bldP spid="209930" grpId="0" animBg="1"/>
      <p:bldP spid="209931" grpId="0" animBg="1"/>
      <p:bldP spid="209932" grpId="0" animBg="1"/>
      <p:bldP spid="209933" grpId="0" animBg="1"/>
      <p:bldP spid="209934" grpId="0" animBg="1"/>
      <p:bldP spid="209935" grpId="0" animBg="1"/>
      <p:bldP spid="209936" grpId="0" animBg="1"/>
      <p:bldP spid="209937" grpId="0" animBg="1"/>
      <p:bldP spid="209938" grpId="0" animBg="1"/>
      <p:bldP spid="209939" grpId="0" animBg="1"/>
      <p:bldP spid="209940" grpId="0" animBg="1"/>
      <p:bldP spid="209941" grpId="0" animBg="1"/>
      <p:bldP spid="2099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58775" y="260350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zh-CN" altLang="en-US" sz="2400" b="1" i="0">
                <a:solidFill>
                  <a:srgbClr val="000000"/>
                </a:solidFill>
                <a:latin typeface="Times New Roman" pitchFamily="18" charset="0"/>
              </a:rPr>
              <a:t>计算</a:t>
            </a: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Cache</a:t>
            </a:r>
            <a:r>
              <a:rPr lang="zh-CN" altLang="en-US" sz="2400" b="1" i="0">
                <a:solidFill>
                  <a:srgbClr val="000000"/>
                </a:solidFill>
                <a:latin typeface="Times New Roman" pitchFamily="18" charset="0"/>
              </a:rPr>
              <a:t>的容量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7883525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68313" y="5481638"/>
            <a:ext cx="500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4096 </a:t>
            </a: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 </a:t>
            </a:r>
            <a:r>
              <a:rPr lang="zh-CN" altLang="en-US" sz="24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1+16 +128</a:t>
            </a:r>
            <a:r>
              <a:rPr lang="zh-CN" altLang="en-US" sz="24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 580Kbits</a:t>
            </a:r>
          </a:p>
        </p:txBody>
      </p:sp>
    </p:spTree>
    <p:extLst>
      <p:ext uri="{BB962C8B-B14F-4D97-AF65-F5344CB8AC3E}">
        <p14:creationId xmlns:p14="http://schemas.microsoft.com/office/powerpoint/2010/main" val="30720001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250825" y="274638"/>
            <a:ext cx="8642350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例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4 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设某机内存容量为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16MB,Cache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的容量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16KB,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每块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8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个字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每个字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32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位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.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一四路组相联映射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即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内每组包含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4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个字块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)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组织方式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方式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1), 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要求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: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1)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画出主存地址字段中各字段的位数！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2)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设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的初态为空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,CPU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依次从主存第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0,1,2,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仿宋_GB2312" pitchFamily="1" charset="-122"/>
              </a:rPr>
              <a:t>…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.99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号地址单元读出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100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个字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(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主存一次读出一个存储字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),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并重复此次序读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8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次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问命中率为多少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?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3)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若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的速度是主存速度的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6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倍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问有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和无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相比</a:t>
            </a:r>
            <a:r>
              <a:rPr lang="en-US" altLang="zh-CN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仿宋_GB2312" pitchFamily="1" charset="-122"/>
                <a:ea typeface="仿宋_GB2312" pitchFamily="1" charset="-122"/>
              </a:rPr>
              <a:t>存储系统的速度提高了多少倍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466725" y="3821113"/>
            <a:ext cx="33131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解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:1) 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每块 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8*32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位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= 32B</a:t>
            </a: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3527425" y="4035425"/>
            <a:ext cx="6477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sz="2400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2885" name="Text Box 6"/>
          <p:cNvSpPr txBox="1">
            <a:spLocks noChangeArrowheads="1"/>
          </p:cNvSpPr>
          <p:nvPr/>
        </p:nvSpPr>
        <p:spPr bwMode="auto">
          <a:xfrm>
            <a:off x="4606925" y="3424238"/>
            <a:ext cx="1944688" cy="4365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块内地址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位</a:t>
            </a:r>
          </a:p>
        </p:txBody>
      </p:sp>
      <p:sp>
        <p:nvSpPr>
          <p:cNvPr id="122886" name="AutoShape 7"/>
          <p:cNvSpPr>
            <a:spLocks/>
          </p:cNvSpPr>
          <p:nvPr/>
        </p:nvSpPr>
        <p:spPr bwMode="auto">
          <a:xfrm>
            <a:off x="4319588" y="3605213"/>
            <a:ext cx="144462" cy="684212"/>
          </a:xfrm>
          <a:prstGeom prst="leftBrace">
            <a:avLst>
              <a:gd name="adj1" fmla="val 393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7" name="Text Box 8"/>
          <p:cNvSpPr txBox="1">
            <a:spLocks noChangeArrowheads="1"/>
          </p:cNvSpPr>
          <p:nvPr/>
        </p:nvSpPr>
        <p:spPr bwMode="auto">
          <a:xfrm>
            <a:off x="4535488" y="3968750"/>
            <a:ext cx="1584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行数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zh-CN" altLang="en-US" sz="2200" b="1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8" name="Text Box 9"/>
          <p:cNvSpPr txBox="1">
            <a:spLocks noChangeArrowheads="1"/>
          </p:cNvSpPr>
          <p:nvPr/>
        </p:nvSpPr>
        <p:spPr bwMode="auto">
          <a:xfrm>
            <a:off x="1547813" y="4976813"/>
            <a:ext cx="38528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的组数为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: 512/4 =128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组</a:t>
            </a:r>
          </a:p>
        </p:txBody>
      </p:sp>
      <p:grpSp>
        <p:nvGrpSpPr>
          <p:cNvPr id="122889" name="Group 10"/>
          <p:cNvGrpSpPr>
            <a:grpSpLocks/>
          </p:cNvGrpSpPr>
          <p:nvPr/>
        </p:nvGrpSpPr>
        <p:grpSpPr bwMode="auto">
          <a:xfrm>
            <a:off x="827088" y="4473575"/>
            <a:ext cx="360362" cy="1260475"/>
            <a:chOff x="0" y="0"/>
            <a:chExt cx="204" cy="272"/>
          </a:xfrm>
        </p:grpSpPr>
        <p:sp>
          <p:nvSpPr>
            <p:cNvPr id="2" name="Line 11"/>
            <p:cNvSpPr>
              <a:spLocks noChangeShapeType="1"/>
            </p:cNvSpPr>
            <p:nvPr/>
          </p:nvSpPr>
          <p:spPr bwMode="auto">
            <a:xfrm>
              <a:off x="0" y="0"/>
              <a:ext cx="0" cy="27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" name="Line 12"/>
            <p:cNvSpPr>
              <a:spLocks noChangeShapeType="1"/>
            </p:cNvSpPr>
            <p:nvPr/>
          </p:nvSpPr>
          <p:spPr bwMode="auto">
            <a:xfrm>
              <a:off x="0" y="272"/>
              <a:ext cx="2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22892" name="Text Box 13"/>
          <p:cNvSpPr txBox="1">
            <a:spLocks noChangeArrowheads="1"/>
          </p:cNvSpPr>
          <p:nvPr/>
        </p:nvSpPr>
        <p:spPr bwMode="auto">
          <a:xfrm>
            <a:off x="1654175" y="5443538"/>
            <a:ext cx="7202488" cy="4365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则主存每组中包含的块数为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128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块，组内块地址为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: 7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位</a:t>
            </a:r>
          </a:p>
        </p:txBody>
      </p:sp>
      <p:sp>
        <p:nvSpPr>
          <p:cNvPr id="122893" name="Text Box 14"/>
          <p:cNvSpPr txBox="1">
            <a:spLocks noChangeArrowheads="1"/>
          </p:cNvSpPr>
          <p:nvPr/>
        </p:nvSpPr>
        <p:spPr bwMode="auto">
          <a:xfrm>
            <a:off x="1654175" y="6019800"/>
            <a:ext cx="3670300" cy="4365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主存组地址为 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:24 -5-7 =12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位</a:t>
            </a:r>
          </a:p>
        </p:txBody>
      </p:sp>
      <p:sp>
        <p:nvSpPr>
          <p:cNvPr id="122894" name="AutoShape 15"/>
          <p:cNvSpPr>
            <a:spLocks/>
          </p:cNvSpPr>
          <p:nvPr/>
        </p:nvSpPr>
        <p:spPr bwMode="auto">
          <a:xfrm>
            <a:off x="1258888" y="5156200"/>
            <a:ext cx="144462" cy="1116013"/>
          </a:xfrm>
          <a:prstGeom prst="leftBrace">
            <a:avLst>
              <a:gd name="adj1" fmla="val 64199"/>
              <a:gd name="adj2" fmla="val 50000"/>
            </a:avLst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95" name="文本框 122894"/>
          <p:cNvSpPr txBox="1">
            <a:spLocks noChangeArrowheads="1"/>
          </p:cNvSpPr>
          <p:nvPr/>
        </p:nvSpPr>
        <p:spPr bwMode="auto">
          <a:xfrm>
            <a:off x="6011863" y="3933825"/>
            <a:ext cx="2735262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16KB/32B = 512</a:t>
            </a:r>
            <a:r>
              <a:rPr lang="zh-CN" altLang="en-US" sz="2400" b="1" i="0">
                <a:solidFill>
                  <a:srgbClr val="000000"/>
                </a:solidFill>
                <a:latin typeface="Times New Roman" pitchFamily="18" charset="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39083017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4" grpId="0" animBg="1"/>
      <p:bldP spid="122885" grpId="0" animBg="1"/>
      <p:bldP spid="122886" grpId="0" animBg="1"/>
      <p:bldP spid="122887" grpId="0"/>
      <p:bldP spid="122888" grpId="0"/>
      <p:bldP spid="122892" grpId="0" animBg="1"/>
      <p:bldP spid="122893" grpId="0" animBg="1"/>
      <p:bldP spid="122894" grpId="0" animBg="1"/>
      <p:bldP spid="12289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>
            <a:grpSpLocks/>
          </p:cNvGrpSpPr>
          <p:nvPr/>
        </p:nvGrpSpPr>
        <p:grpSpPr bwMode="auto">
          <a:xfrm>
            <a:off x="1008063" y="404813"/>
            <a:ext cx="6264275" cy="612775"/>
            <a:chOff x="0" y="0"/>
            <a:chExt cx="3946" cy="386"/>
          </a:xfrm>
        </p:grpSpPr>
        <p:sp>
          <p:nvSpPr>
            <p:cNvPr id="12401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315" cy="3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solidFill>
                    <a:srgbClr val="000000"/>
                  </a:solidFill>
                  <a:latin typeface="Times New Roman" pitchFamily="18" charset="0"/>
                </a:rPr>
                <a:t>主存组地址</a:t>
              </a:r>
            </a:p>
          </p:txBody>
        </p:sp>
        <p:sp>
          <p:nvSpPr>
            <p:cNvPr id="124011" name="Rectangle 4"/>
            <p:cNvSpPr>
              <a:spLocks noChangeArrowheads="1"/>
            </p:cNvSpPr>
            <p:nvPr/>
          </p:nvSpPr>
          <p:spPr bwMode="auto">
            <a:xfrm>
              <a:off x="1315" y="0"/>
              <a:ext cx="1315" cy="3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solidFill>
                    <a:srgbClr val="000000"/>
                  </a:solidFill>
                  <a:latin typeface="Times New Roman" pitchFamily="18" charset="0"/>
                </a:rPr>
                <a:t>组内块地址</a:t>
              </a:r>
            </a:p>
          </p:txBody>
        </p:sp>
        <p:sp>
          <p:nvSpPr>
            <p:cNvPr id="124012" name="Rectangle 5"/>
            <p:cNvSpPr>
              <a:spLocks noChangeArrowheads="1"/>
            </p:cNvSpPr>
            <p:nvPr/>
          </p:nvSpPr>
          <p:spPr bwMode="auto">
            <a:xfrm>
              <a:off x="2631" y="0"/>
              <a:ext cx="1315" cy="3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solidFill>
                    <a:srgbClr val="000000"/>
                  </a:solidFill>
                  <a:latin typeface="Times New Roman" pitchFamily="18" charset="0"/>
                </a:rPr>
                <a:t>块内字地址</a:t>
              </a:r>
            </a:p>
          </p:txBody>
        </p:sp>
      </p:grpSp>
      <p:grpSp>
        <p:nvGrpSpPr>
          <p:cNvPr id="123910" name="Group 6"/>
          <p:cNvGrpSpPr>
            <a:grpSpLocks/>
          </p:cNvGrpSpPr>
          <p:nvPr/>
        </p:nvGrpSpPr>
        <p:grpSpPr bwMode="auto">
          <a:xfrm>
            <a:off x="1439863" y="1125538"/>
            <a:ext cx="5399087" cy="433387"/>
            <a:chOff x="0" y="0"/>
            <a:chExt cx="3401" cy="273"/>
          </a:xfrm>
        </p:grpSpPr>
        <p:sp>
          <p:nvSpPr>
            <p:cNvPr id="124007" name="Text Box 7"/>
            <p:cNvSpPr txBox="1">
              <a:spLocks noChangeArrowheads="1"/>
            </p:cNvSpPr>
            <p:nvPr/>
          </p:nvSpPr>
          <p:spPr bwMode="auto">
            <a:xfrm>
              <a:off x="0" y="23"/>
              <a:ext cx="7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0">
                  <a:solidFill>
                    <a:srgbClr val="FF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24008" name="Text Box 8"/>
            <p:cNvSpPr txBox="1">
              <a:spLocks noChangeArrowheads="1"/>
            </p:cNvSpPr>
            <p:nvPr/>
          </p:nvSpPr>
          <p:spPr bwMode="auto">
            <a:xfrm>
              <a:off x="1270" y="23"/>
              <a:ext cx="7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0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4009" name="Text Box 9"/>
            <p:cNvSpPr txBox="1">
              <a:spLocks noChangeArrowheads="1"/>
            </p:cNvSpPr>
            <p:nvPr/>
          </p:nvSpPr>
          <p:spPr bwMode="auto">
            <a:xfrm>
              <a:off x="2630" y="0"/>
              <a:ext cx="7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0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611188" y="2276475"/>
            <a:ext cx="68056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2) 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先画出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</a:rPr>
              <a:t>Cache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</a:rPr>
              <a:t>的基本结构</a:t>
            </a:r>
          </a:p>
        </p:txBody>
      </p:sp>
      <p:grpSp>
        <p:nvGrpSpPr>
          <p:cNvPr id="123915" name="组合 123914"/>
          <p:cNvGrpSpPr>
            <a:grpSpLocks/>
          </p:cNvGrpSpPr>
          <p:nvPr/>
        </p:nvGrpSpPr>
        <p:grpSpPr bwMode="auto">
          <a:xfrm>
            <a:off x="4535488" y="3141663"/>
            <a:ext cx="4140200" cy="822325"/>
            <a:chOff x="0" y="0"/>
            <a:chExt cx="2608" cy="518"/>
          </a:xfrm>
        </p:grpSpPr>
        <p:sp>
          <p:nvSpPr>
            <p:cNvPr id="124005" name="Line 94"/>
            <p:cNvSpPr>
              <a:spLocks noChangeShapeType="1"/>
            </p:cNvSpPr>
            <p:nvPr/>
          </p:nvSpPr>
          <p:spPr bwMode="auto">
            <a:xfrm>
              <a:off x="0" y="158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sz="2400" i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4006" name="Text Box 95"/>
            <p:cNvSpPr txBox="1">
              <a:spLocks noChangeArrowheads="1"/>
            </p:cNvSpPr>
            <p:nvPr/>
          </p:nvSpPr>
          <p:spPr bwMode="auto">
            <a:xfrm>
              <a:off x="771" y="0"/>
              <a:ext cx="183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i="0">
                  <a:solidFill>
                    <a:srgbClr val="000000"/>
                  </a:solidFill>
                  <a:latin typeface="Times New Roman" pitchFamily="18" charset="0"/>
                </a:rPr>
                <a:t>一个字块，包含</a:t>
              </a:r>
              <a:r>
                <a:rPr lang="en-US" altLang="zh-CN" sz="2400" b="1" i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r>
                <a:rPr lang="zh-CN" altLang="en-US" sz="2400" b="1" i="0">
                  <a:solidFill>
                    <a:srgbClr val="000000"/>
                  </a:solidFill>
                  <a:latin typeface="Times New Roman" pitchFamily="18" charset="0"/>
                </a:rPr>
                <a:t>个字，每个字</a:t>
              </a:r>
              <a:r>
                <a:rPr lang="en-US" altLang="zh-CN" sz="2400" b="1" i="0">
                  <a:solidFill>
                    <a:srgbClr val="000000"/>
                  </a:solidFill>
                  <a:latin typeface="Times New Roman" pitchFamily="18" charset="0"/>
                </a:rPr>
                <a:t>32</a:t>
              </a:r>
              <a:r>
                <a:rPr lang="zh-CN" altLang="en-US" sz="2400" b="1" i="0">
                  <a:solidFill>
                    <a:srgbClr val="000000"/>
                  </a:solidFill>
                  <a:latin typeface="Times New Roman" pitchFamily="18" charset="0"/>
                </a:rPr>
                <a:t>位</a:t>
              </a:r>
            </a:p>
          </p:txBody>
        </p:sp>
      </p:grpSp>
      <p:grpSp>
        <p:nvGrpSpPr>
          <p:cNvPr id="123918" name="组合 123917"/>
          <p:cNvGrpSpPr>
            <a:grpSpLocks/>
          </p:cNvGrpSpPr>
          <p:nvPr/>
        </p:nvGrpSpPr>
        <p:grpSpPr bwMode="auto">
          <a:xfrm>
            <a:off x="1116013" y="3249613"/>
            <a:ext cx="3455987" cy="3132137"/>
            <a:chOff x="0" y="0"/>
            <a:chExt cx="2177" cy="1973"/>
          </a:xfrm>
        </p:grpSpPr>
        <p:grpSp>
          <p:nvGrpSpPr>
            <p:cNvPr id="123911" name="Group 13"/>
            <p:cNvGrpSpPr>
              <a:grpSpLocks/>
            </p:cNvGrpSpPr>
            <p:nvPr/>
          </p:nvGrpSpPr>
          <p:grpSpPr bwMode="auto">
            <a:xfrm>
              <a:off x="635" y="1134"/>
              <a:ext cx="1452" cy="204"/>
              <a:chOff x="0" y="0"/>
              <a:chExt cx="1452" cy="204"/>
            </a:xfrm>
          </p:grpSpPr>
          <p:sp>
            <p:nvSpPr>
              <p:cNvPr id="123995" name="Rectangle 14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82" cy="204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23996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452" cy="204"/>
                <a:chOff x="0" y="0"/>
                <a:chExt cx="1452" cy="204"/>
              </a:xfrm>
            </p:grpSpPr>
            <p:sp>
              <p:nvSpPr>
                <p:cNvPr id="123997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99" name="Rectangle 18"/>
                <p:cNvSpPr>
                  <a:spLocks noChangeArrowheads="1"/>
                </p:cNvSpPr>
                <p:nvPr/>
              </p:nvSpPr>
              <p:spPr bwMode="auto">
                <a:xfrm>
                  <a:off x="544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24000" name="Group 19"/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726" cy="204"/>
                  <a:chOff x="0" y="0"/>
                  <a:chExt cx="726" cy="204"/>
                </a:xfrm>
              </p:grpSpPr>
              <p:sp>
                <p:nvSpPr>
                  <p:cNvPr id="12400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400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81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400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400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44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  <p:grpSp>
          <p:nvGrpSpPr>
            <p:cNvPr id="123912" name="Group 24"/>
            <p:cNvGrpSpPr>
              <a:grpSpLocks/>
            </p:cNvGrpSpPr>
            <p:nvPr/>
          </p:nvGrpSpPr>
          <p:grpSpPr bwMode="auto">
            <a:xfrm>
              <a:off x="635" y="1338"/>
              <a:ext cx="1452" cy="204"/>
              <a:chOff x="0" y="0"/>
              <a:chExt cx="1452" cy="204"/>
            </a:xfrm>
          </p:grpSpPr>
          <p:sp>
            <p:nvSpPr>
              <p:cNvPr id="123985" name="Rectangle 25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82" cy="204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23986" name="Group 26"/>
              <p:cNvGrpSpPr>
                <a:grpSpLocks/>
              </p:cNvGrpSpPr>
              <p:nvPr/>
            </p:nvGrpSpPr>
            <p:grpSpPr bwMode="auto">
              <a:xfrm>
                <a:off x="0" y="0"/>
                <a:ext cx="1452" cy="204"/>
                <a:chOff x="0" y="0"/>
                <a:chExt cx="1452" cy="204"/>
              </a:xfrm>
            </p:grpSpPr>
            <p:sp>
              <p:nvSpPr>
                <p:cNvPr id="123987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88" name="Rectangle 28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89" name="Rectangle 29"/>
                <p:cNvSpPr>
                  <a:spLocks noChangeArrowheads="1"/>
                </p:cNvSpPr>
                <p:nvPr/>
              </p:nvSpPr>
              <p:spPr bwMode="auto">
                <a:xfrm>
                  <a:off x="544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23990" name="Group 30"/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726" cy="204"/>
                  <a:chOff x="0" y="0"/>
                  <a:chExt cx="726" cy="204"/>
                </a:xfrm>
              </p:grpSpPr>
              <p:sp>
                <p:nvSpPr>
                  <p:cNvPr id="12399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9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81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9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9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44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  <p:grpSp>
          <p:nvGrpSpPr>
            <p:cNvPr id="123913" name="Group 35"/>
            <p:cNvGrpSpPr>
              <a:grpSpLocks/>
            </p:cNvGrpSpPr>
            <p:nvPr/>
          </p:nvGrpSpPr>
          <p:grpSpPr bwMode="auto">
            <a:xfrm>
              <a:off x="635" y="1542"/>
              <a:ext cx="1452" cy="204"/>
              <a:chOff x="0" y="0"/>
              <a:chExt cx="1452" cy="204"/>
            </a:xfrm>
          </p:grpSpPr>
          <p:sp>
            <p:nvSpPr>
              <p:cNvPr id="123975" name="Rectangle 36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82" cy="204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23976" name="Group 37"/>
              <p:cNvGrpSpPr>
                <a:grpSpLocks/>
              </p:cNvGrpSpPr>
              <p:nvPr/>
            </p:nvGrpSpPr>
            <p:grpSpPr bwMode="auto">
              <a:xfrm>
                <a:off x="0" y="0"/>
                <a:ext cx="1452" cy="204"/>
                <a:chOff x="0" y="0"/>
                <a:chExt cx="1452" cy="204"/>
              </a:xfrm>
            </p:grpSpPr>
            <p:sp>
              <p:nvSpPr>
                <p:cNvPr id="123977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78" name="Rectangle 39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79" name="Rectangle 40"/>
                <p:cNvSpPr>
                  <a:spLocks noChangeArrowheads="1"/>
                </p:cNvSpPr>
                <p:nvPr/>
              </p:nvSpPr>
              <p:spPr bwMode="auto">
                <a:xfrm>
                  <a:off x="544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23980" name="Group 41"/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726" cy="204"/>
                  <a:chOff x="0" y="0"/>
                  <a:chExt cx="726" cy="204"/>
                </a:xfrm>
              </p:grpSpPr>
              <p:sp>
                <p:nvSpPr>
                  <p:cNvPr id="123981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81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83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84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44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2" name="Text Box 46"/>
            <p:cNvSpPr txBox="1">
              <a:spLocks noChangeArrowheads="1"/>
            </p:cNvSpPr>
            <p:nvPr/>
          </p:nvSpPr>
          <p:spPr bwMode="auto">
            <a:xfrm>
              <a:off x="499" y="748"/>
              <a:ext cx="1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0">
                  <a:solidFill>
                    <a:srgbClr val="000000"/>
                  </a:solidFill>
                  <a:latin typeface="Times New Roman" pitchFamily="18" charset="0"/>
                </a:rPr>
                <a:t>…………………..</a:t>
              </a:r>
            </a:p>
          </p:txBody>
        </p:sp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227" y="0"/>
              <a:ext cx="1860" cy="839"/>
              <a:chOff x="0" y="0"/>
              <a:chExt cx="1860" cy="839"/>
            </a:xfrm>
          </p:grpSpPr>
          <p:grpSp>
            <p:nvGrpSpPr>
              <p:cNvPr id="123929" name="Group 48"/>
              <p:cNvGrpSpPr>
                <a:grpSpLocks/>
              </p:cNvGrpSpPr>
              <p:nvPr/>
            </p:nvGrpSpPr>
            <p:grpSpPr bwMode="auto">
              <a:xfrm>
                <a:off x="408" y="408"/>
                <a:ext cx="1452" cy="204"/>
                <a:chOff x="0" y="0"/>
                <a:chExt cx="1452" cy="204"/>
              </a:xfrm>
            </p:grpSpPr>
            <p:sp>
              <p:nvSpPr>
                <p:cNvPr id="12396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1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23966" name="Group 5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52" cy="204"/>
                  <a:chOff x="0" y="0"/>
                  <a:chExt cx="1452" cy="204"/>
                </a:xfrm>
              </p:grpSpPr>
              <p:sp>
                <p:nvSpPr>
                  <p:cNvPr id="12396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6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6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544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grpSp>
                <p:nvGrpSpPr>
                  <p:cNvPr id="12397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726" y="0"/>
                    <a:ext cx="726" cy="204"/>
                    <a:chOff x="0" y="0"/>
                    <a:chExt cx="726" cy="204"/>
                  </a:xfrm>
                </p:grpSpPr>
                <p:sp>
                  <p:nvSpPr>
                    <p:cNvPr id="12397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72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73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74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4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3930" name="Group 59"/>
              <p:cNvGrpSpPr>
                <a:grpSpLocks/>
              </p:cNvGrpSpPr>
              <p:nvPr/>
            </p:nvGrpSpPr>
            <p:grpSpPr bwMode="auto">
              <a:xfrm>
                <a:off x="408" y="204"/>
                <a:ext cx="1452" cy="204"/>
                <a:chOff x="0" y="0"/>
                <a:chExt cx="1452" cy="204"/>
              </a:xfrm>
            </p:grpSpPr>
            <p:sp>
              <p:nvSpPr>
                <p:cNvPr id="123955" name="Rectangle 60"/>
                <p:cNvSpPr>
                  <a:spLocks noChangeArrowheads="1"/>
                </p:cNvSpPr>
                <p:nvPr/>
              </p:nvSpPr>
              <p:spPr bwMode="auto">
                <a:xfrm>
                  <a:off x="181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23956" name="Group 6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52" cy="204"/>
                  <a:chOff x="0" y="0"/>
                  <a:chExt cx="1452" cy="204"/>
                </a:xfrm>
              </p:grpSpPr>
              <p:sp>
                <p:nvSpPr>
                  <p:cNvPr id="123957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5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59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44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grpSp>
                <p:nvGrpSpPr>
                  <p:cNvPr id="123960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726" y="0"/>
                    <a:ext cx="726" cy="204"/>
                    <a:chOff x="0" y="0"/>
                    <a:chExt cx="726" cy="204"/>
                  </a:xfrm>
                </p:grpSpPr>
                <p:sp>
                  <p:nvSpPr>
                    <p:cNvPr id="123961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62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63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64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4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3931" name="Group 70"/>
              <p:cNvGrpSpPr>
                <a:grpSpLocks/>
              </p:cNvGrpSpPr>
              <p:nvPr/>
            </p:nvGrpSpPr>
            <p:grpSpPr bwMode="auto">
              <a:xfrm>
                <a:off x="408" y="612"/>
                <a:ext cx="1452" cy="204"/>
                <a:chOff x="0" y="0"/>
                <a:chExt cx="1452" cy="204"/>
              </a:xfrm>
            </p:grpSpPr>
            <p:sp>
              <p:nvSpPr>
                <p:cNvPr id="123945" name="Rectangle 71"/>
                <p:cNvSpPr>
                  <a:spLocks noChangeArrowheads="1"/>
                </p:cNvSpPr>
                <p:nvPr/>
              </p:nvSpPr>
              <p:spPr bwMode="auto">
                <a:xfrm>
                  <a:off x="181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23946" name="Group 7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52" cy="204"/>
                  <a:chOff x="0" y="0"/>
                  <a:chExt cx="1452" cy="204"/>
                </a:xfrm>
              </p:grpSpPr>
              <p:sp>
                <p:nvSpPr>
                  <p:cNvPr id="12394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4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49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544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grpSp>
                <p:nvGrpSpPr>
                  <p:cNvPr id="123950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726" y="0"/>
                    <a:ext cx="726" cy="204"/>
                    <a:chOff x="0" y="0"/>
                    <a:chExt cx="726" cy="204"/>
                  </a:xfrm>
                </p:grpSpPr>
                <p:sp>
                  <p:nvSpPr>
                    <p:cNvPr id="123951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52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53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54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4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3932" name="Group 81"/>
              <p:cNvGrpSpPr>
                <a:grpSpLocks/>
              </p:cNvGrpSpPr>
              <p:nvPr/>
            </p:nvGrpSpPr>
            <p:grpSpPr bwMode="auto">
              <a:xfrm>
                <a:off x="408" y="0"/>
                <a:ext cx="1452" cy="204"/>
                <a:chOff x="0" y="0"/>
                <a:chExt cx="1452" cy="204"/>
              </a:xfrm>
            </p:grpSpPr>
            <p:sp>
              <p:nvSpPr>
                <p:cNvPr id="123935" name="Rectangle 82"/>
                <p:cNvSpPr>
                  <a:spLocks noChangeArrowheads="1"/>
                </p:cNvSpPr>
                <p:nvPr/>
              </p:nvSpPr>
              <p:spPr bwMode="auto">
                <a:xfrm>
                  <a:off x="181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23936" name="Group 8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52" cy="204"/>
                  <a:chOff x="0" y="0"/>
                  <a:chExt cx="1452" cy="204"/>
                </a:xfrm>
              </p:grpSpPr>
              <p:sp>
                <p:nvSpPr>
                  <p:cNvPr id="12393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3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3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44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grpSp>
                <p:nvGrpSpPr>
                  <p:cNvPr id="123940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726" y="0"/>
                    <a:ext cx="726" cy="204"/>
                    <a:chOff x="0" y="0"/>
                    <a:chExt cx="726" cy="204"/>
                  </a:xfrm>
                </p:grpSpPr>
                <p:sp>
                  <p:nvSpPr>
                    <p:cNvPr id="123941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42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43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3944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4" y="0"/>
                      <a:ext cx="182" cy="20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 i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23933" name="AutoShape 92"/>
              <p:cNvSpPr>
                <a:spLocks/>
              </p:cNvSpPr>
              <p:nvPr/>
            </p:nvSpPr>
            <p:spPr bwMode="auto">
              <a:xfrm>
                <a:off x="249" y="23"/>
                <a:ext cx="114" cy="816"/>
              </a:xfrm>
              <a:prstGeom prst="leftBrace">
                <a:avLst>
                  <a:gd name="adj1" fmla="val 5948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934" name="Text Box 93"/>
              <p:cNvSpPr txBox="1">
                <a:spLocks noChangeArrowheads="1"/>
              </p:cNvSpPr>
              <p:nvPr/>
            </p:nvSpPr>
            <p:spPr bwMode="auto">
              <a:xfrm>
                <a:off x="0" y="193"/>
                <a:ext cx="295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r>
                  <a:rPr lang="zh-CN" altLang="en-US" sz="2000" b="1" i="0">
                    <a:solidFill>
                      <a:srgbClr val="000000"/>
                    </a:solidFill>
                    <a:latin typeface="Times New Roman" pitchFamily="18" charset="0"/>
                  </a:rPr>
                  <a:t>组</a:t>
                </a:r>
              </a:p>
            </p:txBody>
          </p:sp>
        </p:grpSp>
        <p:sp>
          <p:nvSpPr>
            <p:cNvPr id="123916" name="左大括号 123999"/>
            <p:cNvSpPr>
              <a:spLocks/>
            </p:cNvSpPr>
            <p:nvPr/>
          </p:nvSpPr>
          <p:spPr bwMode="auto">
            <a:xfrm>
              <a:off x="521" y="1111"/>
              <a:ext cx="68" cy="862"/>
            </a:xfrm>
            <a:prstGeom prst="leftBrace">
              <a:avLst>
                <a:gd name="adj1" fmla="val 1053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3917" name="文本框 124000"/>
            <p:cNvSpPr txBox="1">
              <a:spLocks noChangeArrowheads="1"/>
            </p:cNvSpPr>
            <p:nvPr/>
          </p:nvSpPr>
          <p:spPr bwMode="auto">
            <a:xfrm>
              <a:off x="0" y="1179"/>
              <a:ext cx="4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rgbClr val="000000"/>
                  </a:solidFill>
                  <a:latin typeface="Times New Roman" pitchFamily="18" charset="0"/>
                </a:rPr>
                <a:t>127</a:t>
              </a:r>
              <a:r>
                <a:rPr lang="zh-CN" altLang="en-US" sz="2000" i="0">
                  <a:solidFill>
                    <a:srgbClr val="000000"/>
                  </a:solidFill>
                  <a:latin typeface="Times New Roman" pitchFamily="18" charset="0"/>
                </a:rPr>
                <a:t>组</a:t>
              </a:r>
            </a:p>
          </p:txBody>
        </p: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635" y="1746"/>
              <a:ext cx="1452" cy="204"/>
              <a:chOff x="0" y="0"/>
              <a:chExt cx="1452" cy="204"/>
            </a:xfrm>
          </p:grpSpPr>
          <p:sp>
            <p:nvSpPr>
              <p:cNvPr id="123919" name="Rectangle 36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82" cy="204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23920" name="Group 37"/>
              <p:cNvGrpSpPr>
                <a:grpSpLocks/>
              </p:cNvGrpSpPr>
              <p:nvPr/>
            </p:nvGrpSpPr>
            <p:grpSpPr bwMode="auto">
              <a:xfrm>
                <a:off x="0" y="0"/>
                <a:ext cx="1452" cy="204"/>
                <a:chOff x="0" y="0"/>
                <a:chExt cx="1452" cy="204"/>
              </a:xfrm>
            </p:grpSpPr>
            <p:sp>
              <p:nvSpPr>
                <p:cNvPr id="123921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22" name="Rectangle 39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23" name="Rectangle 40"/>
                <p:cNvSpPr>
                  <a:spLocks noChangeArrowheads="1"/>
                </p:cNvSpPr>
                <p:nvPr/>
              </p:nvSpPr>
              <p:spPr bwMode="auto">
                <a:xfrm>
                  <a:off x="544" y="0"/>
                  <a:ext cx="182" cy="204"/>
                </a:xfrm>
                <a:prstGeom prst="rect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i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23924" name="Group 41"/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726" cy="204"/>
                  <a:chOff x="0" y="0"/>
                  <a:chExt cx="726" cy="204"/>
                </a:xfrm>
              </p:grpSpPr>
              <p:sp>
                <p:nvSpPr>
                  <p:cNvPr id="12392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26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81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2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92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44" y="0"/>
                    <a:ext cx="182" cy="204"/>
                  </a:xfrm>
                  <a:prstGeom prst="rect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434529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3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887788" y="225425"/>
            <a:ext cx="144145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0~7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87788" y="622300"/>
            <a:ext cx="144145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8~15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887788" y="1017588"/>
            <a:ext cx="1441450" cy="395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16~23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887788" y="1377950"/>
            <a:ext cx="144145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24~31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3894138" y="1773238"/>
            <a:ext cx="1441450" cy="395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32~39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3892550" y="2170113"/>
            <a:ext cx="1441450" cy="395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40~47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3890963" y="2565400"/>
            <a:ext cx="144145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48~55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3889375" y="2925763"/>
            <a:ext cx="1441450" cy="395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56~63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3895725" y="3321050"/>
            <a:ext cx="144145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64~71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3894138" y="3717925"/>
            <a:ext cx="144145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72~79</a:t>
            </a: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3892550" y="4113213"/>
            <a:ext cx="1441450" cy="395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80~87</a:t>
            </a:r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3890963" y="4473575"/>
            <a:ext cx="144145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88~95</a:t>
            </a:r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3889375" y="4868863"/>
            <a:ext cx="1441450" cy="395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96~103</a:t>
            </a: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1258888" y="225425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0~7</a:t>
            </a: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1258888" y="622300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32~39</a:t>
            </a: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1258888" y="1017588"/>
            <a:ext cx="14414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64~71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1258888" y="1377950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96~103</a:t>
            </a: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1258888" y="1846263"/>
            <a:ext cx="14414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8~15</a:t>
            </a: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1258888" y="2243138"/>
            <a:ext cx="14414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40~47</a:t>
            </a: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1258888" y="2638425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72~79</a:t>
            </a: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1258888" y="2998788"/>
            <a:ext cx="14414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1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1258888" y="3502025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16~23</a:t>
            </a: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1258888" y="3898900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48~55</a:t>
            </a: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1258888" y="4294188"/>
            <a:ext cx="14414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80~87</a:t>
            </a: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1258888" y="4654550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1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1258888" y="5121275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24~31</a:t>
            </a: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1258888" y="5518150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56~63</a:t>
            </a: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1258888" y="5913438"/>
            <a:ext cx="14414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88~95</a:t>
            </a:r>
          </a:p>
        </p:txBody>
      </p:sp>
      <p:sp>
        <p:nvSpPr>
          <p:cNvPr id="124958" name="Rectangle 30"/>
          <p:cNvSpPr>
            <a:spLocks noChangeArrowheads="1"/>
          </p:cNvSpPr>
          <p:nvPr/>
        </p:nvSpPr>
        <p:spPr bwMode="auto">
          <a:xfrm>
            <a:off x="1258888" y="6273800"/>
            <a:ext cx="1441450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1" i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4959" name="Group 31"/>
          <p:cNvGrpSpPr>
            <a:grpSpLocks/>
          </p:cNvGrpSpPr>
          <p:nvPr/>
        </p:nvGrpSpPr>
        <p:grpSpPr bwMode="auto">
          <a:xfrm>
            <a:off x="323850" y="225425"/>
            <a:ext cx="971550" cy="6478588"/>
            <a:chOff x="0" y="0"/>
            <a:chExt cx="612" cy="4081"/>
          </a:xfrm>
        </p:grpSpPr>
        <p:grpSp>
          <p:nvGrpSpPr>
            <p:cNvPr id="124987" name="Group 32"/>
            <p:cNvGrpSpPr>
              <a:grpSpLocks/>
            </p:cNvGrpSpPr>
            <p:nvPr/>
          </p:nvGrpSpPr>
          <p:grpSpPr bwMode="auto">
            <a:xfrm>
              <a:off x="0" y="0"/>
              <a:ext cx="612" cy="997"/>
              <a:chOff x="0" y="0"/>
              <a:chExt cx="612" cy="997"/>
            </a:xfrm>
          </p:grpSpPr>
          <p:sp>
            <p:nvSpPr>
              <p:cNvPr id="2" name="Text Box 3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C0</a:t>
                </a:r>
              </a:p>
            </p:txBody>
          </p:sp>
          <p:sp>
            <p:nvSpPr>
              <p:cNvPr id="3" name="Text Box 34"/>
              <p:cNvSpPr txBox="1">
                <a:spLocks noChangeArrowheads="1"/>
              </p:cNvSpPr>
              <p:nvPr/>
            </p:nvSpPr>
            <p:spPr bwMode="auto">
              <a:xfrm>
                <a:off x="0" y="226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C1</a:t>
                </a:r>
              </a:p>
            </p:txBody>
          </p:sp>
          <p:sp>
            <p:nvSpPr>
              <p:cNvPr id="4" name="Text Box 35"/>
              <p:cNvSpPr txBox="1">
                <a:spLocks noChangeArrowheads="1"/>
              </p:cNvSpPr>
              <p:nvPr/>
            </p:nvSpPr>
            <p:spPr bwMode="auto">
              <a:xfrm>
                <a:off x="0" y="475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C2</a:t>
                </a:r>
              </a:p>
            </p:txBody>
          </p:sp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auto">
              <a:xfrm>
                <a:off x="0" y="747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C3</a:t>
                </a:r>
              </a:p>
            </p:txBody>
          </p:sp>
        </p:grpSp>
        <p:grpSp>
          <p:nvGrpSpPr>
            <p:cNvPr id="124988" name="Group 37"/>
            <p:cNvGrpSpPr>
              <a:grpSpLocks/>
            </p:cNvGrpSpPr>
            <p:nvPr/>
          </p:nvGrpSpPr>
          <p:grpSpPr bwMode="auto">
            <a:xfrm>
              <a:off x="0" y="1044"/>
              <a:ext cx="612" cy="997"/>
              <a:chOff x="0" y="0"/>
              <a:chExt cx="612" cy="997"/>
            </a:xfrm>
          </p:grpSpPr>
          <p:sp>
            <p:nvSpPr>
              <p:cNvPr id="124999" name="Text Box 3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C4</a:t>
                </a:r>
              </a:p>
            </p:txBody>
          </p:sp>
          <p:sp>
            <p:nvSpPr>
              <p:cNvPr id="125000" name="Text Box 39"/>
              <p:cNvSpPr txBox="1">
                <a:spLocks noChangeArrowheads="1"/>
              </p:cNvSpPr>
              <p:nvPr/>
            </p:nvSpPr>
            <p:spPr bwMode="auto">
              <a:xfrm>
                <a:off x="0" y="226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C5</a:t>
                </a:r>
              </a:p>
            </p:txBody>
          </p:sp>
          <p:sp>
            <p:nvSpPr>
              <p:cNvPr id="125001" name="Text Box 40"/>
              <p:cNvSpPr txBox="1">
                <a:spLocks noChangeArrowheads="1"/>
              </p:cNvSpPr>
              <p:nvPr/>
            </p:nvSpPr>
            <p:spPr bwMode="auto">
              <a:xfrm>
                <a:off x="0" y="475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C6</a:t>
                </a:r>
              </a:p>
            </p:txBody>
          </p:sp>
          <p:sp>
            <p:nvSpPr>
              <p:cNvPr id="125002" name="Text Box 41"/>
              <p:cNvSpPr txBox="1">
                <a:spLocks noChangeArrowheads="1"/>
              </p:cNvSpPr>
              <p:nvPr/>
            </p:nvSpPr>
            <p:spPr bwMode="auto">
              <a:xfrm>
                <a:off x="0" y="747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C7</a:t>
                </a:r>
              </a:p>
            </p:txBody>
          </p:sp>
        </p:grpSp>
        <p:grpSp>
          <p:nvGrpSpPr>
            <p:cNvPr id="124989" name="Group 42"/>
            <p:cNvGrpSpPr>
              <a:grpSpLocks/>
            </p:cNvGrpSpPr>
            <p:nvPr/>
          </p:nvGrpSpPr>
          <p:grpSpPr bwMode="auto">
            <a:xfrm>
              <a:off x="0" y="2110"/>
              <a:ext cx="612" cy="997"/>
              <a:chOff x="0" y="0"/>
              <a:chExt cx="612" cy="997"/>
            </a:xfrm>
          </p:grpSpPr>
          <p:sp>
            <p:nvSpPr>
              <p:cNvPr id="124995" name="Text Box 4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C8</a:t>
                </a:r>
              </a:p>
            </p:txBody>
          </p:sp>
          <p:sp>
            <p:nvSpPr>
              <p:cNvPr id="124996" name="Text Box 44"/>
              <p:cNvSpPr txBox="1">
                <a:spLocks noChangeArrowheads="1"/>
              </p:cNvSpPr>
              <p:nvPr/>
            </p:nvSpPr>
            <p:spPr bwMode="auto">
              <a:xfrm>
                <a:off x="0" y="226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C9</a:t>
                </a:r>
              </a:p>
            </p:txBody>
          </p:sp>
          <p:sp>
            <p:nvSpPr>
              <p:cNvPr id="124997" name="Text Box 45"/>
              <p:cNvSpPr txBox="1">
                <a:spLocks noChangeArrowheads="1"/>
              </p:cNvSpPr>
              <p:nvPr/>
            </p:nvSpPr>
            <p:spPr bwMode="auto">
              <a:xfrm>
                <a:off x="0" y="475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C10</a:t>
                </a:r>
              </a:p>
            </p:txBody>
          </p:sp>
          <p:sp>
            <p:nvSpPr>
              <p:cNvPr id="124998" name="Text Box 46"/>
              <p:cNvSpPr txBox="1">
                <a:spLocks noChangeArrowheads="1"/>
              </p:cNvSpPr>
              <p:nvPr/>
            </p:nvSpPr>
            <p:spPr bwMode="auto">
              <a:xfrm>
                <a:off x="0" y="747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C11</a:t>
                </a:r>
              </a:p>
            </p:txBody>
          </p:sp>
        </p:grpSp>
        <p:grpSp>
          <p:nvGrpSpPr>
            <p:cNvPr id="124990" name="Group 47"/>
            <p:cNvGrpSpPr>
              <a:grpSpLocks/>
            </p:cNvGrpSpPr>
            <p:nvPr/>
          </p:nvGrpSpPr>
          <p:grpSpPr bwMode="auto">
            <a:xfrm>
              <a:off x="0" y="3084"/>
              <a:ext cx="612" cy="997"/>
              <a:chOff x="0" y="0"/>
              <a:chExt cx="612" cy="997"/>
            </a:xfrm>
          </p:grpSpPr>
          <p:sp>
            <p:nvSpPr>
              <p:cNvPr id="124991" name="Text Box 4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C12</a:t>
                </a:r>
              </a:p>
            </p:txBody>
          </p:sp>
          <p:sp>
            <p:nvSpPr>
              <p:cNvPr id="124992" name="Text Box 49"/>
              <p:cNvSpPr txBox="1">
                <a:spLocks noChangeArrowheads="1"/>
              </p:cNvSpPr>
              <p:nvPr/>
            </p:nvSpPr>
            <p:spPr bwMode="auto">
              <a:xfrm>
                <a:off x="0" y="226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C13</a:t>
                </a:r>
              </a:p>
            </p:txBody>
          </p:sp>
          <p:sp>
            <p:nvSpPr>
              <p:cNvPr id="124993" name="Text Box 50"/>
              <p:cNvSpPr txBox="1">
                <a:spLocks noChangeArrowheads="1"/>
              </p:cNvSpPr>
              <p:nvPr/>
            </p:nvSpPr>
            <p:spPr bwMode="auto">
              <a:xfrm>
                <a:off x="0" y="475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C14</a:t>
                </a:r>
              </a:p>
            </p:txBody>
          </p:sp>
          <p:sp>
            <p:nvSpPr>
              <p:cNvPr id="124994" name="Text Box 51"/>
              <p:cNvSpPr txBox="1">
                <a:spLocks noChangeArrowheads="1"/>
              </p:cNvSpPr>
              <p:nvPr/>
            </p:nvSpPr>
            <p:spPr bwMode="auto">
              <a:xfrm>
                <a:off x="0" y="747"/>
                <a:ext cx="6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rgbClr val="000000"/>
                    </a:solidFill>
                    <a:latin typeface="Times New Roman" pitchFamily="18" charset="0"/>
                  </a:rPr>
                  <a:t>C15</a:t>
                </a:r>
              </a:p>
            </p:txBody>
          </p:sp>
        </p:grpSp>
      </p:grpSp>
      <p:sp>
        <p:nvSpPr>
          <p:cNvPr id="124960" name="Rectangle 52"/>
          <p:cNvSpPr>
            <a:spLocks noChangeArrowheads="1"/>
          </p:cNvSpPr>
          <p:nvPr/>
        </p:nvSpPr>
        <p:spPr bwMode="auto">
          <a:xfrm>
            <a:off x="3889375" y="5913438"/>
            <a:ext cx="1441450" cy="395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</a:rPr>
              <a:t>……….</a:t>
            </a:r>
          </a:p>
        </p:txBody>
      </p:sp>
      <p:sp>
        <p:nvSpPr>
          <p:cNvPr id="124961" name="Text Box 53"/>
          <p:cNvSpPr txBox="1">
            <a:spLocks noChangeArrowheads="1"/>
          </p:cNvSpPr>
          <p:nvPr/>
        </p:nvSpPr>
        <p:spPr bwMode="auto">
          <a:xfrm>
            <a:off x="2879725" y="8001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Z0</a:t>
            </a:r>
          </a:p>
        </p:txBody>
      </p:sp>
      <p:sp>
        <p:nvSpPr>
          <p:cNvPr id="124962" name="Text Box 54"/>
          <p:cNvSpPr txBox="1">
            <a:spLocks noChangeArrowheads="1"/>
          </p:cNvSpPr>
          <p:nvPr/>
        </p:nvSpPr>
        <p:spPr bwMode="auto">
          <a:xfrm>
            <a:off x="2879725" y="242093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Z1</a:t>
            </a:r>
          </a:p>
        </p:txBody>
      </p:sp>
      <p:sp>
        <p:nvSpPr>
          <p:cNvPr id="124963" name="Text Box 55"/>
          <p:cNvSpPr txBox="1">
            <a:spLocks noChangeArrowheads="1"/>
          </p:cNvSpPr>
          <p:nvPr/>
        </p:nvSpPr>
        <p:spPr bwMode="auto">
          <a:xfrm>
            <a:off x="2914650" y="40767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Z2</a:t>
            </a:r>
          </a:p>
        </p:txBody>
      </p:sp>
      <p:sp>
        <p:nvSpPr>
          <p:cNvPr id="124964" name="Text Box 56"/>
          <p:cNvSpPr txBox="1">
            <a:spLocks noChangeArrowheads="1"/>
          </p:cNvSpPr>
          <p:nvPr/>
        </p:nvSpPr>
        <p:spPr bwMode="auto">
          <a:xfrm>
            <a:off x="2914650" y="56610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Z3</a:t>
            </a:r>
          </a:p>
        </p:txBody>
      </p:sp>
      <p:sp>
        <p:nvSpPr>
          <p:cNvPr id="124965" name="AutoShape 57"/>
          <p:cNvSpPr>
            <a:spLocks/>
          </p:cNvSpPr>
          <p:nvPr/>
        </p:nvSpPr>
        <p:spPr bwMode="auto">
          <a:xfrm>
            <a:off x="2806700" y="252413"/>
            <a:ext cx="180975" cy="1484312"/>
          </a:xfrm>
          <a:prstGeom prst="rightBrace">
            <a:avLst>
              <a:gd name="adj1" fmla="val 681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66" name="AutoShape 58"/>
          <p:cNvSpPr>
            <a:spLocks/>
          </p:cNvSpPr>
          <p:nvPr/>
        </p:nvSpPr>
        <p:spPr bwMode="auto">
          <a:xfrm>
            <a:off x="2806700" y="1881188"/>
            <a:ext cx="180975" cy="1484312"/>
          </a:xfrm>
          <a:prstGeom prst="rightBrace">
            <a:avLst>
              <a:gd name="adj1" fmla="val 681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67" name="AutoShape 59"/>
          <p:cNvSpPr>
            <a:spLocks/>
          </p:cNvSpPr>
          <p:nvPr/>
        </p:nvSpPr>
        <p:spPr bwMode="auto">
          <a:xfrm>
            <a:off x="2843213" y="3536950"/>
            <a:ext cx="180975" cy="1484313"/>
          </a:xfrm>
          <a:prstGeom prst="rightBrace">
            <a:avLst>
              <a:gd name="adj1" fmla="val 681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68" name="AutoShape 60"/>
          <p:cNvSpPr>
            <a:spLocks/>
          </p:cNvSpPr>
          <p:nvPr/>
        </p:nvSpPr>
        <p:spPr bwMode="auto">
          <a:xfrm>
            <a:off x="2843213" y="5121275"/>
            <a:ext cx="180975" cy="1484313"/>
          </a:xfrm>
          <a:prstGeom prst="rightBrace">
            <a:avLst>
              <a:gd name="adj1" fmla="val 681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69" name="Line 61"/>
          <p:cNvSpPr>
            <a:spLocks noChangeShapeType="1"/>
          </p:cNvSpPr>
          <p:nvPr/>
        </p:nvSpPr>
        <p:spPr bwMode="auto">
          <a:xfrm flipH="1">
            <a:off x="3384550" y="476250"/>
            <a:ext cx="4318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sz="2400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4970" name="Line 65"/>
          <p:cNvSpPr>
            <a:spLocks noChangeShapeType="1"/>
          </p:cNvSpPr>
          <p:nvPr/>
        </p:nvSpPr>
        <p:spPr bwMode="auto">
          <a:xfrm flipH="1">
            <a:off x="3240088" y="6237288"/>
            <a:ext cx="612775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sz="2400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4971" name="Text Box 66"/>
          <p:cNvSpPr txBox="1">
            <a:spLocks noChangeArrowheads="1"/>
          </p:cNvSpPr>
          <p:nvPr/>
        </p:nvSpPr>
        <p:spPr bwMode="auto">
          <a:xfrm>
            <a:off x="3095625" y="6345238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Zn</a:t>
            </a:r>
          </a:p>
        </p:txBody>
      </p:sp>
      <p:sp>
        <p:nvSpPr>
          <p:cNvPr id="124972" name="Text Box 67"/>
          <p:cNvSpPr txBox="1">
            <a:spLocks noChangeArrowheads="1"/>
          </p:cNvSpPr>
          <p:nvPr/>
        </p:nvSpPr>
        <p:spPr bwMode="auto">
          <a:xfrm>
            <a:off x="5256213" y="2254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K0</a:t>
            </a:r>
          </a:p>
        </p:txBody>
      </p:sp>
      <p:sp>
        <p:nvSpPr>
          <p:cNvPr id="124973" name="Text Box 68"/>
          <p:cNvSpPr txBox="1">
            <a:spLocks noChangeArrowheads="1"/>
          </p:cNvSpPr>
          <p:nvPr/>
        </p:nvSpPr>
        <p:spPr bwMode="auto">
          <a:xfrm>
            <a:off x="5256213" y="6191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K1</a:t>
            </a:r>
          </a:p>
        </p:txBody>
      </p:sp>
      <p:sp>
        <p:nvSpPr>
          <p:cNvPr id="124974" name="Text Box 69"/>
          <p:cNvSpPr txBox="1">
            <a:spLocks noChangeArrowheads="1"/>
          </p:cNvSpPr>
          <p:nvPr/>
        </p:nvSpPr>
        <p:spPr bwMode="auto">
          <a:xfrm>
            <a:off x="5256213" y="105251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K2</a:t>
            </a:r>
          </a:p>
        </p:txBody>
      </p:sp>
      <p:sp>
        <p:nvSpPr>
          <p:cNvPr id="124975" name="Text Box 70"/>
          <p:cNvSpPr txBox="1">
            <a:spLocks noChangeArrowheads="1"/>
          </p:cNvSpPr>
          <p:nvPr/>
        </p:nvSpPr>
        <p:spPr bwMode="auto">
          <a:xfrm>
            <a:off x="5256213" y="14493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K3</a:t>
            </a:r>
          </a:p>
        </p:txBody>
      </p:sp>
      <p:sp>
        <p:nvSpPr>
          <p:cNvPr id="124976" name="Text Box 71"/>
          <p:cNvSpPr txBox="1">
            <a:spLocks noChangeArrowheads="1"/>
          </p:cNvSpPr>
          <p:nvPr/>
        </p:nvSpPr>
        <p:spPr bwMode="auto">
          <a:xfrm>
            <a:off x="5329238" y="1844675"/>
            <a:ext cx="504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K4  </a:t>
            </a:r>
          </a:p>
        </p:txBody>
      </p:sp>
      <p:sp>
        <p:nvSpPr>
          <p:cNvPr id="124977" name="Text Box 72"/>
          <p:cNvSpPr txBox="1">
            <a:spLocks noChangeArrowheads="1"/>
          </p:cNvSpPr>
          <p:nvPr/>
        </p:nvSpPr>
        <p:spPr bwMode="auto">
          <a:xfrm>
            <a:off x="5356225" y="2241550"/>
            <a:ext cx="549275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rgbClr val="000000"/>
                </a:solidFill>
                <a:latin typeface="Times New Roman" pitchFamily="18" charset="0"/>
              </a:rPr>
              <a:t>…………………….</a:t>
            </a:r>
          </a:p>
        </p:txBody>
      </p:sp>
      <p:sp>
        <p:nvSpPr>
          <p:cNvPr id="124978" name="Text Box 73"/>
          <p:cNvSpPr txBox="1">
            <a:spLocks noChangeArrowheads="1"/>
          </p:cNvSpPr>
          <p:nvPr/>
        </p:nvSpPr>
        <p:spPr bwMode="auto">
          <a:xfrm>
            <a:off x="5292725" y="519271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K13</a:t>
            </a:r>
          </a:p>
        </p:txBody>
      </p:sp>
      <p:sp>
        <p:nvSpPr>
          <p:cNvPr id="124979" name="Text Box 74"/>
          <p:cNvSpPr txBox="1">
            <a:spLocks noChangeArrowheads="1"/>
          </p:cNvSpPr>
          <p:nvPr/>
        </p:nvSpPr>
        <p:spPr bwMode="auto">
          <a:xfrm>
            <a:off x="34925" y="1016000"/>
            <a:ext cx="541338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按组相联映射方式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的映射关系</a:t>
            </a:r>
          </a:p>
        </p:txBody>
      </p:sp>
      <p:sp>
        <p:nvSpPr>
          <p:cNvPr id="124980" name="Line 75"/>
          <p:cNvSpPr>
            <a:spLocks noChangeShapeType="1"/>
          </p:cNvSpPr>
          <p:nvPr/>
        </p:nvSpPr>
        <p:spPr bwMode="auto">
          <a:xfrm flipH="1">
            <a:off x="3024188" y="873125"/>
            <a:ext cx="827087" cy="154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sz="2400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4981" name="Line 76"/>
          <p:cNvSpPr>
            <a:spLocks noChangeShapeType="1"/>
          </p:cNvSpPr>
          <p:nvPr/>
        </p:nvSpPr>
        <p:spPr bwMode="auto">
          <a:xfrm flipH="1">
            <a:off x="3059113" y="1268413"/>
            <a:ext cx="828675" cy="284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sz="2400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4982" name="Line 80"/>
          <p:cNvSpPr>
            <a:spLocks noChangeShapeType="1"/>
          </p:cNvSpPr>
          <p:nvPr/>
        </p:nvSpPr>
        <p:spPr bwMode="auto">
          <a:xfrm flipH="1">
            <a:off x="3240088" y="1665288"/>
            <a:ext cx="64770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sz="2400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5003" name="Text Box 61"/>
          <p:cNvSpPr txBox="1">
            <a:spLocks noChangeArrowheads="1"/>
          </p:cNvSpPr>
          <p:nvPr/>
        </p:nvSpPr>
        <p:spPr bwMode="auto">
          <a:xfrm>
            <a:off x="6156325" y="152400"/>
            <a:ext cx="2771775" cy="20859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主存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100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个单元只需分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13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块，都处于主存的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组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而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Cache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有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128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组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因此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访问主存前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100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号单元不会发生页面调度</a:t>
            </a:r>
          </a:p>
        </p:txBody>
      </p:sp>
      <p:sp>
        <p:nvSpPr>
          <p:cNvPr id="125004" name="Text Box 70"/>
          <p:cNvSpPr txBox="1">
            <a:spLocks noChangeArrowheads="1"/>
          </p:cNvSpPr>
          <p:nvPr/>
        </p:nvSpPr>
        <p:spPr bwMode="auto">
          <a:xfrm>
            <a:off x="6156325" y="2312988"/>
            <a:ext cx="2736850" cy="12922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初始状态为空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每块第一个字不命中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后面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</a:rPr>
              <a:t>个均命中</a:t>
            </a:r>
          </a:p>
        </p:txBody>
      </p:sp>
      <p:sp>
        <p:nvSpPr>
          <p:cNvPr id="125005" name="Text Box 71"/>
          <p:cNvSpPr txBox="1">
            <a:spLocks noChangeArrowheads="1"/>
          </p:cNvSpPr>
          <p:nvPr/>
        </p:nvSpPr>
        <p:spPr bwMode="auto">
          <a:xfrm>
            <a:off x="6156325" y="3608388"/>
            <a:ext cx="2736850" cy="12922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100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号单元对应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13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块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第一轮访问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13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次不命中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后七轮访问均命中</a:t>
            </a:r>
            <a:endParaRPr lang="zh-CN" altLang="en-US" sz="2000" b="1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006" name="Text Box 72"/>
          <p:cNvSpPr txBox="1">
            <a:spLocks noChangeArrowheads="1"/>
          </p:cNvSpPr>
          <p:nvPr/>
        </p:nvSpPr>
        <p:spPr bwMode="auto">
          <a:xfrm>
            <a:off x="6119813" y="4976813"/>
            <a:ext cx="2773362" cy="15970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lang="zh-CN" altLang="en-US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命中率为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:</a:t>
            </a: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(100*8-13)/(8*100)</a:t>
            </a: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=98.375%</a:t>
            </a:r>
            <a:endParaRPr lang="en-US" altLang="zh-CN" sz="2000" b="1" i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020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03" grpId="0" animBg="1"/>
      <p:bldP spid="125004" grpId="0" animBg="1"/>
      <p:bldP spid="125005" grpId="0" animBg="1"/>
      <p:bldP spid="1250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4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5149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0" y="1341438"/>
            <a:ext cx="9029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55113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4663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138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8877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0"/>
            <a:ext cx="8027987" cy="68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4037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0"/>
            <a:ext cx="7343775" cy="676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6932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8893175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81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6D56B75B-EA81-46E5-BF62-F3FC3C288280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68611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77200" cy="630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2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"/>
            <a:ext cx="2514600" cy="647700"/>
          </a:xfrm>
          <a:prstGeom prst="rect">
            <a:avLst/>
          </a:prstGeom>
          <a:noFill/>
          <a:ln w="9525">
            <a:solidFill>
              <a:srgbClr val="41873D"/>
            </a:solidFill>
            <a:miter lim="800000"/>
            <a:headEnd/>
            <a:tailEnd/>
          </a:ln>
          <a:effectLst>
            <a:outerShdw dist="99190" dir="238833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48" name="直线 4"/>
          <p:cNvSpPr>
            <a:spLocks noChangeShapeType="1"/>
          </p:cNvSpPr>
          <p:nvPr/>
        </p:nvSpPr>
        <p:spPr bwMode="auto">
          <a:xfrm flipV="1">
            <a:off x="1981200" y="4191000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9" name="直线 5"/>
          <p:cNvSpPr>
            <a:spLocks noChangeShapeType="1"/>
          </p:cNvSpPr>
          <p:nvPr/>
        </p:nvSpPr>
        <p:spPr bwMode="auto">
          <a:xfrm flipH="1" flipV="1">
            <a:off x="1981200" y="48006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50" name="直线 6"/>
          <p:cNvSpPr>
            <a:spLocks noChangeShapeType="1"/>
          </p:cNvSpPr>
          <p:nvPr/>
        </p:nvSpPr>
        <p:spPr bwMode="auto">
          <a:xfrm flipV="1">
            <a:off x="1981200" y="23622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51" name="直线 7"/>
          <p:cNvSpPr>
            <a:spLocks noChangeShapeType="1"/>
          </p:cNvSpPr>
          <p:nvPr/>
        </p:nvSpPr>
        <p:spPr bwMode="auto">
          <a:xfrm>
            <a:off x="2057400" y="23622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52" name="直线 8"/>
          <p:cNvSpPr>
            <a:spLocks noChangeShapeType="1"/>
          </p:cNvSpPr>
          <p:nvPr/>
        </p:nvSpPr>
        <p:spPr bwMode="auto">
          <a:xfrm flipV="1">
            <a:off x="6705600" y="1295400"/>
            <a:ext cx="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53" name="椭圆 9"/>
          <p:cNvSpPr>
            <a:spLocks noChangeArrowheads="1"/>
          </p:cNvSpPr>
          <p:nvPr/>
        </p:nvSpPr>
        <p:spPr bwMode="auto">
          <a:xfrm>
            <a:off x="3352800" y="4495800"/>
            <a:ext cx="838200" cy="45720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0954" name="椭圆 10"/>
          <p:cNvSpPr>
            <a:spLocks noChangeArrowheads="1"/>
          </p:cNvSpPr>
          <p:nvPr/>
        </p:nvSpPr>
        <p:spPr bwMode="auto">
          <a:xfrm>
            <a:off x="2743200" y="2743200"/>
            <a:ext cx="838200" cy="45720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0955" name="直线 11"/>
          <p:cNvSpPr>
            <a:spLocks noChangeShapeType="1"/>
          </p:cNvSpPr>
          <p:nvPr/>
        </p:nvSpPr>
        <p:spPr bwMode="auto">
          <a:xfrm flipH="1" flipV="1">
            <a:off x="5486400" y="1981200"/>
            <a:ext cx="457200" cy="0"/>
          </a:xfrm>
          <a:prstGeom prst="line">
            <a:avLst/>
          </a:prstGeom>
          <a:noFill/>
          <a:ln w="57150">
            <a:solidFill>
              <a:srgbClr val="441BA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56" name="直线 12"/>
          <p:cNvSpPr>
            <a:spLocks noChangeShapeType="1"/>
          </p:cNvSpPr>
          <p:nvPr/>
        </p:nvSpPr>
        <p:spPr bwMode="auto">
          <a:xfrm>
            <a:off x="5943600" y="1219200"/>
            <a:ext cx="0" cy="762000"/>
          </a:xfrm>
          <a:prstGeom prst="line">
            <a:avLst/>
          </a:prstGeom>
          <a:noFill/>
          <a:ln w="57150">
            <a:solidFill>
              <a:srgbClr val="441BA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57" name="直线 13"/>
          <p:cNvSpPr>
            <a:spLocks noChangeShapeType="1"/>
          </p:cNvSpPr>
          <p:nvPr/>
        </p:nvSpPr>
        <p:spPr bwMode="auto">
          <a:xfrm>
            <a:off x="5486400" y="1981200"/>
            <a:ext cx="0" cy="762000"/>
          </a:xfrm>
          <a:prstGeom prst="line">
            <a:avLst/>
          </a:prstGeom>
          <a:noFill/>
          <a:ln w="57150">
            <a:solidFill>
              <a:srgbClr val="441BA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58" name="椭圆 14"/>
          <p:cNvSpPr>
            <a:spLocks noChangeArrowheads="1"/>
          </p:cNvSpPr>
          <p:nvPr/>
        </p:nvSpPr>
        <p:spPr bwMode="auto">
          <a:xfrm>
            <a:off x="3810000" y="914400"/>
            <a:ext cx="838200" cy="457200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0959" name="椭圆 15"/>
          <p:cNvSpPr>
            <a:spLocks noChangeArrowheads="1"/>
          </p:cNvSpPr>
          <p:nvPr/>
        </p:nvSpPr>
        <p:spPr bwMode="auto">
          <a:xfrm>
            <a:off x="5867400" y="2667000"/>
            <a:ext cx="914400" cy="533400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0960" name="直线 16"/>
          <p:cNvSpPr>
            <a:spLocks noChangeShapeType="1"/>
          </p:cNvSpPr>
          <p:nvPr/>
        </p:nvSpPr>
        <p:spPr bwMode="auto">
          <a:xfrm>
            <a:off x="5181600" y="3124200"/>
            <a:ext cx="0" cy="1295400"/>
          </a:xfrm>
          <a:prstGeom prst="line">
            <a:avLst/>
          </a:prstGeom>
          <a:noFill/>
          <a:ln w="57150">
            <a:solidFill>
              <a:srgbClr val="4187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1" name="椭圆 17"/>
          <p:cNvSpPr>
            <a:spLocks noChangeArrowheads="1"/>
          </p:cNvSpPr>
          <p:nvPr/>
        </p:nvSpPr>
        <p:spPr bwMode="auto">
          <a:xfrm>
            <a:off x="5334000" y="3200400"/>
            <a:ext cx="914400" cy="228600"/>
          </a:xfrm>
          <a:prstGeom prst="ellipse">
            <a:avLst/>
          </a:prstGeom>
          <a:solidFill>
            <a:srgbClr val="41873D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0962" name="椭圆 18"/>
          <p:cNvSpPr>
            <a:spLocks noChangeArrowheads="1"/>
          </p:cNvSpPr>
          <p:nvPr/>
        </p:nvSpPr>
        <p:spPr bwMode="auto">
          <a:xfrm>
            <a:off x="4267200" y="3962400"/>
            <a:ext cx="762000" cy="304800"/>
          </a:xfrm>
          <a:prstGeom prst="ellipse">
            <a:avLst/>
          </a:prstGeom>
          <a:solidFill>
            <a:srgbClr val="41873D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95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nimBg="1"/>
      <p:bldP spid="210949" grpId="0" animBg="1"/>
      <p:bldP spid="210950" grpId="0" animBg="1"/>
      <p:bldP spid="210951" grpId="0" animBg="1"/>
      <p:bldP spid="210952" grpId="0" animBg="1"/>
      <p:bldP spid="210953" grpId="0" animBg="1"/>
      <p:bldP spid="210954" grpId="0" animBg="1"/>
      <p:bldP spid="210955" grpId="0" animBg="1"/>
      <p:bldP spid="210956" grpId="0" animBg="1"/>
      <p:bldP spid="210957" grpId="0" animBg="1"/>
      <p:bldP spid="210958" grpId="0" animBg="1"/>
      <p:bldP spid="210959" grpId="0" animBg="1"/>
      <p:bldP spid="210960" grpId="0" animBg="1"/>
      <p:bldP spid="210961" grpId="0" animBg="1"/>
      <p:bldP spid="2109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149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0"/>
            <a:ext cx="8448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473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7375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5513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33375"/>
            <a:ext cx="882015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7633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课堂测验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</a:t>
            </a:r>
          </a:p>
          <a:p>
            <a:pPr eaLnBrk="1" hangingPunct="1"/>
            <a:r>
              <a:rPr lang="en-US" altLang="zh-CN" dirty="0" smtClean="0"/>
              <a:t>4.7</a:t>
            </a:r>
          </a:p>
          <a:p>
            <a:pPr eaLnBrk="1" hangingPunct="1"/>
            <a:r>
              <a:rPr lang="en-US" altLang="zh-CN" dirty="0" smtClean="0"/>
              <a:t>4.17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5904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77200" cy="630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6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"/>
            <a:ext cx="2514600" cy="647700"/>
          </a:xfrm>
          <a:prstGeom prst="rect">
            <a:avLst/>
          </a:prstGeom>
          <a:noFill/>
          <a:ln w="9525">
            <a:solidFill>
              <a:srgbClr val="41873D"/>
            </a:solidFill>
            <a:miter lim="800000"/>
            <a:headEnd/>
            <a:tailEnd/>
          </a:ln>
          <a:effectLst>
            <a:outerShdw dist="99190" dir="238833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2" name="直线 4"/>
          <p:cNvSpPr>
            <a:spLocks noChangeShapeType="1"/>
          </p:cNvSpPr>
          <p:nvPr/>
        </p:nvSpPr>
        <p:spPr bwMode="auto">
          <a:xfrm flipV="1">
            <a:off x="2057400" y="3505200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3" name="直线 5"/>
          <p:cNvSpPr>
            <a:spLocks noChangeShapeType="1"/>
          </p:cNvSpPr>
          <p:nvPr/>
        </p:nvSpPr>
        <p:spPr bwMode="auto">
          <a:xfrm flipH="1" flipV="1">
            <a:off x="2057400" y="41148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4" name="直线 6"/>
          <p:cNvSpPr>
            <a:spLocks noChangeShapeType="1"/>
          </p:cNvSpPr>
          <p:nvPr/>
        </p:nvSpPr>
        <p:spPr bwMode="auto">
          <a:xfrm>
            <a:off x="2057400" y="3505200"/>
            <a:ext cx="3810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5" name="直线 7"/>
          <p:cNvSpPr>
            <a:spLocks noChangeShapeType="1"/>
          </p:cNvSpPr>
          <p:nvPr/>
        </p:nvSpPr>
        <p:spPr bwMode="auto">
          <a:xfrm>
            <a:off x="5867400" y="35052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6" name="椭圆 8"/>
          <p:cNvSpPr>
            <a:spLocks noChangeArrowheads="1"/>
          </p:cNvSpPr>
          <p:nvPr/>
        </p:nvSpPr>
        <p:spPr bwMode="auto">
          <a:xfrm>
            <a:off x="3352800" y="3810000"/>
            <a:ext cx="838200" cy="45720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1977" name="直线 9"/>
          <p:cNvSpPr>
            <a:spLocks noChangeShapeType="1"/>
          </p:cNvSpPr>
          <p:nvPr/>
        </p:nvSpPr>
        <p:spPr bwMode="auto">
          <a:xfrm>
            <a:off x="5638800" y="4800600"/>
            <a:ext cx="0" cy="762000"/>
          </a:xfrm>
          <a:prstGeom prst="line">
            <a:avLst/>
          </a:prstGeom>
          <a:noFill/>
          <a:ln w="57150">
            <a:solidFill>
              <a:srgbClr val="441BA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8" name="椭圆 10"/>
          <p:cNvSpPr>
            <a:spLocks noChangeArrowheads="1"/>
          </p:cNvSpPr>
          <p:nvPr/>
        </p:nvSpPr>
        <p:spPr bwMode="auto">
          <a:xfrm>
            <a:off x="4419600" y="4572000"/>
            <a:ext cx="609600" cy="457200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1979" name="椭圆 11"/>
          <p:cNvSpPr>
            <a:spLocks noChangeArrowheads="1"/>
          </p:cNvSpPr>
          <p:nvPr/>
        </p:nvSpPr>
        <p:spPr bwMode="auto">
          <a:xfrm>
            <a:off x="4419600" y="5105400"/>
            <a:ext cx="685800" cy="381000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1980" name="直线 12"/>
          <p:cNvSpPr>
            <a:spLocks noChangeShapeType="1"/>
          </p:cNvSpPr>
          <p:nvPr/>
        </p:nvSpPr>
        <p:spPr bwMode="auto">
          <a:xfrm>
            <a:off x="5638800" y="5562600"/>
            <a:ext cx="0" cy="457200"/>
          </a:xfrm>
          <a:prstGeom prst="line">
            <a:avLst/>
          </a:prstGeom>
          <a:noFill/>
          <a:ln w="57150">
            <a:solidFill>
              <a:srgbClr val="4187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1" name="直线 13"/>
          <p:cNvSpPr>
            <a:spLocks noChangeShapeType="1"/>
          </p:cNvSpPr>
          <p:nvPr/>
        </p:nvSpPr>
        <p:spPr bwMode="auto">
          <a:xfrm flipH="1">
            <a:off x="4343400" y="6019800"/>
            <a:ext cx="1295400" cy="0"/>
          </a:xfrm>
          <a:prstGeom prst="line">
            <a:avLst/>
          </a:prstGeom>
          <a:noFill/>
          <a:ln w="57150">
            <a:solidFill>
              <a:srgbClr val="4187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2" name="直线 14"/>
          <p:cNvSpPr>
            <a:spLocks noChangeShapeType="1"/>
          </p:cNvSpPr>
          <p:nvPr/>
        </p:nvSpPr>
        <p:spPr bwMode="auto">
          <a:xfrm flipH="1" flipV="1">
            <a:off x="4343400" y="1981200"/>
            <a:ext cx="0" cy="4038600"/>
          </a:xfrm>
          <a:prstGeom prst="line">
            <a:avLst/>
          </a:prstGeom>
          <a:noFill/>
          <a:ln w="57150">
            <a:solidFill>
              <a:srgbClr val="41873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7" name="椭圆 19"/>
          <p:cNvSpPr>
            <a:spLocks noChangeArrowheads="1"/>
          </p:cNvSpPr>
          <p:nvPr/>
        </p:nvSpPr>
        <p:spPr bwMode="auto">
          <a:xfrm>
            <a:off x="4648200" y="5486400"/>
            <a:ext cx="762000" cy="304800"/>
          </a:xfrm>
          <a:prstGeom prst="ellipse">
            <a:avLst/>
          </a:prstGeom>
          <a:solidFill>
            <a:srgbClr val="41873D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" name="椭圆 10"/>
          <p:cNvSpPr>
            <a:spLocks noChangeArrowheads="1"/>
          </p:cNvSpPr>
          <p:nvPr/>
        </p:nvSpPr>
        <p:spPr bwMode="auto">
          <a:xfrm>
            <a:off x="3810000" y="2705100"/>
            <a:ext cx="609600" cy="457200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8" name="椭圆 10"/>
          <p:cNvSpPr>
            <a:spLocks noChangeArrowheads="1"/>
          </p:cNvSpPr>
          <p:nvPr/>
        </p:nvSpPr>
        <p:spPr bwMode="auto">
          <a:xfrm>
            <a:off x="4648200" y="836712"/>
            <a:ext cx="609600" cy="457200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i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62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nimBg="1"/>
      <p:bldP spid="211973" grpId="0" animBg="1"/>
      <p:bldP spid="211974" grpId="0" animBg="1"/>
      <p:bldP spid="211975" grpId="0" animBg="1"/>
      <p:bldP spid="211976" grpId="0" animBg="1"/>
      <p:bldP spid="211977" grpId="0" animBg="1"/>
      <p:bldP spid="211978" grpId="0" animBg="1"/>
      <p:bldP spid="211979" grpId="0" animBg="1"/>
      <p:bldP spid="211980" grpId="0" animBg="1"/>
      <p:bldP spid="211981" grpId="0" animBg="1"/>
      <p:bldP spid="211982" grpId="0" animBg="1"/>
      <p:bldP spid="211987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30721"/>
          <p:cNvSpPr txBox="1">
            <a:spLocks noChangeArrowheads="1"/>
          </p:cNvSpPr>
          <p:nvPr/>
        </p:nvSpPr>
        <p:spPr bwMode="auto">
          <a:xfrm>
            <a:off x="609600" y="228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）应用举例</a:t>
            </a:r>
          </a:p>
        </p:txBody>
      </p:sp>
      <p:sp>
        <p:nvSpPr>
          <p:cNvPr id="30722" name="文本框 30722"/>
          <p:cNvSpPr txBox="1">
            <a:spLocks noChangeArrowheads="1"/>
          </p:cNvSpPr>
          <p:nvPr/>
        </p:nvSpPr>
        <p:spPr bwMode="auto">
          <a:xfrm>
            <a:off x="457200" y="762000"/>
            <a:ext cx="79248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例1 如图所示为双总线结构机器的数据通路，IR为指令寄存器，PC为程序计数器 (</a:t>
            </a:r>
            <a:r>
              <a:rPr lang="zh-CN" altLang="en-US" sz="2200" b="1" i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具有自动增加功能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)，M为主存(受R/</a:t>
            </a:r>
            <a:r>
              <a:rPr lang="zh-CN" altLang="en-US" sz="2200" b="1" i="0" u="sng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控制)，AR为地址寄存器，DR为数据缓冲寄存器，ALU由加、减控制信号决定需要完成何种操作，控制信号G控制的是一个门电路，另外，线上标注有控制信号，例如y</a:t>
            </a:r>
            <a:r>
              <a:rPr lang="zh-CN" altLang="en-US" sz="2200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表示y寄存器的输入控制信号，R1</a:t>
            </a:r>
            <a:r>
              <a:rPr lang="zh-CN" altLang="en-US" sz="2200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表示寄存器R1的输出控制信号，未标字符的线为直通线，不受控制。</a:t>
            </a:r>
          </a:p>
        </p:txBody>
      </p:sp>
      <p:sp>
        <p:nvSpPr>
          <p:cNvPr id="30724" name="文本框 30723"/>
          <p:cNvSpPr txBox="1">
            <a:spLocks noChangeArrowheads="1"/>
          </p:cNvSpPr>
          <p:nvPr/>
        </p:nvSpPr>
        <p:spPr bwMode="auto">
          <a:xfrm>
            <a:off x="533400" y="4013200"/>
            <a:ext cx="83820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ADD R2 </a:t>
            </a:r>
            <a:r>
              <a:rPr lang="zh-CN" altLang="en-US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R0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指令完成 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R0 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(R0)+(R2)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的功能操作，画出</a:t>
            </a:r>
          </a:p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其</a:t>
            </a:r>
            <a:r>
              <a:rPr lang="zh-CN" altLang="en-US" sz="2200" b="1" i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指令周期流程图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，假设该指令的地址已经放入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PC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并列出相</a:t>
            </a:r>
          </a:p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应的微操作控制信号序列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</a:p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 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SUB R1 </a:t>
            </a:r>
            <a:r>
              <a:rPr lang="zh-CN" altLang="en-US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R3</a:t>
            </a:r>
            <a:r>
              <a:rPr lang="en-US" altLang="zh-CN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指令完成 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R3 </a:t>
            </a:r>
            <a:r>
              <a:rPr lang="en-US" altLang="zh-CN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(R3)+(R1)</a:t>
            </a:r>
            <a:r>
              <a:rPr lang="en-US" altLang="zh-CN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的操作，画出其</a:t>
            </a:r>
            <a:r>
              <a:rPr lang="zh-CN" altLang="en-US" sz="2200" b="1" i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指</a:t>
            </a:r>
          </a:p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200" b="1" i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令周期流程图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，并列出相应的</a:t>
            </a:r>
            <a:r>
              <a:rPr lang="zh-CN" altLang="en-US" sz="22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微操作控制信号序列</a:t>
            </a:r>
            <a:r>
              <a:rPr lang="zh-CN" altLang="en-US" sz="22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24B64250-0D20-48B2-9FFA-599AFDB1EE3F}" type="slidenum">
              <a:rPr lang="zh-CN" altLang="en-US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014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31745"/>
          <p:cNvSpPr>
            <a:spLocks noChangeArrowheads="1"/>
          </p:cNvSpPr>
          <p:nvPr/>
        </p:nvSpPr>
        <p:spPr bwMode="auto">
          <a:xfrm>
            <a:off x="685800" y="19812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IR</a:t>
            </a:r>
          </a:p>
        </p:txBody>
      </p:sp>
      <p:sp>
        <p:nvSpPr>
          <p:cNvPr id="31746" name="矩形 31746"/>
          <p:cNvSpPr>
            <a:spLocks noChangeArrowheads="1"/>
          </p:cNvSpPr>
          <p:nvPr/>
        </p:nvSpPr>
        <p:spPr bwMode="auto">
          <a:xfrm>
            <a:off x="1219200" y="19812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</a:t>
            </a:r>
          </a:p>
        </p:txBody>
      </p:sp>
      <p:sp>
        <p:nvSpPr>
          <p:cNvPr id="31747" name="矩形 31747"/>
          <p:cNvSpPr>
            <a:spLocks noChangeArrowheads="1"/>
          </p:cNvSpPr>
          <p:nvPr/>
        </p:nvSpPr>
        <p:spPr bwMode="auto">
          <a:xfrm>
            <a:off x="1905000" y="19812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24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AR</a:t>
            </a:r>
          </a:p>
        </p:txBody>
      </p:sp>
      <p:sp>
        <p:nvSpPr>
          <p:cNvPr id="31748" name="矩形 31748"/>
          <p:cNvSpPr>
            <a:spLocks noChangeArrowheads="1"/>
          </p:cNvSpPr>
          <p:nvPr/>
        </p:nvSpPr>
        <p:spPr bwMode="auto">
          <a:xfrm>
            <a:off x="2743200" y="2286000"/>
            <a:ext cx="533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24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</a:p>
        </p:txBody>
      </p:sp>
      <p:sp>
        <p:nvSpPr>
          <p:cNvPr id="31749" name="直接连接符 31749"/>
          <p:cNvSpPr>
            <a:spLocks noChangeShapeType="1"/>
          </p:cNvSpPr>
          <p:nvPr/>
        </p:nvSpPr>
        <p:spPr bwMode="auto">
          <a:xfrm>
            <a:off x="685800" y="914400"/>
            <a:ext cx="77724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0" name="直接连接符 31750"/>
          <p:cNvSpPr>
            <a:spLocks noChangeShapeType="1"/>
          </p:cNvSpPr>
          <p:nvPr/>
        </p:nvSpPr>
        <p:spPr bwMode="auto">
          <a:xfrm>
            <a:off x="762000" y="4800600"/>
            <a:ext cx="77724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1" name="直接连接符 31751"/>
          <p:cNvSpPr>
            <a:spLocks noChangeShapeType="1"/>
          </p:cNvSpPr>
          <p:nvPr/>
        </p:nvSpPr>
        <p:spPr bwMode="auto">
          <a:xfrm>
            <a:off x="838200" y="914400"/>
            <a:ext cx="0" cy="1066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2" name="直接连接符 31752"/>
          <p:cNvSpPr>
            <a:spLocks noChangeShapeType="1"/>
          </p:cNvSpPr>
          <p:nvPr/>
        </p:nvSpPr>
        <p:spPr bwMode="auto">
          <a:xfrm>
            <a:off x="914400" y="3810000"/>
            <a:ext cx="0" cy="990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3" name="直接连接符 31753"/>
          <p:cNvSpPr>
            <a:spLocks noChangeShapeType="1"/>
          </p:cNvSpPr>
          <p:nvPr/>
        </p:nvSpPr>
        <p:spPr bwMode="auto">
          <a:xfrm>
            <a:off x="1524000" y="914400"/>
            <a:ext cx="0" cy="1066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4" name="直接连接符 31754"/>
          <p:cNvSpPr>
            <a:spLocks noChangeShapeType="1"/>
          </p:cNvSpPr>
          <p:nvPr/>
        </p:nvSpPr>
        <p:spPr bwMode="auto">
          <a:xfrm>
            <a:off x="1600200" y="3810000"/>
            <a:ext cx="0" cy="990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5" name="直接连接符 31755"/>
          <p:cNvSpPr>
            <a:spLocks noChangeShapeType="1"/>
          </p:cNvSpPr>
          <p:nvPr/>
        </p:nvSpPr>
        <p:spPr bwMode="auto">
          <a:xfrm>
            <a:off x="2133600" y="914400"/>
            <a:ext cx="0" cy="1066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6" name="直接连接符 31756"/>
          <p:cNvSpPr>
            <a:spLocks noChangeShapeType="1"/>
          </p:cNvSpPr>
          <p:nvPr/>
        </p:nvSpPr>
        <p:spPr bwMode="auto">
          <a:xfrm>
            <a:off x="2438400" y="2743200"/>
            <a:ext cx="3048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7" name="直接连接符 31757"/>
          <p:cNvSpPr>
            <a:spLocks noChangeShapeType="1"/>
          </p:cNvSpPr>
          <p:nvPr/>
        </p:nvSpPr>
        <p:spPr bwMode="auto">
          <a:xfrm>
            <a:off x="3048000" y="1828800"/>
            <a:ext cx="0" cy="4572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8" name="矩形 31758"/>
          <p:cNvSpPr>
            <a:spLocks noChangeArrowheads="1"/>
          </p:cNvSpPr>
          <p:nvPr/>
        </p:nvSpPr>
        <p:spPr bwMode="auto">
          <a:xfrm>
            <a:off x="3581400" y="19812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DR</a:t>
            </a:r>
          </a:p>
        </p:txBody>
      </p:sp>
      <p:grpSp>
        <p:nvGrpSpPr>
          <p:cNvPr id="31759" name="组合 31759"/>
          <p:cNvGrpSpPr>
            <a:grpSpLocks/>
          </p:cNvGrpSpPr>
          <p:nvPr/>
        </p:nvGrpSpPr>
        <p:grpSpPr bwMode="auto">
          <a:xfrm>
            <a:off x="4419600" y="1981200"/>
            <a:ext cx="1295400" cy="1828800"/>
            <a:chOff x="0" y="0"/>
            <a:chExt cx="816" cy="1152"/>
          </a:xfrm>
        </p:grpSpPr>
        <p:sp>
          <p:nvSpPr>
            <p:cNvPr id="31760" name="矩形 31760"/>
            <p:cNvSpPr>
              <a:spLocks noChangeArrowheads="1"/>
            </p:cNvSpPr>
            <p:nvPr/>
          </p:nvSpPr>
          <p:spPr bwMode="auto">
            <a:xfrm>
              <a:off x="0" y="0"/>
              <a:ext cx="240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1600" b="1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R0</a:t>
              </a:r>
            </a:p>
          </p:txBody>
        </p:sp>
        <p:sp>
          <p:nvSpPr>
            <p:cNvPr id="31761" name="矩形 31761"/>
            <p:cNvSpPr>
              <a:spLocks noChangeArrowheads="1"/>
            </p:cNvSpPr>
            <p:nvPr/>
          </p:nvSpPr>
          <p:spPr bwMode="auto">
            <a:xfrm>
              <a:off x="240" y="0"/>
              <a:ext cx="19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1600" b="1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R1</a:t>
              </a:r>
            </a:p>
          </p:txBody>
        </p:sp>
        <p:sp>
          <p:nvSpPr>
            <p:cNvPr id="31762" name="矩形 31762"/>
            <p:cNvSpPr>
              <a:spLocks noChangeArrowheads="1"/>
            </p:cNvSpPr>
            <p:nvPr/>
          </p:nvSpPr>
          <p:spPr bwMode="auto">
            <a:xfrm>
              <a:off x="432" y="0"/>
              <a:ext cx="19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1600" b="1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R2</a:t>
              </a:r>
            </a:p>
          </p:txBody>
        </p:sp>
        <p:sp>
          <p:nvSpPr>
            <p:cNvPr id="31763" name="矩形 31763"/>
            <p:cNvSpPr>
              <a:spLocks noChangeArrowheads="1"/>
            </p:cNvSpPr>
            <p:nvPr/>
          </p:nvSpPr>
          <p:spPr bwMode="auto">
            <a:xfrm>
              <a:off x="624" y="0"/>
              <a:ext cx="19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1600" b="1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R3</a:t>
              </a:r>
            </a:p>
          </p:txBody>
        </p:sp>
      </p:grpSp>
      <p:sp>
        <p:nvSpPr>
          <p:cNvPr id="31764" name="矩形 31764"/>
          <p:cNvSpPr>
            <a:spLocks noChangeArrowheads="1"/>
          </p:cNvSpPr>
          <p:nvPr/>
        </p:nvSpPr>
        <p:spPr bwMode="auto">
          <a:xfrm>
            <a:off x="6019800" y="1981200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31765" name="矩形 31765"/>
          <p:cNvSpPr>
            <a:spLocks noChangeArrowheads="1"/>
          </p:cNvSpPr>
          <p:nvPr/>
        </p:nvSpPr>
        <p:spPr bwMode="auto">
          <a:xfrm>
            <a:off x="6172200" y="2971800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  <p:sp>
        <p:nvSpPr>
          <p:cNvPr id="31766" name="矩形 31766"/>
          <p:cNvSpPr>
            <a:spLocks noChangeArrowheads="1"/>
          </p:cNvSpPr>
          <p:nvPr/>
        </p:nvSpPr>
        <p:spPr bwMode="auto">
          <a:xfrm>
            <a:off x="6781800" y="2286000"/>
            <a:ext cx="381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ALU</a:t>
            </a:r>
          </a:p>
        </p:txBody>
      </p:sp>
      <p:sp>
        <p:nvSpPr>
          <p:cNvPr id="31767" name="直接连接符 31767"/>
          <p:cNvSpPr>
            <a:spLocks noChangeShapeType="1"/>
          </p:cNvSpPr>
          <p:nvPr/>
        </p:nvSpPr>
        <p:spPr bwMode="auto">
          <a:xfrm>
            <a:off x="6400800" y="32004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68" name="直接连接符 31768"/>
          <p:cNvSpPr>
            <a:spLocks noChangeShapeType="1"/>
          </p:cNvSpPr>
          <p:nvPr/>
        </p:nvSpPr>
        <p:spPr bwMode="auto">
          <a:xfrm>
            <a:off x="6400800" y="24384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69" name="直接连接符 31769"/>
          <p:cNvSpPr>
            <a:spLocks noChangeShapeType="1"/>
          </p:cNvSpPr>
          <p:nvPr/>
        </p:nvSpPr>
        <p:spPr bwMode="auto">
          <a:xfrm>
            <a:off x="3276600" y="2514600"/>
            <a:ext cx="3048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0" name="直接连接符 31770"/>
          <p:cNvSpPr>
            <a:spLocks noChangeShapeType="1"/>
          </p:cNvSpPr>
          <p:nvPr/>
        </p:nvSpPr>
        <p:spPr bwMode="auto">
          <a:xfrm flipH="1">
            <a:off x="3276600" y="3048000"/>
            <a:ext cx="3048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1" name="直接连接符 31771"/>
          <p:cNvSpPr>
            <a:spLocks noChangeShapeType="1"/>
          </p:cNvSpPr>
          <p:nvPr/>
        </p:nvSpPr>
        <p:spPr bwMode="auto">
          <a:xfrm>
            <a:off x="4572000" y="914400"/>
            <a:ext cx="0" cy="1066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2" name="直接连接符 31772"/>
          <p:cNvSpPr>
            <a:spLocks noChangeShapeType="1"/>
          </p:cNvSpPr>
          <p:nvPr/>
        </p:nvSpPr>
        <p:spPr bwMode="auto">
          <a:xfrm>
            <a:off x="4876800" y="914400"/>
            <a:ext cx="0" cy="1066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3" name="直接连接符 31773"/>
          <p:cNvSpPr>
            <a:spLocks noChangeShapeType="1"/>
          </p:cNvSpPr>
          <p:nvPr/>
        </p:nvSpPr>
        <p:spPr bwMode="auto">
          <a:xfrm>
            <a:off x="5181600" y="914400"/>
            <a:ext cx="0" cy="1066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4" name="直接连接符 31774"/>
          <p:cNvSpPr>
            <a:spLocks noChangeShapeType="1"/>
          </p:cNvSpPr>
          <p:nvPr/>
        </p:nvSpPr>
        <p:spPr bwMode="auto">
          <a:xfrm>
            <a:off x="5562600" y="914400"/>
            <a:ext cx="0" cy="1066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5" name="直接连接符 31775"/>
          <p:cNvSpPr>
            <a:spLocks noChangeShapeType="1"/>
          </p:cNvSpPr>
          <p:nvPr/>
        </p:nvSpPr>
        <p:spPr bwMode="auto">
          <a:xfrm>
            <a:off x="6172200" y="914400"/>
            <a:ext cx="0" cy="1066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6" name="直接连接符 31776"/>
          <p:cNvSpPr>
            <a:spLocks noChangeShapeType="1"/>
          </p:cNvSpPr>
          <p:nvPr/>
        </p:nvSpPr>
        <p:spPr bwMode="auto">
          <a:xfrm>
            <a:off x="5791200" y="914400"/>
            <a:ext cx="0" cy="2514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7" name="直接连接符 31777"/>
          <p:cNvSpPr>
            <a:spLocks noChangeShapeType="1"/>
          </p:cNvSpPr>
          <p:nvPr/>
        </p:nvSpPr>
        <p:spPr bwMode="auto">
          <a:xfrm>
            <a:off x="5791200" y="3429000"/>
            <a:ext cx="3810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8" name="直接连接符 31778"/>
          <p:cNvSpPr>
            <a:spLocks noChangeShapeType="1"/>
          </p:cNvSpPr>
          <p:nvPr/>
        </p:nvSpPr>
        <p:spPr bwMode="auto">
          <a:xfrm>
            <a:off x="6858000" y="1828800"/>
            <a:ext cx="0" cy="4572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79" name="直接连接符 31779"/>
          <p:cNvSpPr>
            <a:spLocks noChangeShapeType="1"/>
          </p:cNvSpPr>
          <p:nvPr/>
        </p:nvSpPr>
        <p:spPr bwMode="auto">
          <a:xfrm>
            <a:off x="7086600" y="1371600"/>
            <a:ext cx="0" cy="9144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80" name="直接连接符 31780"/>
          <p:cNvSpPr>
            <a:spLocks noChangeShapeType="1"/>
          </p:cNvSpPr>
          <p:nvPr/>
        </p:nvSpPr>
        <p:spPr bwMode="auto">
          <a:xfrm>
            <a:off x="7162800" y="2743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81" name="直接连接符 31781"/>
          <p:cNvSpPr>
            <a:spLocks noChangeShapeType="1"/>
          </p:cNvSpPr>
          <p:nvPr/>
        </p:nvSpPr>
        <p:spPr bwMode="auto">
          <a:xfrm>
            <a:off x="7315200" y="2743200"/>
            <a:ext cx="0" cy="19812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82" name="矩形 31782"/>
          <p:cNvSpPr>
            <a:spLocks noChangeArrowheads="1"/>
          </p:cNvSpPr>
          <p:nvPr/>
        </p:nvSpPr>
        <p:spPr bwMode="auto">
          <a:xfrm>
            <a:off x="7620000" y="236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83" name="直接连接符 31783"/>
          <p:cNvSpPr>
            <a:spLocks noChangeShapeType="1"/>
          </p:cNvSpPr>
          <p:nvPr/>
        </p:nvSpPr>
        <p:spPr bwMode="auto">
          <a:xfrm flipH="1">
            <a:off x="8077200" y="2590800"/>
            <a:ext cx="4572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84" name="直接连接符 31784"/>
          <p:cNvSpPr>
            <a:spLocks noChangeShapeType="1"/>
          </p:cNvSpPr>
          <p:nvPr/>
        </p:nvSpPr>
        <p:spPr bwMode="auto">
          <a:xfrm flipV="1">
            <a:off x="7848600" y="2819400"/>
            <a:ext cx="0" cy="19812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85" name="直接连接符 31785"/>
          <p:cNvSpPr>
            <a:spLocks noChangeShapeType="1"/>
          </p:cNvSpPr>
          <p:nvPr/>
        </p:nvSpPr>
        <p:spPr bwMode="auto">
          <a:xfrm flipV="1">
            <a:off x="7848600" y="914400"/>
            <a:ext cx="0" cy="1447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86" name="矩形 31786"/>
          <p:cNvSpPr>
            <a:spLocks noChangeArrowheads="1"/>
          </p:cNvSpPr>
          <p:nvPr/>
        </p:nvSpPr>
        <p:spPr bwMode="auto">
          <a:xfrm>
            <a:off x="914400" y="4267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IR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31787" name="矩形 31787"/>
          <p:cNvSpPr>
            <a:spLocks noChangeArrowheads="1"/>
          </p:cNvSpPr>
          <p:nvPr/>
        </p:nvSpPr>
        <p:spPr bwMode="auto">
          <a:xfrm>
            <a:off x="1600200" y="4267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31788" name="矩形 31788"/>
          <p:cNvSpPr>
            <a:spLocks noChangeArrowheads="1"/>
          </p:cNvSpPr>
          <p:nvPr/>
        </p:nvSpPr>
        <p:spPr bwMode="auto">
          <a:xfrm>
            <a:off x="3200400" y="4114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DR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31789" name="直接连接符 31789"/>
          <p:cNvSpPr>
            <a:spLocks noChangeShapeType="1"/>
          </p:cNvSpPr>
          <p:nvPr/>
        </p:nvSpPr>
        <p:spPr bwMode="auto">
          <a:xfrm>
            <a:off x="3810000" y="3810000"/>
            <a:ext cx="0" cy="990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90" name="直接连接符 31790"/>
          <p:cNvSpPr>
            <a:spLocks noChangeShapeType="1"/>
          </p:cNvSpPr>
          <p:nvPr/>
        </p:nvSpPr>
        <p:spPr bwMode="auto">
          <a:xfrm>
            <a:off x="4648200" y="3810000"/>
            <a:ext cx="0" cy="990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91" name="直接连接符 31791"/>
          <p:cNvSpPr>
            <a:spLocks noChangeShapeType="1"/>
          </p:cNvSpPr>
          <p:nvPr/>
        </p:nvSpPr>
        <p:spPr bwMode="auto">
          <a:xfrm>
            <a:off x="4953000" y="3810000"/>
            <a:ext cx="0" cy="990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92" name="直接连接符 31792"/>
          <p:cNvSpPr>
            <a:spLocks noChangeShapeType="1"/>
          </p:cNvSpPr>
          <p:nvPr/>
        </p:nvSpPr>
        <p:spPr bwMode="auto">
          <a:xfrm>
            <a:off x="5257800" y="3810000"/>
            <a:ext cx="0" cy="990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93" name="直接连接符 31793"/>
          <p:cNvSpPr>
            <a:spLocks noChangeShapeType="1"/>
          </p:cNvSpPr>
          <p:nvPr/>
        </p:nvSpPr>
        <p:spPr bwMode="auto">
          <a:xfrm>
            <a:off x="5562600" y="3810000"/>
            <a:ext cx="0" cy="990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94" name="矩形 31794"/>
          <p:cNvSpPr>
            <a:spLocks noChangeArrowheads="1"/>
          </p:cNvSpPr>
          <p:nvPr/>
        </p:nvSpPr>
        <p:spPr bwMode="auto">
          <a:xfrm>
            <a:off x="4114800" y="396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R0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31795" name="矩形 31795"/>
          <p:cNvSpPr>
            <a:spLocks noChangeArrowheads="1"/>
          </p:cNvSpPr>
          <p:nvPr/>
        </p:nvSpPr>
        <p:spPr bwMode="auto">
          <a:xfrm>
            <a:off x="5562600" y="396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R3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31796" name="矩形 31796"/>
          <p:cNvSpPr>
            <a:spLocks noChangeArrowheads="1"/>
          </p:cNvSpPr>
          <p:nvPr/>
        </p:nvSpPr>
        <p:spPr bwMode="auto">
          <a:xfrm>
            <a:off x="762000" y="1219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IR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1797" name="矩形 31797"/>
          <p:cNvSpPr>
            <a:spLocks noChangeArrowheads="1"/>
          </p:cNvSpPr>
          <p:nvPr/>
        </p:nvSpPr>
        <p:spPr bwMode="auto">
          <a:xfrm>
            <a:off x="1447800" y="1219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PC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1798" name="矩形 31798"/>
          <p:cNvSpPr>
            <a:spLocks noChangeArrowheads="1"/>
          </p:cNvSpPr>
          <p:nvPr/>
        </p:nvSpPr>
        <p:spPr bwMode="auto">
          <a:xfrm>
            <a:off x="2057400" y="1219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AR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1799" name="矩形 31799"/>
          <p:cNvSpPr>
            <a:spLocks noChangeArrowheads="1"/>
          </p:cNvSpPr>
          <p:nvPr/>
        </p:nvSpPr>
        <p:spPr bwMode="auto">
          <a:xfrm>
            <a:off x="2667000" y="1447800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R/W</a:t>
            </a:r>
          </a:p>
        </p:txBody>
      </p:sp>
      <p:sp>
        <p:nvSpPr>
          <p:cNvPr id="31800" name="直接连接符 31800"/>
          <p:cNvSpPr>
            <a:spLocks noChangeShapeType="1"/>
          </p:cNvSpPr>
          <p:nvPr/>
        </p:nvSpPr>
        <p:spPr bwMode="auto">
          <a:xfrm>
            <a:off x="3048000" y="152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801" name="直接连接符 31801"/>
          <p:cNvSpPr>
            <a:spLocks noChangeShapeType="1"/>
          </p:cNvSpPr>
          <p:nvPr/>
        </p:nvSpPr>
        <p:spPr bwMode="auto">
          <a:xfrm>
            <a:off x="3733800" y="914400"/>
            <a:ext cx="0" cy="1066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802" name="矩形 31802"/>
          <p:cNvSpPr>
            <a:spLocks noChangeArrowheads="1"/>
          </p:cNvSpPr>
          <p:nvPr/>
        </p:nvSpPr>
        <p:spPr bwMode="auto">
          <a:xfrm>
            <a:off x="3733800" y="15240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DR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1803" name="矩形 31803"/>
          <p:cNvSpPr>
            <a:spLocks noChangeArrowheads="1"/>
          </p:cNvSpPr>
          <p:nvPr/>
        </p:nvSpPr>
        <p:spPr bwMode="auto">
          <a:xfrm>
            <a:off x="4114800" y="1066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R0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1804" name="矩形 31804"/>
          <p:cNvSpPr>
            <a:spLocks noChangeArrowheads="1"/>
          </p:cNvSpPr>
          <p:nvPr/>
        </p:nvSpPr>
        <p:spPr bwMode="auto">
          <a:xfrm>
            <a:off x="5105400" y="1066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R3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1805" name="矩形 31805"/>
          <p:cNvSpPr>
            <a:spLocks noChangeArrowheads="1"/>
          </p:cNvSpPr>
          <p:nvPr/>
        </p:nvSpPr>
        <p:spPr bwMode="auto">
          <a:xfrm>
            <a:off x="6096000" y="1066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1806" name="矩形 31806"/>
          <p:cNvSpPr>
            <a:spLocks noChangeArrowheads="1"/>
          </p:cNvSpPr>
          <p:nvPr/>
        </p:nvSpPr>
        <p:spPr bwMode="auto">
          <a:xfrm>
            <a:off x="5715000" y="34290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b="1" i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1807" name="矩形 31807"/>
          <p:cNvSpPr>
            <a:spLocks noChangeArrowheads="1"/>
          </p:cNvSpPr>
          <p:nvPr/>
        </p:nvSpPr>
        <p:spPr bwMode="auto">
          <a:xfrm>
            <a:off x="6477000" y="15240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</a:t>
            </a:r>
            <a:endParaRPr lang="en-US" altLang="zh-CN" b="1" i="0" baseline="-250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808" name="矩形 31808"/>
          <p:cNvSpPr>
            <a:spLocks noChangeArrowheads="1"/>
          </p:cNvSpPr>
          <p:nvPr/>
        </p:nvSpPr>
        <p:spPr bwMode="auto">
          <a:xfrm>
            <a:off x="6781800" y="9906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_</a:t>
            </a:r>
            <a:endParaRPr lang="en-US" altLang="zh-CN" b="1" i="0" baseline="-250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809" name="矩形 31809"/>
          <p:cNvSpPr>
            <a:spLocks noChangeArrowheads="1"/>
          </p:cNvSpPr>
          <p:nvPr/>
        </p:nvSpPr>
        <p:spPr bwMode="auto">
          <a:xfrm>
            <a:off x="8001000" y="2209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en-US" altLang="zh-CN" b="1" i="0" baseline="-250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1810" name="组合 31810"/>
          <p:cNvGrpSpPr>
            <a:grpSpLocks/>
          </p:cNvGrpSpPr>
          <p:nvPr/>
        </p:nvGrpSpPr>
        <p:grpSpPr bwMode="auto">
          <a:xfrm>
            <a:off x="6300788" y="3644900"/>
            <a:ext cx="863600" cy="582613"/>
            <a:chOff x="0" y="0"/>
            <a:chExt cx="544" cy="367"/>
          </a:xfrm>
        </p:grpSpPr>
        <p:sp>
          <p:nvSpPr>
            <p:cNvPr id="31811" name="直接连接符 31811"/>
            <p:cNvSpPr>
              <a:spLocks noChangeShapeType="1"/>
            </p:cNvSpPr>
            <p:nvPr/>
          </p:nvSpPr>
          <p:spPr bwMode="auto">
            <a:xfrm>
              <a:off x="45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812" name="文本框 31812"/>
            <p:cNvSpPr txBox="1">
              <a:spLocks noChangeArrowheads="1"/>
            </p:cNvSpPr>
            <p:nvPr/>
          </p:nvSpPr>
          <p:spPr bwMode="auto">
            <a:xfrm>
              <a:off x="0" y="136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b="1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lang="en-US" altLang="zh-CN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clear</a:t>
              </a:r>
            </a:p>
          </p:txBody>
        </p:sp>
      </p:grpSp>
      <p:sp>
        <p:nvSpPr>
          <p:cNvPr id="31813" name="直接连接符 31813"/>
          <p:cNvSpPr>
            <a:spLocks noChangeShapeType="1"/>
          </p:cNvSpPr>
          <p:nvPr/>
        </p:nvSpPr>
        <p:spPr bwMode="auto">
          <a:xfrm>
            <a:off x="6948488" y="119697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814" name="文本框 31814"/>
          <p:cNvSpPr txBox="1">
            <a:spLocks noChangeArrowheads="1"/>
          </p:cNvSpPr>
          <p:nvPr/>
        </p:nvSpPr>
        <p:spPr bwMode="auto">
          <a:xfrm>
            <a:off x="6516688" y="908050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31815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5AFEB64A-77C4-4211-B038-2B1086149B24}" type="slidenum">
              <a:rPr lang="zh-CN" altLang="en-US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41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2769"/>
          <p:cNvSpPr>
            <a:spLocks noChangeArrowheads="1"/>
          </p:cNvSpPr>
          <p:nvPr/>
        </p:nvSpPr>
        <p:spPr bwMode="auto">
          <a:xfrm>
            <a:off x="685800" y="1143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AR(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PC) </a:t>
            </a:r>
            <a:endParaRPr lang="en-US" altLang="zh-CN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771" name="直接连接符 32770"/>
          <p:cNvSpPr>
            <a:spLocks noChangeShapeType="1"/>
          </p:cNvSpPr>
          <p:nvPr/>
        </p:nvSpPr>
        <p:spPr bwMode="auto">
          <a:xfrm>
            <a:off x="1295400" y="1600200"/>
            <a:ext cx="0" cy="2286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2" name="矩形 32771"/>
          <p:cNvSpPr>
            <a:spLocks noChangeArrowheads="1"/>
          </p:cNvSpPr>
          <p:nvPr/>
        </p:nvSpPr>
        <p:spPr bwMode="auto">
          <a:xfrm>
            <a:off x="539750" y="1828800"/>
            <a:ext cx="1655763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DR( </a:t>
            </a:r>
            <a:r>
              <a:rPr lang="en-US" altLang="zh-CN" sz="16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M[AR])</a:t>
            </a:r>
          </a:p>
        </p:txBody>
      </p:sp>
      <p:sp>
        <p:nvSpPr>
          <p:cNvPr id="32773" name="直接连接符 32772"/>
          <p:cNvSpPr>
            <a:spLocks noChangeShapeType="1"/>
          </p:cNvSpPr>
          <p:nvPr/>
        </p:nvSpPr>
        <p:spPr bwMode="auto">
          <a:xfrm>
            <a:off x="1295400" y="2209800"/>
            <a:ext cx="0" cy="2286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4" name="矩形 32773"/>
          <p:cNvSpPr>
            <a:spLocks noChangeArrowheads="1"/>
          </p:cNvSpPr>
          <p:nvPr/>
        </p:nvSpPr>
        <p:spPr bwMode="auto">
          <a:xfrm>
            <a:off x="685800" y="24384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IR( 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DR)</a:t>
            </a:r>
          </a:p>
        </p:txBody>
      </p:sp>
      <p:sp>
        <p:nvSpPr>
          <p:cNvPr id="32775" name="流程图: 决策 32774"/>
          <p:cNvSpPr>
            <a:spLocks noChangeArrowheads="1"/>
          </p:cNvSpPr>
          <p:nvPr/>
        </p:nvSpPr>
        <p:spPr bwMode="auto">
          <a:xfrm>
            <a:off x="914400" y="3048000"/>
            <a:ext cx="762000" cy="304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6" name="直接连接符 32775"/>
          <p:cNvSpPr>
            <a:spLocks noChangeShapeType="1"/>
          </p:cNvSpPr>
          <p:nvPr/>
        </p:nvSpPr>
        <p:spPr bwMode="auto">
          <a:xfrm>
            <a:off x="1295400" y="2819400"/>
            <a:ext cx="0" cy="2286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7" name="矩形 32776"/>
          <p:cNvSpPr>
            <a:spLocks noChangeArrowheads="1"/>
          </p:cNvSpPr>
          <p:nvPr/>
        </p:nvSpPr>
        <p:spPr bwMode="auto">
          <a:xfrm>
            <a:off x="685800" y="35814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(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R[2])</a:t>
            </a:r>
            <a:endParaRPr lang="en-US" altLang="zh-CN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778" name="直接连接符 32777"/>
          <p:cNvSpPr>
            <a:spLocks noChangeShapeType="1"/>
          </p:cNvSpPr>
          <p:nvPr/>
        </p:nvSpPr>
        <p:spPr bwMode="auto">
          <a:xfrm>
            <a:off x="1295400" y="3352800"/>
            <a:ext cx="0" cy="2286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9" name="直接连接符 32778"/>
          <p:cNvSpPr>
            <a:spLocks noChangeShapeType="1"/>
          </p:cNvSpPr>
          <p:nvPr/>
        </p:nvSpPr>
        <p:spPr bwMode="auto">
          <a:xfrm>
            <a:off x="1295400" y="3962400"/>
            <a:ext cx="0" cy="3048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80" name="矩形 32779"/>
          <p:cNvSpPr>
            <a:spLocks noChangeArrowheads="1"/>
          </p:cNvSpPr>
          <p:nvPr/>
        </p:nvSpPr>
        <p:spPr bwMode="auto">
          <a:xfrm>
            <a:off x="685800" y="42672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zh-CN" altLang="en-US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lang="zh-CN" altLang="en-US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(</a:t>
            </a:r>
            <a:r>
              <a:rPr lang="zh-CN" altLang="en-US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R[0])</a:t>
            </a:r>
            <a:endParaRPr lang="zh-CN" altLang="en-US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781" name="直接连接符 32780"/>
          <p:cNvSpPr>
            <a:spLocks noChangeShapeType="1"/>
          </p:cNvSpPr>
          <p:nvPr/>
        </p:nvSpPr>
        <p:spPr bwMode="auto">
          <a:xfrm>
            <a:off x="1295400" y="4648200"/>
            <a:ext cx="0" cy="3048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82" name="矩形 32781"/>
          <p:cNvSpPr>
            <a:spLocks noChangeArrowheads="1"/>
          </p:cNvSpPr>
          <p:nvPr/>
        </p:nvSpPr>
        <p:spPr bwMode="auto">
          <a:xfrm>
            <a:off x="323850" y="4953000"/>
            <a:ext cx="187166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R[0](</a:t>
            </a: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R[0])+(R[2])</a:t>
            </a:r>
            <a:endParaRPr lang="en-US" altLang="zh-CN" sz="1600" b="1" i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32783" name="组合 32782"/>
          <p:cNvGrpSpPr>
            <a:grpSpLocks/>
          </p:cNvGrpSpPr>
          <p:nvPr/>
        </p:nvGrpSpPr>
        <p:grpSpPr bwMode="auto">
          <a:xfrm>
            <a:off x="838200" y="5410200"/>
            <a:ext cx="762000" cy="533400"/>
            <a:chOff x="0" y="0"/>
            <a:chExt cx="480" cy="336"/>
          </a:xfrm>
        </p:grpSpPr>
        <p:sp>
          <p:nvSpPr>
            <p:cNvPr id="2" name="直接连接符 32783"/>
            <p:cNvSpPr>
              <a:spLocks noChangeShapeType="1"/>
            </p:cNvSpPr>
            <p:nvPr/>
          </p:nvSpPr>
          <p:spPr bwMode="auto">
            <a:xfrm>
              <a:off x="288" y="0"/>
              <a:ext cx="0" cy="24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2784" name="组合 32784"/>
            <p:cNvGrpSpPr>
              <a:grpSpLocks/>
            </p:cNvGrpSpPr>
            <p:nvPr/>
          </p:nvGrpSpPr>
          <p:grpSpPr bwMode="auto">
            <a:xfrm>
              <a:off x="0" y="144"/>
              <a:ext cx="480" cy="192"/>
              <a:chOff x="0" y="0"/>
              <a:chExt cx="480" cy="192"/>
            </a:xfrm>
          </p:grpSpPr>
          <p:sp>
            <p:nvSpPr>
              <p:cNvPr id="32785" name="直接连接符 32785"/>
              <p:cNvSpPr>
                <a:spLocks noChangeShapeType="1"/>
              </p:cNvSpPr>
              <p:nvPr/>
            </p:nvSpPr>
            <p:spPr bwMode="auto">
              <a:xfrm flipV="1">
                <a:off x="0" y="9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2786" name="直接连接符 32786"/>
              <p:cNvSpPr>
                <a:spLocks noChangeShapeType="1"/>
              </p:cNvSpPr>
              <p:nvPr/>
            </p:nvSpPr>
            <p:spPr bwMode="auto">
              <a:xfrm>
                <a:off x="96" y="9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2787" name="直接连接符 32787"/>
              <p:cNvSpPr>
                <a:spLocks noChangeShapeType="1"/>
              </p:cNvSpPr>
              <p:nvPr/>
            </p:nvSpPr>
            <p:spPr bwMode="auto">
              <a:xfrm flipV="1">
                <a:off x="384" y="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>
                  <a:buFont typeface="Arial" pitchFamily="34" charset="0"/>
                  <a:buNone/>
                </a:pPr>
                <a:endParaRPr lang="zh-CN" altLang="en-US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32788" name="矩形 32788"/>
          <p:cNvSpPr>
            <a:spLocks noChangeArrowheads="1"/>
          </p:cNvSpPr>
          <p:nvPr/>
        </p:nvSpPr>
        <p:spPr bwMode="auto">
          <a:xfrm>
            <a:off x="457200" y="457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buFont typeface="Arial" pitchFamily="34" charset="0"/>
              <a:buNone/>
            </a:pP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(R0)+(R2)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R0</a:t>
            </a:r>
          </a:p>
        </p:txBody>
      </p:sp>
      <p:sp>
        <p:nvSpPr>
          <p:cNvPr id="32790" name="矩形 32789"/>
          <p:cNvSpPr>
            <a:spLocks noChangeArrowheads="1"/>
          </p:cNvSpPr>
          <p:nvPr/>
        </p:nvSpPr>
        <p:spPr bwMode="auto">
          <a:xfrm>
            <a:off x="1905000" y="1066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buFont typeface="Arial" pitchFamily="34" charset="0"/>
              <a:buNone/>
            </a:pP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PC</a:t>
            </a:r>
            <a:r>
              <a:rPr lang="en-US" altLang="zh-CN" sz="24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4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G,</a:t>
            </a:r>
            <a:r>
              <a:rPr lang="en-US" altLang="zh-CN" sz="24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AR</a:t>
            </a:r>
            <a:r>
              <a:rPr lang="en-US" altLang="zh-CN" sz="24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2791" name="矩形 32790"/>
          <p:cNvSpPr>
            <a:spLocks noChangeArrowheads="1"/>
          </p:cNvSpPr>
          <p:nvPr/>
        </p:nvSpPr>
        <p:spPr bwMode="auto">
          <a:xfrm>
            <a:off x="1952625" y="1752600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R/</a:t>
            </a:r>
            <a:r>
              <a:rPr lang="en-US" altLang="zh-CN" sz="2000" b="1" i="0" u="sng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W</a:t>
            </a: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= R  </a:t>
            </a:r>
            <a:endParaRPr lang="en-US" altLang="zh-CN" sz="2000" b="1" i="0" baseline="-2000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92" name="矩形 32791"/>
          <p:cNvSpPr>
            <a:spLocks noChangeArrowheads="1"/>
          </p:cNvSpPr>
          <p:nvPr/>
        </p:nvSpPr>
        <p:spPr bwMode="auto">
          <a:xfrm>
            <a:off x="1971675" y="24384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zh-CN" altLang="en-US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DR</a:t>
            </a:r>
            <a:r>
              <a:rPr lang="zh-CN" altLang="en-US" sz="24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4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IR</a:t>
            </a:r>
            <a:r>
              <a:rPr lang="zh-CN" altLang="en-US" sz="24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2793" name="矩形 32792"/>
          <p:cNvSpPr>
            <a:spLocks noChangeArrowheads="1"/>
          </p:cNvSpPr>
          <p:nvPr/>
        </p:nvSpPr>
        <p:spPr bwMode="auto">
          <a:xfrm>
            <a:off x="2057400" y="3505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buFont typeface="Arial" pitchFamily="34" charset="0"/>
              <a:buNone/>
            </a:pPr>
            <a:r>
              <a:rPr lang="zh-CN" altLang="en-US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R2</a:t>
            </a:r>
            <a:r>
              <a:rPr lang="zh-CN" altLang="en-US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G , Y</a:t>
            </a:r>
            <a:r>
              <a:rPr lang="zh-CN" altLang="en-US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2794" name="矩形 32793"/>
          <p:cNvSpPr>
            <a:spLocks noChangeArrowheads="1"/>
          </p:cNvSpPr>
          <p:nvPr/>
        </p:nvSpPr>
        <p:spPr bwMode="auto">
          <a:xfrm>
            <a:off x="1752600" y="4191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R0</a:t>
            </a:r>
            <a:r>
              <a:rPr lang="en-US" altLang="zh-CN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 </a:t>
            </a:r>
            <a:r>
              <a:rPr lang="en-US" altLang="zh-CN" sz="2000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000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G , X</a:t>
            </a:r>
            <a:r>
              <a:rPr lang="en-US" altLang="zh-CN" sz="2000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en-US" altLang="zh-CN" sz="2000" i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95" name="矩形 32794"/>
          <p:cNvSpPr>
            <a:spLocks noChangeArrowheads="1"/>
          </p:cNvSpPr>
          <p:nvPr/>
        </p:nvSpPr>
        <p:spPr bwMode="auto">
          <a:xfrm>
            <a:off x="1979613" y="4953000"/>
            <a:ext cx="16017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zh-CN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i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 G , R0</a:t>
            </a:r>
            <a:r>
              <a:rPr lang="en-US" altLang="zh-CN" b="1" i="0" baseline="-25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en-US" altLang="zh-CN" b="1" i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图片 32795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9600"/>
            <a:ext cx="5562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96" name="组合 32796"/>
          <p:cNvGrpSpPr>
            <a:grpSpLocks/>
          </p:cNvGrpSpPr>
          <p:nvPr/>
        </p:nvGrpSpPr>
        <p:grpSpPr bwMode="auto">
          <a:xfrm>
            <a:off x="7453313" y="4365625"/>
            <a:ext cx="863600" cy="582613"/>
            <a:chOff x="0" y="0"/>
            <a:chExt cx="544" cy="367"/>
          </a:xfrm>
        </p:grpSpPr>
        <p:sp>
          <p:nvSpPr>
            <p:cNvPr id="32797" name="直接连接符 32797"/>
            <p:cNvSpPr>
              <a:spLocks noChangeShapeType="1"/>
            </p:cNvSpPr>
            <p:nvPr/>
          </p:nvSpPr>
          <p:spPr bwMode="auto">
            <a:xfrm>
              <a:off x="45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buFont typeface="Arial" pitchFamily="34" charset="0"/>
                <a:buNone/>
              </a:pPr>
              <a:endParaRPr lang="zh-CN" altLang="en-US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798" name="文本框 32798"/>
            <p:cNvSpPr txBox="1">
              <a:spLocks noChangeArrowheads="1"/>
            </p:cNvSpPr>
            <p:nvPr/>
          </p:nvSpPr>
          <p:spPr bwMode="auto">
            <a:xfrm>
              <a:off x="0" y="136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b="1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lang="en-US" altLang="zh-CN" i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clear</a:t>
              </a:r>
            </a:p>
          </p:txBody>
        </p:sp>
      </p:grpSp>
      <p:sp>
        <p:nvSpPr>
          <p:cNvPr id="32799" name="直接连接符 32799"/>
          <p:cNvSpPr>
            <a:spLocks noChangeShapeType="1"/>
          </p:cNvSpPr>
          <p:nvPr/>
        </p:nvSpPr>
        <p:spPr bwMode="auto">
          <a:xfrm>
            <a:off x="7956550" y="11255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Arial" pitchFamily="34" charset="0"/>
              <a:buNone/>
            </a:pPr>
            <a:endParaRPr lang="zh-CN" altLang="en-US" i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800" name="文本框 32800"/>
          <p:cNvSpPr txBox="1">
            <a:spLocks noChangeArrowheads="1"/>
          </p:cNvSpPr>
          <p:nvPr/>
        </p:nvSpPr>
        <p:spPr bwMode="auto">
          <a:xfrm>
            <a:off x="7596188" y="836613"/>
            <a:ext cx="574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1600" b="1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3280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1E00C4CB-F289-46BB-B6D6-454BE350E380}" type="slidenum">
              <a:rPr lang="zh-CN" altLang="en-US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69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2" grpId="0" animBg="1"/>
      <p:bldP spid="32774" grpId="0" animBg="1"/>
      <p:bldP spid="32777" grpId="0" animBg="1"/>
      <p:bldP spid="32780" grpId="0" animBg="1"/>
      <p:bldP spid="32782" grpId="0" animBg="1"/>
      <p:bldP spid="32790" grpId="0" build="p"/>
      <p:bldP spid="32791" grpId="0" build="p"/>
      <p:bldP spid="32792" grpId="0" build="p"/>
      <p:bldP spid="32793" grpId="0" build="p"/>
      <p:bldP spid="32794" grpId="0" build="p"/>
      <p:bldP spid="327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FFFF00"/>
      </a:dk2>
      <a:lt2>
        <a:srgbClr val="000000"/>
      </a:lt2>
      <a:accent1>
        <a:srgbClr val="FF9900"/>
      </a:accent1>
      <a:accent2>
        <a:srgbClr val="6666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5B5BE5"/>
      </a:accent6>
      <a:hlink>
        <a:srgbClr val="FF0000"/>
      </a:hlink>
      <a:folHlink>
        <a:srgbClr val="96969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FFFF00"/>
      </a:dk2>
      <a:lt2>
        <a:srgbClr val="000000"/>
      </a:lt2>
      <a:accent1>
        <a:srgbClr val="FF9900"/>
      </a:accent1>
      <a:accent2>
        <a:srgbClr val="6666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5B5BE5"/>
      </a:accent6>
      <a:hlink>
        <a:srgbClr val="FF0000"/>
      </a:hlink>
      <a:folHlink>
        <a:srgbClr val="96969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FFFF00"/>
      </a:dk2>
      <a:lt2>
        <a:srgbClr val="000000"/>
      </a:lt2>
      <a:accent1>
        <a:srgbClr val="FF9900"/>
      </a:accent1>
      <a:accent2>
        <a:srgbClr val="6666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5B5BE5"/>
      </a:accent6>
      <a:hlink>
        <a:srgbClr val="FF0000"/>
      </a:hlink>
      <a:folHlink>
        <a:srgbClr val="96969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11162</TotalTime>
  <Words>2959</Words>
  <Application>Microsoft Office PowerPoint</Application>
  <PresentationFormat>全屏显示(4:3)</PresentationFormat>
  <Paragraphs>693</Paragraphs>
  <Slides>54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2_nordridesign</vt:lpstr>
      <vt:lpstr>1_nordridesign</vt:lpstr>
      <vt:lpstr>默认设计模板</vt:lpstr>
      <vt:lpstr>Office 主题</vt:lpstr>
      <vt:lpstr>3_nordridesign</vt:lpstr>
      <vt:lpstr>4_默认设计模板</vt:lpstr>
      <vt:lpstr>1_默认设计模板</vt:lpstr>
      <vt:lpstr>PowerPoint 演示文稿</vt:lpstr>
      <vt:lpstr>本章主要内容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本章容易混淆的一些概念</vt:lpstr>
      <vt:lpstr>CPU是如何识别内存中的信息是指令还是数据？</vt:lpstr>
      <vt:lpstr>Machine Structure</vt:lpstr>
      <vt:lpstr>高级语言如何执行成二值逻辑</vt:lpstr>
      <vt:lpstr>第四章 部分习题解析</vt:lpstr>
      <vt:lpstr>例1 设有若干片256K×8位的SRAM芯片，问： (1) 如何构成2048K×32位的存储器？ (2) 需要多少片RAM芯片？ (3) 该存储器需要多少字节地址位？ (4) 画出该存储器与CPU连接的结构图，设CPU的接口信号有地址信号、数据信号、控制信号MREQ#和R/W#。</vt:lpstr>
      <vt:lpstr>PowerPoint 演示文稿</vt:lpstr>
      <vt:lpstr>PowerPoint 演示文稿</vt:lpstr>
      <vt:lpstr>PowerPoint 演示文稿</vt:lpstr>
      <vt:lpstr>PowerPoint 演示文稿</vt:lpstr>
      <vt:lpstr>1、ROM和RAM采用8K×1的芯片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课堂测验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xiaoliang</cp:lastModifiedBy>
  <cp:revision>844</cp:revision>
  <cp:lastPrinted>2010-12-19T06:40:38Z</cp:lastPrinted>
  <dcterms:created xsi:type="dcterms:W3CDTF">2009-09-14T03:13:49Z</dcterms:created>
  <dcterms:modified xsi:type="dcterms:W3CDTF">2019-12-16T07:59:07Z</dcterms:modified>
</cp:coreProperties>
</file>