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  <p:sldMasterId id="2147483707" r:id="rId3"/>
    <p:sldMasterId id="2147483726" r:id="rId4"/>
    <p:sldMasterId id="2147483738" r:id="rId5"/>
  </p:sldMasterIdLst>
  <p:notesMasterIdLst>
    <p:notesMasterId r:id="rId49"/>
  </p:notesMasterIdLst>
  <p:handoutMasterIdLst>
    <p:handoutMasterId r:id="rId50"/>
  </p:handoutMasterIdLst>
  <p:sldIdLst>
    <p:sldId id="551" r:id="rId6"/>
    <p:sldId id="889" r:id="rId7"/>
    <p:sldId id="890" r:id="rId8"/>
    <p:sldId id="891" r:id="rId9"/>
    <p:sldId id="892" r:id="rId10"/>
    <p:sldId id="893" r:id="rId11"/>
    <p:sldId id="894" r:id="rId12"/>
    <p:sldId id="895" r:id="rId13"/>
    <p:sldId id="896" r:id="rId14"/>
    <p:sldId id="897" r:id="rId15"/>
    <p:sldId id="898" r:id="rId16"/>
    <p:sldId id="899" r:id="rId17"/>
    <p:sldId id="900" r:id="rId18"/>
    <p:sldId id="901" r:id="rId19"/>
    <p:sldId id="902" r:id="rId20"/>
    <p:sldId id="903" r:id="rId21"/>
    <p:sldId id="910" r:id="rId22"/>
    <p:sldId id="911" r:id="rId23"/>
    <p:sldId id="858" r:id="rId24"/>
    <p:sldId id="857" r:id="rId25"/>
    <p:sldId id="854" r:id="rId26"/>
    <p:sldId id="855" r:id="rId27"/>
    <p:sldId id="856" r:id="rId28"/>
    <p:sldId id="848" r:id="rId29"/>
    <p:sldId id="746" r:id="rId30"/>
    <p:sldId id="762" r:id="rId31"/>
    <p:sldId id="763" r:id="rId32"/>
    <p:sldId id="821" r:id="rId33"/>
    <p:sldId id="822" r:id="rId34"/>
    <p:sldId id="824" r:id="rId35"/>
    <p:sldId id="841" r:id="rId36"/>
    <p:sldId id="835" r:id="rId37"/>
    <p:sldId id="836" r:id="rId38"/>
    <p:sldId id="837" r:id="rId39"/>
    <p:sldId id="838" r:id="rId40"/>
    <p:sldId id="839" r:id="rId41"/>
    <p:sldId id="840" r:id="rId42"/>
    <p:sldId id="826" r:id="rId43"/>
    <p:sldId id="827" r:id="rId44"/>
    <p:sldId id="828" r:id="rId45"/>
    <p:sldId id="831" r:id="rId46"/>
    <p:sldId id="832" r:id="rId47"/>
    <p:sldId id="811" r:id="rId48"/>
  </p:sldIdLst>
  <p:sldSz cx="9144000" cy="6858000" type="screen4x3"/>
  <p:notesSz cx="6400800" cy="8686800"/>
  <p:embeddedFontLst>
    <p:embeddedFont>
      <p:font typeface="华文新魏" panose="02010800040101010101" pitchFamily="2" charset="-122"/>
      <p:regular r:id="rId51"/>
    </p:embeddedFont>
    <p:embeddedFont>
      <p:font typeface="Garamond" panose="02020404030301010803" pitchFamily="18" charset="0"/>
      <p:regular r:id="rId52"/>
      <p:bold r:id="rId53"/>
      <p:italic r:id="rId54"/>
    </p:embeddedFont>
    <p:embeddedFont>
      <p:font typeface="华文细黑" panose="02010600040101010101" pitchFamily="2" charset="-122"/>
      <p:regular r:id="rId55"/>
    </p:embeddedFont>
    <p:embeddedFont>
      <p:font typeface="微软雅黑" panose="020B0503020204020204" pitchFamily="34" charset="-122"/>
      <p:regular r:id="rId56"/>
      <p:bold r:id="rId57"/>
    </p:embeddedFont>
    <p:embeddedFont>
      <p:font typeface="Tahoma" panose="020B0604030504040204" pitchFamily="34" charset="0"/>
      <p:regular r:id="rId58"/>
      <p:bold r:id="rId59"/>
    </p:embeddedFont>
    <p:embeddedFont>
      <p:font typeface="华文楷体" panose="02010600040101010101" pitchFamily="2" charset="-122"/>
      <p:regular r:id="rId60"/>
    </p:embeddedFont>
    <p:embeddedFont>
      <p:font typeface="Verdana" panose="020B0604030504040204" pitchFamily="34" charset="0"/>
      <p:regular r:id="rId61"/>
      <p:bold r:id="rId62"/>
      <p:italic r:id="rId63"/>
      <p:boldItalic r:id="rId64"/>
    </p:embeddedFont>
    <p:embeddedFont>
      <p:font typeface="黑体" panose="02010609060101010101" pitchFamily="49" charset="-122"/>
      <p:regular r:id="rId65"/>
    </p:embeddedFont>
  </p:embeddedFontLst>
  <p:custDataLst>
    <p:tags r:id="rId66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736">
          <p15:clr>
            <a:srgbClr val="A4A3A4"/>
          </p15:clr>
        </p15:guide>
        <p15:guide id="2" pos="20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  <a:srgbClr val="99FF66"/>
    <a:srgbClr val="0E706E"/>
    <a:srgbClr val="FF9999"/>
    <a:srgbClr val="FFFFFF"/>
    <a:srgbClr val="FFFFCC"/>
    <a:srgbClr val="149C99"/>
    <a:srgbClr val="0D7157"/>
    <a:srgbClr val="535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3" autoAdjust="0"/>
    <p:restoredTop sz="99826" autoAdjust="0"/>
  </p:normalViewPr>
  <p:slideViewPr>
    <p:cSldViewPr>
      <p:cViewPr>
        <p:scale>
          <a:sx n="75" d="100"/>
          <a:sy n="75" d="100"/>
        </p:scale>
        <p:origin x="-1728" y="-402"/>
      </p:cViewPr>
      <p:guideLst>
        <p:guide orient="horz" pos="3748"/>
        <p:guide pos="2880"/>
        <p:guide pos="295"/>
        <p:guide pos="546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60"/>
    </p:cViewPr>
  </p:sorterViewPr>
  <p:notesViewPr>
    <p:cSldViewPr>
      <p:cViewPr varScale="1">
        <p:scale>
          <a:sx n="50" d="100"/>
          <a:sy n="50" d="100"/>
        </p:scale>
        <p:origin x="-2682" y="-102"/>
      </p:cViewPr>
      <p:guideLst>
        <p:guide orient="horz" pos="2736"/>
        <p:guide pos="20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9.fntdata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233" cy="434618"/>
          </a:xfrm>
          <a:prstGeom prst="rect">
            <a:avLst/>
          </a:prstGeom>
        </p:spPr>
        <p:txBody>
          <a:bodyPr vert="horz" lIns="82375" tIns="41187" rIns="82375" bIns="41187" rtlCol="0"/>
          <a:lstStyle>
            <a:lvl1pPr algn="l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6076" y="0"/>
            <a:ext cx="2773233" cy="434618"/>
          </a:xfrm>
          <a:prstGeom prst="rect">
            <a:avLst/>
          </a:prstGeom>
        </p:spPr>
        <p:txBody>
          <a:bodyPr vert="horz" lIns="82375" tIns="41187" rIns="82375" bIns="41187" rtlCol="0"/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2016/12/10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250793"/>
            <a:ext cx="2773233" cy="434618"/>
          </a:xfrm>
          <a:prstGeom prst="rect">
            <a:avLst/>
          </a:prstGeom>
        </p:spPr>
        <p:txBody>
          <a:bodyPr vert="horz" lIns="82375" tIns="41187" rIns="82375" bIns="41187" rtlCol="0" anchor="b"/>
          <a:lstStyle>
            <a:lvl1pPr algn="l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6076" y="8250793"/>
            <a:ext cx="2773233" cy="434618"/>
          </a:xfrm>
          <a:prstGeom prst="rect">
            <a:avLst/>
          </a:prstGeom>
        </p:spPr>
        <p:txBody>
          <a:bodyPr vert="horz" lIns="82375" tIns="41187" rIns="82375" bIns="41187" rtlCol="0" anchor="b"/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233" cy="4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75" tIns="41187" rIns="82375" bIns="41187" numCol="1" anchor="t" anchorCtr="0" compatLnSpc="1">
            <a:prstTxWarp prst="textNoShape">
              <a:avLst/>
            </a:prstTxWarp>
          </a:bodyPr>
          <a:lstStyle>
            <a:lvl1pPr algn="l">
              <a:defRPr sz="10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6076" y="0"/>
            <a:ext cx="2773233" cy="4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75" tIns="41187" rIns="82375" bIns="41187" numCol="1" anchor="t" anchorCtr="0" compatLnSpc="1">
            <a:prstTxWarp prst="textNoShape">
              <a:avLst/>
            </a:prstTxWarp>
          </a:bodyPr>
          <a:lstStyle>
            <a:lvl1pPr>
              <a:defRPr sz="10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0875"/>
            <a:ext cx="4344988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634" y="4126786"/>
            <a:ext cx="5121533" cy="39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75" tIns="41187" rIns="82375" bIns="411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793"/>
            <a:ext cx="2773233" cy="4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75" tIns="41187" rIns="82375" bIns="41187" numCol="1" anchor="b" anchorCtr="0" compatLnSpc="1">
            <a:prstTxWarp prst="textNoShape">
              <a:avLst/>
            </a:prstTxWarp>
          </a:bodyPr>
          <a:lstStyle>
            <a:lvl1pPr algn="l">
              <a:defRPr sz="10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6076" y="8250793"/>
            <a:ext cx="2773233" cy="4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75" tIns="41187" rIns="82375" bIns="41187" numCol="1" anchor="b" anchorCtr="0" compatLnSpc="1">
            <a:prstTxWarp prst="textNoShape">
              <a:avLst/>
            </a:prstTxWarp>
          </a:bodyPr>
          <a:lstStyle>
            <a:lvl1pPr>
              <a:defRPr sz="10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 bwMode="auto">
          <a:xfrm>
            <a:off x="3626076" y="8250793"/>
            <a:ext cx="2773233" cy="43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375" tIns="41187" rIns="82375" bIns="41187" anchor="b"/>
          <a:lstStyle/>
          <a:p>
            <a:fld id="{FB2898A2-A1B0-49AD-90F7-1EF709F82A79}" type="slidenum">
              <a:rPr lang="zh-CN" altLang="en-US" sz="1000" i="0">
                <a:ea typeface="宋体" pitchFamily="2" charset="-122"/>
              </a:rPr>
              <a:pPr/>
              <a:t>1</a:t>
            </a:fld>
            <a:endParaRPr lang="en-US" altLang="zh-CN" sz="1000" i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99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00453" indent="-269405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77620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08669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39717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70765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01813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32861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63909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C0504D"/>
              </a:buClr>
            </a:pPr>
            <a:fld id="{7860AA9A-4336-4CFF-8D66-0EE6EFC9364D}" type="slidenum">
              <a:rPr lang="en-US" altLang="zh-CN" sz="1100">
                <a:solidFill>
                  <a:srgbClr val="000000"/>
                </a:solidFill>
                <a:latin typeface="Arial" pitchFamily="34" charset="0"/>
              </a:rPr>
              <a:pPr eaLnBrk="1" hangingPunct="1">
                <a:buClr>
                  <a:srgbClr val="C0504D"/>
                </a:buClr>
              </a:pPr>
              <a:t>2</a:t>
            </a:fld>
            <a:endParaRPr lang="en-US" altLang="zh-CN" sz="11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184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00453" indent="-269405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77620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08669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39717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70765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01813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32861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63909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C0504D"/>
              </a:buClr>
            </a:pPr>
            <a:fld id="{505A7C52-0BE5-4C75-96E3-4BDCDA905C75}" type="slidenum">
              <a:rPr lang="en-US" altLang="zh-CN" sz="1100">
                <a:solidFill>
                  <a:srgbClr val="000000"/>
                </a:solidFill>
                <a:latin typeface="Arial" pitchFamily="34" charset="0"/>
              </a:rPr>
              <a:pPr eaLnBrk="1" hangingPunct="1">
                <a:buClr>
                  <a:srgbClr val="C0504D"/>
                </a:buClr>
              </a:pPr>
              <a:t>3</a:t>
            </a:fld>
            <a:endParaRPr lang="en-US" altLang="zh-CN" sz="11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185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00453" indent="-269405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77620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08669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39717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70765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01813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32861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63909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C0504D"/>
              </a:buClr>
            </a:pPr>
            <a:fld id="{5835E28C-72A8-4948-AE57-A678477174F1}" type="slidenum">
              <a:rPr lang="en-US" altLang="zh-CN" sz="1100">
                <a:solidFill>
                  <a:srgbClr val="000000"/>
                </a:solidFill>
                <a:latin typeface="Arial" pitchFamily="34" charset="0"/>
              </a:rPr>
              <a:pPr eaLnBrk="1" hangingPunct="1">
                <a:buClr>
                  <a:srgbClr val="C0504D"/>
                </a:buClr>
              </a:pPr>
              <a:t>4</a:t>
            </a:fld>
            <a:endParaRPr lang="en-US" altLang="zh-CN" sz="11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00453" indent="-269405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77620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08669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39717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70765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01813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32861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63909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C0504D"/>
              </a:buClr>
            </a:pPr>
            <a:fld id="{4F5E8A62-C2F0-4A79-A921-B7BECFDD8D0C}" type="slidenum">
              <a:rPr lang="en-US" altLang="zh-CN" sz="1100">
                <a:solidFill>
                  <a:srgbClr val="000000"/>
                </a:solidFill>
                <a:latin typeface="Arial" pitchFamily="34" charset="0"/>
              </a:rPr>
              <a:pPr eaLnBrk="1" hangingPunct="1">
                <a:buClr>
                  <a:srgbClr val="C0504D"/>
                </a:buClr>
              </a:pPr>
              <a:t>5</a:t>
            </a:fld>
            <a:endParaRPr lang="en-US" altLang="zh-CN" sz="11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00453" indent="-269405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77620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08669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39717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70765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01813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32861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63909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C0504D"/>
              </a:buClr>
            </a:pPr>
            <a:fld id="{BF533006-B597-4499-B538-E975E5979A82}" type="slidenum">
              <a:rPr lang="en-US" altLang="zh-CN" sz="1100">
                <a:solidFill>
                  <a:srgbClr val="000000"/>
                </a:solidFill>
                <a:latin typeface="Arial" pitchFamily="34" charset="0"/>
              </a:rPr>
              <a:pPr eaLnBrk="1" hangingPunct="1">
                <a:buClr>
                  <a:srgbClr val="C0504D"/>
                </a:buClr>
              </a:pPr>
              <a:t>6</a:t>
            </a:fld>
            <a:endParaRPr lang="en-US" altLang="zh-CN" sz="11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00453" indent="-269405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77620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08669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39717" indent="-215524" eaLnBrk="0" hangingPunct="0"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70765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01813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32861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63909" indent="-215524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C0504D"/>
              </a:buClr>
            </a:pPr>
            <a:fld id="{792A672B-9DBE-44E6-A4C0-D6CFA6701A45}" type="slidenum">
              <a:rPr lang="en-US" altLang="zh-CN" sz="1100">
                <a:solidFill>
                  <a:srgbClr val="000000"/>
                </a:solidFill>
                <a:latin typeface="Arial" pitchFamily="34" charset="0"/>
              </a:rPr>
              <a:pPr eaLnBrk="1" hangingPunct="1">
                <a:buClr>
                  <a:srgbClr val="C0504D"/>
                </a:buClr>
              </a:pPr>
              <a:t>7</a:t>
            </a:fld>
            <a:endParaRPr lang="en-US" altLang="zh-CN" sz="11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1pPr>
            <a:lvl2pPr marL="700453" indent="-269405" eaLnBrk="0" hangingPunct="0"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2pPr>
            <a:lvl3pPr marL="1077620" indent="-215524" eaLnBrk="0" hangingPunct="0"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3pPr>
            <a:lvl4pPr marL="1508669" indent="-215524" eaLnBrk="0" hangingPunct="0"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4pPr>
            <a:lvl5pPr marL="1939717" indent="-215524" eaLnBrk="0" hangingPunct="0"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5pPr>
            <a:lvl6pPr marL="2370765" indent="-215524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6pPr>
            <a:lvl7pPr marL="2801813" indent="-215524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7pPr>
            <a:lvl8pPr marL="3232861" indent="-215524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8pPr>
            <a:lvl9pPr marL="3663909" indent="-215524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eaLnBrk="1" hangingPunct="1"/>
            <a:fld id="{5695B4BB-31AB-4975-8CA9-0314FBB96964}" type="slidenum">
              <a:rPr lang="en-US" altLang="zh-CN" sz="110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25</a:t>
            </a:fld>
            <a:endParaRPr lang="en-US" altLang="zh-CN" sz="11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360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3573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2016/12/10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2016/12/10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2016/12/10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14313"/>
            <a:ext cx="8229600" cy="58261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CFBDEFBE-19AC-4F3A-A057-B4F6117650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47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kumimoji="1" lang="zh-CN" altLang="en-US" sz="2400" i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9624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solidFill>
                  <a:srgbClr val="000000"/>
                </a:solidFill>
                <a:latin typeface="Verdana" pitchFamily="34" charset="0"/>
                <a:ea typeface="+mj-ea"/>
              </a:defRPr>
            </a:lvl1pPr>
          </a:lstStyle>
          <a:p>
            <a:pPr>
              <a:defRPr/>
            </a:pPr>
            <a:endParaRPr lang="en-US" altLang="zh-CN" i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5638800"/>
            <a:ext cx="1905000" cy="457200"/>
          </a:xfrm>
        </p:spPr>
        <p:txBody>
          <a:bodyPr/>
          <a:lstStyle>
            <a:lvl1pPr algn="r"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AB944CC5-F636-4AAF-B17A-439B1A7B77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1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09EC2D5E-5574-4FC4-B5A8-2DFF9A843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334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CB209F9F-1495-4017-B2BE-704C73884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172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3A3CCB00-71DA-4436-9526-6418A5443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51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2016/12/10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75BC4036-B856-4ED4-8CDF-BCFFF63D00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280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AED84804-796D-4ECB-8ABC-C936FA5FE0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307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85BB473A-336F-40F5-8A19-65D790320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782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73D3C8CE-110A-4E55-935D-3ABE1CDBA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432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51089552-DAEB-486D-A23B-08559A6D8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480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CCF34965-EB58-467F-9781-45DFA4A8F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680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D19B55C7-72F4-4232-AA8E-B1BB11B3A1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117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DB3A82C3-F564-4D7C-98BC-E43BD59632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212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5D2D333C-C8F3-424D-9C2B-9F5066059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536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36A915A7-1165-4875-AC31-BCC3222EB6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84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364F6-7E97-4247-9C2B-A7EA2A4C6843}" type="datetime1">
              <a:rPr lang="zh-CN" altLang="en-US" smtClean="0"/>
              <a:pPr>
                <a:defRPr/>
              </a:pPr>
              <a:t>2016/12/10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E2F9D486-9704-44C8-92D2-8FCE0BAA0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7985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B03EBE64-CA16-4B64-8EFD-0C862C8530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625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3251FBF2-F94E-40CD-96FC-7BDE81896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2648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fld id="{990EFCAD-B337-47E4-8DCA-E03A95CE0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861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计算机组成原理 </a:t>
            </a:r>
            <a:r>
              <a:rPr lang="zh-CN" altLang="en-US" sz="1400"/>
              <a:t> </a:t>
            </a:r>
            <a:r>
              <a:rPr lang="en-US" altLang="zh-CN" sz="1400"/>
              <a:t>Slide</a:t>
            </a:r>
            <a:r>
              <a:rPr lang="en-US" altLang="zh-CN" sz="1200"/>
              <a:t> </a:t>
            </a:r>
            <a:fld id="{7B2306BE-E3A7-426D-A786-5255DD850104}" type="slidenum">
              <a:rPr lang="en-US" altLang="zh-CN" sz="1200">
                <a:solidFill>
                  <a:srgbClr val="CC0000"/>
                </a:solidFill>
              </a:rPr>
              <a:pPr>
                <a:defRPr/>
              </a:pPr>
              <a:t>‹#›</a:t>
            </a:fld>
            <a:r>
              <a:rPr lang="en-US" altLang="zh-CN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99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计算机组成原理 </a:t>
            </a:r>
            <a:r>
              <a:rPr lang="zh-CN" altLang="en-US" sz="1400"/>
              <a:t> </a:t>
            </a:r>
            <a:r>
              <a:rPr lang="en-US" altLang="zh-CN" sz="1400"/>
              <a:t>Slide</a:t>
            </a:r>
            <a:r>
              <a:rPr lang="en-US" altLang="zh-CN" sz="1200"/>
              <a:t> </a:t>
            </a:r>
            <a:fld id="{B44B592D-5BBE-48C4-A133-7415D50C2313}" type="slidenum">
              <a:rPr lang="en-US" altLang="zh-CN" sz="1200">
                <a:solidFill>
                  <a:srgbClr val="CC0000"/>
                </a:solidFill>
              </a:rPr>
              <a:pPr>
                <a:defRPr/>
              </a:pPr>
              <a:t>‹#›</a:t>
            </a:fld>
            <a:r>
              <a:rPr lang="en-US" altLang="zh-CN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126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计算机组成原理 </a:t>
            </a:r>
            <a:r>
              <a:rPr lang="zh-CN" altLang="en-US" sz="1400"/>
              <a:t> </a:t>
            </a:r>
            <a:r>
              <a:rPr lang="en-US" altLang="zh-CN" sz="1400"/>
              <a:t>Slide</a:t>
            </a:r>
            <a:r>
              <a:rPr lang="en-US" altLang="zh-CN" sz="1200"/>
              <a:t> </a:t>
            </a:r>
            <a:fld id="{DCAE61E3-C0D0-47D4-990A-EDBD0E51729E}" type="slidenum">
              <a:rPr lang="en-US" altLang="zh-CN" sz="1200">
                <a:solidFill>
                  <a:srgbClr val="CC0000"/>
                </a:solidFill>
              </a:rPr>
              <a:pPr>
                <a:defRPr/>
              </a:pPr>
              <a:t>‹#›</a:t>
            </a:fld>
            <a:r>
              <a:rPr lang="en-US" altLang="zh-CN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428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计算机组成原理 </a:t>
            </a:r>
            <a:r>
              <a:rPr lang="zh-CN" altLang="en-US" sz="1400"/>
              <a:t> </a:t>
            </a:r>
            <a:r>
              <a:rPr lang="en-US" altLang="zh-CN" sz="1400"/>
              <a:t>Slide</a:t>
            </a:r>
            <a:r>
              <a:rPr lang="en-US" altLang="zh-CN" sz="1200"/>
              <a:t> </a:t>
            </a:r>
            <a:fld id="{B035AF74-E72F-4D6E-AD8D-F55318E71C31}" type="slidenum">
              <a:rPr lang="en-US" altLang="zh-CN" sz="1200">
                <a:solidFill>
                  <a:srgbClr val="CC0000"/>
                </a:solidFill>
              </a:rPr>
              <a:pPr>
                <a:defRPr/>
              </a:pPr>
              <a:t>‹#›</a:t>
            </a:fld>
            <a:r>
              <a:rPr lang="en-US" altLang="zh-CN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7873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计算机组成原理 </a:t>
            </a:r>
            <a:r>
              <a:rPr lang="zh-CN" altLang="en-US" sz="1400"/>
              <a:t> </a:t>
            </a:r>
            <a:r>
              <a:rPr lang="en-US" altLang="zh-CN" sz="1400"/>
              <a:t>Slide</a:t>
            </a:r>
            <a:r>
              <a:rPr lang="en-US" altLang="zh-CN" sz="1200"/>
              <a:t> </a:t>
            </a:r>
            <a:fld id="{46EDD6C2-BDAB-402A-B10A-D8E64CEC943A}" type="slidenum">
              <a:rPr lang="en-US" altLang="zh-CN" sz="1200">
                <a:solidFill>
                  <a:srgbClr val="CC0000"/>
                </a:solidFill>
              </a:rPr>
              <a:pPr>
                <a:defRPr/>
              </a:pPr>
              <a:t>‹#›</a:t>
            </a:fld>
            <a:r>
              <a:rPr lang="en-US" altLang="zh-CN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50473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计算机组成原理 </a:t>
            </a:r>
            <a:r>
              <a:rPr lang="zh-CN" altLang="en-US" sz="1400"/>
              <a:t> </a:t>
            </a:r>
            <a:r>
              <a:rPr lang="en-US" altLang="zh-CN" sz="1400"/>
              <a:t>Slide</a:t>
            </a:r>
            <a:r>
              <a:rPr lang="en-US" altLang="zh-CN" sz="1200"/>
              <a:t> </a:t>
            </a:r>
            <a:fld id="{9E8BF087-C863-4C9F-90F4-9C87EFD0A710}" type="slidenum">
              <a:rPr lang="en-US" altLang="zh-CN" sz="1200">
                <a:solidFill>
                  <a:srgbClr val="CC0000"/>
                </a:solidFill>
              </a:rPr>
              <a:pPr>
                <a:defRPr/>
              </a:pPr>
              <a:t>‹#›</a:t>
            </a:fld>
            <a:r>
              <a:rPr lang="en-US" altLang="zh-CN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714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225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52513"/>
            <a:ext cx="403383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C0B85-F03E-45E2-A6C5-C3491C3B6CB8}" type="datetime1">
              <a:rPr lang="zh-CN" altLang="en-US" smtClean="0"/>
              <a:pPr>
                <a:defRPr/>
              </a:pPr>
              <a:t>2016/12/10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计算机组成原理 </a:t>
            </a:r>
            <a:r>
              <a:rPr lang="zh-CN" altLang="en-US" sz="1400"/>
              <a:t> </a:t>
            </a:r>
            <a:r>
              <a:rPr lang="en-US" altLang="zh-CN" sz="1400"/>
              <a:t>Slide</a:t>
            </a:r>
            <a:r>
              <a:rPr lang="en-US" altLang="zh-CN" sz="1200"/>
              <a:t> </a:t>
            </a:r>
            <a:fld id="{5E33AC7A-CA46-4473-BFBA-B35CA947DF6E}" type="slidenum">
              <a:rPr lang="en-US" altLang="zh-CN" sz="1200">
                <a:solidFill>
                  <a:srgbClr val="CC0000"/>
                </a:solidFill>
              </a:rPr>
              <a:pPr>
                <a:defRPr/>
              </a:pPr>
              <a:t>‹#›</a:t>
            </a:fld>
            <a:r>
              <a:rPr lang="en-US" altLang="zh-CN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5145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计算机组成原理 </a:t>
            </a:r>
            <a:r>
              <a:rPr lang="zh-CN" altLang="en-US" sz="1400"/>
              <a:t> </a:t>
            </a:r>
            <a:r>
              <a:rPr lang="en-US" altLang="zh-CN" sz="1400"/>
              <a:t>Slide</a:t>
            </a:r>
            <a:r>
              <a:rPr lang="en-US" altLang="zh-CN" sz="1200"/>
              <a:t> </a:t>
            </a:r>
            <a:fld id="{3BC38933-E8DA-43B0-85DA-AB201FC4FABA}" type="slidenum">
              <a:rPr lang="en-US" altLang="zh-CN" sz="1200">
                <a:solidFill>
                  <a:srgbClr val="CC0000"/>
                </a:solidFill>
              </a:rPr>
              <a:pPr>
                <a:defRPr/>
              </a:pPr>
              <a:t>‹#›</a:t>
            </a:fld>
            <a:r>
              <a:rPr lang="en-US" altLang="zh-CN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7294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计算机组成原理 </a:t>
            </a:r>
            <a:r>
              <a:rPr lang="zh-CN" altLang="en-US" sz="1400"/>
              <a:t> </a:t>
            </a:r>
            <a:r>
              <a:rPr lang="en-US" altLang="zh-CN" sz="1400"/>
              <a:t>Slide</a:t>
            </a:r>
            <a:r>
              <a:rPr lang="en-US" altLang="zh-CN" sz="1200"/>
              <a:t> </a:t>
            </a:r>
            <a:fld id="{C9F29DA9-A5FA-43B5-9054-20A6AB72F77A}" type="slidenum">
              <a:rPr lang="en-US" altLang="zh-CN" sz="1200">
                <a:solidFill>
                  <a:srgbClr val="CC0000"/>
                </a:solidFill>
              </a:rPr>
              <a:pPr>
                <a:defRPr/>
              </a:pPr>
              <a:t>‹#›</a:t>
            </a:fld>
            <a:r>
              <a:rPr lang="en-US" altLang="zh-CN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1519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计算机组成原理 </a:t>
            </a:r>
            <a:r>
              <a:rPr lang="zh-CN" altLang="en-US" sz="1400"/>
              <a:t> </a:t>
            </a:r>
            <a:r>
              <a:rPr lang="en-US" altLang="zh-CN" sz="1400"/>
              <a:t>Slide</a:t>
            </a:r>
            <a:r>
              <a:rPr lang="en-US" altLang="zh-CN" sz="1200"/>
              <a:t> </a:t>
            </a:r>
            <a:fld id="{9A570942-6F9B-4305-AA80-A4CCA5BDA0BB}" type="slidenum">
              <a:rPr lang="en-US" altLang="zh-CN" sz="1200">
                <a:solidFill>
                  <a:srgbClr val="CC0000"/>
                </a:solidFill>
              </a:rPr>
              <a:pPr>
                <a:defRPr/>
              </a:pPr>
              <a:t>‹#›</a:t>
            </a:fld>
            <a:r>
              <a:rPr lang="en-US" altLang="zh-CN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1397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计算机组成原理 </a:t>
            </a:r>
            <a:r>
              <a:rPr lang="zh-CN" altLang="en-US" sz="1400"/>
              <a:t> </a:t>
            </a:r>
            <a:r>
              <a:rPr lang="en-US" altLang="zh-CN" sz="1400"/>
              <a:t>Slide</a:t>
            </a:r>
            <a:r>
              <a:rPr lang="en-US" altLang="zh-CN" sz="1200"/>
              <a:t> </a:t>
            </a:r>
            <a:fld id="{CD0178FF-AB59-4C27-AF92-CA205D08B441}" type="slidenum">
              <a:rPr lang="en-US" altLang="zh-CN" sz="1200">
                <a:solidFill>
                  <a:srgbClr val="CC0000"/>
                </a:solidFill>
              </a:rPr>
              <a:pPr>
                <a:defRPr/>
              </a:pPr>
              <a:t>‹#›</a:t>
            </a:fld>
            <a:r>
              <a:rPr lang="en-US" altLang="zh-CN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13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6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30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210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49989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0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7D980-B6F2-49F8-BA26-BE673D007462}" type="datetime1">
              <a:rPr lang="zh-CN" altLang="en-US" smtClean="0"/>
              <a:pPr>
                <a:defRPr/>
              </a:pPr>
              <a:t>2016/12/10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632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391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79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79723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44958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3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9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2016/12/10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2016/12/10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2016/12/10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2016/12/10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4.wmf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7.w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2016/12/10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812360" y="6337126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70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kumimoji="1" lang="zh-CN" altLang="en-US" sz="2400" i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kumimoji="1" lang="zh-CN" altLang="en-US" sz="2400" i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0" y="624840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solidFill>
                  <a:srgbClr val="000000"/>
                </a:solidFill>
                <a:latin typeface="Verdana" pitchFamily="34" charset="0"/>
                <a:ea typeface="+mj-ea"/>
              </a:defRPr>
            </a:lvl1pPr>
          </a:lstStyle>
          <a:p>
            <a:pPr>
              <a:defRPr/>
            </a:pPr>
            <a:endParaRPr lang="en-US" altLang="zh-CN" i="0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840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>
                <a:solidFill>
                  <a:srgbClr val="000000"/>
                </a:solidFill>
                <a:latin typeface="Verdana" pitchFamily="34" charset="0"/>
                <a:ea typeface="+mj-ea"/>
              </a:defRPr>
            </a:lvl1pPr>
          </a:lstStyle>
          <a:p>
            <a:pPr>
              <a:defRPr/>
            </a:pPr>
            <a:fld id="{C75913EF-8AFB-4D80-BACE-10E099755CD6}" type="slidenum">
              <a:rPr lang="en-US" altLang="zh-CN" i="0"/>
              <a:pPr>
                <a:defRPr/>
              </a:pPr>
              <a:t>‹#›</a:t>
            </a:fld>
            <a:endParaRPr lang="en-US" altLang="zh-CN" i="0"/>
          </a:p>
        </p:txBody>
      </p:sp>
      <p:pic>
        <p:nvPicPr>
          <p:cNvPr id="2056" name="Picture 8" descr="hust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2484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0" descr="hust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2484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2" descr="j0344515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930275"/>
            <a:ext cx="8382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3"/>
          <p:cNvPicPr>
            <a:picLocks noChangeAspect="1" noChangeArrowheads="1"/>
          </p:cNvPicPr>
          <p:nvPr userDrawn="1"/>
        </p:nvPicPr>
        <p:blipFill>
          <a:blip r:embed="rId2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89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79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79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79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79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79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79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79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79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79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79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79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79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79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79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79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79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79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79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79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79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accent2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17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8913" indent="-398463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113" indent="-398463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313" indent="-398463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513" indent="-398463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AutoShape 4"/>
          <p:cNvSpPr>
            <a:spLocks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0 w 1000"/>
              <a:gd name="T11" fmla="*/ 0 h 1000"/>
              <a:gd name="T12" fmla="*/ 7958138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kumimoji="1" lang="zh-CN" altLang="en-US" sz="2400" i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kumimoji="1" lang="zh-CN" altLang="en-US" sz="2400" i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0" y="6248400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200" b="0" u="none" smtClean="0">
                <a:solidFill>
                  <a:srgbClr val="000000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 i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153150"/>
            <a:ext cx="2743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600" b="0" u="none" smtClean="0">
                <a:solidFill>
                  <a:srgbClr val="000000"/>
                </a:solidFill>
                <a:latin typeface="+mn-lt"/>
                <a:ea typeface="华文新魏" pitchFamily="2" charset="-122"/>
              </a:defRPr>
            </a:lvl1pPr>
          </a:lstStyle>
          <a:p>
            <a:pPr>
              <a:defRPr/>
            </a:pPr>
            <a:r>
              <a:rPr lang="zh-CN" altLang="en-US" i="0"/>
              <a:t>计算机组成原理 </a:t>
            </a:r>
            <a:r>
              <a:rPr lang="zh-CN" altLang="en-US" sz="1400" i="0"/>
              <a:t> </a:t>
            </a:r>
            <a:r>
              <a:rPr lang="en-US" altLang="zh-CN" sz="1400" i="0"/>
              <a:t>Slide</a:t>
            </a:r>
            <a:r>
              <a:rPr lang="en-US" altLang="zh-CN" sz="1200" i="0"/>
              <a:t> </a:t>
            </a:r>
            <a:fld id="{747010CD-AA43-498D-8B9D-D0EBE7473C5B}" type="slidenum">
              <a:rPr lang="en-US" altLang="zh-CN" sz="1200" i="0">
                <a:solidFill>
                  <a:srgbClr val="CC0000"/>
                </a:solidFill>
              </a:rPr>
              <a:pPr>
                <a:defRPr/>
              </a:pPr>
              <a:t>‹#›</a:t>
            </a:fld>
            <a:r>
              <a:rPr lang="en-US" altLang="zh-CN" sz="1200" i="0"/>
              <a:t> </a:t>
            </a:r>
          </a:p>
        </p:txBody>
      </p:sp>
      <p:pic>
        <p:nvPicPr>
          <p:cNvPr id="3080" name="Picture 8" descr="hus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2484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10" descr="hus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2484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3" descr="MCj02863080000[1]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954088"/>
            <a:ext cx="914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4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30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5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17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8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1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3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5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410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4101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20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17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8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1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3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5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black">
          <a:xfrm>
            <a:off x="8260" y="2781300"/>
            <a:ext cx="6786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533400" algn="l"/>
            <a:r>
              <a:rPr lang="zh-CN" altLang="en-US" sz="4000" b="1" i="0" dirty="0" smtClean="0">
                <a:solidFill>
                  <a:schemeClr val="bg1"/>
                </a:solidFill>
                <a:ea typeface="微软雅黑" pitchFamily="34" charset="-122"/>
              </a:rPr>
              <a:t>部分习题解析</a:t>
            </a:r>
            <a:endParaRPr lang="zh-CN" altLang="en-US" sz="4000" i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87" y="3717850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black">
          <a:xfrm>
            <a:off x="6260370" y="3645024"/>
            <a:ext cx="2128054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2000" i="0" dirty="0" smtClean="0">
                <a:solidFill>
                  <a:schemeClr val="bg1"/>
                </a:solidFill>
                <a:ea typeface="微软雅黑" pitchFamily="34" charset="-122"/>
              </a:rPr>
              <a:t>  </a:t>
            </a:r>
            <a:r>
              <a:rPr lang="en-US" altLang="zh-CN" sz="2000" i="0" dirty="0" smtClean="0">
                <a:solidFill>
                  <a:schemeClr val="bg1"/>
                </a:solidFill>
                <a:ea typeface="微软雅黑" pitchFamily="34" charset="-122"/>
              </a:rPr>
              <a:t>2016-12</a:t>
            </a:r>
            <a:r>
              <a:rPr lang="zh-CN" altLang="en-US" sz="2000" i="0" dirty="0" smtClean="0">
                <a:solidFill>
                  <a:schemeClr val="bg1"/>
                </a:solidFill>
                <a:ea typeface="微软雅黑" pitchFamily="34" charset="-122"/>
              </a:rPr>
              <a:t>     </a:t>
            </a:r>
            <a:endParaRPr lang="zh-CN" altLang="en-US" sz="2000" i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6" name="图片 51" descr="MCj031211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961" y="2012950"/>
            <a:ext cx="1820862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622300"/>
            <a:ext cx="8001000" cy="5727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解：将</a:t>
            </a:r>
            <a:r>
              <a:rPr lang="en-US" altLang="zh-CN" sz="2400" smtClean="0">
                <a:solidFill>
                  <a:srgbClr val="0000FF"/>
                </a:solidFill>
                <a:latin typeface="华文新魏" pitchFamily="2" charset="-122"/>
              </a:rPr>
              <a:t>x,y</a:t>
            </a: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转换成浮点数据格式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smtClean="0"/>
              <a:t>[x]</a:t>
            </a:r>
            <a:r>
              <a:rPr lang="zh-CN" altLang="en-US" sz="2000" baseline="-25000" smtClean="0"/>
              <a:t>浮</a:t>
            </a:r>
            <a:r>
              <a:rPr lang="zh-CN" altLang="en-US" sz="2000" smtClean="0"/>
              <a:t> </a:t>
            </a:r>
            <a:r>
              <a:rPr lang="en-US" altLang="zh-CN" sz="2000" smtClean="0">
                <a:solidFill>
                  <a:schemeClr val="tx2"/>
                </a:solidFill>
              </a:rPr>
              <a:t>= 00 101, 00.</a:t>
            </a:r>
            <a:r>
              <a:rPr lang="en-US" altLang="zh-CN" sz="2000" smtClean="0">
                <a:solidFill>
                  <a:schemeClr val="accent2"/>
                </a:solidFill>
              </a:rPr>
              <a:t>1101</a:t>
            </a:r>
            <a:r>
              <a:rPr lang="en-US" altLang="zh-CN" sz="2000" smtClean="0">
                <a:solidFill>
                  <a:schemeClr val="tx2"/>
                </a:solidFill>
              </a:rPr>
              <a:t>1011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tx2"/>
                </a:solidFill>
              </a:rPr>
              <a:t>     [Y]</a:t>
            </a:r>
            <a:r>
              <a:rPr lang="zh-CN" altLang="en-US" sz="2000" baseline="-25000" smtClean="0">
                <a:solidFill>
                  <a:schemeClr val="tx2"/>
                </a:solidFill>
              </a:rPr>
              <a:t>浮</a:t>
            </a:r>
            <a:r>
              <a:rPr lang="zh-CN" altLang="en-US" sz="2000" smtClean="0">
                <a:solidFill>
                  <a:schemeClr val="tx2"/>
                </a:solidFill>
              </a:rPr>
              <a:t> </a:t>
            </a:r>
            <a:r>
              <a:rPr lang="en-US" altLang="zh-CN" sz="2000" smtClean="0">
                <a:solidFill>
                  <a:schemeClr val="tx2"/>
                </a:solidFill>
              </a:rPr>
              <a:t>= 00 111, 11.</a:t>
            </a:r>
            <a:r>
              <a:rPr lang="en-US" altLang="zh-CN" sz="2000" smtClean="0">
                <a:solidFill>
                  <a:schemeClr val="accent2"/>
                </a:solidFill>
              </a:rPr>
              <a:t>0101</a:t>
            </a:r>
            <a:r>
              <a:rPr lang="en-US" altLang="zh-CN" sz="2000" smtClean="0">
                <a:solidFill>
                  <a:schemeClr val="tx2"/>
                </a:solidFill>
              </a:rPr>
              <a:t>0011+1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tx2"/>
                </a:solidFill>
              </a:rPr>
              <a:t>               00 111, 11.</a:t>
            </a:r>
            <a:r>
              <a:rPr lang="en-US" altLang="zh-CN" sz="2000" smtClean="0">
                <a:solidFill>
                  <a:schemeClr val="accent2"/>
                </a:solidFill>
              </a:rPr>
              <a:t>0101</a:t>
            </a:r>
            <a:r>
              <a:rPr lang="en-US" altLang="zh-CN" sz="2000" smtClean="0">
                <a:solidFill>
                  <a:schemeClr val="tx2"/>
                </a:solidFill>
              </a:rPr>
              <a:t>0100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400" smtClean="0">
                <a:solidFill>
                  <a:srgbClr val="0000FF"/>
                </a:solidFill>
                <a:latin typeface="华文新魏" pitchFamily="2" charset="-122"/>
              </a:rPr>
              <a:t>1</a:t>
            </a: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：对阶，阶差为</a:t>
            </a:r>
            <a:r>
              <a:rPr lang="en-US" altLang="zh-CN" sz="2400" smtClean="0">
                <a:solidFill>
                  <a:srgbClr val="0000FF"/>
                </a:solidFill>
                <a:latin typeface="华文新魏" pitchFamily="2" charset="-122"/>
              </a:rPr>
              <a:t>Ex-Ey=[Ex]</a:t>
            </a:r>
            <a:r>
              <a:rPr lang="zh-CN" altLang="en-US" sz="2400" baseline="-25000" smtClean="0">
                <a:solidFill>
                  <a:srgbClr val="0000FF"/>
                </a:solidFill>
                <a:latin typeface="华文新魏" pitchFamily="2" charset="-122"/>
              </a:rPr>
              <a:t>补</a:t>
            </a:r>
            <a:r>
              <a:rPr lang="en-US" altLang="zh-CN" sz="2400" smtClean="0">
                <a:solidFill>
                  <a:srgbClr val="0000FF"/>
                </a:solidFill>
                <a:latin typeface="华文新魏" pitchFamily="2" charset="-122"/>
              </a:rPr>
              <a:t>+[-Ey]</a:t>
            </a:r>
            <a:r>
              <a:rPr lang="zh-CN" altLang="en-US" sz="2400" baseline="-25000" smtClean="0">
                <a:solidFill>
                  <a:srgbClr val="0000FF"/>
                </a:solidFill>
                <a:latin typeface="华文新魏" pitchFamily="2" charset="-122"/>
              </a:rPr>
              <a:t>补</a:t>
            </a:r>
            <a:endParaRPr lang="zh-CN" altLang="en-US" sz="2400" smtClean="0">
              <a:solidFill>
                <a:srgbClr val="0000FF"/>
              </a:solidFill>
              <a:latin typeface="华文新魏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chemeClr val="accent2"/>
                </a:solidFill>
              </a:rPr>
              <a:t>      </a:t>
            </a:r>
            <a:r>
              <a:rPr lang="en-US" altLang="zh-CN" sz="1800" smtClean="0">
                <a:solidFill>
                  <a:schemeClr val="accent2"/>
                </a:solidFill>
              </a:rPr>
              <a:t>Ex-Ey</a:t>
            </a:r>
            <a:r>
              <a:rPr lang="zh-CN" altLang="en-US" sz="1800" smtClean="0">
                <a:solidFill>
                  <a:schemeClr val="accent2"/>
                </a:solidFill>
              </a:rPr>
              <a:t>＝－</a:t>
            </a:r>
            <a:r>
              <a:rPr lang="en-US" altLang="zh-CN" sz="1800" smtClean="0">
                <a:solidFill>
                  <a:schemeClr val="accent2"/>
                </a:solidFill>
              </a:rPr>
              <a:t>2 &lt; 0 </a:t>
            </a:r>
            <a:r>
              <a:rPr lang="en-US" altLang="zh-CN" sz="2000" smtClean="0">
                <a:solidFill>
                  <a:schemeClr val="accent2"/>
                </a:solidFill>
              </a:rPr>
              <a:t>      Ex-Ey&lt;0     Ex&lt;Ey </a:t>
            </a:r>
            <a:r>
              <a:rPr lang="zh-CN" altLang="en-US" sz="2000" smtClean="0">
                <a:solidFill>
                  <a:schemeClr val="accent2"/>
                </a:solidFill>
                <a:latin typeface="华文新魏" pitchFamily="2" charset="-122"/>
              </a:rPr>
              <a:t>小阶对大阶，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华文新魏" pitchFamily="2" charset="-122"/>
              </a:rPr>
              <a:t>     </a:t>
            </a:r>
            <a:r>
              <a:rPr lang="en-US" altLang="zh-CN" sz="2000" smtClean="0">
                <a:latin typeface="华文新魏" pitchFamily="2" charset="-122"/>
              </a:rPr>
              <a:t>X</a:t>
            </a:r>
            <a:r>
              <a:rPr lang="zh-CN" altLang="en-US" sz="2000" smtClean="0">
                <a:latin typeface="华文新魏" pitchFamily="2" charset="-122"/>
              </a:rPr>
              <a:t>阶码加</a:t>
            </a:r>
            <a:r>
              <a:rPr lang="en-US" altLang="zh-CN" sz="2000" smtClean="0">
                <a:latin typeface="华文新魏" pitchFamily="2" charset="-122"/>
              </a:rPr>
              <a:t>2      X</a:t>
            </a:r>
            <a:r>
              <a:rPr lang="zh-CN" altLang="en-US" sz="2000" smtClean="0">
                <a:latin typeface="华文新魏" pitchFamily="2" charset="-122"/>
              </a:rPr>
              <a:t>尾数右移</a:t>
            </a:r>
            <a:r>
              <a:rPr lang="en-US" altLang="zh-CN" sz="2000" smtClean="0">
                <a:latin typeface="华文新魏" pitchFamily="2" charset="-122"/>
              </a:rPr>
              <a:t>2</a:t>
            </a:r>
            <a:r>
              <a:rPr lang="zh-CN" altLang="en-US" sz="2000" smtClean="0">
                <a:latin typeface="华文新魏" pitchFamily="2" charset="-122"/>
              </a:rPr>
              <a:t>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smtClean="0"/>
              <a:t>[x]</a:t>
            </a:r>
            <a:r>
              <a:rPr lang="zh-CN" altLang="en-US" sz="2000" baseline="-25000" smtClean="0"/>
              <a:t>浮</a:t>
            </a:r>
            <a:r>
              <a:rPr lang="zh-CN" altLang="en-US" sz="2000" smtClean="0"/>
              <a:t> </a:t>
            </a:r>
            <a:r>
              <a:rPr lang="en-US" altLang="zh-CN" sz="2000" smtClean="0"/>
              <a:t>= 00 111, 00.</a:t>
            </a:r>
            <a:r>
              <a:rPr lang="en-US" altLang="zh-CN" sz="2000" smtClean="0">
                <a:solidFill>
                  <a:schemeClr val="accent2"/>
                </a:solidFill>
              </a:rPr>
              <a:t>0011</a:t>
            </a:r>
            <a:r>
              <a:rPr lang="en-US" altLang="zh-CN" sz="2000" smtClean="0"/>
              <a:t>0110(11)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400" smtClean="0">
                <a:solidFill>
                  <a:srgbClr val="0000FF"/>
                </a:solidFill>
                <a:latin typeface="华文新魏" pitchFamily="2" charset="-122"/>
              </a:rPr>
              <a:t>2</a:t>
            </a: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：尾数求和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smtClean="0"/>
              <a:t>[X+Y]</a:t>
            </a:r>
            <a:r>
              <a:rPr lang="zh-CN" altLang="en-US" sz="2000" baseline="-25000" smtClean="0"/>
              <a:t>浮 </a:t>
            </a:r>
            <a:r>
              <a:rPr lang="en-US" altLang="zh-CN" sz="2000" smtClean="0"/>
              <a:t>=  00 111, 00.</a:t>
            </a:r>
            <a:r>
              <a:rPr lang="en-US" altLang="zh-CN" sz="2000" smtClean="0">
                <a:solidFill>
                  <a:schemeClr val="accent2"/>
                </a:solidFill>
              </a:rPr>
              <a:t>0011</a:t>
            </a:r>
            <a:r>
              <a:rPr lang="en-US" altLang="zh-CN" sz="2000" smtClean="0"/>
              <a:t>0110(</a:t>
            </a:r>
            <a:r>
              <a:rPr lang="en-US" altLang="zh-CN" sz="2000" smtClean="0">
                <a:solidFill>
                  <a:srgbClr val="0000FF"/>
                </a:solidFill>
              </a:rPr>
              <a:t>11</a:t>
            </a:r>
            <a:r>
              <a:rPr lang="en-US" altLang="zh-CN" sz="2000" smtClean="0"/>
              <a:t>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/>
              <a:t>                 + 00 111, 11.</a:t>
            </a:r>
            <a:r>
              <a:rPr lang="en-US" altLang="zh-CN" sz="2000" smtClean="0">
                <a:solidFill>
                  <a:schemeClr val="accent2"/>
                </a:solidFill>
              </a:rPr>
              <a:t>0101</a:t>
            </a:r>
            <a:r>
              <a:rPr lang="en-US" altLang="zh-CN" sz="2000" smtClean="0"/>
              <a:t>0100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/>
              <a:t>                 = 00 111, 11.</a:t>
            </a:r>
            <a:r>
              <a:rPr lang="en-US" altLang="zh-CN" sz="2000" smtClean="0">
                <a:solidFill>
                  <a:schemeClr val="accent2"/>
                </a:solidFill>
              </a:rPr>
              <a:t>1000</a:t>
            </a:r>
            <a:r>
              <a:rPr lang="en-US" altLang="zh-CN" sz="2000" smtClean="0"/>
              <a:t>1010(</a:t>
            </a:r>
            <a:r>
              <a:rPr lang="en-US" altLang="zh-CN" sz="2000" smtClean="0">
                <a:solidFill>
                  <a:srgbClr val="0000FF"/>
                </a:solidFill>
              </a:rPr>
              <a:t>11</a:t>
            </a:r>
            <a:r>
              <a:rPr lang="en-US" altLang="zh-CN" sz="20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598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0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0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0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0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0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0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0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0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0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0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0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0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0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622300"/>
            <a:ext cx="8001000" cy="5727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500" smtClean="0">
                <a:solidFill>
                  <a:srgbClr val="0000FF"/>
                </a:solidFill>
                <a:latin typeface="华文新魏" pitchFamily="2" charset="-122"/>
              </a:rPr>
              <a:t>2</a:t>
            </a: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：尾数求和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smtClean="0"/>
              <a:t>[X+Y]</a:t>
            </a:r>
            <a:r>
              <a:rPr lang="zh-CN" altLang="en-US" sz="2000" baseline="-25000" smtClean="0"/>
              <a:t>浮 </a:t>
            </a:r>
            <a:r>
              <a:rPr lang="en-US" altLang="zh-CN" sz="2000" smtClean="0"/>
              <a:t>=  00 111, 00.</a:t>
            </a:r>
            <a:r>
              <a:rPr lang="en-US" altLang="zh-CN" sz="2000" smtClean="0">
                <a:solidFill>
                  <a:schemeClr val="accent2"/>
                </a:solidFill>
              </a:rPr>
              <a:t>0011</a:t>
            </a:r>
            <a:r>
              <a:rPr lang="en-US" altLang="zh-CN" sz="2000" smtClean="0"/>
              <a:t>0110(11)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/>
              <a:t>                +  00 111, 11.</a:t>
            </a:r>
            <a:r>
              <a:rPr lang="en-US" altLang="zh-CN" sz="2000" smtClean="0">
                <a:solidFill>
                  <a:schemeClr val="accent2"/>
                </a:solidFill>
              </a:rPr>
              <a:t>0101</a:t>
            </a:r>
            <a:r>
              <a:rPr lang="en-US" altLang="zh-CN" sz="2000" smtClean="0"/>
              <a:t>0100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/>
              <a:t>                =  00 111, 11.</a:t>
            </a:r>
            <a:r>
              <a:rPr lang="en-US" altLang="zh-CN" sz="2000" smtClean="0">
                <a:solidFill>
                  <a:schemeClr val="accent2"/>
                </a:solidFill>
              </a:rPr>
              <a:t>1000</a:t>
            </a:r>
            <a:r>
              <a:rPr lang="en-US" altLang="zh-CN" sz="2000" smtClean="0"/>
              <a:t>1010(</a:t>
            </a:r>
            <a:r>
              <a:rPr lang="en-US" altLang="zh-CN" sz="2000" smtClean="0">
                <a:solidFill>
                  <a:srgbClr val="0000FF"/>
                </a:solidFill>
              </a:rPr>
              <a:t>11</a:t>
            </a:r>
            <a:r>
              <a:rPr lang="en-US" altLang="zh-CN" sz="200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500" smtClean="0">
                <a:solidFill>
                  <a:srgbClr val="0000FF"/>
                </a:solidFill>
                <a:latin typeface="华文新魏" pitchFamily="2" charset="-122"/>
              </a:rPr>
              <a:t>3</a:t>
            </a: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：计算结果规格化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smtClean="0">
                <a:latin typeface="华文新魏" pitchFamily="2" charset="-122"/>
              </a:rPr>
              <a:t>[X+Y]</a:t>
            </a:r>
            <a:r>
              <a:rPr lang="zh-CN" altLang="en-US" sz="2000" baseline="-25000" smtClean="0">
                <a:latin typeface="华文新魏" pitchFamily="2" charset="-122"/>
              </a:rPr>
              <a:t>浮 </a:t>
            </a:r>
            <a:r>
              <a:rPr lang="zh-CN" altLang="en-US" sz="2000" smtClean="0">
                <a:latin typeface="华文新魏" pitchFamily="2" charset="-122"/>
              </a:rPr>
              <a:t>为非规格化数，左归一位</a:t>
            </a:r>
            <a:r>
              <a:rPr lang="en-US" altLang="zh-CN" sz="2000" smtClean="0">
                <a:latin typeface="华文新魏" pitchFamily="2" charset="-122"/>
              </a:rPr>
              <a:t>, </a:t>
            </a:r>
            <a:r>
              <a:rPr lang="zh-CN" altLang="en-US" sz="2000" smtClean="0">
                <a:latin typeface="华文新魏" pitchFamily="2" charset="-122"/>
              </a:rPr>
              <a:t>阶码减一，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              </a:t>
            </a:r>
            <a:r>
              <a:rPr lang="en-US" altLang="zh-CN" sz="2000" smtClean="0"/>
              <a:t>00110, 11.</a:t>
            </a:r>
            <a:r>
              <a:rPr lang="en-US" altLang="zh-CN" sz="2000" smtClean="0">
                <a:solidFill>
                  <a:schemeClr val="accent2"/>
                </a:solidFill>
              </a:rPr>
              <a:t>0001</a:t>
            </a:r>
            <a:r>
              <a:rPr lang="en-US" altLang="zh-CN" sz="2000" smtClean="0"/>
              <a:t>0101(</a:t>
            </a:r>
            <a:r>
              <a:rPr lang="en-US" altLang="zh-CN" sz="2000" smtClean="0">
                <a:solidFill>
                  <a:srgbClr val="0000FF"/>
                </a:solidFill>
              </a:rPr>
              <a:t>1</a:t>
            </a:r>
            <a:r>
              <a:rPr lang="en-US" altLang="zh-CN" sz="200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500" smtClean="0">
                <a:solidFill>
                  <a:srgbClr val="0000FF"/>
                </a:solidFill>
                <a:latin typeface="华文新魏" pitchFamily="2" charset="-122"/>
              </a:rPr>
              <a:t>4</a:t>
            </a: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：舍入处理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[X+Y]</a:t>
            </a:r>
            <a:r>
              <a:rPr lang="zh-CN" altLang="en-US" sz="2000" baseline="-25000" smtClean="0"/>
              <a:t>浮 </a:t>
            </a:r>
            <a:r>
              <a:rPr lang="en-US" altLang="zh-CN" sz="2000" smtClean="0"/>
              <a:t>= 00 110, 11.</a:t>
            </a:r>
            <a:r>
              <a:rPr lang="en-US" altLang="zh-CN" sz="2000" smtClean="0">
                <a:solidFill>
                  <a:schemeClr val="accent2"/>
                </a:solidFill>
              </a:rPr>
              <a:t>0001</a:t>
            </a:r>
            <a:r>
              <a:rPr lang="en-US" altLang="zh-CN" sz="2000" smtClean="0"/>
              <a:t>0110   </a:t>
            </a:r>
            <a:r>
              <a:rPr lang="en-US" altLang="zh-CN" sz="2000" smtClean="0">
                <a:latin typeface="华文新魏" pitchFamily="2" charset="-122"/>
              </a:rPr>
              <a:t>(0</a:t>
            </a:r>
            <a:r>
              <a:rPr lang="zh-CN" altLang="en-US" sz="2000" smtClean="0">
                <a:latin typeface="华文新魏" pitchFamily="2" charset="-122"/>
              </a:rPr>
              <a:t>舍</a:t>
            </a:r>
            <a:r>
              <a:rPr lang="en-US" altLang="zh-CN" sz="2000" smtClean="0">
                <a:latin typeface="华文新魏" pitchFamily="2" charset="-122"/>
              </a:rPr>
              <a:t>1</a:t>
            </a:r>
            <a:r>
              <a:rPr lang="zh-CN" altLang="en-US" sz="2000" smtClean="0">
                <a:latin typeface="华文新魏" pitchFamily="2" charset="-122"/>
              </a:rPr>
              <a:t>如法</a:t>
            </a:r>
            <a:r>
              <a:rPr lang="en-US" altLang="zh-CN" sz="2000" smtClean="0">
                <a:latin typeface="华文新魏" pitchFamily="2" charset="-122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/>
              <a:t>    [X+Y]</a:t>
            </a:r>
            <a:r>
              <a:rPr lang="zh-CN" altLang="en-US" sz="2000" baseline="-25000" smtClean="0"/>
              <a:t>浮 </a:t>
            </a:r>
            <a:r>
              <a:rPr lang="en-US" altLang="zh-CN" sz="2000" smtClean="0"/>
              <a:t>= 00 110, 11.</a:t>
            </a:r>
            <a:r>
              <a:rPr lang="en-US" altLang="zh-CN" sz="2000" smtClean="0">
                <a:solidFill>
                  <a:schemeClr val="accent2"/>
                </a:solidFill>
              </a:rPr>
              <a:t>0001</a:t>
            </a:r>
            <a:r>
              <a:rPr lang="en-US" altLang="zh-CN" sz="2000" smtClean="0"/>
              <a:t>0101   </a:t>
            </a:r>
            <a:r>
              <a:rPr lang="en-US" altLang="zh-CN" sz="2000" smtClean="0">
                <a:latin typeface="华文新魏" pitchFamily="2" charset="-122"/>
              </a:rPr>
              <a:t>(</a:t>
            </a:r>
            <a:r>
              <a:rPr lang="zh-CN" altLang="en-US" sz="2000" smtClean="0">
                <a:latin typeface="华文新魏" pitchFamily="2" charset="-122"/>
              </a:rPr>
              <a:t>截去法</a:t>
            </a:r>
            <a:r>
              <a:rPr lang="en-US" altLang="zh-CN" sz="2000" smtClean="0">
                <a:latin typeface="华文新魏" pitchFamily="2" charset="-122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500" smtClean="0">
                <a:solidFill>
                  <a:srgbClr val="0000FF"/>
                </a:solidFill>
                <a:latin typeface="华文新魏" pitchFamily="2" charset="-122"/>
              </a:rPr>
              <a:t>5</a:t>
            </a: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：溢出判断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500" smtClean="0">
                <a:solidFill>
                  <a:schemeClr val="accent2"/>
                </a:solidFill>
              </a:rPr>
              <a:t>   无溢出</a:t>
            </a:r>
            <a:r>
              <a:rPr lang="zh-CN" altLang="en-US" sz="2500" smtClean="0">
                <a:solidFill>
                  <a:srgbClr val="0000FF"/>
                </a:solidFill>
              </a:rPr>
              <a:t>    </a:t>
            </a:r>
            <a:r>
              <a:rPr lang="en-US" altLang="zh-CN" sz="2000" smtClean="0"/>
              <a:t>[X+Y]</a:t>
            </a:r>
            <a:r>
              <a:rPr lang="zh-CN" altLang="en-US" sz="2000" baseline="-25000" smtClean="0"/>
              <a:t>浮 </a:t>
            </a:r>
            <a:r>
              <a:rPr lang="en-US" altLang="zh-CN" sz="2000" smtClean="0"/>
              <a:t>= 2</a:t>
            </a:r>
            <a:r>
              <a:rPr lang="en-US" altLang="zh-CN" sz="2000" baseline="50000" smtClean="0"/>
              <a:t>110</a:t>
            </a:r>
            <a:r>
              <a:rPr lang="en-US" altLang="zh-CN" sz="2000" smtClean="0"/>
              <a:t>  x (-00.11101011)</a:t>
            </a:r>
          </a:p>
        </p:txBody>
      </p:sp>
      <p:pic>
        <p:nvPicPr>
          <p:cNvPr id="128003" name="Picture 3" descr="j03125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304800"/>
            <a:ext cx="30480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7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1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1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1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1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1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1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1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1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1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546100"/>
            <a:ext cx="8229600" cy="12588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例</a:t>
            </a:r>
            <a:r>
              <a:rPr lang="en-US" altLang="zh-CN" sz="1900" smtClean="0">
                <a:solidFill>
                  <a:schemeClr val="tx1"/>
                </a:solidFill>
                <a:ea typeface="华文新魏" pitchFamily="2" charset="-122"/>
              </a:rPr>
              <a:t>2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. 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两浮点数   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x = 2</a:t>
            </a:r>
            <a:r>
              <a:rPr lang="en-US" altLang="zh-CN" sz="2100" baseline="50000" smtClean="0">
                <a:solidFill>
                  <a:schemeClr val="tx1"/>
                </a:solidFill>
                <a:ea typeface="华文新魏" pitchFamily="2" charset="-122"/>
              </a:rPr>
              <a:t>01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×0.1101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，   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y = 2</a:t>
            </a:r>
            <a:r>
              <a:rPr lang="en-US" altLang="zh-CN" sz="2100" baseline="50000" smtClean="0">
                <a:solidFill>
                  <a:schemeClr val="tx1"/>
                </a:solidFill>
                <a:ea typeface="华文新魏" pitchFamily="2" charset="-122"/>
              </a:rPr>
              <a:t>10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×(-0.1010)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。</a:t>
            </a:r>
            <a:b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</a:b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  假设尾数在计算机中以补码表示，可存储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6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位尾数，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2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位符号位，阶码以补码表示，双符号位，采用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0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舍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1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入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,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求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x+y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。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6138" y="1984375"/>
            <a:ext cx="7785100" cy="4527550"/>
          </a:xfrm>
          <a:noFill/>
        </p:spPr>
        <p:txBody>
          <a:bodyPr/>
          <a:lstStyle/>
          <a:p>
            <a:pPr marL="622300" indent="-3556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解：将</a:t>
            </a:r>
            <a:r>
              <a:rPr lang="en-US" altLang="zh-CN" sz="2400" smtClean="0">
                <a:solidFill>
                  <a:srgbClr val="0000FF"/>
                </a:solidFill>
                <a:latin typeface="华文新魏" pitchFamily="2" charset="-122"/>
              </a:rPr>
              <a:t>x,y</a:t>
            </a: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转换成浮点数据格式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smtClean="0"/>
              <a:t>[x]</a:t>
            </a:r>
            <a:r>
              <a:rPr lang="zh-CN" altLang="en-US" sz="2000" baseline="-25000" smtClean="0"/>
              <a:t>浮</a:t>
            </a:r>
            <a:r>
              <a:rPr lang="zh-CN" altLang="en-US" sz="2000" smtClean="0"/>
              <a:t> </a:t>
            </a:r>
            <a:r>
              <a:rPr lang="en-US" altLang="zh-CN" sz="2000" smtClean="0"/>
              <a:t>= 00 01, 00.1101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en-US" altLang="zh-CN" sz="2000" smtClean="0"/>
              <a:t>     [Y]</a:t>
            </a:r>
            <a:r>
              <a:rPr lang="zh-CN" altLang="en-US" sz="2000" baseline="-25000" smtClean="0"/>
              <a:t>浮</a:t>
            </a:r>
            <a:r>
              <a:rPr lang="zh-CN" altLang="en-US" sz="2000" smtClean="0"/>
              <a:t> </a:t>
            </a:r>
            <a:r>
              <a:rPr lang="en-US" altLang="zh-CN" sz="2000" smtClean="0"/>
              <a:t>= 00 10, 11.0101+1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en-US" altLang="zh-CN" sz="2000" smtClean="0"/>
              <a:t>               00 10, 11.0110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400" smtClean="0">
                <a:solidFill>
                  <a:srgbClr val="0000FF"/>
                </a:solidFill>
                <a:latin typeface="华文新魏" pitchFamily="2" charset="-122"/>
              </a:rPr>
              <a:t>1</a:t>
            </a: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：对阶，阶差为</a:t>
            </a:r>
            <a:r>
              <a:rPr lang="en-US" altLang="zh-CN" sz="2400" smtClean="0">
                <a:solidFill>
                  <a:srgbClr val="0000FF"/>
                </a:solidFill>
                <a:latin typeface="华文新魏" pitchFamily="2" charset="-122"/>
              </a:rPr>
              <a:t>Ex-Ey=[Ex]</a:t>
            </a:r>
            <a:r>
              <a:rPr lang="zh-CN" altLang="en-US" sz="2400" baseline="-25000" smtClean="0">
                <a:solidFill>
                  <a:srgbClr val="0000FF"/>
                </a:solidFill>
                <a:latin typeface="华文新魏" pitchFamily="2" charset="-122"/>
              </a:rPr>
              <a:t>补</a:t>
            </a:r>
            <a:r>
              <a:rPr lang="en-US" altLang="zh-CN" sz="2400" smtClean="0">
                <a:solidFill>
                  <a:srgbClr val="0000FF"/>
                </a:solidFill>
                <a:latin typeface="华文新魏" pitchFamily="2" charset="-122"/>
              </a:rPr>
              <a:t>+[-Ey]</a:t>
            </a:r>
            <a:r>
              <a:rPr lang="zh-CN" altLang="en-US" sz="2400" baseline="-25000" smtClean="0">
                <a:solidFill>
                  <a:srgbClr val="0000FF"/>
                </a:solidFill>
                <a:latin typeface="华文新魏" pitchFamily="2" charset="-122"/>
              </a:rPr>
              <a:t>补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chemeClr val="accent2"/>
                </a:solidFill>
              </a:rPr>
              <a:t>     </a:t>
            </a:r>
            <a:r>
              <a:rPr lang="en-US" altLang="zh-CN" sz="1800" smtClean="0">
                <a:solidFill>
                  <a:schemeClr val="accent2"/>
                </a:solidFill>
              </a:rPr>
              <a:t>[-Ey]</a:t>
            </a:r>
            <a:r>
              <a:rPr lang="zh-CN" altLang="en-US" sz="1800" baseline="-25000" smtClean="0">
                <a:solidFill>
                  <a:schemeClr val="accent2"/>
                </a:solidFill>
              </a:rPr>
              <a:t>补</a:t>
            </a:r>
            <a:r>
              <a:rPr lang="en-US" altLang="zh-CN" sz="1800" smtClean="0">
                <a:solidFill>
                  <a:schemeClr val="accent2"/>
                </a:solidFill>
              </a:rPr>
              <a:t>=1101</a:t>
            </a:r>
            <a:r>
              <a:rPr lang="zh-CN" altLang="en-US" sz="1800" smtClean="0">
                <a:solidFill>
                  <a:schemeClr val="accent2"/>
                </a:solidFill>
              </a:rPr>
              <a:t>＋</a:t>
            </a:r>
            <a:r>
              <a:rPr lang="en-US" altLang="zh-CN" sz="1800" smtClean="0">
                <a:solidFill>
                  <a:schemeClr val="accent2"/>
                </a:solidFill>
              </a:rPr>
              <a:t>1</a:t>
            </a:r>
            <a:r>
              <a:rPr lang="zh-CN" altLang="en-US" sz="1800" smtClean="0">
                <a:solidFill>
                  <a:schemeClr val="accent2"/>
                </a:solidFill>
              </a:rPr>
              <a:t>＝</a:t>
            </a:r>
            <a:r>
              <a:rPr lang="en-US" altLang="zh-CN" sz="1800" smtClean="0">
                <a:solidFill>
                  <a:schemeClr val="accent2"/>
                </a:solidFill>
              </a:rPr>
              <a:t>1110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accent2"/>
                </a:solidFill>
              </a:rPr>
              <a:t>     Ex-Ey</a:t>
            </a:r>
            <a:r>
              <a:rPr lang="zh-CN" altLang="en-US" sz="1800" smtClean="0">
                <a:solidFill>
                  <a:schemeClr val="accent2"/>
                </a:solidFill>
              </a:rPr>
              <a:t>＝</a:t>
            </a:r>
            <a:r>
              <a:rPr lang="en-US" altLang="zh-CN" sz="1800" smtClean="0">
                <a:solidFill>
                  <a:schemeClr val="accent2"/>
                </a:solidFill>
              </a:rPr>
              <a:t>0001</a:t>
            </a:r>
            <a:r>
              <a:rPr lang="zh-CN" altLang="en-US" sz="1800" smtClean="0">
                <a:solidFill>
                  <a:schemeClr val="accent2"/>
                </a:solidFill>
              </a:rPr>
              <a:t>＋</a:t>
            </a:r>
            <a:r>
              <a:rPr lang="en-US" altLang="zh-CN" sz="1800" smtClean="0">
                <a:solidFill>
                  <a:schemeClr val="accent2"/>
                </a:solidFill>
              </a:rPr>
              <a:t>1110</a:t>
            </a:r>
            <a:r>
              <a:rPr lang="zh-CN" altLang="en-US" sz="1800" smtClean="0">
                <a:solidFill>
                  <a:schemeClr val="accent2"/>
                </a:solidFill>
              </a:rPr>
              <a:t>＝</a:t>
            </a:r>
            <a:r>
              <a:rPr lang="en-US" altLang="zh-CN" sz="1800" smtClean="0">
                <a:solidFill>
                  <a:schemeClr val="accent2"/>
                </a:solidFill>
              </a:rPr>
              <a:t>1111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accent2"/>
                </a:solidFill>
              </a:rPr>
              <a:t>             </a:t>
            </a:r>
            <a:r>
              <a:rPr lang="zh-CN" altLang="en-US" sz="1800" smtClean="0">
                <a:solidFill>
                  <a:schemeClr val="accent2"/>
                </a:solidFill>
              </a:rPr>
              <a:t>＝－（</a:t>
            </a:r>
            <a:r>
              <a:rPr lang="en-US" altLang="zh-CN" sz="1800" smtClean="0">
                <a:solidFill>
                  <a:schemeClr val="accent2"/>
                </a:solidFill>
              </a:rPr>
              <a:t>00000</a:t>
            </a:r>
            <a:r>
              <a:rPr lang="zh-CN" altLang="en-US" sz="1800" smtClean="0">
                <a:solidFill>
                  <a:schemeClr val="accent2"/>
                </a:solidFill>
              </a:rPr>
              <a:t>＋</a:t>
            </a:r>
            <a:r>
              <a:rPr lang="en-US" altLang="zh-CN" sz="1800" smtClean="0">
                <a:solidFill>
                  <a:schemeClr val="accent2"/>
                </a:solidFill>
              </a:rPr>
              <a:t>1</a:t>
            </a:r>
            <a:r>
              <a:rPr lang="zh-CN" altLang="en-US" sz="1800" smtClean="0">
                <a:solidFill>
                  <a:schemeClr val="accent2"/>
                </a:solidFill>
              </a:rPr>
              <a:t>）＝－</a:t>
            </a:r>
            <a:r>
              <a:rPr lang="en-US" altLang="zh-CN" sz="1800" smtClean="0">
                <a:solidFill>
                  <a:schemeClr val="accent2"/>
                </a:solidFill>
              </a:rPr>
              <a:t>00001</a:t>
            </a:r>
            <a:r>
              <a:rPr lang="zh-CN" altLang="en-US" sz="1800" smtClean="0">
                <a:solidFill>
                  <a:schemeClr val="accent2"/>
                </a:solidFill>
              </a:rPr>
              <a:t>＝－</a:t>
            </a:r>
            <a:r>
              <a:rPr lang="en-US" altLang="zh-CN" sz="1800" smtClean="0">
                <a:solidFill>
                  <a:schemeClr val="accent2"/>
                </a:solidFill>
              </a:rPr>
              <a:t>1 &lt; 0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accent2"/>
                </a:solidFill>
              </a:rPr>
              <a:t>    Ex-Ey&lt;0  Ex&lt;Ey </a:t>
            </a:r>
            <a:r>
              <a:rPr lang="zh-CN" altLang="en-US" sz="2000" smtClean="0">
                <a:solidFill>
                  <a:schemeClr val="accent2"/>
                </a:solidFill>
                <a:latin typeface="华文新魏" pitchFamily="2" charset="-122"/>
              </a:rPr>
              <a:t>小阶对大阶，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华文新魏" pitchFamily="2" charset="-122"/>
              </a:rPr>
              <a:t>    </a:t>
            </a:r>
            <a:r>
              <a:rPr lang="en-US" altLang="zh-CN" sz="2400" smtClean="0">
                <a:latin typeface="华文新魏" pitchFamily="2" charset="-122"/>
              </a:rPr>
              <a:t>X</a:t>
            </a:r>
            <a:r>
              <a:rPr lang="zh-CN" altLang="en-US" sz="2400" smtClean="0">
                <a:latin typeface="华文新魏" pitchFamily="2" charset="-122"/>
              </a:rPr>
              <a:t>阶码加</a:t>
            </a:r>
            <a:r>
              <a:rPr lang="en-US" altLang="zh-CN" sz="2400" smtClean="0">
                <a:latin typeface="华文新魏" pitchFamily="2" charset="-122"/>
              </a:rPr>
              <a:t>1  X</a:t>
            </a:r>
            <a:r>
              <a:rPr lang="zh-CN" altLang="en-US" sz="2400" smtClean="0">
                <a:latin typeface="华文新魏" pitchFamily="2" charset="-122"/>
              </a:rPr>
              <a:t>尾数右移</a:t>
            </a:r>
            <a:r>
              <a:rPr lang="en-US" altLang="zh-CN" sz="2400" smtClean="0">
                <a:latin typeface="华文新魏" pitchFamily="2" charset="-122"/>
              </a:rPr>
              <a:t>1</a:t>
            </a:r>
            <a:r>
              <a:rPr lang="zh-CN" altLang="en-US" sz="2400" smtClean="0">
                <a:latin typeface="华文新魏" pitchFamily="2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51978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622300"/>
            <a:ext cx="8001000" cy="5727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300" smtClean="0">
                <a:solidFill>
                  <a:srgbClr val="0000FF"/>
                </a:solidFill>
                <a:latin typeface="华文新魏" pitchFamily="2" charset="-122"/>
              </a:rPr>
              <a:t>解：将</a:t>
            </a:r>
            <a:r>
              <a:rPr lang="en-US" altLang="zh-CN" sz="2300" smtClean="0">
                <a:solidFill>
                  <a:srgbClr val="0000FF"/>
                </a:solidFill>
                <a:latin typeface="华文新魏" pitchFamily="2" charset="-122"/>
              </a:rPr>
              <a:t>x,y</a:t>
            </a:r>
            <a:r>
              <a:rPr lang="zh-CN" altLang="en-US" sz="2300" smtClean="0">
                <a:solidFill>
                  <a:srgbClr val="0000FF"/>
                </a:solidFill>
                <a:latin typeface="华文新魏" pitchFamily="2" charset="-122"/>
              </a:rPr>
              <a:t>转换成浮点数据格式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smtClean="0"/>
              <a:t>[x]</a:t>
            </a:r>
            <a:r>
              <a:rPr lang="zh-CN" altLang="en-US" sz="2000" baseline="-25000" smtClean="0"/>
              <a:t>浮</a:t>
            </a:r>
            <a:r>
              <a:rPr lang="zh-CN" altLang="en-US" sz="2000" smtClean="0"/>
              <a:t> </a:t>
            </a:r>
            <a:r>
              <a:rPr lang="en-US" altLang="zh-CN" sz="2000" smtClean="0"/>
              <a:t>= 00 01, 00.1101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/>
              <a:t>     [Y]</a:t>
            </a:r>
            <a:r>
              <a:rPr lang="zh-CN" altLang="en-US" sz="2000" baseline="-25000" smtClean="0"/>
              <a:t>浮</a:t>
            </a:r>
            <a:r>
              <a:rPr lang="zh-CN" altLang="en-US" sz="2000" smtClean="0"/>
              <a:t> </a:t>
            </a:r>
            <a:r>
              <a:rPr lang="en-US" altLang="zh-CN" sz="2000" smtClean="0"/>
              <a:t>= 00 10, 11.0101+1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/>
              <a:t>               00 10, 11.0110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3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300" smtClean="0">
                <a:solidFill>
                  <a:srgbClr val="0000FF"/>
                </a:solidFill>
                <a:latin typeface="华文新魏" pitchFamily="2" charset="-122"/>
              </a:rPr>
              <a:t>1</a:t>
            </a:r>
            <a:r>
              <a:rPr lang="zh-CN" altLang="en-US" sz="2300" smtClean="0">
                <a:solidFill>
                  <a:srgbClr val="0000FF"/>
                </a:solidFill>
                <a:latin typeface="华文新魏" pitchFamily="2" charset="-122"/>
              </a:rPr>
              <a:t>：对阶，阶差为</a:t>
            </a:r>
            <a:r>
              <a:rPr lang="en-US" altLang="zh-CN" sz="2300" smtClean="0">
                <a:solidFill>
                  <a:srgbClr val="0000FF"/>
                </a:solidFill>
                <a:latin typeface="华文新魏" pitchFamily="2" charset="-122"/>
              </a:rPr>
              <a:t>Ex-Ey=[Ex]</a:t>
            </a:r>
            <a:r>
              <a:rPr lang="zh-CN" altLang="en-US" sz="2300" baseline="-25000" smtClean="0">
                <a:solidFill>
                  <a:srgbClr val="0000FF"/>
                </a:solidFill>
                <a:latin typeface="华文新魏" pitchFamily="2" charset="-122"/>
              </a:rPr>
              <a:t>补</a:t>
            </a:r>
            <a:r>
              <a:rPr lang="en-US" altLang="zh-CN" sz="2300" smtClean="0">
                <a:solidFill>
                  <a:srgbClr val="0000FF"/>
                </a:solidFill>
                <a:latin typeface="华文新魏" pitchFamily="2" charset="-122"/>
              </a:rPr>
              <a:t>+[-Ey]</a:t>
            </a:r>
            <a:r>
              <a:rPr lang="zh-CN" altLang="en-US" sz="2300" baseline="-25000" smtClean="0">
                <a:solidFill>
                  <a:srgbClr val="0000FF"/>
                </a:solidFill>
                <a:latin typeface="华文新魏" pitchFamily="2" charset="-122"/>
              </a:rPr>
              <a:t>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chemeClr val="accent2"/>
                </a:solidFill>
                <a:latin typeface="华文新魏" pitchFamily="2" charset="-122"/>
              </a:rPr>
              <a:t>    </a:t>
            </a:r>
            <a:r>
              <a:rPr lang="en-US" altLang="zh-CN" sz="1800" smtClean="0">
                <a:solidFill>
                  <a:schemeClr val="accent2"/>
                </a:solidFill>
                <a:latin typeface="华文新魏" pitchFamily="2" charset="-122"/>
              </a:rPr>
              <a:t>Ex-Ey</a:t>
            </a:r>
            <a:r>
              <a:rPr lang="zh-CN" altLang="en-US" sz="1800" smtClean="0">
                <a:solidFill>
                  <a:schemeClr val="accent2"/>
                </a:solidFill>
                <a:latin typeface="华文新魏" pitchFamily="2" charset="-122"/>
              </a:rPr>
              <a:t>＝－</a:t>
            </a:r>
            <a:r>
              <a:rPr lang="en-US" altLang="zh-CN" sz="1800" smtClean="0">
                <a:solidFill>
                  <a:schemeClr val="accent2"/>
                </a:solidFill>
                <a:latin typeface="华文新魏" pitchFamily="2" charset="-122"/>
              </a:rPr>
              <a:t>1 &lt; 0  Ex&lt;Ey </a:t>
            </a:r>
            <a:r>
              <a:rPr lang="zh-CN" altLang="en-US" sz="2000" smtClean="0">
                <a:solidFill>
                  <a:schemeClr val="accent2"/>
                </a:solidFill>
                <a:latin typeface="华文新魏" pitchFamily="2" charset="-122"/>
              </a:rPr>
              <a:t>小阶对大阶，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华文新魏" pitchFamily="2" charset="-122"/>
              </a:rPr>
              <a:t>      </a:t>
            </a:r>
            <a:r>
              <a:rPr lang="en-US" altLang="zh-CN" sz="2000" smtClean="0">
                <a:latin typeface="华文新魏" pitchFamily="2" charset="-122"/>
              </a:rPr>
              <a:t>X</a:t>
            </a:r>
            <a:r>
              <a:rPr lang="zh-CN" altLang="en-US" sz="2000" smtClean="0">
                <a:latin typeface="华文新魏" pitchFamily="2" charset="-122"/>
              </a:rPr>
              <a:t>阶码加</a:t>
            </a:r>
            <a:r>
              <a:rPr lang="en-US" altLang="zh-CN" sz="2000" smtClean="0">
                <a:latin typeface="华文新魏" pitchFamily="2" charset="-122"/>
              </a:rPr>
              <a:t>1  X</a:t>
            </a:r>
            <a:r>
              <a:rPr lang="zh-CN" altLang="en-US" sz="2000" smtClean="0">
                <a:latin typeface="华文新魏" pitchFamily="2" charset="-122"/>
              </a:rPr>
              <a:t>尾数右移</a:t>
            </a:r>
            <a:r>
              <a:rPr lang="en-US" altLang="zh-CN" sz="2000" smtClean="0">
                <a:latin typeface="华文新魏" pitchFamily="2" charset="-122"/>
              </a:rPr>
              <a:t>1</a:t>
            </a:r>
            <a:r>
              <a:rPr lang="zh-CN" altLang="en-US" sz="2000" smtClean="0">
                <a:latin typeface="华文新魏" pitchFamily="2" charset="-122"/>
              </a:rPr>
              <a:t>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[x]</a:t>
            </a:r>
            <a:r>
              <a:rPr lang="zh-CN" altLang="en-US" sz="2000" baseline="-25000" smtClean="0"/>
              <a:t>浮</a:t>
            </a:r>
            <a:r>
              <a:rPr lang="en-US" altLang="zh-CN" sz="2000" smtClean="0"/>
              <a:t>=00 10, 00.0110(1)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100" smtClean="0">
                <a:solidFill>
                  <a:srgbClr val="0000FF"/>
                </a:solidFill>
                <a:latin typeface="华文新魏" pitchFamily="2" charset="-122"/>
              </a:rPr>
              <a:t>2</a:t>
            </a: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：尾数求和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smtClean="0"/>
              <a:t>[X+Y]</a:t>
            </a:r>
            <a:r>
              <a:rPr lang="zh-CN" altLang="en-US" sz="2000" baseline="-25000" smtClean="0"/>
              <a:t>浮</a:t>
            </a:r>
            <a:r>
              <a:rPr lang="zh-CN" altLang="en-US" sz="2400" baseline="-25000" smtClean="0"/>
              <a:t> </a:t>
            </a:r>
            <a:r>
              <a:rPr lang="en-US" altLang="zh-CN" sz="2400" smtClean="0"/>
              <a:t>=  </a:t>
            </a:r>
            <a:r>
              <a:rPr lang="en-US" altLang="zh-CN" sz="2000" smtClean="0"/>
              <a:t>00 10, 00.0110(</a:t>
            </a:r>
            <a:r>
              <a:rPr lang="en-US" altLang="zh-CN" sz="2000" smtClean="0">
                <a:solidFill>
                  <a:schemeClr val="accent2"/>
                </a:solidFill>
              </a:rPr>
              <a:t>1</a:t>
            </a:r>
            <a:r>
              <a:rPr lang="en-US" altLang="zh-CN" sz="2000" smtClean="0"/>
              <a:t>)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            +   00 10, 11.0110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            =   00 10, 11.1100(</a:t>
            </a:r>
            <a:r>
              <a:rPr lang="en-US" altLang="zh-CN" sz="2000" smtClean="0">
                <a:solidFill>
                  <a:schemeClr val="accent2"/>
                </a:solidFill>
              </a:rPr>
              <a:t>1</a:t>
            </a:r>
            <a:r>
              <a:rPr lang="en-US" altLang="zh-CN" sz="200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93692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622300"/>
            <a:ext cx="8001000" cy="5727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500" smtClean="0">
                <a:solidFill>
                  <a:srgbClr val="0000FF"/>
                </a:solidFill>
                <a:latin typeface="华文新魏" pitchFamily="2" charset="-122"/>
              </a:rPr>
              <a:t>2</a:t>
            </a: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：尾数求和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smtClean="0"/>
              <a:t>[X+Y]</a:t>
            </a:r>
            <a:r>
              <a:rPr lang="zh-CN" altLang="en-US" sz="2000" baseline="-25000" smtClean="0"/>
              <a:t>浮</a:t>
            </a:r>
            <a:r>
              <a:rPr lang="zh-CN" altLang="en-US" sz="2400" baseline="-25000" smtClean="0"/>
              <a:t> </a:t>
            </a:r>
            <a:r>
              <a:rPr lang="en-US" altLang="zh-CN" sz="2400" smtClean="0"/>
              <a:t>=  </a:t>
            </a:r>
            <a:r>
              <a:rPr lang="en-US" altLang="zh-CN" sz="2000" smtClean="0"/>
              <a:t>00 10, 00.0110(</a:t>
            </a:r>
            <a:r>
              <a:rPr lang="en-US" altLang="zh-CN" sz="2000" smtClean="0">
                <a:solidFill>
                  <a:schemeClr val="accent2"/>
                </a:solidFill>
              </a:rPr>
              <a:t>1</a:t>
            </a:r>
            <a:r>
              <a:rPr lang="en-US" altLang="zh-CN" sz="2000" smtClean="0"/>
              <a:t>)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            +   00 10, 11.0110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                =   00 10, 11.1100(</a:t>
            </a:r>
            <a:r>
              <a:rPr lang="en-US" altLang="zh-CN" sz="2000" smtClean="0">
                <a:solidFill>
                  <a:schemeClr val="accent2"/>
                </a:solidFill>
              </a:rPr>
              <a:t>1</a:t>
            </a:r>
            <a:r>
              <a:rPr lang="en-US" altLang="zh-CN" sz="200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100" smtClean="0">
                <a:solidFill>
                  <a:srgbClr val="0000FF"/>
                </a:solidFill>
                <a:latin typeface="华文新魏" pitchFamily="2" charset="-122"/>
              </a:rPr>
              <a:t>3</a:t>
            </a: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：计算结果规格化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华文新魏" pitchFamily="2" charset="-122"/>
              </a:rPr>
              <a:t>     </a:t>
            </a:r>
            <a:r>
              <a:rPr lang="en-US" altLang="zh-CN" sz="2000" smtClean="0">
                <a:latin typeface="华文新魏" pitchFamily="2" charset="-122"/>
              </a:rPr>
              <a:t>[X+Y]</a:t>
            </a:r>
            <a:r>
              <a:rPr lang="zh-CN" altLang="en-US" sz="2000" baseline="-25000" smtClean="0">
                <a:latin typeface="华文新魏" pitchFamily="2" charset="-122"/>
              </a:rPr>
              <a:t>浮 </a:t>
            </a:r>
            <a:r>
              <a:rPr lang="zh-CN" altLang="en-US" sz="2000" smtClean="0">
                <a:latin typeface="华文新魏" pitchFamily="2" charset="-122"/>
              </a:rPr>
              <a:t>为非规格化数，左归两位</a:t>
            </a:r>
            <a:r>
              <a:rPr lang="en-US" altLang="zh-CN" sz="2000" smtClean="0">
                <a:latin typeface="华文新魏" pitchFamily="2" charset="-122"/>
              </a:rPr>
              <a:t>, </a:t>
            </a:r>
            <a:r>
              <a:rPr lang="zh-CN" altLang="en-US" sz="2000" smtClean="0">
                <a:latin typeface="华文新魏" pitchFamily="2" charset="-122"/>
              </a:rPr>
              <a:t>阶码减二，</a:t>
            </a:r>
            <a:r>
              <a:rPr lang="zh-CN" altLang="en-US" sz="20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           </a:t>
            </a:r>
            <a:r>
              <a:rPr lang="en-US" altLang="zh-CN" sz="2000" smtClean="0"/>
              <a:t>=0000, 11.0010(</a:t>
            </a:r>
            <a:r>
              <a:rPr lang="en-US" altLang="zh-CN" sz="2000" smtClean="0">
                <a:solidFill>
                  <a:schemeClr val="accent2"/>
                </a:solidFill>
              </a:rPr>
              <a:t>0</a:t>
            </a:r>
            <a:r>
              <a:rPr lang="en-US" altLang="zh-CN" sz="200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500" smtClean="0">
                <a:solidFill>
                  <a:srgbClr val="0000FF"/>
                </a:solidFill>
                <a:latin typeface="华文新魏" pitchFamily="2" charset="-122"/>
              </a:rPr>
              <a:t>4</a:t>
            </a: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：舍入处理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[X+Y]</a:t>
            </a:r>
            <a:r>
              <a:rPr lang="zh-CN" altLang="en-US" sz="2000" baseline="-25000" smtClean="0"/>
              <a:t>浮 </a:t>
            </a:r>
            <a:r>
              <a:rPr lang="en-US" altLang="zh-CN" sz="2000" smtClean="0"/>
              <a:t>= 0000, 11.0010(</a:t>
            </a:r>
            <a:r>
              <a:rPr lang="en-US" altLang="zh-CN" sz="2000" smtClean="0">
                <a:solidFill>
                  <a:schemeClr val="accent2"/>
                </a:solidFill>
              </a:rPr>
              <a:t>0</a:t>
            </a:r>
            <a:r>
              <a:rPr lang="en-US" altLang="zh-CN" sz="2000" smtClean="0"/>
              <a:t>)  </a:t>
            </a:r>
            <a:r>
              <a:rPr lang="en-US" altLang="zh-CN" sz="2000" smtClean="0">
                <a:latin typeface="华文新魏" pitchFamily="2" charset="-122"/>
              </a:rPr>
              <a:t>(0</a:t>
            </a:r>
            <a:r>
              <a:rPr lang="zh-CN" altLang="en-US" sz="2000" smtClean="0">
                <a:latin typeface="华文新魏" pitchFamily="2" charset="-122"/>
              </a:rPr>
              <a:t>舍</a:t>
            </a:r>
            <a:r>
              <a:rPr lang="en-US" altLang="zh-CN" sz="2000" smtClean="0">
                <a:latin typeface="华文新魏" pitchFamily="2" charset="-122"/>
              </a:rPr>
              <a:t>1</a:t>
            </a:r>
            <a:r>
              <a:rPr lang="zh-CN" altLang="en-US" sz="2000" smtClean="0">
                <a:latin typeface="华文新魏" pitchFamily="2" charset="-122"/>
              </a:rPr>
              <a:t>如法</a:t>
            </a:r>
            <a:r>
              <a:rPr lang="en-US" altLang="zh-CN" sz="2000" smtClean="0">
                <a:latin typeface="华文新魏" pitchFamily="2" charset="-122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/>
              <a:t>    [X+Y]</a:t>
            </a:r>
            <a:r>
              <a:rPr lang="zh-CN" altLang="en-US" sz="2000" baseline="-25000" smtClean="0"/>
              <a:t>浮 </a:t>
            </a:r>
            <a:r>
              <a:rPr lang="en-US" altLang="zh-CN" sz="2000" smtClean="0"/>
              <a:t>= 0000, 11.0010(</a:t>
            </a:r>
            <a:r>
              <a:rPr lang="en-US" altLang="zh-CN" sz="2000" smtClean="0">
                <a:solidFill>
                  <a:schemeClr val="accent2"/>
                </a:solidFill>
              </a:rPr>
              <a:t>0</a:t>
            </a:r>
            <a:r>
              <a:rPr lang="en-US" altLang="zh-CN" sz="2000" smtClean="0"/>
              <a:t>)  </a:t>
            </a:r>
            <a:r>
              <a:rPr lang="en-US" altLang="zh-CN" sz="2000" smtClean="0">
                <a:latin typeface="华文新魏" pitchFamily="2" charset="-122"/>
              </a:rPr>
              <a:t>(</a:t>
            </a:r>
            <a:r>
              <a:rPr lang="zh-CN" altLang="en-US" sz="2000" smtClean="0">
                <a:latin typeface="华文新魏" pitchFamily="2" charset="-122"/>
              </a:rPr>
              <a:t>截去法</a:t>
            </a:r>
            <a:r>
              <a:rPr lang="en-US" altLang="zh-CN" sz="2000" smtClean="0">
                <a:latin typeface="华文新魏" pitchFamily="2" charset="-122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500" smtClean="0">
                <a:solidFill>
                  <a:srgbClr val="0000FF"/>
                </a:solidFill>
                <a:latin typeface="华文新魏" pitchFamily="2" charset="-122"/>
              </a:rPr>
              <a:t>5</a:t>
            </a:r>
            <a:r>
              <a:rPr lang="zh-CN" altLang="en-US" sz="2500" smtClean="0">
                <a:solidFill>
                  <a:srgbClr val="0000FF"/>
                </a:solidFill>
                <a:latin typeface="华文新魏" pitchFamily="2" charset="-122"/>
              </a:rPr>
              <a:t>：溢出判断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500" smtClean="0">
                <a:solidFill>
                  <a:schemeClr val="accent2"/>
                </a:solidFill>
                <a:latin typeface="华文新魏" pitchFamily="2" charset="-122"/>
              </a:rPr>
              <a:t>   无溢出</a:t>
            </a:r>
            <a:r>
              <a:rPr lang="zh-CN" altLang="en-US" sz="2500" smtClean="0">
                <a:solidFill>
                  <a:srgbClr val="0000FF"/>
                </a:solidFill>
              </a:rPr>
              <a:t>    </a:t>
            </a:r>
            <a:r>
              <a:rPr lang="en-US" altLang="zh-CN" sz="2000" smtClean="0"/>
              <a:t>[X+Y]</a:t>
            </a:r>
            <a:r>
              <a:rPr lang="zh-CN" altLang="en-US" sz="2000" baseline="-25000" smtClean="0"/>
              <a:t>浮 </a:t>
            </a:r>
            <a:r>
              <a:rPr lang="en-US" altLang="zh-CN" sz="2000" smtClean="0"/>
              <a:t>= 2</a:t>
            </a:r>
            <a:r>
              <a:rPr lang="en-US" altLang="zh-CN" sz="2000" baseline="50000" smtClean="0"/>
              <a:t>000 </a:t>
            </a:r>
            <a:r>
              <a:rPr lang="en-US" altLang="zh-CN" sz="2000" smtClean="0"/>
              <a:t>x  (-0.1110)</a:t>
            </a:r>
          </a:p>
        </p:txBody>
      </p:sp>
    </p:spTree>
    <p:extLst>
      <p:ext uri="{BB962C8B-B14F-4D97-AF65-F5344CB8AC3E}">
        <p14:creationId xmlns:p14="http://schemas.microsoft.com/office/powerpoint/2010/main" val="32059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1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1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1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1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1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1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1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1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1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1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1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1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4"/>
          <p:cNvSpPr txBox="1">
            <a:spLocks noGrp="1" noChangeArrowheads="1"/>
          </p:cNvSpPr>
          <p:nvPr/>
        </p:nvSpPr>
        <p:spPr bwMode="auto">
          <a:xfrm>
            <a:off x="533400" y="6153150"/>
            <a:ext cx="2743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i="0" smtClean="0">
                <a:solidFill>
                  <a:srgbClr val="000000"/>
                </a:solidFill>
              </a:rPr>
              <a:t>计算机组成原理 </a:t>
            </a:r>
            <a:r>
              <a:rPr lang="zh-CN" altLang="en-US" sz="1400" i="0" smtClean="0">
                <a:solidFill>
                  <a:srgbClr val="000000"/>
                </a:solidFill>
              </a:rPr>
              <a:t> </a:t>
            </a:r>
            <a:r>
              <a:rPr lang="en-US" altLang="zh-CN" sz="1400" i="0" smtClean="0">
                <a:solidFill>
                  <a:srgbClr val="000000"/>
                </a:solidFill>
              </a:rPr>
              <a:t>Slide</a:t>
            </a:r>
            <a:r>
              <a:rPr lang="en-US" altLang="zh-CN" sz="1200" i="0" smtClean="0">
                <a:solidFill>
                  <a:srgbClr val="000000"/>
                </a:solidFill>
              </a:rPr>
              <a:t> </a:t>
            </a:r>
            <a:fld id="{9D843481-C10A-44F1-83AF-C3E22214133F}" type="slidenum">
              <a:rPr lang="en-US" altLang="zh-CN" sz="1200" i="0" smtClean="0">
                <a:solidFill>
                  <a:srgbClr val="CC0000"/>
                </a:solidFill>
              </a:rPr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r>
              <a:rPr lang="en-US" altLang="zh-CN" sz="1200" i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439738"/>
            <a:ext cx="8001000" cy="1022350"/>
          </a:xfrm>
        </p:spPr>
        <p:txBody>
          <a:bodyPr/>
          <a:lstStyle/>
          <a:p>
            <a:pPr eaLnBrk="1" hangingPunct="1"/>
            <a:r>
              <a:rPr lang="zh-CN" altLang="zh-CN" smtClean="0"/>
              <a:t>特殊例子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150" y="1793875"/>
            <a:ext cx="7921625" cy="41243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i="1" smtClean="0"/>
              <a:t>X=2</a:t>
            </a:r>
            <a:r>
              <a:rPr lang="en-US" altLang="zh-CN" sz="2100" i="1" baseline="50000" smtClean="0"/>
              <a:t>111</a:t>
            </a:r>
            <a:r>
              <a:rPr lang="en-US" altLang="zh-CN" sz="2100" i="1" smtClean="0"/>
              <a:t> </a:t>
            </a:r>
            <a:r>
              <a:rPr lang="en-US" altLang="zh-CN" sz="2100" i="1" smtClean="0">
                <a:sym typeface="Symbol" pitchFamily="18" charset="2"/>
              </a:rPr>
              <a:t></a:t>
            </a:r>
            <a:r>
              <a:rPr lang="en-US" altLang="zh-CN" sz="2100" i="1" smtClean="0"/>
              <a:t> 0.1111</a:t>
            </a:r>
            <a:r>
              <a:rPr lang="en-US" altLang="zh-CN" sz="2100" i="1" smtClean="0">
                <a:solidFill>
                  <a:schemeClr val="accent2"/>
                </a:solidFill>
              </a:rPr>
              <a:t>1111</a:t>
            </a:r>
            <a:r>
              <a:rPr lang="zh-CN" altLang="en-US" sz="2100" i="1" smtClean="0"/>
              <a:t>，</a:t>
            </a:r>
            <a:r>
              <a:rPr lang="en-US" altLang="zh-CN" sz="2100" i="1" smtClean="0"/>
              <a:t>Y=2</a:t>
            </a:r>
            <a:r>
              <a:rPr lang="en-US" altLang="zh-CN" sz="2100" i="1" baseline="50000" smtClean="0"/>
              <a:t>111</a:t>
            </a:r>
            <a:r>
              <a:rPr lang="en-US" altLang="zh-CN" sz="2100" i="1" smtClean="0"/>
              <a:t> </a:t>
            </a:r>
            <a:r>
              <a:rPr lang="en-US" altLang="zh-CN" sz="2100" i="1" smtClean="0">
                <a:sym typeface="Symbol" pitchFamily="18" charset="2"/>
              </a:rPr>
              <a:t></a:t>
            </a:r>
            <a:r>
              <a:rPr lang="en-US" altLang="zh-CN" sz="2100" i="1" smtClean="0"/>
              <a:t> 0.1000</a:t>
            </a:r>
            <a:r>
              <a:rPr lang="en-US" altLang="zh-CN" sz="2100" i="1" smtClean="0">
                <a:solidFill>
                  <a:schemeClr val="accent2"/>
                </a:solidFill>
              </a:rPr>
              <a:t>0001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smtClean="0">
                <a:solidFill>
                  <a:srgbClr val="00FF00"/>
                </a:solidFill>
                <a:latin typeface="华文新魏" pitchFamily="2" charset="-122"/>
              </a:rPr>
              <a:t>             </a:t>
            </a:r>
            <a:r>
              <a:rPr lang="en-US" altLang="zh-CN" sz="2100" smtClean="0">
                <a:solidFill>
                  <a:schemeClr val="folHlink"/>
                </a:solidFill>
                <a:latin typeface="华文新魏" pitchFamily="2" charset="-122"/>
              </a:rPr>
              <a:t>[</a:t>
            </a:r>
            <a:r>
              <a:rPr lang="en-US" altLang="zh-CN" sz="2100" smtClean="0">
                <a:solidFill>
                  <a:schemeClr val="folHlink"/>
                </a:solidFill>
              </a:rPr>
              <a:t>X]</a:t>
            </a:r>
            <a:r>
              <a:rPr lang="zh-CN" altLang="en-US" sz="2100" baseline="-25000" smtClean="0">
                <a:solidFill>
                  <a:schemeClr val="folHlink"/>
                </a:solidFill>
              </a:rPr>
              <a:t>浮</a:t>
            </a:r>
            <a:r>
              <a:rPr lang="zh-CN" altLang="en-US" sz="2100" smtClean="0">
                <a:solidFill>
                  <a:schemeClr val="folHlink"/>
                </a:solidFill>
              </a:rPr>
              <a:t>  </a:t>
            </a:r>
            <a:r>
              <a:rPr lang="en-US" altLang="zh-CN" sz="2100" smtClean="0">
                <a:solidFill>
                  <a:schemeClr val="folHlink"/>
                </a:solidFill>
              </a:rPr>
              <a:t>=</a:t>
            </a:r>
            <a:r>
              <a:rPr lang="en-US" altLang="zh-CN" sz="2100" smtClean="0">
                <a:solidFill>
                  <a:srgbClr val="00FF00"/>
                </a:solidFill>
              </a:rPr>
              <a:t>   </a:t>
            </a:r>
            <a:r>
              <a:rPr lang="en-US" altLang="zh-CN" sz="2100" smtClean="0">
                <a:solidFill>
                  <a:srgbClr val="0000FF"/>
                </a:solidFill>
              </a:rPr>
              <a:t> 0111,</a:t>
            </a:r>
            <a:r>
              <a:rPr lang="en-US" altLang="zh-CN" sz="2100" smtClean="0">
                <a:solidFill>
                  <a:srgbClr val="00FF00"/>
                </a:solidFill>
              </a:rPr>
              <a:t> </a:t>
            </a:r>
            <a:r>
              <a:rPr lang="en-US" altLang="zh-CN" sz="2100" smtClean="0">
                <a:solidFill>
                  <a:schemeClr val="accent2"/>
                </a:solidFill>
              </a:rPr>
              <a:t>0</a:t>
            </a:r>
            <a:r>
              <a:rPr lang="en-US" altLang="zh-CN" sz="2100" smtClean="0">
                <a:solidFill>
                  <a:schemeClr val="folHlink"/>
                </a:solidFill>
              </a:rPr>
              <a:t>.1111 </a:t>
            </a:r>
            <a:r>
              <a:rPr lang="en-US" altLang="zh-CN" sz="2100" smtClean="0">
                <a:solidFill>
                  <a:schemeClr val="accent2"/>
                </a:solidFill>
              </a:rPr>
              <a:t>1111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u="sng" smtClean="0">
                <a:solidFill>
                  <a:schemeClr val="folHlink"/>
                </a:solidFill>
              </a:rPr>
              <a:t>+       [Y]</a:t>
            </a:r>
            <a:r>
              <a:rPr lang="zh-CN" altLang="en-US" sz="2100" baseline="-25000" smtClean="0">
                <a:solidFill>
                  <a:schemeClr val="folHlink"/>
                </a:solidFill>
              </a:rPr>
              <a:t>浮 </a:t>
            </a:r>
            <a:r>
              <a:rPr lang="zh-CN" altLang="en-US" sz="2100" u="sng" smtClean="0">
                <a:solidFill>
                  <a:schemeClr val="folHlink"/>
                </a:solidFill>
              </a:rPr>
              <a:t> </a:t>
            </a:r>
            <a:r>
              <a:rPr lang="en-US" altLang="zh-CN" sz="2100" u="sng" smtClean="0">
                <a:solidFill>
                  <a:schemeClr val="folHlink"/>
                </a:solidFill>
              </a:rPr>
              <a:t>=   </a:t>
            </a:r>
            <a:r>
              <a:rPr lang="en-US" altLang="zh-CN" sz="2100" u="sng" smtClean="0">
                <a:solidFill>
                  <a:srgbClr val="0000FF"/>
                </a:solidFill>
              </a:rPr>
              <a:t> 0111,</a:t>
            </a:r>
            <a:r>
              <a:rPr lang="en-US" altLang="zh-CN" sz="2100" u="sng" smtClean="0">
                <a:solidFill>
                  <a:srgbClr val="00FF00"/>
                </a:solidFill>
              </a:rPr>
              <a:t> </a:t>
            </a:r>
            <a:r>
              <a:rPr lang="en-US" altLang="zh-CN" sz="2100" u="sng" smtClean="0">
                <a:solidFill>
                  <a:schemeClr val="accent2"/>
                </a:solidFill>
              </a:rPr>
              <a:t>0</a:t>
            </a:r>
            <a:r>
              <a:rPr lang="en-US" altLang="zh-CN" sz="2100" u="sng" smtClean="0">
                <a:solidFill>
                  <a:schemeClr val="folHlink"/>
                </a:solidFill>
              </a:rPr>
              <a:t>.1000 </a:t>
            </a:r>
            <a:r>
              <a:rPr lang="en-US" altLang="zh-CN" sz="2100" u="sng" smtClean="0">
                <a:solidFill>
                  <a:schemeClr val="accent2"/>
                </a:solidFill>
              </a:rPr>
              <a:t>0001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smtClean="0">
                <a:solidFill>
                  <a:schemeClr val="folHlink"/>
                </a:solidFill>
              </a:rPr>
              <a:t>      [X+Y]</a:t>
            </a:r>
            <a:r>
              <a:rPr lang="zh-CN" altLang="en-US" sz="2100" baseline="-25000" smtClean="0">
                <a:solidFill>
                  <a:schemeClr val="folHlink"/>
                </a:solidFill>
              </a:rPr>
              <a:t>浮 </a:t>
            </a:r>
            <a:r>
              <a:rPr lang="en-US" altLang="zh-CN" sz="2100" smtClean="0">
                <a:solidFill>
                  <a:schemeClr val="folHlink"/>
                </a:solidFill>
              </a:rPr>
              <a:t>=</a:t>
            </a:r>
            <a:r>
              <a:rPr lang="en-US" altLang="zh-CN" sz="2100" smtClean="0">
                <a:solidFill>
                  <a:srgbClr val="66FF33"/>
                </a:solidFill>
              </a:rPr>
              <a:t>    </a:t>
            </a:r>
            <a:r>
              <a:rPr lang="en-US" altLang="zh-CN" sz="2100" smtClean="0">
                <a:solidFill>
                  <a:srgbClr val="0000FF"/>
                </a:solidFill>
              </a:rPr>
              <a:t>0111,</a:t>
            </a:r>
            <a:r>
              <a:rPr lang="en-US" altLang="zh-CN" sz="2100" smtClean="0">
                <a:solidFill>
                  <a:srgbClr val="66FF33"/>
                </a:solidFill>
              </a:rPr>
              <a:t> </a:t>
            </a:r>
            <a:r>
              <a:rPr lang="en-US" altLang="zh-CN" sz="2100" smtClean="0">
                <a:solidFill>
                  <a:schemeClr val="accent2"/>
                </a:solidFill>
              </a:rPr>
              <a:t>1.</a:t>
            </a:r>
            <a:r>
              <a:rPr lang="en-US" altLang="zh-CN" sz="2100" smtClean="0">
                <a:solidFill>
                  <a:schemeClr val="folHlink"/>
                </a:solidFill>
              </a:rPr>
              <a:t>1000</a:t>
            </a:r>
            <a:r>
              <a:rPr lang="en-US" altLang="zh-CN" sz="2100" smtClean="0">
                <a:solidFill>
                  <a:srgbClr val="66FF33"/>
                </a:solidFill>
              </a:rPr>
              <a:t> </a:t>
            </a:r>
            <a:r>
              <a:rPr lang="en-US" altLang="zh-CN" sz="2100" smtClean="0">
                <a:solidFill>
                  <a:schemeClr val="accent2"/>
                </a:solidFill>
              </a:rPr>
              <a:t>0000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smtClean="0"/>
              <a:t>       </a:t>
            </a:r>
            <a:r>
              <a:rPr lang="zh-CN" altLang="en-US" sz="2100" smtClean="0"/>
              <a:t>尾数运算溢出，右归，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100" smtClean="0"/>
              <a:t>      连同符号位进位位一起右移一位，阶码加</a:t>
            </a:r>
            <a:r>
              <a:rPr lang="en-US" altLang="zh-CN" sz="2100" smtClean="0"/>
              <a:t>1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smtClean="0">
                <a:solidFill>
                  <a:schemeClr val="folHlink"/>
                </a:solidFill>
              </a:rPr>
              <a:t> [X+Y]</a:t>
            </a:r>
            <a:r>
              <a:rPr lang="zh-CN" altLang="en-US" sz="2100" baseline="-25000" smtClean="0">
                <a:solidFill>
                  <a:schemeClr val="folHlink"/>
                </a:solidFill>
              </a:rPr>
              <a:t>浮</a:t>
            </a:r>
            <a:r>
              <a:rPr lang="zh-CN" altLang="en-US" sz="2100" baseline="-25000" smtClean="0">
                <a:solidFill>
                  <a:srgbClr val="00FF00"/>
                </a:solidFill>
              </a:rPr>
              <a:t> </a:t>
            </a:r>
            <a:r>
              <a:rPr lang="en-US" altLang="zh-CN" sz="2100" smtClean="0">
                <a:solidFill>
                  <a:schemeClr val="folHlink"/>
                </a:solidFill>
              </a:rPr>
              <a:t>=</a:t>
            </a:r>
            <a:r>
              <a:rPr lang="en-US" altLang="zh-CN" sz="2100" smtClean="0">
                <a:solidFill>
                  <a:srgbClr val="66FF33"/>
                </a:solidFill>
              </a:rPr>
              <a:t>   </a:t>
            </a:r>
            <a:r>
              <a:rPr lang="en-US" altLang="zh-CN" sz="2100" smtClean="0">
                <a:solidFill>
                  <a:srgbClr val="0000FF"/>
                </a:solidFill>
              </a:rPr>
              <a:t> 1000,</a:t>
            </a:r>
            <a:r>
              <a:rPr lang="en-US" altLang="zh-CN" sz="2100" smtClean="0">
                <a:solidFill>
                  <a:srgbClr val="66FF33"/>
                </a:solidFill>
              </a:rPr>
              <a:t> </a:t>
            </a:r>
            <a:r>
              <a:rPr lang="en-US" altLang="zh-CN" sz="2100" smtClean="0">
                <a:solidFill>
                  <a:schemeClr val="accent2"/>
                </a:solidFill>
              </a:rPr>
              <a:t>0.</a:t>
            </a:r>
            <a:r>
              <a:rPr lang="en-US" altLang="zh-CN" sz="2100" smtClean="0">
                <a:solidFill>
                  <a:schemeClr val="folHlink"/>
                </a:solidFill>
              </a:rPr>
              <a:t>1100 </a:t>
            </a:r>
            <a:r>
              <a:rPr lang="en-US" altLang="zh-CN" sz="2100" smtClean="0">
                <a:solidFill>
                  <a:schemeClr val="accent2"/>
                </a:solidFill>
              </a:rPr>
              <a:t>0000</a:t>
            </a:r>
            <a:r>
              <a:rPr lang="en-US" altLang="zh-CN" sz="2100" smtClean="0">
                <a:solidFill>
                  <a:srgbClr val="00FF00"/>
                </a:solidFill>
              </a:rPr>
              <a:t>    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smtClean="0"/>
              <a:t>      </a:t>
            </a:r>
            <a:r>
              <a:rPr lang="zh-CN" altLang="en-US" sz="2100" smtClean="0"/>
              <a:t>阶码正溢出，运算结果上溢  </a:t>
            </a:r>
          </a:p>
        </p:txBody>
      </p:sp>
    </p:spTree>
    <p:extLst>
      <p:ext uri="{BB962C8B-B14F-4D97-AF65-F5344CB8AC3E}">
        <p14:creationId xmlns:p14="http://schemas.microsoft.com/office/powerpoint/2010/main" val="17631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4"/>
          <p:cNvSpPr txBox="1">
            <a:spLocks noGrp="1" noChangeArrowheads="1"/>
          </p:cNvSpPr>
          <p:nvPr/>
        </p:nvSpPr>
        <p:spPr bwMode="auto">
          <a:xfrm>
            <a:off x="533400" y="6153150"/>
            <a:ext cx="2743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i="0" smtClean="0">
                <a:solidFill>
                  <a:srgbClr val="000000"/>
                </a:solidFill>
              </a:rPr>
              <a:t>计算机组成原理 </a:t>
            </a:r>
            <a:r>
              <a:rPr lang="zh-CN" altLang="en-US" sz="1400" i="0" smtClean="0">
                <a:solidFill>
                  <a:srgbClr val="000000"/>
                </a:solidFill>
              </a:rPr>
              <a:t> </a:t>
            </a:r>
            <a:r>
              <a:rPr lang="en-US" altLang="zh-CN" sz="1400" i="0" smtClean="0">
                <a:solidFill>
                  <a:srgbClr val="000000"/>
                </a:solidFill>
              </a:rPr>
              <a:t>Slide</a:t>
            </a:r>
            <a:r>
              <a:rPr lang="en-US" altLang="zh-CN" sz="1200" i="0" smtClean="0">
                <a:solidFill>
                  <a:srgbClr val="000000"/>
                </a:solidFill>
              </a:rPr>
              <a:t> </a:t>
            </a:r>
            <a:fld id="{83659C7A-9702-40AE-AC81-D4AAF7FF61FF}" type="slidenum">
              <a:rPr lang="en-US" altLang="zh-CN" sz="1200" i="0" smtClean="0">
                <a:solidFill>
                  <a:srgbClr val="CC0000"/>
                </a:solidFill>
              </a:rPr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r>
              <a:rPr lang="en-US" altLang="zh-CN" sz="1200" i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452438"/>
            <a:ext cx="8001000" cy="1022350"/>
          </a:xfrm>
        </p:spPr>
        <p:txBody>
          <a:bodyPr/>
          <a:lstStyle/>
          <a:p>
            <a:pPr eaLnBrk="1" hangingPunct="1"/>
            <a:r>
              <a:rPr lang="zh-CN" altLang="zh-CN" smtClean="0"/>
              <a:t>特殊例子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6750" y="1768475"/>
            <a:ext cx="7921625" cy="45053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i="1" smtClean="0"/>
              <a:t>X=2 </a:t>
            </a:r>
            <a:r>
              <a:rPr lang="en-US" altLang="zh-CN" sz="2100" i="1" baseline="50000" smtClean="0"/>
              <a:t>-1000</a:t>
            </a:r>
            <a:r>
              <a:rPr lang="en-US" altLang="zh-CN" sz="2100" i="1" smtClean="0"/>
              <a:t> </a:t>
            </a:r>
            <a:r>
              <a:rPr lang="en-US" altLang="zh-CN" sz="2100" i="1" smtClean="0">
                <a:sym typeface="Symbol" pitchFamily="18" charset="2"/>
              </a:rPr>
              <a:t></a:t>
            </a:r>
            <a:r>
              <a:rPr lang="en-US" altLang="zh-CN" sz="2100" i="1" smtClean="0"/>
              <a:t> -0.1111</a:t>
            </a:r>
            <a:r>
              <a:rPr lang="en-US" altLang="zh-CN" sz="2100" i="1" smtClean="0">
                <a:solidFill>
                  <a:schemeClr val="accent2"/>
                </a:solidFill>
              </a:rPr>
              <a:t>0000</a:t>
            </a:r>
            <a:r>
              <a:rPr lang="zh-CN" altLang="en-US" sz="2100" i="1" smtClean="0"/>
              <a:t>，</a:t>
            </a:r>
            <a:r>
              <a:rPr lang="en-US" altLang="zh-CN" sz="2100" i="1" smtClean="0"/>
              <a:t>Y=2 </a:t>
            </a:r>
            <a:r>
              <a:rPr lang="en-US" altLang="zh-CN" sz="2100" i="1" baseline="50000" smtClean="0"/>
              <a:t>-1000</a:t>
            </a:r>
            <a:r>
              <a:rPr lang="en-US" altLang="zh-CN" sz="2100" i="1" smtClean="0"/>
              <a:t> </a:t>
            </a:r>
            <a:r>
              <a:rPr lang="en-US" altLang="zh-CN" sz="2100" i="1" smtClean="0">
                <a:sym typeface="Symbol" pitchFamily="18" charset="2"/>
              </a:rPr>
              <a:t></a:t>
            </a:r>
            <a:r>
              <a:rPr lang="en-US" altLang="zh-CN" sz="2100" i="1" smtClean="0"/>
              <a:t> 0.1000</a:t>
            </a:r>
            <a:r>
              <a:rPr lang="en-US" altLang="zh-CN" sz="2100" i="1" smtClean="0">
                <a:solidFill>
                  <a:schemeClr val="accent2"/>
                </a:solidFill>
              </a:rPr>
              <a:t>0001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smtClean="0">
                <a:solidFill>
                  <a:srgbClr val="00FF00"/>
                </a:solidFill>
                <a:latin typeface="华文新魏" pitchFamily="2" charset="-122"/>
              </a:rPr>
              <a:t>             </a:t>
            </a:r>
            <a:r>
              <a:rPr lang="en-US" altLang="zh-CN" sz="2100" smtClean="0">
                <a:solidFill>
                  <a:schemeClr val="folHlink"/>
                </a:solidFill>
                <a:latin typeface="华文新魏" pitchFamily="2" charset="-122"/>
              </a:rPr>
              <a:t>[</a:t>
            </a:r>
            <a:r>
              <a:rPr lang="en-US" altLang="zh-CN" sz="2100" smtClean="0">
                <a:solidFill>
                  <a:schemeClr val="folHlink"/>
                </a:solidFill>
              </a:rPr>
              <a:t>X]</a:t>
            </a:r>
            <a:r>
              <a:rPr lang="zh-CN" altLang="en-US" sz="2100" baseline="-25000" smtClean="0">
                <a:solidFill>
                  <a:schemeClr val="folHlink"/>
                </a:solidFill>
              </a:rPr>
              <a:t>浮</a:t>
            </a:r>
            <a:r>
              <a:rPr lang="zh-CN" altLang="en-US" sz="2100" smtClean="0">
                <a:solidFill>
                  <a:schemeClr val="folHlink"/>
                </a:solidFill>
              </a:rPr>
              <a:t>  </a:t>
            </a:r>
            <a:r>
              <a:rPr lang="en-US" altLang="zh-CN" sz="2100" smtClean="0">
                <a:solidFill>
                  <a:schemeClr val="folHlink"/>
                </a:solidFill>
              </a:rPr>
              <a:t>=</a:t>
            </a:r>
            <a:r>
              <a:rPr lang="en-US" altLang="zh-CN" sz="2100" smtClean="0">
                <a:solidFill>
                  <a:srgbClr val="00FF00"/>
                </a:solidFill>
              </a:rPr>
              <a:t>    </a:t>
            </a:r>
            <a:r>
              <a:rPr lang="en-US" altLang="zh-CN" sz="2100" smtClean="0">
                <a:solidFill>
                  <a:srgbClr val="0000FF"/>
                </a:solidFill>
              </a:rPr>
              <a:t>1000,</a:t>
            </a:r>
            <a:r>
              <a:rPr lang="en-US" altLang="zh-CN" sz="2100" smtClean="0">
                <a:solidFill>
                  <a:srgbClr val="00FF00"/>
                </a:solidFill>
              </a:rPr>
              <a:t> </a:t>
            </a:r>
            <a:r>
              <a:rPr lang="en-US" altLang="zh-CN" sz="2100" smtClean="0">
                <a:solidFill>
                  <a:schemeClr val="accent2"/>
                </a:solidFill>
              </a:rPr>
              <a:t>1.</a:t>
            </a:r>
            <a:r>
              <a:rPr lang="en-US" altLang="zh-CN" sz="2100" smtClean="0">
                <a:solidFill>
                  <a:schemeClr val="folHlink"/>
                </a:solidFill>
              </a:rPr>
              <a:t>0001 0000</a:t>
            </a:r>
            <a:endParaRPr lang="en-US" altLang="zh-CN" sz="2100" smtClean="0">
              <a:solidFill>
                <a:srgbClr val="66FF33"/>
              </a:solidFill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u="sng" smtClean="0">
                <a:solidFill>
                  <a:schemeClr val="folHlink"/>
                </a:solidFill>
              </a:rPr>
              <a:t>+       [Y]</a:t>
            </a:r>
            <a:r>
              <a:rPr lang="zh-CN" altLang="en-US" sz="2100" baseline="-25000" smtClean="0">
                <a:solidFill>
                  <a:schemeClr val="folHlink"/>
                </a:solidFill>
              </a:rPr>
              <a:t>浮 </a:t>
            </a:r>
            <a:r>
              <a:rPr lang="zh-CN" altLang="en-US" sz="2100" u="sng" smtClean="0">
                <a:solidFill>
                  <a:schemeClr val="folHlink"/>
                </a:solidFill>
              </a:rPr>
              <a:t> </a:t>
            </a:r>
            <a:r>
              <a:rPr lang="en-US" altLang="zh-CN" sz="2100" u="sng" smtClean="0">
                <a:solidFill>
                  <a:schemeClr val="folHlink"/>
                </a:solidFill>
              </a:rPr>
              <a:t>=    </a:t>
            </a:r>
            <a:r>
              <a:rPr lang="en-US" altLang="zh-CN" sz="2100" u="sng" smtClean="0">
                <a:solidFill>
                  <a:srgbClr val="0000FF"/>
                </a:solidFill>
              </a:rPr>
              <a:t>1000,</a:t>
            </a:r>
            <a:r>
              <a:rPr lang="en-US" altLang="zh-CN" sz="2100" u="sng" smtClean="0">
                <a:solidFill>
                  <a:schemeClr val="folHlink"/>
                </a:solidFill>
              </a:rPr>
              <a:t> </a:t>
            </a:r>
            <a:r>
              <a:rPr lang="en-US" altLang="zh-CN" sz="2100" u="sng" smtClean="0">
                <a:solidFill>
                  <a:schemeClr val="accent2"/>
                </a:solidFill>
              </a:rPr>
              <a:t>0.</a:t>
            </a:r>
            <a:r>
              <a:rPr lang="en-US" altLang="zh-CN" sz="2100" u="sng" smtClean="0">
                <a:solidFill>
                  <a:schemeClr val="folHlink"/>
                </a:solidFill>
              </a:rPr>
              <a:t>1000 </a:t>
            </a:r>
            <a:r>
              <a:rPr lang="en-US" altLang="zh-CN" sz="2100" u="sng" smtClean="0">
                <a:solidFill>
                  <a:schemeClr val="accent2"/>
                </a:solidFill>
              </a:rPr>
              <a:t>0001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smtClean="0">
                <a:solidFill>
                  <a:schemeClr val="folHlink"/>
                </a:solidFill>
              </a:rPr>
              <a:t>      [X+Y]</a:t>
            </a:r>
            <a:r>
              <a:rPr lang="zh-CN" altLang="en-US" sz="2100" baseline="-25000" smtClean="0">
                <a:solidFill>
                  <a:schemeClr val="folHlink"/>
                </a:solidFill>
              </a:rPr>
              <a:t>浮 </a:t>
            </a:r>
            <a:r>
              <a:rPr lang="en-US" altLang="zh-CN" sz="2100" smtClean="0">
                <a:solidFill>
                  <a:schemeClr val="folHlink"/>
                </a:solidFill>
              </a:rPr>
              <a:t>=</a:t>
            </a:r>
            <a:r>
              <a:rPr lang="en-US" altLang="zh-CN" sz="2100" smtClean="0">
                <a:solidFill>
                  <a:srgbClr val="66FF33"/>
                </a:solidFill>
              </a:rPr>
              <a:t>    </a:t>
            </a:r>
            <a:r>
              <a:rPr lang="en-US" altLang="zh-CN" sz="2100" smtClean="0">
                <a:solidFill>
                  <a:srgbClr val="0000FF"/>
                </a:solidFill>
              </a:rPr>
              <a:t>1000,</a:t>
            </a:r>
            <a:r>
              <a:rPr lang="en-US" altLang="zh-CN" sz="2100" smtClean="0">
                <a:solidFill>
                  <a:srgbClr val="66FF33"/>
                </a:solidFill>
              </a:rPr>
              <a:t> </a:t>
            </a:r>
            <a:r>
              <a:rPr lang="en-US" altLang="zh-CN" sz="2100" smtClean="0">
                <a:solidFill>
                  <a:schemeClr val="accent2"/>
                </a:solidFill>
              </a:rPr>
              <a:t>1.</a:t>
            </a:r>
            <a:r>
              <a:rPr lang="en-US" altLang="zh-CN" sz="2100" smtClean="0">
                <a:solidFill>
                  <a:schemeClr val="folHlink"/>
                </a:solidFill>
              </a:rPr>
              <a:t>1001</a:t>
            </a:r>
            <a:r>
              <a:rPr lang="en-US" altLang="zh-CN" sz="2100" smtClean="0">
                <a:solidFill>
                  <a:srgbClr val="66FF33"/>
                </a:solidFill>
              </a:rPr>
              <a:t> </a:t>
            </a:r>
            <a:r>
              <a:rPr lang="en-US" altLang="zh-CN" sz="2100" smtClean="0">
                <a:solidFill>
                  <a:schemeClr val="accent2"/>
                </a:solidFill>
              </a:rPr>
              <a:t>0001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smtClean="0"/>
              <a:t>      </a:t>
            </a:r>
            <a:r>
              <a:rPr lang="zh-CN" altLang="en-US" sz="2100" smtClean="0"/>
              <a:t>非规格化数，左归，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100" smtClean="0"/>
              <a:t>      左移一位，阶码减</a:t>
            </a:r>
            <a:r>
              <a:rPr lang="en-US" altLang="zh-CN" sz="2100" smtClean="0"/>
              <a:t>1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smtClean="0">
                <a:solidFill>
                  <a:schemeClr val="folHlink"/>
                </a:solidFill>
              </a:rPr>
              <a:t> [X+Y]</a:t>
            </a:r>
            <a:r>
              <a:rPr lang="zh-CN" altLang="en-US" sz="2100" baseline="-25000" smtClean="0">
                <a:solidFill>
                  <a:schemeClr val="folHlink"/>
                </a:solidFill>
              </a:rPr>
              <a:t>浮</a:t>
            </a:r>
            <a:r>
              <a:rPr lang="zh-CN" altLang="en-US" sz="2100" baseline="-25000" smtClean="0">
                <a:solidFill>
                  <a:srgbClr val="00FF00"/>
                </a:solidFill>
              </a:rPr>
              <a:t> </a:t>
            </a:r>
            <a:r>
              <a:rPr lang="en-US" altLang="zh-CN" sz="2100" smtClean="0">
                <a:solidFill>
                  <a:schemeClr val="folHlink"/>
                </a:solidFill>
              </a:rPr>
              <a:t>=</a:t>
            </a:r>
            <a:r>
              <a:rPr lang="en-US" altLang="zh-CN" sz="2100" smtClean="0">
                <a:solidFill>
                  <a:srgbClr val="66FF33"/>
                </a:solidFill>
              </a:rPr>
              <a:t>    </a:t>
            </a:r>
            <a:r>
              <a:rPr lang="en-US" altLang="zh-CN" sz="2100" smtClean="0">
                <a:solidFill>
                  <a:srgbClr val="0000FF"/>
                </a:solidFill>
              </a:rPr>
              <a:t>1000,</a:t>
            </a:r>
            <a:r>
              <a:rPr lang="en-US" altLang="zh-CN" sz="2100" smtClean="0">
                <a:solidFill>
                  <a:srgbClr val="66FF33"/>
                </a:solidFill>
              </a:rPr>
              <a:t> </a:t>
            </a:r>
            <a:r>
              <a:rPr lang="en-US" altLang="zh-CN" sz="2100" smtClean="0">
                <a:solidFill>
                  <a:schemeClr val="accent2"/>
                </a:solidFill>
              </a:rPr>
              <a:t>1.</a:t>
            </a:r>
            <a:r>
              <a:rPr lang="en-US" altLang="zh-CN" sz="2100" smtClean="0">
                <a:solidFill>
                  <a:schemeClr val="folHlink"/>
                </a:solidFill>
              </a:rPr>
              <a:t>0010</a:t>
            </a:r>
            <a:r>
              <a:rPr lang="en-US" altLang="zh-CN" sz="2100" smtClean="0">
                <a:solidFill>
                  <a:srgbClr val="66FF33"/>
                </a:solidFill>
              </a:rPr>
              <a:t> </a:t>
            </a:r>
            <a:r>
              <a:rPr lang="en-US" altLang="zh-CN" sz="2100" smtClean="0">
                <a:solidFill>
                  <a:schemeClr val="accent2"/>
                </a:solidFill>
              </a:rPr>
              <a:t>0010 </a:t>
            </a:r>
            <a:r>
              <a:rPr lang="en-US" altLang="zh-CN" sz="2100" smtClean="0">
                <a:solidFill>
                  <a:srgbClr val="00FF00"/>
                </a:solidFill>
              </a:rPr>
              <a:t>   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smtClean="0"/>
              <a:t>      1000+1111=0111 =7 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100" smtClean="0"/>
              <a:t>      </a:t>
            </a:r>
            <a:r>
              <a:rPr lang="zh-CN" altLang="en-US" sz="2100" smtClean="0"/>
              <a:t>阶码负上溢，运算结果下溢</a:t>
            </a:r>
            <a:endParaRPr lang="zh-CN" altLang="en-US" sz="2100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100" smtClean="0"/>
          </a:p>
        </p:txBody>
      </p:sp>
    </p:spTree>
    <p:extLst>
      <p:ext uri="{BB962C8B-B14F-4D97-AF65-F5344CB8AC3E}">
        <p14:creationId xmlns:p14="http://schemas.microsoft.com/office/powerpoint/2010/main" val="23465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E3D5359-5B80-49CB-AC29-730B46A8D31A}" type="slidenum">
              <a:rPr kumimoji="0" lang="en-US" altLang="zh-CN" sz="1600" smtClean="0">
                <a:solidFill>
                  <a:srgbClr val="333399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600" smtClean="0">
              <a:solidFill>
                <a:srgbClr val="333399"/>
              </a:solidFill>
            </a:endParaRPr>
          </a:p>
        </p:txBody>
      </p:sp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467544" y="1617940"/>
            <a:ext cx="8208962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7 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设某指令系统指令字长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16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位，每个地址码为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位。若二地址指令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15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条，一地址指令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34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条，则剩下零地址指令最多有多少条？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814388" y="3606800"/>
            <a:ext cx="7991475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解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操作码按短到长进行扩展编码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二地址指令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: (0000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–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1110)  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共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15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条 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000" b="1" dirty="0">
                <a:solidFill>
                  <a:srgbClr val="3333CC"/>
                </a:solidFill>
                <a:latin typeface="仿宋_GB2312" pitchFamily="49" charset="-122"/>
                <a:ea typeface="仿宋_GB2312" pitchFamily="49" charset="-122"/>
              </a:rPr>
              <a:t>不扩展时为</a:t>
            </a:r>
            <a:r>
              <a:rPr lang="en-US" altLang="zh-CN" sz="2000" b="1" dirty="0">
                <a:solidFill>
                  <a:srgbClr val="3333CC"/>
                </a:solidFill>
                <a:latin typeface="仿宋_GB2312" pitchFamily="49" charset="-122"/>
                <a:ea typeface="仿宋_GB2312" pitchFamily="49" charset="-122"/>
              </a:rPr>
              <a:t>16</a:t>
            </a:r>
            <a:r>
              <a:rPr lang="zh-CN" altLang="en-US" sz="2000" b="1" dirty="0">
                <a:solidFill>
                  <a:srgbClr val="3333CC"/>
                </a:solidFill>
                <a:latin typeface="仿宋_GB2312" pitchFamily="49" charset="-122"/>
                <a:ea typeface="仿宋_GB2312" pitchFamily="49" charset="-122"/>
              </a:rPr>
              <a:t>条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一地址指令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: 1111 (000000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–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111111); (</a:t>
            </a:r>
            <a:r>
              <a:rPr lang="zh-CN" altLang="en-US" sz="2000" b="1" dirty="0">
                <a:solidFill>
                  <a:srgbClr val="3333CC"/>
                </a:solidFill>
                <a:latin typeface="仿宋_GB2312" pitchFamily="49" charset="-122"/>
                <a:ea typeface="仿宋_GB2312" pitchFamily="49" charset="-122"/>
              </a:rPr>
              <a:t>全集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零地址指令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: 1111 (</a:t>
            </a:r>
            <a:r>
              <a:rPr lang="en-US" altLang="zh-CN" sz="2000" b="1" dirty="0">
                <a:solidFill>
                  <a:srgbClr val="3333CC"/>
                </a:solidFill>
                <a:latin typeface="仿宋_GB2312" pitchFamily="49" charset="-122"/>
                <a:ea typeface="仿宋_GB2312" pitchFamily="49" charset="-122"/>
              </a:rPr>
              <a:t>100010 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仿宋_GB2312" pitchFamily="49" charset="-122"/>
              </a:rPr>
              <a:t>–</a:t>
            </a:r>
            <a:r>
              <a:rPr lang="en-US" altLang="zh-CN" sz="2000" b="1" dirty="0">
                <a:solidFill>
                  <a:srgbClr val="3333CC"/>
                </a:solidFill>
                <a:latin typeface="仿宋_GB2312" pitchFamily="49" charset="-122"/>
                <a:ea typeface="仿宋_GB2312" pitchFamily="49" charset="-122"/>
              </a:rPr>
              <a:t> 111111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) (000000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–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111111)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                                  </a:t>
            </a:r>
            <a:r>
              <a:rPr lang="en-US" altLang="zh-CN" sz="2000" b="1" dirty="0">
                <a:solidFill>
                  <a:srgbClr val="3333CC"/>
                </a:solidFill>
                <a:latin typeface="仿宋_GB2312" pitchFamily="49" charset="-122"/>
                <a:ea typeface="仿宋_GB2312" pitchFamily="49" charset="-122"/>
              </a:rPr>
              <a:t>(30</a:t>
            </a:r>
            <a:r>
              <a:rPr lang="zh-CN" altLang="en-US" sz="2000" b="1" dirty="0">
                <a:solidFill>
                  <a:srgbClr val="3333CC"/>
                </a:solidFill>
                <a:latin typeface="仿宋_GB2312" pitchFamily="49" charset="-122"/>
                <a:ea typeface="仿宋_GB2312" pitchFamily="49" charset="-122"/>
              </a:rPr>
              <a:t>种扩展标志</a:t>
            </a:r>
            <a:r>
              <a:rPr lang="en-US" altLang="zh-CN" sz="2000" b="1" dirty="0">
                <a:solidFill>
                  <a:srgbClr val="3333CC"/>
                </a:solidFill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故零地址指令最多有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30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000" b="1" baseline="300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=15 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0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000" b="1" baseline="300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7</a:t>
            </a:r>
            <a:r>
              <a:rPr lang="en-US" altLang="zh-CN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种</a:t>
            </a:r>
          </a:p>
        </p:txBody>
      </p:sp>
      <p:grpSp>
        <p:nvGrpSpPr>
          <p:cNvPr id="147461" name="Group 4"/>
          <p:cNvGrpSpPr>
            <a:grpSpLocks/>
          </p:cNvGrpSpPr>
          <p:nvPr/>
        </p:nvGrpSpPr>
        <p:grpSpPr bwMode="auto">
          <a:xfrm>
            <a:off x="2446338" y="2728913"/>
            <a:ext cx="3455987" cy="504825"/>
            <a:chOff x="975" y="1162"/>
            <a:chExt cx="2177" cy="318"/>
          </a:xfrm>
        </p:grpSpPr>
        <p:sp>
          <p:nvSpPr>
            <p:cNvPr id="147462" name="Rectangle 5"/>
            <p:cNvSpPr>
              <a:spLocks noChangeArrowheads="1"/>
            </p:cNvSpPr>
            <p:nvPr/>
          </p:nvSpPr>
          <p:spPr bwMode="auto">
            <a:xfrm>
              <a:off x="975" y="1162"/>
              <a:ext cx="726" cy="31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OP(4)</a:t>
              </a:r>
            </a:p>
          </p:txBody>
        </p:sp>
        <p:sp>
          <p:nvSpPr>
            <p:cNvPr id="147463" name="Rectangle 6"/>
            <p:cNvSpPr>
              <a:spLocks noChangeArrowheads="1"/>
            </p:cNvSpPr>
            <p:nvPr/>
          </p:nvSpPr>
          <p:spPr bwMode="auto">
            <a:xfrm>
              <a:off x="1701" y="1162"/>
              <a:ext cx="726" cy="31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A1(6)</a:t>
              </a:r>
            </a:p>
          </p:txBody>
        </p:sp>
        <p:sp>
          <p:nvSpPr>
            <p:cNvPr id="147464" name="Rectangle 7"/>
            <p:cNvSpPr>
              <a:spLocks noChangeArrowheads="1"/>
            </p:cNvSpPr>
            <p:nvPr/>
          </p:nvSpPr>
          <p:spPr bwMode="auto">
            <a:xfrm>
              <a:off x="2426" y="1162"/>
              <a:ext cx="726" cy="31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A2(6)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79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Rectangle 2"/>
          <p:cNvSpPr>
            <a:spLocks noChangeArrowheads="1"/>
          </p:cNvSpPr>
          <p:nvPr/>
        </p:nvSpPr>
        <p:spPr bwMode="auto">
          <a:xfrm>
            <a:off x="1187450" y="2636838"/>
            <a:ext cx="1441450" cy="320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8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200</a:t>
            </a:r>
          </a:p>
        </p:txBody>
      </p:sp>
      <p:sp>
        <p:nvSpPr>
          <p:cNvPr id="1523715" name="Text Box 3"/>
          <p:cNvSpPr txBox="1">
            <a:spLocks noChangeArrowheads="1"/>
          </p:cNvSpPr>
          <p:nvPr/>
        </p:nvSpPr>
        <p:spPr bwMode="auto">
          <a:xfrm>
            <a:off x="612775" y="395922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7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500</a:t>
            </a:r>
          </a:p>
        </p:txBody>
      </p:sp>
      <p:sp>
        <p:nvSpPr>
          <p:cNvPr id="1523716" name="Text Box 4"/>
          <p:cNvSpPr txBox="1">
            <a:spLocks noChangeArrowheads="1"/>
          </p:cNvSpPr>
          <p:nvPr/>
        </p:nvSpPr>
        <p:spPr bwMode="auto">
          <a:xfrm>
            <a:off x="468313" y="457358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7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1100</a:t>
            </a:r>
          </a:p>
        </p:txBody>
      </p:sp>
      <p:sp>
        <p:nvSpPr>
          <p:cNvPr id="1523717" name="Text Box 5"/>
          <p:cNvSpPr txBox="1">
            <a:spLocks noChangeArrowheads="1"/>
          </p:cNvSpPr>
          <p:nvPr/>
        </p:nvSpPr>
        <p:spPr bwMode="auto">
          <a:xfrm>
            <a:off x="612775" y="33178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7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200</a:t>
            </a:r>
          </a:p>
        </p:txBody>
      </p:sp>
      <p:sp>
        <p:nvSpPr>
          <p:cNvPr id="1523718" name="Text Box 6"/>
          <p:cNvSpPr txBox="1">
            <a:spLocks noChangeArrowheads="1"/>
          </p:cNvSpPr>
          <p:nvPr/>
        </p:nvSpPr>
        <p:spPr bwMode="auto">
          <a:xfrm>
            <a:off x="612775" y="259715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7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100</a:t>
            </a:r>
          </a:p>
        </p:txBody>
      </p:sp>
      <p:sp>
        <p:nvSpPr>
          <p:cNvPr id="1523719" name="Rectangle 7"/>
          <p:cNvSpPr>
            <a:spLocks noChangeArrowheads="1"/>
          </p:cNvSpPr>
          <p:nvPr/>
        </p:nvSpPr>
        <p:spPr bwMode="auto">
          <a:xfrm>
            <a:off x="1189038" y="2957513"/>
            <a:ext cx="1439862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23720" name="Rectangle 8"/>
          <p:cNvSpPr>
            <a:spLocks noChangeArrowheads="1"/>
          </p:cNvSpPr>
          <p:nvPr/>
        </p:nvSpPr>
        <p:spPr bwMode="auto">
          <a:xfrm>
            <a:off x="1187450" y="3317875"/>
            <a:ext cx="1441450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8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500</a:t>
            </a:r>
          </a:p>
        </p:txBody>
      </p:sp>
      <p:sp>
        <p:nvSpPr>
          <p:cNvPr id="1523721" name="Rectangle 9"/>
          <p:cNvSpPr>
            <a:spLocks noChangeArrowheads="1"/>
          </p:cNvSpPr>
          <p:nvPr/>
        </p:nvSpPr>
        <p:spPr bwMode="auto">
          <a:xfrm>
            <a:off x="1189038" y="3638550"/>
            <a:ext cx="1439862" cy="327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800000"/>
              </a:buClr>
              <a:buSzPct val="70000"/>
              <a:buFont typeface="Wingdings" pitchFamily="2" charset="2"/>
              <a:buNone/>
              <a:defRPr/>
            </a:pPr>
            <a:endParaRPr lang="zh-CN" altLang="zh-CN" sz="1800" b="1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523722" name="Rectangle 10"/>
          <p:cNvSpPr>
            <a:spLocks noChangeArrowheads="1"/>
          </p:cNvSpPr>
          <p:nvPr/>
        </p:nvSpPr>
        <p:spPr bwMode="auto">
          <a:xfrm>
            <a:off x="1187450" y="3965575"/>
            <a:ext cx="1441450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8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800</a:t>
            </a:r>
          </a:p>
        </p:txBody>
      </p:sp>
      <p:sp>
        <p:nvSpPr>
          <p:cNvPr id="1523723" name="Rectangle 11"/>
          <p:cNvSpPr>
            <a:spLocks noChangeArrowheads="1"/>
          </p:cNvSpPr>
          <p:nvPr/>
        </p:nvSpPr>
        <p:spPr bwMode="auto">
          <a:xfrm>
            <a:off x="1189038" y="4286250"/>
            <a:ext cx="1439862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23724" name="Rectangle 12"/>
          <p:cNvSpPr>
            <a:spLocks noChangeArrowheads="1"/>
          </p:cNvSpPr>
          <p:nvPr/>
        </p:nvSpPr>
        <p:spPr bwMode="auto">
          <a:xfrm>
            <a:off x="1187450" y="4613275"/>
            <a:ext cx="1441450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8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100</a:t>
            </a:r>
          </a:p>
        </p:txBody>
      </p:sp>
      <p:sp>
        <p:nvSpPr>
          <p:cNvPr id="1523725" name="Rectangle 13"/>
          <p:cNvSpPr>
            <a:spLocks noChangeArrowheads="1"/>
          </p:cNvSpPr>
          <p:nvPr/>
        </p:nvSpPr>
        <p:spPr bwMode="auto">
          <a:xfrm>
            <a:off x="1189038" y="4933950"/>
            <a:ext cx="1439862" cy="328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23726" name="Rectangle 14"/>
          <p:cNvSpPr>
            <a:spLocks noChangeArrowheads="1"/>
          </p:cNvSpPr>
          <p:nvPr/>
        </p:nvSpPr>
        <p:spPr bwMode="auto">
          <a:xfrm>
            <a:off x="1187450" y="5260975"/>
            <a:ext cx="1441450" cy="328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8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200</a:t>
            </a:r>
          </a:p>
        </p:txBody>
      </p:sp>
      <p:sp>
        <p:nvSpPr>
          <p:cNvPr id="1523727" name="Rectangle 15"/>
          <p:cNvSpPr>
            <a:spLocks noChangeArrowheads="1"/>
          </p:cNvSpPr>
          <p:nvPr/>
        </p:nvSpPr>
        <p:spPr bwMode="auto">
          <a:xfrm>
            <a:off x="1189038" y="5581650"/>
            <a:ext cx="1439862" cy="368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23728" name="Text Box 16"/>
          <p:cNvSpPr txBox="1">
            <a:spLocks noChangeArrowheads="1"/>
          </p:cNvSpPr>
          <p:nvPr/>
        </p:nvSpPr>
        <p:spPr bwMode="auto">
          <a:xfrm>
            <a:off x="468313" y="52863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7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2100</a:t>
            </a:r>
          </a:p>
        </p:txBody>
      </p:sp>
      <p:sp>
        <p:nvSpPr>
          <p:cNvPr id="1523729" name="Rectangle 17"/>
          <p:cNvSpPr>
            <a:spLocks noChangeArrowheads="1"/>
          </p:cNvSpPr>
          <p:nvPr/>
        </p:nvSpPr>
        <p:spPr bwMode="auto">
          <a:xfrm>
            <a:off x="1116013" y="1916113"/>
            <a:ext cx="1081087" cy="320675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8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OP</a:t>
            </a:r>
          </a:p>
        </p:txBody>
      </p:sp>
      <p:sp>
        <p:nvSpPr>
          <p:cNvPr id="1523730" name="Rectangle 18"/>
          <p:cNvSpPr>
            <a:spLocks noChangeArrowheads="1"/>
          </p:cNvSpPr>
          <p:nvPr/>
        </p:nvSpPr>
        <p:spPr bwMode="auto">
          <a:xfrm>
            <a:off x="2195513" y="1916113"/>
            <a:ext cx="865187" cy="320675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8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X</a:t>
            </a:r>
          </a:p>
        </p:txBody>
      </p:sp>
      <p:sp>
        <p:nvSpPr>
          <p:cNvPr id="1523731" name="Rectangle 19"/>
          <p:cNvSpPr>
            <a:spLocks noChangeArrowheads="1"/>
          </p:cNvSpPr>
          <p:nvPr/>
        </p:nvSpPr>
        <p:spPr bwMode="auto">
          <a:xfrm>
            <a:off x="3059113" y="1916113"/>
            <a:ext cx="865187" cy="320675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8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Garamond" pitchFamily="18" charset="0"/>
              </a:rPr>
              <a:t>D=100</a:t>
            </a:r>
          </a:p>
        </p:txBody>
      </p:sp>
      <p:sp>
        <p:nvSpPr>
          <p:cNvPr id="1523732" name="Rectangle 20"/>
          <p:cNvSpPr>
            <a:spLocks noChangeArrowheads="1"/>
          </p:cNvSpPr>
          <p:nvPr/>
        </p:nvSpPr>
        <p:spPr bwMode="auto">
          <a:xfrm>
            <a:off x="4356100" y="1916113"/>
            <a:ext cx="1946275" cy="320675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8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PC=1000</a:t>
            </a:r>
          </a:p>
        </p:txBody>
      </p:sp>
      <p:sp>
        <p:nvSpPr>
          <p:cNvPr id="1523733" name="Rectangle 21"/>
          <p:cNvSpPr>
            <a:spLocks noChangeArrowheads="1"/>
          </p:cNvSpPr>
          <p:nvPr/>
        </p:nvSpPr>
        <p:spPr bwMode="auto">
          <a:xfrm>
            <a:off x="6494463" y="1916113"/>
            <a:ext cx="1946275" cy="320675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8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R</a:t>
            </a:r>
            <a:r>
              <a:rPr lang="zh-CN" altLang="en-US" sz="1800" b="1" baseline="-25000">
                <a:solidFill>
                  <a:srgbClr val="000000"/>
                </a:solidFill>
                <a:latin typeface="Garamond" pitchFamily="18" charset="0"/>
              </a:rPr>
              <a:t>基</a:t>
            </a:r>
            <a:r>
              <a:rPr lang="en-US" altLang="zh-CN" sz="1800" b="1">
                <a:solidFill>
                  <a:srgbClr val="000000"/>
                </a:solidFill>
                <a:latin typeface="Garamond" pitchFamily="18" charset="0"/>
              </a:rPr>
              <a:t>=2000 </a:t>
            </a:r>
          </a:p>
        </p:txBody>
      </p:sp>
      <p:sp>
        <p:nvSpPr>
          <p:cNvPr id="1523734" name="Rectangle 22"/>
          <p:cNvSpPr>
            <a:spLocks noChangeArrowheads="1"/>
          </p:cNvSpPr>
          <p:nvPr/>
        </p:nvSpPr>
        <p:spPr bwMode="auto">
          <a:xfrm>
            <a:off x="3348038" y="3357563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寻址方式</a:t>
            </a:r>
          </a:p>
        </p:txBody>
      </p:sp>
      <p:sp>
        <p:nvSpPr>
          <p:cNvPr id="1523735" name="Rectangle 23"/>
          <p:cNvSpPr>
            <a:spLocks noChangeArrowheads="1"/>
          </p:cNvSpPr>
          <p:nvPr/>
        </p:nvSpPr>
        <p:spPr bwMode="auto">
          <a:xfrm>
            <a:off x="4643438" y="3357563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523736" name="Rectangle 24"/>
          <p:cNvSpPr>
            <a:spLocks noChangeArrowheads="1"/>
          </p:cNvSpPr>
          <p:nvPr/>
        </p:nvSpPr>
        <p:spPr bwMode="auto">
          <a:xfrm>
            <a:off x="7021513" y="3357563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操作数</a:t>
            </a:r>
          </a:p>
        </p:txBody>
      </p:sp>
      <p:sp>
        <p:nvSpPr>
          <p:cNvPr id="1523737" name="Rectangle 25"/>
          <p:cNvSpPr>
            <a:spLocks noChangeArrowheads="1"/>
          </p:cNvSpPr>
          <p:nvPr/>
        </p:nvSpPr>
        <p:spPr bwMode="auto">
          <a:xfrm>
            <a:off x="3348038" y="3702050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立即</a:t>
            </a:r>
          </a:p>
        </p:txBody>
      </p:sp>
      <p:sp>
        <p:nvSpPr>
          <p:cNvPr id="1523738" name="Rectangle 26"/>
          <p:cNvSpPr>
            <a:spLocks noChangeArrowheads="1"/>
          </p:cNvSpPr>
          <p:nvPr/>
        </p:nvSpPr>
        <p:spPr bwMode="auto">
          <a:xfrm>
            <a:off x="4643438" y="3702050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23739" name="Rectangle 27"/>
          <p:cNvSpPr>
            <a:spLocks noChangeArrowheads="1"/>
          </p:cNvSpPr>
          <p:nvPr/>
        </p:nvSpPr>
        <p:spPr bwMode="auto">
          <a:xfrm>
            <a:off x="7021513" y="3702050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523740" name="Rectangle 28"/>
          <p:cNvSpPr>
            <a:spLocks noChangeArrowheads="1"/>
          </p:cNvSpPr>
          <p:nvPr/>
        </p:nvSpPr>
        <p:spPr bwMode="auto">
          <a:xfrm>
            <a:off x="3348038" y="4062413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直接</a:t>
            </a:r>
          </a:p>
        </p:txBody>
      </p:sp>
      <p:sp>
        <p:nvSpPr>
          <p:cNvPr id="1523741" name="Rectangle 29"/>
          <p:cNvSpPr>
            <a:spLocks noChangeArrowheads="1"/>
          </p:cNvSpPr>
          <p:nvPr/>
        </p:nvSpPr>
        <p:spPr bwMode="auto">
          <a:xfrm>
            <a:off x="4643438" y="4062413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23742" name="Rectangle 30"/>
          <p:cNvSpPr>
            <a:spLocks noChangeArrowheads="1"/>
          </p:cNvSpPr>
          <p:nvPr/>
        </p:nvSpPr>
        <p:spPr bwMode="auto">
          <a:xfrm>
            <a:off x="7021513" y="4062413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1523743" name="Rectangle 31"/>
          <p:cNvSpPr>
            <a:spLocks noChangeArrowheads="1"/>
          </p:cNvSpPr>
          <p:nvPr/>
        </p:nvSpPr>
        <p:spPr bwMode="auto">
          <a:xfrm>
            <a:off x="3348038" y="4422775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间接</a:t>
            </a:r>
          </a:p>
        </p:txBody>
      </p:sp>
      <p:sp>
        <p:nvSpPr>
          <p:cNvPr id="1523744" name="Rectangle 32"/>
          <p:cNvSpPr>
            <a:spLocks noChangeArrowheads="1"/>
          </p:cNvSpPr>
          <p:nvPr/>
        </p:nvSpPr>
        <p:spPr bwMode="auto">
          <a:xfrm>
            <a:off x="4643438" y="4422775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23745" name="Rectangle 33"/>
          <p:cNvSpPr>
            <a:spLocks noChangeArrowheads="1"/>
          </p:cNvSpPr>
          <p:nvPr/>
        </p:nvSpPr>
        <p:spPr bwMode="auto">
          <a:xfrm>
            <a:off x="7021513" y="4422775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500</a:t>
            </a:r>
          </a:p>
        </p:txBody>
      </p:sp>
      <p:sp>
        <p:nvSpPr>
          <p:cNvPr id="1523746" name="Rectangle 34"/>
          <p:cNvSpPr>
            <a:spLocks noChangeArrowheads="1"/>
          </p:cNvSpPr>
          <p:nvPr/>
        </p:nvSpPr>
        <p:spPr bwMode="auto">
          <a:xfrm>
            <a:off x="3348038" y="4781550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相对</a:t>
            </a:r>
          </a:p>
        </p:txBody>
      </p:sp>
      <p:sp>
        <p:nvSpPr>
          <p:cNvPr id="1523747" name="Rectangle 35"/>
          <p:cNvSpPr>
            <a:spLocks noChangeArrowheads="1"/>
          </p:cNvSpPr>
          <p:nvPr/>
        </p:nvSpPr>
        <p:spPr bwMode="auto">
          <a:xfrm>
            <a:off x="4643438" y="4781550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23748" name="Rectangle 36"/>
          <p:cNvSpPr>
            <a:spLocks noChangeArrowheads="1"/>
          </p:cNvSpPr>
          <p:nvPr/>
        </p:nvSpPr>
        <p:spPr bwMode="auto">
          <a:xfrm>
            <a:off x="7021513" y="4781550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523749" name="Rectangle 37"/>
          <p:cNvSpPr>
            <a:spLocks noChangeArrowheads="1"/>
          </p:cNvSpPr>
          <p:nvPr/>
        </p:nvSpPr>
        <p:spPr bwMode="auto">
          <a:xfrm>
            <a:off x="3348038" y="5164138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变址</a:t>
            </a:r>
          </a:p>
        </p:txBody>
      </p:sp>
      <p:sp>
        <p:nvSpPr>
          <p:cNvPr id="1523750" name="Rectangle 38"/>
          <p:cNvSpPr>
            <a:spLocks noChangeArrowheads="1"/>
          </p:cNvSpPr>
          <p:nvPr/>
        </p:nvSpPr>
        <p:spPr bwMode="auto">
          <a:xfrm>
            <a:off x="4643438" y="5157788"/>
            <a:ext cx="6492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23751" name="Rectangle 39"/>
          <p:cNvSpPr>
            <a:spLocks noChangeArrowheads="1"/>
          </p:cNvSpPr>
          <p:nvPr/>
        </p:nvSpPr>
        <p:spPr bwMode="auto">
          <a:xfrm>
            <a:off x="7023100" y="5164138"/>
            <a:ext cx="1322388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1523752" name="Rectangle 40"/>
          <p:cNvSpPr>
            <a:spLocks noChangeArrowheads="1"/>
          </p:cNvSpPr>
          <p:nvPr/>
        </p:nvSpPr>
        <p:spPr bwMode="auto">
          <a:xfrm>
            <a:off x="3348038" y="5524500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变址间址</a:t>
            </a:r>
          </a:p>
        </p:txBody>
      </p:sp>
      <p:sp>
        <p:nvSpPr>
          <p:cNvPr id="1523753" name="Rectangle 41"/>
          <p:cNvSpPr>
            <a:spLocks noChangeArrowheads="1"/>
          </p:cNvSpPr>
          <p:nvPr/>
        </p:nvSpPr>
        <p:spPr bwMode="auto">
          <a:xfrm>
            <a:off x="4643438" y="5524500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523754" name="Rectangle 42"/>
          <p:cNvSpPr>
            <a:spLocks noChangeArrowheads="1"/>
          </p:cNvSpPr>
          <p:nvPr/>
        </p:nvSpPr>
        <p:spPr bwMode="auto">
          <a:xfrm>
            <a:off x="7021513" y="5524500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500</a:t>
            </a:r>
          </a:p>
        </p:txBody>
      </p:sp>
      <p:sp>
        <p:nvSpPr>
          <p:cNvPr id="1523755" name="Rectangle 43"/>
          <p:cNvSpPr>
            <a:spLocks noChangeArrowheads="1"/>
          </p:cNvSpPr>
          <p:nvPr/>
        </p:nvSpPr>
        <p:spPr bwMode="auto">
          <a:xfrm>
            <a:off x="5291138" y="3357563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rgbClr val="000000"/>
                </a:solidFill>
              </a:rPr>
              <a:t>有效地址</a:t>
            </a:r>
            <a:r>
              <a:rPr lang="en-US" altLang="zh-CN" sz="1400" b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23756" name="Rectangle 44"/>
          <p:cNvSpPr>
            <a:spLocks noChangeArrowheads="1"/>
          </p:cNvSpPr>
          <p:nvPr/>
        </p:nvSpPr>
        <p:spPr bwMode="auto">
          <a:xfrm>
            <a:off x="5291138" y="3702050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S=D</a:t>
            </a:r>
          </a:p>
        </p:txBody>
      </p:sp>
      <p:sp>
        <p:nvSpPr>
          <p:cNvPr id="1523757" name="Rectangle 45"/>
          <p:cNvSpPr>
            <a:spLocks noChangeArrowheads="1"/>
          </p:cNvSpPr>
          <p:nvPr/>
        </p:nvSpPr>
        <p:spPr bwMode="auto">
          <a:xfrm>
            <a:off x="5291138" y="4062413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E=D=100</a:t>
            </a:r>
          </a:p>
        </p:txBody>
      </p:sp>
      <p:sp>
        <p:nvSpPr>
          <p:cNvPr id="1523758" name="Rectangle 46"/>
          <p:cNvSpPr>
            <a:spLocks noChangeArrowheads="1"/>
          </p:cNvSpPr>
          <p:nvPr/>
        </p:nvSpPr>
        <p:spPr bwMode="auto">
          <a:xfrm>
            <a:off x="5291138" y="4422775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E=(D)=200</a:t>
            </a:r>
          </a:p>
        </p:txBody>
      </p:sp>
      <p:sp>
        <p:nvSpPr>
          <p:cNvPr id="1523759" name="Rectangle 47"/>
          <p:cNvSpPr>
            <a:spLocks noChangeArrowheads="1"/>
          </p:cNvSpPr>
          <p:nvPr/>
        </p:nvSpPr>
        <p:spPr bwMode="auto">
          <a:xfrm>
            <a:off x="5292725" y="4783138"/>
            <a:ext cx="17272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E=PC+D=1100</a:t>
            </a:r>
          </a:p>
        </p:txBody>
      </p:sp>
      <p:sp>
        <p:nvSpPr>
          <p:cNvPr id="1523760" name="Rectangle 48"/>
          <p:cNvSpPr>
            <a:spLocks noChangeArrowheads="1"/>
          </p:cNvSpPr>
          <p:nvPr/>
        </p:nvSpPr>
        <p:spPr bwMode="auto">
          <a:xfrm>
            <a:off x="5292725" y="5164138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E=(R)+D=2100</a:t>
            </a:r>
          </a:p>
        </p:txBody>
      </p:sp>
      <p:sp>
        <p:nvSpPr>
          <p:cNvPr id="1523761" name="Rectangle 49"/>
          <p:cNvSpPr>
            <a:spLocks noChangeArrowheads="1"/>
          </p:cNvSpPr>
          <p:nvPr/>
        </p:nvSpPr>
        <p:spPr bwMode="auto">
          <a:xfrm>
            <a:off x="5291138" y="5524500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</a:rPr>
              <a:t>E=((R)+D)=200</a:t>
            </a:r>
          </a:p>
        </p:txBody>
      </p:sp>
      <p:sp>
        <p:nvSpPr>
          <p:cNvPr id="1523762" name="Rectangle 50"/>
          <p:cNvSpPr>
            <a:spLocks noChangeArrowheads="1"/>
          </p:cNvSpPr>
          <p:nvPr/>
        </p:nvSpPr>
        <p:spPr bwMode="auto">
          <a:xfrm>
            <a:off x="323850" y="254000"/>
            <a:ext cx="79422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82800" rIns="92075" bIns="82800"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．</a:t>
            </a:r>
            <a:r>
              <a:rPr lang="zh-CN" altLang="en-US" sz="2000" b="1">
                <a:solidFill>
                  <a:srgbClr val="000000"/>
                </a:solidFill>
              </a:rPr>
              <a:t>设某机的指令格式、有关寄存器和主存内容如下，</a:t>
            </a:r>
            <a:r>
              <a:rPr lang="en-US" altLang="zh-CN" sz="2000" b="1">
                <a:solidFill>
                  <a:srgbClr val="000000"/>
                </a:solidFill>
              </a:rPr>
              <a:t>X</a:t>
            </a:r>
            <a:r>
              <a:rPr lang="zh-CN" altLang="en-US" sz="2000" b="1">
                <a:solidFill>
                  <a:srgbClr val="000000"/>
                </a:solidFill>
              </a:rPr>
              <a:t>为寻址方式，</a:t>
            </a:r>
            <a:r>
              <a:rPr lang="en-US" altLang="zh-CN" sz="2000" b="1">
                <a:solidFill>
                  <a:srgbClr val="000000"/>
                </a:solidFill>
              </a:rPr>
              <a:t>D</a:t>
            </a:r>
            <a:r>
              <a:rPr lang="zh-CN" altLang="en-US" sz="2000" b="1">
                <a:solidFill>
                  <a:srgbClr val="000000"/>
                </a:solidFill>
              </a:rPr>
              <a:t>为形式地址，请在下表中填入有效地址</a:t>
            </a:r>
            <a:r>
              <a:rPr lang="en-US" altLang="zh-CN" sz="2000" b="1">
                <a:solidFill>
                  <a:srgbClr val="000000"/>
                </a:solidFill>
              </a:rPr>
              <a:t>E</a:t>
            </a:r>
            <a:r>
              <a:rPr lang="zh-CN" altLang="en-US" sz="2000" b="1">
                <a:solidFill>
                  <a:srgbClr val="000000"/>
                </a:solidFill>
              </a:rPr>
              <a:t>及操作数的值</a:t>
            </a:r>
            <a:r>
              <a:rPr lang="zh-CN" altLang="en-US" sz="1400" b="1">
                <a:solidFill>
                  <a:srgbClr val="000000"/>
                </a:solidFill>
              </a:rPr>
              <a:t>。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1485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smtClean="0">
                <a:solidFill>
                  <a:srgbClr val="0D7157"/>
                </a:solidFill>
              </a:rPr>
              <a:t> -</a:t>
            </a:r>
            <a:fld id="{021128C2-2217-444D-812C-FA2A7D1BA40D}" type="slidenum">
              <a:rPr kumimoji="0" lang="en-US" altLang="zh-CN" sz="1400" smtClean="0">
                <a:solidFill>
                  <a:srgbClr val="0D7157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r>
              <a:rPr kumimoji="0" lang="en-US" altLang="zh-CN" sz="1400" smtClean="0">
                <a:solidFill>
                  <a:srgbClr val="0D7157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6663112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2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2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3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3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2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3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2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2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2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2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2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2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2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23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2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23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2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23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2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23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23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23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2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23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23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23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23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23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2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2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2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2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2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2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2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2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2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2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2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2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2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2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23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2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2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23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23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2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2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23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23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2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2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23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23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52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2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23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523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23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2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523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52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52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52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523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2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523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23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23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523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52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52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52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2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52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52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523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52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52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52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523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523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23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523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3714" grpId="0" animBg="1"/>
      <p:bldP spid="1523715" grpId="0"/>
      <p:bldP spid="1523716" grpId="0"/>
      <p:bldP spid="1523717" grpId="0"/>
      <p:bldP spid="1523718" grpId="0"/>
      <p:bldP spid="1523719" grpId="0" animBg="1"/>
      <p:bldP spid="1523720" grpId="0" animBg="1"/>
      <p:bldP spid="1523721" grpId="0" animBg="1"/>
      <p:bldP spid="1523722" grpId="0" animBg="1"/>
      <p:bldP spid="1523723" grpId="0" animBg="1"/>
      <p:bldP spid="1523724" grpId="0" animBg="1"/>
      <p:bldP spid="1523725" grpId="0" animBg="1"/>
      <p:bldP spid="1523726" grpId="0" animBg="1"/>
      <p:bldP spid="1523727" grpId="0" animBg="1"/>
      <p:bldP spid="1523728" grpId="0"/>
      <p:bldP spid="1523729" grpId="0" animBg="1"/>
      <p:bldP spid="1523730" grpId="0" animBg="1"/>
      <p:bldP spid="1523731" grpId="0" animBg="1"/>
      <p:bldP spid="1523732" grpId="0" animBg="1"/>
      <p:bldP spid="1523733" grpId="0" animBg="1"/>
      <p:bldP spid="1523734" grpId="0" animBg="1"/>
      <p:bldP spid="1523735" grpId="0" animBg="1"/>
      <p:bldP spid="1523736" grpId="0" animBg="1"/>
      <p:bldP spid="1523737" grpId="0" animBg="1"/>
      <p:bldP spid="1523738" grpId="0" animBg="1"/>
      <p:bldP spid="1523739" grpId="0" animBg="1"/>
      <p:bldP spid="1523740" grpId="0" animBg="1"/>
      <p:bldP spid="1523741" grpId="0" animBg="1"/>
      <p:bldP spid="1523742" grpId="0" animBg="1"/>
      <p:bldP spid="1523743" grpId="0" animBg="1"/>
      <p:bldP spid="1523744" grpId="0" animBg="1"/>
      <p:bldP spid="1523745" grpId="0" animBg="1"/>
      <p:bldP spid="1523746" grpId="0" animBg="1"/>
      <p:bldP spid="1523747" grpId="0" animBg="1"/>
      <p:bldP spid="1523748" grpId="0" animBg="1"/>
      <p:bldP spid="1523749" grpId="0" animBg="1"/>
      <p:bldP spid="1523750" grpId="0" animBg="1"/>
      <p:bldP spid="1523751" grpId="0" animBg="1"/>
      <p:bldP spid="1523752" grpId="0" animBg="1"/>
      <p:bldP spid="1523753" grpId="0" animBg="1"/>
      <p:bldP spid="1523754" grpId="0" animBg="1"/>
      <p:bldP spid="1523755" grpId="0" animBg="1"/>
      <p:bldP spid="1523756" grpId="0" animBg="1"/>
      <p:bldP spid="1523757" grpId="0" animBg="1"/>
      <p:bldP spid="1523758" grpId="0" animBg="1"/>
      <p:bldP spid="1523759" grpId="0" animBg="1"/>
      <p:bldP spid="1523760" grpId="0" animBg="1"/>
      <p:bldP spid="15237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假定某总线的时钟周期为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50ns,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每次总线传输需要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个时钟周期，总线宽度为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存储器的存储周期为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300ns,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求同步方式下从该存储器中读一个字时总线的数据传输率为多少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marL="0" indent="0">
              <a:buNone/>
            </a:pPr>
            <a:r>
              <a:rPr lang="zh-CN" altLang="zh-CN" sz="20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解：</a:t>
            </a:r>
            <a:endParaRPr lang="en-US" altLang="zh-CN" sz="2000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同步方式下存储器读操作步骤及所需的时间分别为：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送地址和读命令：一个总线周期时间，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50ns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存储器读数据：一个存储周期，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300ns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读取数据：一个总线周期，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50ns.</a:t>
            </a:r>
            <a:endParaRPr lang="zh-CN" altLang="zh-CN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则，同步方式下从主存读一个存储字的总时间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 = 400ns</a:t>
            </a:r>
            <a:endParaRPr lang="zh-CN" altLang="zh-CN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数据传输率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4B/400ns =  10MB/s</a:t>
            </a:r>
            <a:endParaRPr lang="zh-CN" altLang="zh-CN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1DCB16-B690-470E-ABD0-B0BECC854C9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补码表示中的符号位扩展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2438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accent2"/>
                </a:solidFill>
              </a:rPr>
              <a:t>由  </a:t>
            </a:r>
            <a:r>
              <a:rPr lang="en-US" altLang="zh-CN" sz="2000" smtClean="0">
                <a:solidFill>
                  <a:schemeClr val="accent2"/>
                </a:solidFill>
              </a:rPr>
              <a:t>[X]</a:t>
            </a:r>
            <a:r>
              <a:rPr lang="zh-CN" altLang="en-US" sz="2000" baseline="-25000" smtClean="0">
                <a:solidFill>
                  <a:schemeClr val="accent2"/>
                </a:solidFill>
              </a:rPr>
              <a:t>补</a:t>
            </a:r>
            <a:r>
              <a:rPr lang="zh-CN" altLang="en-US" sz="2000" smtClean="0">
                <a:solidFill>
                  <a:schemeClr val="accent2"/>
                </a:solidFill>
              </a:rPr>
              <a:t>    求  </a:t>
            </a:r>
            <a:r>
              <a:rPr lang="en-US" altLang="zh-CN" sz="2000" smtClean="0">
                <a:solidFill>
                  <a:schemeClr val="accent2"/>
                </a:solidFill>
              </a:rPr>
              <a:t>[X / 2]</a:t>
            </a:r>
            <a:r>
              <a:rPr lang="zh-CN" altLang="en-US" sz="2000" baseline="-25000" smtClean="0">
                <a:solidFill>
                  <a:schemeClr val="accent2"/>
                </a:solidFill>
              </a:rPr>
              <a:t>补</a:t>
            </a:r>
            <a:r>
              <a:rPr lang="zh-CN" altLang="en-US" sz="2000" smtClean="0">
                <a:solidFill>
                  <a:schemeClr val="accent2"/>
                </a:solidFill>
              </a:rPr>
              <a:t>    的方法  </a:t>
            </a:r>
            <a:r>
              <a:rPr lang="en-US" altLang="zh-CN" sz="2000" smtClean="0">
                <a:solidFill>
                  <a:schemeClr val="accent2"/>
                </a:solidFill>
              </a:rPr>
              <a:t>0.23  0.23/10=0.023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   </a:t>
            </a:r>
            <a:r>
              <a:rPr lang="en-US" altLang="zh-CN" sz="2000" smtClean="0"/>
              <a:t> </a:t>
            </a:r>
            <a:r>
              <a:rPr lang="zh-CN" altLang="en-US" sz="2000" smtClean="0"/>
              <a:t>原符号位不变，符号位与数值位均右移一位，例如，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[X]</a:t>
            </a:r>
            <a:r>
              <a:rPr lang="zh-CN" altLang="en-US" sz="2000" baseline="-25000" smtClean="0"/>
              <a:t>补 </a:t>
            </a:r>
            <a:r>
              <a:rPr lang="en-US" altLang="zh-CN" sz="2000" smtClean="0"/>
              <a:t>=</a:t>
            </a:r>
            <a:r>
              <a:rPr lang="en-US" altLang="zh-CN" sz="2000" smtClean="0">
                <a:solidFill>
                  <a:schemeClr val="folHlink"/>
                </a:solidFill>
              </a:rPr>
              <a:t>1</a:t>
            </a:r>
            <a:r>
              <a:rPr lang="en-US" altLang="zh-CN" sz="2000" smtClean="0"/>
              <a:t>0010    </a:t>
            </a:r>
            <a:r>
              <a:rPr lang="zh-CN" altLang="en-US" sz="2000" smtClean="0"/>
              <a:t>则  </a:t>
            </a:r>
            <a:r>
              <a:rPr lang="en-US" altLang="zh-CN" sz="2000" smtClean="0"/>
              <a:t>[X/2]</a:t>
            </a:r>
            <a:r>
              <a:rPr lang="zh-CN" altLang="en-US" sz="2000" baseline="-25000" smtClean="0"/>
              <a:t>补 </a:t>
            </a:r>
            <a:r>
              <a:rPr lang="en-US" altLang="zh-CN" sz="2000" smtClean="0"/>
              <a:t>=</a:t>
            </a:r>
            <a:r>
              <a:rPr lang="en-US" altLang="zh-CN" sz="2000" smtClean="0">
                <a:solidFill>
                  <a:schemeClr val="folHlink"/>
                </a:solidFill>
              </a:rPr>
              <a:t>11</a:t>
            </a:r>
            <a:r>
              <a:rPr lang="en-US" altLang="zh-CN" sz="2000" smtClean="0"/>
              <a:t>001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</a:rPr>
              <a:t>不同位数的整数补码相加减时，如何运算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1975" y="4343400"/>
            <a:ext cx="4105275" cy="1528763"/>
            <a:chOff x="1655" y="1842"/>
            <a:chExt cx="2586" cy="963"/>
          </a:xfrm>
        </p:grpSpPr>
        <p:sp>
          <p:nvSpPr>
            <p:cNvPr id="117772" name="Line 5"/>
            <p:cNvSpPr>
              <a:spLocks noChangeShapeType="1"/>
            </p:cNvSpPr>
            <p:nvPr/>
          </p:nvSpPr>
          <p:spPr bwMode="auto">
            <a:xfrm>
              <a:off x="1701" y="2478"/>
              <a:ext cx="22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1" lang="zh-CN" altLang="en-US" sz="2400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366" name="Rectangle 6"/>
            <p:cNvSpPr>
              <a:spLocks noChangeArrowheads="1"/>
            </p:cNvSpPr>
            <p:nvPr/>
          </p:nvSpPr>
          <p:spPr bwMode="auto">
            <a:xfrm>
              <a:off x="1826" y="1842"/>
              <a:ext cx="24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2800" i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101010111000011</a:t>
              </a:r>
              <a:r>
                <a:rPr lang="en-US" altLang="zh-CN" sz="2400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655367" name="Rectangle 7"/>
            <p:cNvSpPr>
              <a:spLocks noChangeArrowheads="1"/>
            </p:cNvSpPr>
            <p:nvPr/>
          </p:nvSpPr>
          <p:spPr bwMode="auto">
            <a:xfrm>
              <a:off x="1655" y="2115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655368" name="Rectangle 8"/>
            <p:cNvSpPr>
              <a:spLocks noChangeArrowheads="1"/>
            </p:cNvSpPr>
            <p:nvPr/>
          </p:nvSpPr>
          <p:spPr bwMode="auto">
            <a:xfrm>
              <a:off x="1882" y="2115"/>
              <a:ext cx="21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?????????</a:t>
              </a:r>
              <a:r>
                <a:rPr lang="en-US" altLang="zh-CN" sz="2800" i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1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0011100</a:t>
              </a:r>
            </a:p>
          </p:txBody>
        </p:sp>
        <p:sp>
          <p:nvSpPr>
            <p:cNvPr id="655369" name="Rectangle 9"/>
            <p:cNvSpPr>
              <a:spLocks noChangeArrowheads="1"/>
            </p:cNvSpPr>
            <p:nvPr/>
          </p:nvSpPr>
          <p:spPr bwMode="auto">
            <a:xfrm>
              <a:off x="1882" y="2478"/>
              <a:ext cx="21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??????????????????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810125" y="4343400"/>
            <a:ext cx="4105275" cy="1528763"/>
            <a:chOff x="1655" y="1842"/>
            <a:chExt cx="2586" cy="963"/>
          </a:xfrm>
        </p:grpSpPr>
        <p:sp>
          <p:nvSpPr>
            <p:cNvPr id="117767" name="Line 11"/>
            <p:cNvSpPr>
              <a:spLocks noChangeShapeType="1"/>
            </p:cNvSpPr>
            <p:nvPr/>
          </p:nvSpPr>
          <p:spPr bwMode="auto">
            <a:xfrm>
              <a:off x="1701" y="2478"/>
              <a:ext cx="22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1" lang="zh-CN" altLang="en-US" sz="2400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372" name="Rectangle 12"/>
            <p:cNvSpPr>
              <a:spLocks noChangeArrowheads="1"/>
            </p:cNvSpPr>
            <p:nvPr/>
          </p:nvSpPr>
          <p:spPr bwMode="auto">
            <a:xfrm>
              <a:off x="1826" y="1842"/>
              <a:ext cx="24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2800" i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101010111000011</a:t>
              </a:r>
              <a:r>
                <a:rPr lang="en-US" altLang="zh-CN" sz="2400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655373" name="Rectangle 13"/>
            <p:cNvSpPr>
              <a:spLocks noChangeArrowheads="1"/>
            </p:cNvSpPr>
            <p:nvPr/>
          </p:nvSpPr>
          <p:spPr bwMode="auto">
            <a:xfrm>
              <a:off x="1655" y="2115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655374" name="Rectangle 14"/>
            <p:cNvSpPr>
              <a:spLocks noChangeArrowheads="1"/>
            </p:cNvSpPr>
            <p:nvPr/>
          </p:nvSpPr>
          <p:spPr bwMode="auto">
            <a:xfrm>
              <a:off x="1882" y="2115"/>
              <a:ext cx="21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?????????</a:t>
              </a:r>
              <a:r>
                <a:rPr lang="en-US" altLang="zh-CN" sz="2800" i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0011100</a:t>
              </a:r>
            </a:p>
          </p:txBody>
        </p:sp>
        <p:sp>
          <p:nvSpPr>
            <p:cNvPr id="655375" name="Rectangle 15"/>
            <p:cNvSpPr>
              <a:spLocks noChangeArrowheads="1"/>
            </p:cNvSpPr>
            <p:nvPr/>
          </p:nvSpPr>
          <p:spPr bwMode="auto">
            <a:xfrm>
              <a:off x="1882" y="2478"/>
              <a:ext cx="21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???????????????????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78984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假定某总线的时钟周期为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50ns,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每次总线传输需要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个时钟周期，总线宽度为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存储器的存储周期为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300ns,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求同步方式下从该存储器中读一个字时总线的数据传输率为多少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marL="0" indent="0">
              <a:buNone/>
            </a:pPr>
            <a:r>
              <a:rPr lang="zh-CN" altLang="zh-CN" sz="20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解：</a:t>
            </a:r>
            <a:endParaRPr lang="en-US" altLang="zh-CN" sz="2000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同步方式下存储器读操作步骤及所需的时间分别为：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送地址和读命令：一个总线周期时间，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50ns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存储器读数据：一个存储周期，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300ns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读取数据：一个总线周期，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50ns.</a:t>
            </a:r>
            <a:endParaRPr lang="zh-CN" altLang="zh-CN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则，同步方式下从主存读一个存储字的总时间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 = 400ns</a:t>
            </a:r>
            <a:endParaRPr lang="zh-CN" altLang="zh-CN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数据传输率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4B/400ns =  10MB/s</a:t>
            </a:r>
            <a:endParaRPr lang="zh-CN" altLang="zh-CN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8193"/>
          <p:cNvSpPr txBox="1">
            <a:spLocks noChangeArrowheads="1"/>
          </p:cNvSpPr>
          <p:nvPr/>
        </p:nvSpPr>
        <p:spPr bwMode="auto">
          <a:xfrm>
            <a:off x="87572" y="980728"/>
            <a:ext cx="88201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i="0" dirty="0" smtClean="0">
                <a:latin typeface="+mn-ea"/>
                <a:ea typeface="+mn-ea"/>
              </a:rPr>
              <a:t>例</a:t>
            </a:r>
            <a:r>
              <a:rPr lang="zh-CN" altLang="en-US" sz="2200" i="0" dirty="0">
                <a:latin typeface="+mn-ea"/>
                <a:ea typeface="+mn-ea"/>
              </a:rPr>
              <a:t> </a:t>
            </a:r>
            <a:r>
              <a:rPr lang="zh-CN" altLang="en-US" sz="2200" i="0" dirty="0" smtClean="0">
                <a:latin typeface="+mn-ea"/>
                <a:ea typeface="+mn-ea"/>
              </a:rPr>
              <a:t>设</a:t>
            </a:r>
            <a:r>
              <a:rPr lang="zh-CN" altLang="en-US" sz="2200" i="0" dirty="0">
                <a:latin typeface="+mn-ea"/>
                <a:ea typeface="+mn-ea"/>
              </a:rPr>
              <a:t>一个32位的处理器有16位外部数据总线，时钟频率为50MHZ，若总线传输的最短周期为4个时钟周期，问处理器的最大数据传输率是多少？若想提高一倍数据传输率，可采用什么措施？</a:t>
            </a:r>
          </a:p>
        </p:txBody>
      </p:sp>
      <p:sp>
        <p:nvSpPr>
          <p:cNvPr id="8195" name="文本框 8194"/>
          <p:cNvSpPr txBox="1">
            <a:spLocks noChangeArrowheads="1"/>
          </p:cNvSpPr>
          <p:nvPr/>
        </p:nvSpPr>
        <p:spPr bwMode="auto">
          <a:xfrm>
            <a:off x="382600" y="2420888"/>
            <a:ext cx="849788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i="0" dirty="0">
                <a:latin typeface="+mn-ea"/>
                <a:ea typeface="+mn-ea"/>
              </a:rPr>
              <a:t>解：数据传输率即单位时间内（1秒）传输的数据量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 i="0" dirty="0">
                <a:latin typeface="+mn-ea"/>
                <a:ea typeface="+mn-ea"/>
              </a:rPr>
              <a:t>        数据传输率= 2B × 50MHZ/ 4 = 25MB/s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 i="0" dirty="0">
                <a:latin typeface="+mn-ea"/>
                <a:ea typeface="+mn-ea"/>
              </a:rPr>
              <a:t>要把总线的数据传输率提高一倍，可采取的方法有三种：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 i="0" dirty="0">
                <a:latin typeface="+mn-ea"/>
                <a:ea typeface="+mn-ea"/>
              </a:rPr>
              <a:t>1）数据总线的宽度提高到32位，此时：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 i="0" dirty="0">
                <a:latin typeface="+mn-ea"/>
                <a:ea typeface="+mn-ea"/>
              </a:rPr>
              <a:t>      数据传输率= 4B </a:t>
            </a:r>
            <a:r>
              <a:rPr lang="zh-CN" altLang="en-US" sz="2000" i="0" dirty="0">
                <a:latin typeface="+mn-ea"/>
                <a:ea typeface="+mn-ea"/>
                <a:sym typeface="Arial" pitchFamily="34" charset="0"/>
              </a:rPr>
              <a:t>× </a:t>
            </a:r>
            <a:r>
              <a:rPr lang="zh-CN" altLang="en-US" sz="2000" i="0" dirty="0">
                <a:latin typeface="+mn-ea"/>
                <a:ea typeface="+mn-ea"/>
              </a:rPr>
              <a:t>50MHZ/ 4 = 50MB/s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 i="0" dirty="0">
                <a:latin typeface="+mn-ea"/>
                <a:ea typeface="+mn-ea"/>
              </a:rPr>
              <a:t>2）将总线的时钟频率提高到100MHZ，此时：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 i="0" dirty="0">
                <a:latin typeface="+mn-ea"/>
                <a:ea typeface="+mn-ea"/>
              </a:rPr>
              <a:t>      数据传输率= 2B </a:t>
            </a:r>
            <a:r>
              <a:rPr lang="zh-CN" altLang="en-US" sz="2000" i="0" dirty="0">
                <a:latin typeface="+mn-ea"/>
                <a:ea typeface="+mn-ea"/>
                <a:sym typeface="Arial" pitchFamily="34" charset="0"/>
              </a:rPr>
              <a:t>×</a:t>
            </a:r>
            <a:r>
              <a:rPr lang="zh-CN" altLang="en-US" sz="2000" i="0" dirty="0">
                <a:latin typeface="+mn-ea"/>
                <a:ea typeface="+mn-ea"/>
              </a:rPr>
              <a:t> 100MHZ/ 4 = 50MB/s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 i="0" dirty="0">
                <a:latin typeface="+mn-ea"/>
                <a:ea typeface="+mn-ea"/>
              </a:rPr>
              <a:t>3）将传输的最短时间缩短为2个时钟周期，此时：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 i="0" dirty="0">
                <a:latin typeface="+mn-ea"/>
                <a:ea typeface="+mn-ea"/>
              </a:rPr>
              <a:t>      数据传输率= 2B </a:t>
            </a:r>
            <a:r>
              <a:rPr lang="zh-CN" altLang="en-US" sz="2000" i="0" dirty="0">
                <a:latin typeface="+mn-ea"/>
                <a:ea typeface="+mn-ea"/>
                <a:sym typeface="Arial" pitchFamily="34" charset="0"/>
              </a:rPr>
              <a:t>×</a:t>
            </a:r>
            <a:r>
              <a:rPr lang="zh-CN" altLang="en-US" sz="2000" i="0" dirty="0">
                <a:latin typeface="+mn-ea"/>
                <a:ea typeface="+mn-ea"/>
              </a:rPr>
              <a:t> 50MHZ/ 2 = 50MB/s</a:t>
            </a:r>
          </a:p>
        </p:txBody>
      </p:sp>
      <p:sp>
        <p:nvSpPr>
          <p:cNvPr id="7172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91275"/>
            <a:ext cx="1905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B390241-B713-45C2-A27B-97F50DDEF09E}" type="slidenum">
              <a:rPr lang="zh-CN" altLang="en-US" sz="1800">
                <a:latin typeface="Times New Roman" pitchFamily="18" charset="0"/>
              </a:rPr>
              <a:pPr eaLnBrk="1" hangingPunct="1"/>
              <a:t>21</a:t>
            </a:fld>
            <a:endParaRPr lang="zh-CN" alt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9217"/>
          <p:cNvSpPr txBox="1">
            <a:spLocks noChangeArrowheads="1"/>
          </p:cNvSpPr>
          <p:nvPr/>
        </p:nvSpPr>
        <p:spPr bwMode="auto">
          <a:xfrm>
            <a:off x="755576" y="1268760"/>
            <a:ext cx="740490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i="0" dirty="0" smtClean="0">
                <a:latin typeface="+mn-ea"/>
                <a:ea typeface="+mn-ea"/>
              </a:rPr>
              <a:t>例</a:t>
            </a:r>
            <a:r>
              <a:rPr lang="en-US" altLang="zh-CN" i="0" dirty="0" smtClean="0">
                <a:latin typeface="+mn-ea"/>
                <a:ea typeface="+mn-ea"/>
              </a:rPr>
              <a:t> </a:t>
            </a:r>
            <a:r>
              <a:rPr lang="zh-CN" altLang="en-US" i="0" dirty="0">
                <a:latin typeface="+mn-ea"/>
                <a:ea typeface="+mn-ea"/>
              </a:rPr>
              <a:t>某网络每秒发出</a:t>
            </a:r>
            <a:r>
              <a:rPr lang="en-US" altLang="zh-CN" i="0" dirty="0">
                <a:latin typeface="+mn-ea"/>
                <a:ea typeface="+mn-ea"/>
              </a:rPr>
              <a:t>30</a:t>
            </a:r>
            <a:r>
              <a:rPr lang="zh-CN" altLang="en-US" i="0" dirty="0">
                <a:latin typeface="+mn-ea"/>
                <a:ea typeface="+mn-ea"/>
              </a:rPr>
              <a:t>次访问请求，每次请求的数据量为</a:t>
            </a:r>
            <a:r>
              <a:rPr lang="en-US" altLang="zh-CN" i="0" dirty="0">
                <a:latin typeface="+mn-ea"/>
                <a:ea typeface="+mn-ea"/>
              </a:rPr>
              <a:t>64KB</a:t>
            </a:r>
            <a:r>
              <a:rPr lang="zh-CN" altLang="en-US" i="0" dirty="0">
                <a:latin typeface="+mn-ea"/>
                <a:ea typeface="+mn-ea"/>
              </a:rPr>
              <a:t>。问</a:t>
            </a:r>
            <a:r>
              <a:rPr lang="en-US" altLang="zh-CN" i="0" dirty="0">
                <a:latin typeface="+mn-ea"/>
                <a:ea typeface="+mn-ea"/>
              </a:rPr>
              <a:t>100M</a:t>
            </a:r>
            <a:r>
              <a:rPr lang="zh-CN" altLang="en-US" i="0" dirty="0">
                <a:latin typeface="+mn-ea"/>
                <a:ea typeface="+mn-ea"/>
              </a:rPr>
              <a:t>的网络能否承受该访问？</a:t>
            </a:r>
          </a:p>
        </p:txBody>
      </p:sp>
      <p:sp>
        <p:nvSpPr>
          <p:cNvPr id="9219" name="文本框 9218"/>
          <p:cNvSpPr txBox="1">
            <a:spLocks noChangeArrowheads="1"/>
          </p:cNvSpPr>
          <p:nvPr/>
        </p:nvSpPr>
        <p:spPr bwMode="auto">
          <a:xfrm>
            <a:off x="899592" y="2467744"/>
            <a:ext cx="71168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30 </a:t>
            </a:r>
            <a:r>
              <a:rPr lang="zh-CN" altLang="en-US" b="1" dirty="0">
                <a:latin typeface="Times New Roman" pitchFamily="18" charset="0"/>
                <a:sym typeface="Arial" pitchFamily="34" charset="0"/>
              </a:rPr>
              <a:t>× </a:t>
            </a:r>
            <a:r>
              <a:rPr lang="en-US" altLang="zh-CN" b="1" dirty="0">
                <a:latin typeface="Times New Roman" pitchFamily="18" charset="0"/>
              </a:rPr>
              <a:t>64K </a:t>
            </a:r>
            <a:r>
              <a:rPr lang="zh-CN" altLang="en-US" b="1" dirty="0">
                <a:latin typeface="Times New Roman" pitchFamily="18" charset="0"/>
                <a:sym typeface="Arial" pitchFamily="34" charset="0"/>
              </a:rPr>
              <a:t>× </a:t>
            </a:r>
            <a:r>
              <a:rPr lang="en-US" altLang="zh-CN" b="1" dirty="0">
                <a:latin typeface="Times New Roman" pitchFamily="18" charset="0"/>
              </a:rPr>
              <a:t>8 = 15360Kb = 15Mb &lt; 100Mb</a:t>
            </a:r>
          </a:p>
        </p:txBody>
      </p:sp>
      <p:sp>
        <p:nvSpPr>
          <p:cNvPr id="8196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91275"/>
            <a:ext cx="1905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27D92F2-6DEF-4C3A-BDEC-CFB3BBA1B355}" type="slidenum">
              <a:rPr lang="zh-CN" altLang="en-US" sz="1800">
                <a:latin typeface="Times New Roman" pitchFamily="18" charset="0"/>
              </a:rPr>
              <a:pPr eaLnBrk="1" hangingPunct="1"/>
              <a:t>22</a:t>
            </a:fld>
            <a:endParaRPr lang="zh-CN" alt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338</a:t>
            </a:r>
          </a:p>
          <a:p>
            <a:pPr lvl="1"/>
            <a:r>
              <a:rPr lang="en-US" altLang="zh-CN" dirty="0" smtClean="0"/>
              <a:t>8.3</a:t>
            </a:r>
          </a:p>
          <a:p>
            <a:pPr lvl="1"/>
            <a:r>
              <a:rPr lang="en-US" altLang="zh-CN" dirty="0" smtClean="0"/>
              <a:t>8.4</a:t>
            </a:r>
          </a:p>
          <a:p>
            <a:pPr lvl="1"/>
            <a:r>
              <a:rPr lang="en-US" altLang="zh-CN" dirty="0" smtClean="0"/>
              <a:t>8.7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假定硬件原来的响应顺序为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0→1→2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，试设置中断屏蔽字，将中断优先级改为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1→2→0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zh-CN" altLang="en-US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3063420" y="2948673"/>
            <a:ext cx="142186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100" i="0" dirty="0" smtClean="0">
                <a:solidFill>
                  <a:srgbClr val="000000"/>
                </a:solidFill>
                <a:latin typeface="Times New Roman" pitchFamily="18" charset="0"/>
              </a:rPr>
              <a:t>设备</a:t>
            </a:r>
            <a:r>
              <a:rPr lang="en-US" altLang="zh-CN" sz="2100" i="0" dirty="0" smtClean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zh-CN" altLang="en-US" sz="2100" i="0" dirty="0" smtClean="0">
                <a:solidFill>
                  <a:srgbClr val="000000"/>
                </a:solidFill>
                <a:latin typeface="Times New Roman" pitchFamily="18" charset="0"/>
              </a:rPr>
              <a:t>屏蔽字</a:t>
            </a:r>
            <a:endParaRPr lang="en-US" altLang="zh-CN" i="0" dirty="0"/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789013" y="2968625"/>
            <a:ext cx="103393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i="0">
                <a:solidFill>
                  <a:srgbClr val="000000"/>
                </a:solidFill>
                <a:latin typeface="Times New Roman" pitchFamily="18" charset="0"/>
              </a:rPr>
              <a:t>L0 L1 L2</a:t>
            </a:r>
            <a:endParaRPr lang="en-US" altLang="zh-CN" i="0"/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2957513" y="2852738"/>
            <a:ext cx="1374775" cy="333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9" name="直线 10"/>
          <p:cNvSpPr>
            <a:spLocks noChangeShapeType="1"/>
          </p:cNvSpPr>
          <p:nvPr/>
        </p:nvSpPr>
        <p:spPr bwMode="auto">
          <a:xfrm>
            <a:off x="2957513" y="2852738"/>
            <a:ext cx="13747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4332288" y="2852738"/>
            <a:ext cx="26987" cy="333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1" name="直线 12"/>
          <p:cNvSpPr>
            <a:spLocks noChangeShapeType="1"/>
          </p:cNvSpPr>
          <p:nvPr/>
        </p:nvSpPr>
        <p:spPr bwMode="auto">
          <a:xfrm>
            <a:off x="4332288" y="2852738"/>
            <a:ext cx="269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2" name="直线 13"/>
          <p:cNvSpPr>
            <a:spLocks noChangeShapeType="1"/>
          </p:cNvSpPr>
          <p:nvPr/>
        </p:nvSpPr>
        <p:spPr bwMode="auto">
          <a:xfrm>
            <a:off x="4332288" y="2852738"/>
            <a:ext cx="1587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3" name="矩形 14"/>
          <p:cNvSpPr>
            <a:spLocks noChangeArrowheads="1"/>
          </p:cNvSpPr>
          <p:nvPr/>
        </p:nvSpPr>
        <p:spPr bwMode="auto">
          <a:xfrm>
            <a:off x="4359275" y="2852738"/>
            <a:ext cx="1820863" cy="333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" name="直线 15"/>
          <p:cNvSpPr>
            <a:spLocks noChangeShapeType="1"/>
          </p:cNvSpPr>
          <p:nvPr/>
        </p:nvSpPr>
        <p:spPr bwMode="auto">
          <a:xfrm>
            <a:off x="4359275" y="2852738"/>
            <a:ext cx="18208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3305175" y="3386138"/>
            <a:ext cx="2968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i="0">
                <a:solidFill>
                  <a:srgbClr val="000000"/>
                </a:solidFill>
                <a:latin typeface="Times New Roman" pitchFamily="18" charset="0"/>
              </a:rPr>
              <a:t>L0</a:t>
            </a:r>
            <a:endParaRPr lang="en-US" altLang="zh-CN" i="0"/>
          </a:p>
        </p:txBody>
      </p:sp>
      <p:sp>
        <p:nvSpPr>
          <p:cNvPr id="16" name="矩形 18"/>
          <p:cNvSpPr>
            <a:spLocks noChangeArrowheads="1"/>
          </p:cNvSpPr>
          <p:nvPr/>
        </p:nvSpPr>
        <p:spPr bwMode="auto">
          <a:xfrm>
            <a:off x="4652434" y="3386138"/>
            <a:ext cx="11705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100" i="0" dirty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2100" i="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CN" sz="2100" i="0" dirty="0">
                <a:solidFill>
                  <a:srgbClr val="000000"/>
                </a:solidFill>
                <a:latin typeface="Times New Roman" pitchFamily="18" charset="0"/>
              </a:rPr>
              <a:t>0  </a:t>
            </a:r>
            <a:r>
              <a:rPr lang="en-US" altLang="zh-CN" sz="2100" i="0" dirty="0" smtClean="0">
                <a:solidFill>
                  <a:srgbClr val="000000"/>
                </a:solidFill>
                <a:latin typeface="Times New Roman" pitchFamily="18" charset="0"/>
              </a:rPr>
              <a:t>  0</a:t>
            </a:r>
            <a:endParaRPr lang="en-US" altLang="zh-CN" i="0" dirty="0"/>
          </a:p>
        </p:txBody>
      </p:sp>
      <p:sp>
        <p:nvSpPr>
          <p:cNvPr id="17" name="矩形 19"/>
          <p:cNvSpPr>
            <a:spLocks noChangeArrowheads="1"/>
          </p:cNvSpPr>
          <p:nvPr/>
        </p:nvSpPr>
        <p:spPr bwMode="auto">
          <a:xfrm>
            <a:off x="3071813" y="3286125"/>
            <a:ext cx="1374775" cy="158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8" name="直线 20"/>
          <p:cNvSpPr>
            <a:spLocks noChangeShapeType="1"/>
          </p:cNvSpPr>
          <p:nvPr/>
        </p:nvSpPr>
        <p:spPr bwMode="auto">
          <a:xfrm>
            <a:off x="3071813" y="3286125"/>
            <a:ext cx="1374775" cy="1588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9" name="矩形 21"/>
          <p:cNvSpPr>
            <a:spLocks noChangeArrowheads="1"/>
          </p:cNvSpPr>
          <p:nvPr/>
        </p:nvSpPr>
        <p:spPr bwMode="auto">
          <a:xfrm>
            <a:off x="4446588" y="3286125"/>
            <a:ext cx="14287" cy="158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20" name="直线 22"/>
          <p:cNvSpPr>
            <a:spLocks noChangeShapeType="1"/>
          </p:cNvSpPr>
          <p:nvPr/>
        </p:nvSpPr>
        <p:spPr bwMode="auto">
          <a:xfrm>
            <a:off x="4446588" y="3286125"/>
            <a:ext cx="14287" cy="1588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21" name="直线 23"/>
          <p:cNvSpPr>
            <a:spLocks noChangeShapeType="1"/>
          </p:cNvSpPr>
          <p:nvPr/>
        </p:nvSpPr>
        <p:spPr bwMode="auto">
          <a:xfrm>
            <a:off x="4446588" y="3286125"/>
            <a:ext cx="1587" cy="15875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22" name="矩形 24"/>
          <p:cNvSpPr>
            <a:spLocks noChangeArrowheads="1"/>
          </p:cNvSpPr>
          <p:nvPr/>
        </p:nvSpPr>
        <p:spPr bwMode="auto">
          <a:xfrm>
            <a:off x="4346575" y="3286125"/>
            <a:ext cx="1833563" cy="158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23" name="直线 25"/>
          <p:cNvSpPr>
            <a:spLocks noChangeShapeType="1"/>
          </p:cNvSpPr>
          <p:nvPr/>
        </p:nvSpPr>
        <p:spPr bwMode="auto">
          <a:xfrm>
            <a:off x="4346575" y="3286125"/>
            <a:ext cx="1833563" cy="1588"/>
          </a:xfrm>
          <a:prstGeom prst="line">
            <a:avLst/>
          </a:prstGeom>
          <a:noFill/>
          <a:ln w="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24" name="矩形 26"/>
          <p:cNvSpPr>
            <a:spLocks noChangeArrowheads="1"/>
          </p:cNvSpPr>
          <p:nvPr/>
        </p:nvSpPr>
        <p:spPr bwMode="auto">
          <a:xfrm>
            <a:off x="3305175" y="3786188"/>
            <a:ext cx="2968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i="0">
                <a:solidFill>
                  <a:srgbClr val="000000"/>
                </a:solidFill>
                <a:latin typeface="Times New Roman" pitchFamily="18" charset="0"/>
              </a:rPr>
              <a:t>L1</a:t>
            </a:r>
            <a:endParaRPr lang="en-US" altLang="zh-CN" i="0"/>
          </a:p>
        </p:txBody>
      </p:sp>
      <p:sp>
        <p:nvSpPr>
          <p:cNvPr id="25" name="矩形 28"/>
          <p:cNvSpPr>
            <a:spLocks noChangeArrowheads="1"/>
          </p:cNvSpPr>
          <p:nvPr/>
        </p:nvSpPr>
        <p:spPr bwMode="auto">
          <a:xfrm>
            <a:off x="4792182" y="3759885"/>
            <a:ext cx="100656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100" i="0" dirty="0" smtClean="0">
                <a:solidFill>
                  <a:srgbClr val="000000"/>
                </a:solidFill>
                <a:latin typeface="Times New Roman" pitchFamily="18" charset="0"/>
              </a:rPr>
              <a:t>1    </a:t>
            </a:r>
            <a:r>
              <a:rPr lang="en-US" altLang="zh-CN" sz="2100" i="0" dirty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altLang="zh-CN" sz="2100" i="0" dirty="0" smtClean="0">
                <a:solidFill>
                  <a:srgbClr val="000000"/>
                </a:solidFill>
                <a:latin typeface="Times New Roman" pitchFamily="18" charset="0"/>
              </a:rPr>
              <a:t>   1</a:t>
            </a:r>
            <a:endParaRPr lang="en-US" altLang="zh-CN" i="0" dirty="0"/>
          </a:p>
        </p:txBody>
      </p:sp>
      <p:sp>
        <p:nvSpPr>
          <p:cNvPr id="26" name="矩形 29"/>
          <p:cNvSpPr>
            <a:spLocks noChangeArrowheads="1"/>
          </p:cNvSpPr>
          <p:nvPr/>
        </p:nvSpPr>
        <p:spPr bwMode="auto">
          <a:xfrm>
            <a:off x="3305175" y="4186238"/>
            <a:ext cx="2968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100" i="0">
                <a:solidFill>
                  <a:srgbClr val="000000"/>
                </a:solidFill>
                <a:latin typeface="Times New Roman" pitchFamily="18" charset="0"/>
              </a:rPr>
              <a:t>L2</a:t>
            </a:r>
            <a:endParaRPr lang="en-US" altLang="zh-CN" i="0"/>
          </a:p>
        </p:txBody>
      </p:sp>
      <p:sp>
        <p:nvSpPr>
          <p:cNvPr id="27" name="矩形 31"/>
          <p:cNvSpPr>
            <a:spLocks noChangeArrowheads="1"/>
          </p:cNvSpPr>
          <p:nvPr/>
        </p:nvSpPr>
        <p:spPr bwMode="auto">
          <a:xfrm>
            <a:off x="4548198" y="4186064"/>
            <a:ext cx="1212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100" i="0" dirty="0">
                <a:solidFill>
                  <a:srgbClr val="000000"/>
                </a:solidFill>
                <a:latin typeface="Times New Roman" pitchFamily="18" charset="0"/>
              </a:rPr>
              <a:t>1  </a:t>
            </a:r>
            <a:r>
              <a:rPr lang="en-US" altLang="zh-CN" sz="2100" i="0" dirty="0" smtClean="0">
                <a:solidFill>
                  <a:srgbClr val="000000"/>
                </a:solidFill>
                <a:latin typeface="Times New Roman" pitchFamily="18" charset="0"/>
              </a:rPr>
              <a:t>  0   1</a:t>
            </a:r>
            <a:endParaRPr lang="en-US" altLang="zh-CN" i="0" dirty="0"/>
          </a:p>
        </p:txBody>
      </p:sp>
      <p:sp>
        <p:nvSpPr>
          <p:cNvPr id="28" name="矩形 32"/>
          <p:cNvSpPr>
            <a:spLocks noChangeArrowheads="1"/>
          </p:cNvSpPr>
          <p:nvPr/>
        </p:nvSpPr>
        <p:spPr bwMode="auto">
          <a:xfrm>
            <a:off x="3071813" y="4502150"/>
            <a:ext cx="1374775" cy="333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29" name="直线 33"/>
          <p:cNvSpPr>
            <a:spLocks noChangeShapeType="1"/>
          </p:cNvSpPr>
          <p:nvPr/>
        </p:nvSpPr>
        <p:spPr bwMode="auto">
          <a:xfrm>
            <a:off x="3071813" y="4502150"/>
            <a:ext cx="13747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30" name="矩形 34"/>
          <p:cNvSpPr>
            <a:spLocks noChangeArrowheads="1"/>
          </p:cNvSpPr>
          <p:nvPr/>
        </p:nvSpPr>
        <p:spPr bwMode="auto">
          <a:xfrm>
            <a:off x="4446588" y="4502150"/>
            <a:ext cx="26987" cy="333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31" name="直线 35"/>
          <p:cNvSpPr>
            <a:spLocks noChangeShapeType="1"/>
          </p:cNvSpPr>
          <p:nvPr/>
        </p:nvSpPr>
        <p:spPr bwMode="auto">
          <a:xfrm>
            <a:off x="4446588" y="4502150"/>
            <a:ext cx="269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32" name="直线 36"/>
          <p:cNvSpPr>
            <a:spLocks noChangeShapeType="1"/>
          </p:cNvSpPr>
          <p:nvPr/>
        </p:nvSpPr>
        <p:spPr bwMode="auto">
          <a:xfrm>
            <a:off x="4446588" y="4502150"/>
            <a:ext cx="1587" cy="33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33" name="矩形 37"/>
          <p:cNvSpPr>
            <a:spLocks noChangeArrowheads="1"/>
          </p:cNvSpPr>
          <p:nvPr/>
        </p:nvSpPr>
        <p:spPr bwMode="auto">
          <a:xfrm>
            <a:off x="4359275" y="4502150"/>
            <a:ext cx="1820863" cy="333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34" name="直线 38"/>
          <p:cNvSpPr>
            <a:spLocks noChangeShapeType="1"/>
          </p:cNvSpPr>
          <p:nvPr/>
        </p:nvSpPr>
        <p:spPr bwMode="auto">
          <a:xfrm>
            <a:off x="4359275" y="4502150"/>
            <a:ext cx="18208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</p:spTree>
    <p:extLst>
      <p:ext uri="{BB962C8B-B14F-4D97-AF65-F5344CB8AC3E}">
        <p14:creationId xmlns:p14="http://schemas.microsoft.com/office/powerpoint/2010/main" val="9062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矩形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同时中断请求的处理方法</a:t>
            </a:r>
          </a:p>
        </p:txBody>
      </p:sp>
      <p:sp>
        <p:nvSpPr>
          <p:cNvPr id="60419" name="矩形 2"/>
          <p:cNvSpPr>
            <a:spLocks noChangeArrowheads="1"/>
          </p:cNvSpPr>
          <p:nvPr/>
        </p:nvSpPr>
        <p:spPr bwMode="auto">
          <a:xfrm>
            <a:off x="0" y="2282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2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268707"/>
              </p:ext>
            </p:extLst>
          </p:nvPr>
        </p:nvGraphicFramePr>
        <p:xfrm>
          <a:off x="1013073" y="2060848"/>
          <a:ext cx="6983413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图片" r:id="rId4" imgW="3296412" imgH="1571244" progId="Word.Picture.8">
                  <p:embed/>
                </p:oleObj>
              </mc:Choice>
              <mc:Fallback>
                <p:oleObj name="图片" r:id="rId4" imgW="3296412" imgH="1571244" progId="Word.Picture.8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073" y="2060848"/>
                        <a:ext cx="6983413" cy="333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648072"/>
          </a:xfrm>
        </p:spPr>
        <p:txBody>
          <a:bodyPr/>
          <a:lstStyle/>
          <a:p>
            <a:r>
              <a:rPr lang="en-US" altLang="zh-CN" dirty="0" smtClean="0"/>
              <a:t>A&gt;B&gt;C</a:t>
            </a:r>
          </a:p>
        </p:txBody>
      </p:sp>
    </p:spTree>
    <p:extLst>
      <p:ext uri="{BB962C8B-B14F-4D97-AF65-F5344CB8AC3E}">
        <p14:creationId xmlns:p14="http://schemas.microsoft.com/office/powerpoint/2010/main" val="41299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0291" name="组合 3"/>
          <p:cNvGraphicFramePr>
            <a:graphicFrameLocks noGrp="1"/>
          </p:cNvGraphicFramePr>
          <p:nvPr/>
        </p:nvGraphicFramePr>
        <p:xfrm>
          <a:off x="2843213" y="1989138"/>
          <a:ext cx="3527425" cy="2332038"/>
        </p:xfrm>
        <a:graphic>
          <a:graphicData uri="http://schemas.openxmlformats.org/drawingml/2006/table">
            <a:tbl>
              <a:tblPr/>
              <a:tblGrid>
                <a:gridCol w="1168400"/>
                <a:gridCol w="2359025"/>
              </a:tblGrid>
              <a:tr h="749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设备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屏    蔽    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     B      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1      1       1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0      1       0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0      1       1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CPU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0      0       0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02" name="矩形 2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548680"/>
            <a:ext cx="7772400" cy="130333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13.A</a:t>
            </a:r>
            <a:r>
              <a:rPr lang="zh-CN" altLang="en-US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是与主机连接的</a:t>
            </a:r>
            <a:r>
              <a:rPr lang="en-US" altLang="zh-CN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台设备，在硬件排队线路中，它们的响应优先级是</a:t>
            </a:r>
            <a:r>
              <a:rPr lang="en-US" altLang="zh-CN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＞</a:t>
            </a:r>
            <a:r>
              <a:rPr lang="en-US" altLang="zh-CN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＞</a:t>
            </a:r>
            <a:r>
              <a:rPr lang="en-US" altLang="zh-CN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＞</a:t>
            </a:r>
            <a:r>
              <a:rPr lang="en-US" altLang="zh-CN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，为改变中断处理的次序，将它们的中断屏蔽字设为</a:t>
            </a:r>
            <a:r>
              <a:rPr lang="en-US" altLang="zh-CN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          </a:t>
            </a:r>
          </a:p>
        </p:txBody>
      </p:sp>
      <p:grpSp>
        <p:nvGrpSpPr>
          <p:cNvPr id="2060311" name="组合 23"/>
          <p:cNvGrpSpPr>
            <a:grpSpLocks/>
          </p:cNvGrpSpPr>
          <p:nvPr/>
        </p:nvGrpSpPr>
        <p:grpSpPr bwMode="auto">
          <a:xfrm>
            <a:off x="1192213" y="5540375"/>
            <a:ext cx="7700962" cy="1057275"/>
            <a:chOff x="751" y="3490"/>
            <a:chExt cx="4851" cy="666"/>
          </a:xfrm>
        </p:grpSpPr>
        <p:sp>
          <p:nvSpPr>
            <p:cNvPr id="76825" name="直线 24"/>
            <p:cNvSpPr>
              <a:spLocks noChangeShapeType="1"/>
            </p:cNvSpPr>
            <p:nvPr/>
          </p:nvSpPr>
          <p:spPr bwMode="auto">
            <a:xfrm>
              <a:off x="1241" y="3684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6" name="直线 25"/>
            <p:cNvSpPr>
              <a:spLocks noChangeShapeType="1"/>
            </p:cNvSpPr>
            <p:nvPr/>
          </p:nvSpPr>
          <p:spPr bwMode="auto">
            <a:xfrm>
              <a:off x="1241" y="35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7" name="直线 26"/>
            <p:cNvSpPr>
              <a:spLocks noChangeShapeType="1"/>
            </p:cNvSpPr>
            <p:nvPr/>
          </p:nvSpPr>
          <p:spPr bwMode="auto">
            <a:xfrm>
              <a:off x="1865" y="35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8" name="直线 27"/>
            <p:cNvSpPr>
              <a:spLocks noChangeShapeType="1"/>
            </p:cNvSpPr>
            <p:nvPr/>
          </p:nvSpPr>
          <p:spPr bwMode="auto">
            <a:xfrm>
              <a:off x="2489" y="35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9" name="直线 28"/>
            <p:cNvSpPr>
              <a:spLocks noChangeShapeType="1"/>
            </p:cNvSpPr>
            <p:nvPr/>
          </p:nvSpPr>
          <p:spPr bwMode="auto">
            <a:xfrm>
              <a:off x="3017" y="35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0" name="直线 29"/>
            <p:cNvSpPr>
              <a:spLocks noChangeShapeType="1"/>
            </p:cNvSpPr>
            <p:nvPr/>
          </p:nvSpPr>
          <p:spPr bwMode="auto">
            <a:xfrm>
              <a:off x="3545" y="35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1" name="文本框 30"/>
            <p:cNvSpPr txBox="1">
              <a:spLocks noChangeArrowheads="1"/>
            </p:cNvSpPr>
            <p:nvPr/>
          </p:nvSpPr>
          <p:spPr bwMode="auto">
            <a:xfrm>
              <a:off x="1759" y="3708"/>
              <a:ext cx="19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20            40            60          80</a:t>
              </a:r>
            </a:p>
          </p:txBody>
        </p:sp>
        <p:sp>
          <p:nvSpPr>
            <p:cNvPr id="76832" name="文本框 31"/>
            <p:cNvSpPr txBox="1">
              <a:spLocks noChangeArrowheads="1"/>
            </p:cNvSpPr>
            <p:nvPr/>
          </p:nvSpPr>
          <p:spPr bwMode="auto">
            <a:xfrm>
              <a:off x="751" y="3490"/>
              <a:ext cx="4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000" i="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中断</a:t>
              </a:r>
            </a:p>
            <a:p>
              <a:pPr algn="l" eaLnBrk="1" hangingPunct="1"/>
              <a:r>
                <a:rPr kumimoji="1" lang="zh-CN" altLang="en-US" sz="2000" i="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请求</a:t>
              </a:r>
            </a:p>
          </p:txBody>
        </p:sp>
        <p:sp>
          <p:nvSpPr>
            <p:cNvPr id="76833" name="文本框 32"/>
            <p:cNvSpPr txBox="1">
              <a:spLocks noChangeArrowheads="1"/>
            </p:cNvSpPr>
            <p:nvPr/>
          </p:nvSpPr>
          <p:spPr bwMode="auto">
            <a:xfrm>
              <a:off x="5119" y="3514"/>
              <a:ext cx="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t(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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s)</a:t>
              </a:r>
            </a:p>
          </p:txBody>
        </p:sp>
        <p:sp>
          <p:nvSpPr>
            <p:cNvPr id="76834" name="文本框 33"/>
            <p:cNvSpPr txBox="1">
              <a:spLocks noChangeArrowheads="1"/>
            </p:cNvSpPr>
            <p:nvPr/>
          </p:nvSpPr>
          <p:spPr bwMode="auto">
            <a:xfrm>
              <a:off x="1149" y="3906"/>
              <a:ext cx="19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                     B    C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请求</a:t>
              </a:r>
            </a:p>
          </p:txBody>
        </p:sp>
        <p:sp>
          <p:nvSpPr>
            <p:cNvPr id="76835" name="直线 34"/>
            <p:cNvSpPr>
              <a:spLocks noChangeShapeType="1"/>
            </p:cNvSpPr>
            <p:nvPr/>
          </p:nvSpPr>
          <p:spPr bwMode="auto">
            <a:xfrm>
              <a:off x="2201" y="35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0323" name="矩形 35"/>
          <p:cNvSpPr>
            <a:spLocks noChangeArrowheads="1"/>
          </p:cNvSpPr>
          <p:nvPr/>
        </p:nvSpPr>
        <p:spPr bwMode="auto">
          <a:xfrm>
            <a:off x="900113" y="4724400"/>
            <a:ext cx="77724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请按下图所示时间轴给出的设备中断请求时刻，画出</a:t>
            </a:r>
            <a:r>
              <a:rPr lang="en-US" altLang="zh-CN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执行程序的轨迹。</a:t>
            </a:r>
            <a:r>
              <a:rPr lang="en-US" altLang="zh-CN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中断服务程序的时间宽度均为</a:t>
            </a:r>
            <a:r>
              <a:rPr lang="en-US" altLang="zh-CN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 </a:t>
            </a:r>
            <a:r>
              <a:rPr lang="en-US" altLang="zh-CN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</a:t>
            </a:r>
            <a:r>
              <a:rPr lang="en-US" altLang="zh-CN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</a:t>
            </a:r>
            <a:r>
              <a:rPr lang="zh-CN" altLang="en-US" sz="1900" i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9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3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314" name="矩形 2"/>
          <p:cNvSpPr>
            <a:spLocks noGrp="1" noChangeArrowheads="1"/>
          </p:cNvSpPr>
          <p:nvPr>
            <p:ph type="body" idx="1"/>
          </p:nvPr>
        </p:nvSpPr>
        <p:spPr>
          <a:xfrm>
            <a:off x="685800" y="1340768"/>
            <a:ext cx="7772400" cy="1476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100" dirty="0" smtClean="0"/>
              <a:t>解：从中断屏蔽字看出，其处理优先级为：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100" dirty="0" smtClean="0"/>
              <a:t>         </a:t>
            </a:r>
            <a:r>
              <a:rPr lang="en-US" altLang="zh-CN" sz="2100" dirty="0" smtClean="0"/>
              <a:t>A&gt;C&gt;B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dirty="0" smtClean="0"/>
              <a:t>         </a:t>
            </a:r>
            <a:r>
              <a:rPr lang="zh-CN" altLang="en-US" sz="2100" dirty="0" smtClean="0"/>
              <a:t>故</a:t>
            </a:r>
            <a:r>
              <a:rPr lang="en-US" altLang="zh-CN" sz="2100" dirty="0" smtClean="0"/>
              <a:t>CPU</a:t>
            </a:r>
            <a:r>
              <a:rPr lang="zh-CN" altLang="en-US" sz="2100" dirty="0" smtClean="0"/>
              <a:t>运行轨迹如下：</a:t>
            </a:r>
          </a:p>
        </p:txBody>
      </p:sp>
      <p:sp>
        <p:nvSpPr>
          <p:cNvPr id="77828" name="直线 3"/>
          <p:cNvSpPr>
            <a:spLocks noChangeShapeType="1"/>
          </p:cNvSpPr>
          <p:nvPr/>
        </p:nvSpPr>
        <p:spPr bwMode="auto">
          <a:xfrm>
            <a:off x="1727200" y="5230267"/>
            <a:ext cx="673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829" name="直线 4"/>
          <p:cNvSpPr>
            <a:spLocks noChangeShapeType="1"/>
          </p:cNvSpPr>
          <p:nvPr/>
        </p:nvSpPr>
        <p:spPr bwMode="auto">
          <a:xfrm>
            <a:off x="1763713" y="2961730"/>
            <a:ext cx="0" cy="226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0" name="直线 5"/>
          <p:cNvSpPr>
            <a:spLocks noChangeShapeType="1"/>
          </p:cNvSpPr>
          <p:nvPr/>
        </p:nvSpPr>
        <p:spPr bwMode="auto">
          <a:xfrm>
            <a:off x="1763713" y="3214142"/>
            <a:ext cx="63722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1" name="直线 6"/>
          <p:cNvSpPr>
            <a:spLocks noChangeShapeType="1"/>
          </p:cNvSpPr>
          <p:nvPr/>
        </p:nvSpPr>
        <p:spPr bwMode="auto">
          <a:xfrm>
            <a:off x="1798638" y="3861842"/>
            <a:ext cx="63722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2" name="直线 7"/>
          <p:cNvSpPr>
            <a:spLocks noChangeShapeType="1"/>
          </p:cNvSpPr>
          <p:nvPr/>
        </p:nvSpPr>
        <p:spPr bwMode="auto">
          <a:xfrm>
            <a:off x="1798638" y="4511130"/>
            <a:ext cx="63722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3" name="文本框 8"/>
          <p:cNvSpPr txBox="1">
            <a:spLocks noChangeArrowheads="1"/>
          </p:cNvSpPr>
          <p:nvPr/>
        </p:nvSpPr>
        <p:spPr bwMode="auto">
          <a:xfrm>
            <a:off x="827088" y="4366667"/>
            <a:ext cx="1081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服务</a:t>
            </a:r>
          </a:p>
        </p:txBody>
      </p:sp>
      <p:sp>
        <p:nvSpPr>
          <p:cNvPr id="77834" name="文本框 9"/>
          <p:cNvSpPr txBox="1">
            <a:spLocks noChangeArrowheads="1"/>
          </p:cNvSpPr>
          <p:nvPr/>
        </p:nvSpPr>
        <p:spPr bwMode="auto">
          <a:xfrm>
            <a:off x="827088" y="3645942"/>
            <a:ext cx="1081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服务</a:t>
            </a:r>
          </a:p>
        </p:txBody>
      </p:sp>
      <p:sp>
        <p:nvSpPr>
          <p:cNvPr id="77835" name="文本框 10"/>
          <p:cNvSpPr txBox="1">
            <a:spLocks noChangeArrowheads="1"/>
          </p:cNvSpPr>
          <p:nvPr/>
        </p:nvSpPr>
        <p:spPr bwMode="auto">
          <a:xfrm>
            <a:off x="827088" y="3069680"/>
            <a:ext cx="1081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服务</a:t>
            </a:r>
          </a:p>
        </p:txBody>
      </p:sp>
      <p:sp>
        <p:nvSpPr>
          <p:cNvPr id="77836" name="直线 11"/>
          <p:cNvSpPr>
            <a:spLocks noChangeShapeType="1"/>
          </p:cNvSpPr>
          <p:nvPr/>
        </p:nvSpPr>
        <p:spPr bwMode="auto">
          <a:xfrm>
            <a:off x="2914650" y="508580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7" name="直线 12"/>
          <p:cNvSpPr>
            <a:spLocks noChangeShapeType="1"/>
          </p:cNvSpPr>
          <p:nvPr/>
        </p:nvSpPr>
        <p:spPr bwMode="auto">
          <a:xfrm>
            <a:off x="4030663" y="508580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8" name="直线 13"/>
          <p:cNvSpPr>
            <a:spLocks noChangeShapeType="1"/>
          </p:cNvSpPr>
          <p:nvPr/>
        </p:nvSpPr>
        <p:spPr bwMode="auto">
          <a:xfrm>
            <a:off x="5146675" y="508580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9" name="直线 14"/>
          <p:cNvSpPr>
            <a:spLocks noChangeShapeType="1"/>
          </p:cNvSpPr>
          <p:nvPr/>
        </p:nvSpPr>
        <p:spPr bwMode="auto">
          <a:xfrm>
            <a:off x="6191250" y="508580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840" name="直线 15"/>
          <p:cNvSpPr>
            <a:spLocks noChangeShapeType="1"/>
          </p:cNvSpPr>
          <p:nvPr/>
        </p:nvSpPr>
        <p:spPr bwMode="auto">
          <a:xfrm>
            <a:off x="7199313" y="505088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841" name="文本框 16"/>
          <p:cNvSpPr txBox="1">
            <a:spLocks noChangeArrowheads="1"/>
          </p:cNvSpPr>
          <p:nvPr/>
        </p:nvSpPr>
        <p:spPr bwMode="auto">
          <a:xfrm>
            <a:off x="790575" y="4977855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CPU</a:t>
            </a:r>
          </a:p>
        </p:txBody>
      </p:sp>
      <p:sp>
        <p:nvSpPr>
          <p:cNvPr id="77842" name="文本框 17"/>
          <p:cNvSpPr txBox="1">
            <a:spLocks noChangeArrowheads="1"/>
          </p:cNvSpPr>
          <p:nvPr/>
        </p:nvSpPr>
        <p:spPr bwMode="auto">
          <a:xfrm>
            <a:off x="1619250" y="5338217"/>
            <a:ext cx="468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77843" name="文本框 18"/>
          <p:cNvSpPr txBox="1">
            <a:spLocks noChangeArrowheads="1"/>
          </p:cNvSpPr>
          <p:nvPr/>
        </p:nvSpPr>
        <p:spPr bwMode="auto">
          <a:xfrm>
            <a:off x="3238500" y="5338217"/>
            <a:ext cx="4683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  <a:p>
            <a:pPr algn="l" eaLnBrk="1" hangingPunct="1">
              <a:spcBef>
                <a:spcPct val="50000"/>
              </a:spcBef>
            </a:pPr>
            <a:endParaRPr kumimoji="1" lang="en-US" altLang="zh-CN" sz="1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844" name="文本框 19"/>
          <p:cNvSpPr txBox="1">
            <a:spLocks noChangeArrowheads="1"/>
          </p:cNvSpPr>
          <p:nvPr/>
        </p:nvSpPr>
        <p:spPr bwMode="auto">
          <a:xfrm>
            <a:off x="3851275" y="5374730"/>
            <a:ext cx="468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77845" name="直线 20"/>
          <p:cNvSpPr>
            <a:spLocks noChangeShapeType="1"/>
          </p:cNvSpPr>
          <p:nvPr/>
        </p:nvSpPr>
        <p:spPr bwMode="auto">
          <a:xfrm>
            <a:off x="3454400" y="512231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1333" name="直线 21"/>
          <p:cNvSpPr>
            <a:spLocks noChangeShapeType="1"/>
          </p:cNvSpPr>
          <p:nvPr/>
        </p:nvSpPr>
        <p:spPr bwMode="auto">
          <a:xfrm>
            <a:off x="1763713" y="4511130"/>
            <a:ext cx="11160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1334" name="直线 22"/>
          <p:cNvSpPr>
            <a:spLocks noChangeShapeType="1"/>
          </p:cNvSpPr>
          <p:nvPr/>
        </p:nvSpPr>
        <p:spPr bwMode="auto">
          <a:xfrm>
            <a:off x="2914650" y="4511130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1335" name="直线 23"/>
          <p:cNvSpPr>
            <a:spLocks noChangeShapeType="1"/>
          </p:cNvSpPr>
          <p:nvPr/>
        </p:nvSpPr>
        <p:spPr bwMode="auto">
          <a:xfrm>
            <a:off x="2951163" y="5230267"/>
            <a:ext cx="5032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1336" name="直线 24"/>
          <p:cNvSpPr>
            <a:spLocks noChangeShapeType="1"/>
          </p:cNvSpPr>
          <p:nvPr/>
        </p:nvSpPr>
        <p:spPr bwMode="auto">
          <a:xfrm>
            <a:off x="3454400" y="3861842"/>
            <a:ext cx="0" cy="133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1337" name="直线 25"/>
          <p:cNvSpPr>
            <a:spLocks noChangeShapeType="1"/>
          </p:cNvSpPr>
          <p:nvPr/>
        </p:nvSpPr>
        <p:spPr bwMode="auto">
          <a:xfrm>
            <a:off x="3490913" y="3861842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1338" name="直线 26"/>
          <p:cNvSpPr>
            <a:spLocks noChangeShapeType="1"/>
          </p:cNvSpPr>
          <p:nvPr/>
        </p:nvSpPr>
        <p:spPr bwMode="auto">
          <a:xfrm>
            <a:off x="4030663" y="3214142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1339" name="直线 27"/>
          <p:cNvSpPr>
            <a:spLocks noChangeShapeType="1"/>
          </p:cNvSpPr>
          <p:nvPr/>
        </p:nvSpPr>
        <p:spPr bwMode="auto">
          <a:xfrm>
            <a:off x="4030663" y="3214142"/>
            <a:ext cx="111601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1340" name="直线 28"/>
          <p:cNvSpPr>
            <a:spLocks noChangeShapeType="1"/>
          </p:cNvSpPr>
          <p:nvPr/>
        </p:nvSpPr>
        <p:spPr bwMode="auto">
          <a:xfrm>
            <a:off x="5111750" y="325065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1341" name="直线 29"/>
          <p:cNvSpPr>
            <a:spLocks noChangeShapeType="1"/>
          </p:cNvSpPr>
          <p:nvPr/>
        </p:nvSpPr>
        <p:spPr bwMode="auto">
          <a:xfrm>
            <a:off x="5111750" y="3861842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1342" name="直线 30"/>
          <p:cNvSpPr>
            <a:spLocks noChangeShapeType="1"/>
          </p:cNvSpPr>
          <p:nvPr/>
        </p:nvSpPr>
        <p:spPr bwMode="auto">
          <a:xfrm>
            <a:off x="5688013" y="3861842"/>
            <a:ext cx="0" cy="133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1343" name="直线 31"/>
          <p:cNvSpPr>
            <a:spLocks noChangeShapeType="1"/>
          </p:cNvSpPr>
          <p:nvPr/>
        </p:nvSpPr>
        <p:spPr bwMode="auto">
          <a:xfrm>
            <a:off x="5722938" y="5230267"/>
            <a:ext cx="19081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857" name="文本框 32"/>
          <p:cNvSpPr txBox="1">
            <a:spLocks noChangeArrowheads="1"/>
          </p:cNvSpPr>
          <p:nvPr/>
        </p:nvSpPr>
        <p:spPr bwMode="auto">
          <a:xfrm>
            <a:off x="2411413" y="4906417"/>
            <a:ext cx="410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/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20                40                 60              80</a:t>
            </a:r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06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06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06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206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06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206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06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206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206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206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206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333" grpId="0" animBg="1"/>
      <p:bldP spid="2061334" grpId="0" animBg="1"/>
      <p:bldP spid="2061335" grpId="0" animBg="1"/>
      <p:bldP spid="2061336" grpId="0" animBg="1"/>
      <p:bldP spid="2061337" grpId="0" animBg="1"/>
      <p:bldP spid="2061338" grpId="0" animBg="1"/>
      <p:bldP spid="2061339" grpId="0" animBg="1"/>
      <p:bldP spid="2061340" grpId="0" animBg="1"/>
      <p:bldP spid="2061341" grpId="0" animBg="1"/>
      <p:bldP spid="2061342" grpId="0" animBg="1"/>
      <p:bldP spid="20613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eaLnBrk="1" hangingPunct="1"/>
            <a:fld id="{E678EE1A-4B21-47C5-AAE2-D7E37CDEB4FD}" type="slidenum">
              <a:rPr lang="en-US" altLang="zh-CN" sz="1400" smtClean="0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pPr eaLnBrk="1" hangingPunct="1"/>
              <a:t>28</a:t>
            </a:fld>
            <a:endParaRPr lang="en-US" altLang="zh-CN" sz="1400" smtClean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pic>
        <p:nvPicPr>
          <p:cNvPr id="114691" name="图片 2" descr="图片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0772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52" name="矩形 4"/>
          <p:cNvSpPr>
            <a:spLocks noChangeArrowheads="1"/>
          </p:cNvSpPr>
          <p:nvPr/>
        </p:nvSpPr>
        <p:spPr bwMode="auto">
          <a:xfrm>
            <a:off x="381000" y="4452625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传输</a:t>
            </a:r>
            <a:r>
              <a:rPr lang="en-US" altLang="zh-CN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32bit</a:t>
            </a:r>
            <a:r>
              <a:rPr lang="zh-CN" altLang="en-US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，需一次中断，所需</a:t>
            </a:r>
            <a:r>
              <a:rPr lang="en-US" altLang="zh-CN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开销</a:t>
            </a:r>
            <a:r>
              <a:rPr lang="en-US" altLang="zh-CN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T</a:t>
            </a:r>
            <a:r>
              <a:rPr lang="en-US" altLang="zh-CN" sz="1800" baseline="-250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IO</a:t>
            </a:r>
            <a:r>
              <a:rPr lang="en-US" altLang="zh-CN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=</a:t>
            </a:r>
            <a:r>
              <a:rPr lang="zh-CN" altLang="en-US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（</a:t>
            </a:r>
            <a:r>
              <a:rPr lang="en-US" altLang="zh-CN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18+2</a:t>
            </a:r>
            <a:r>
              <a:rPr lang="zh-CN" altLang="en-US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）</a:t>
            </a:r>
            <a:r>
              <a:rPr lang="en-US" altLang="zh-CN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×CPI×T=20×5/500MHz</a:t>
            </a:r>
          </a:p>
        </p:txBody>
      </p:sp>
      <p:sp>
        <p:nvSpPr>
          <p:cNvPr id="206853" name="矩形 5"/>
          <p:cNvSpPr>
            <a:spLocks noChangeArrowheads="1"/>
          </p:cNvSpPr>
          <p:nvPr/>
        </p:nvSpPr>
        <p:spPr bwMode="auto">
          <a:xfrm>
            <a:off x="381000" y="5270564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传输</a:t>
            </a:r>
            <a:r>
              <a:rPr lang="en-US" altLang="zh-CN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32bit</a:t>
            </a:r>
            <a:r>
              <a:rPr lang="zh-CN" altLang="en-US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，需要的总时间</a:t>
            </a:r>
            <a:r>
              <a:rPr lang="en-US" altLang="zh-CN" sz="1800" dirty="0" err="1">
                <a:solidFill>
                  <a:srgbClr val="3333FF"/>
                </a:solidFill>
                <a:latin typeface="Arial" charset="0"/>
                <a:ea typeface="宋体" pitchFamily="2" charset="-122"/>
              </a:rPr>
              <a:t>T</a:t>
            </a:r>
            <a:r>
              <a:rPr lang="en-US" altLang="zh-CN" sz="1800" baseline="-25000" dirty="0" err="1">
                <a:solidFill>
                  <a:srgbClr val="3333FF"/>
                </a:solidFill>
                <a:latin typeface="Arial" charset="0"/>
                <a:ea typeface="宋体" pitchFamily="2" charset="-122"/>
              </a:rPr>
              <a:t>total</a:t>
            </a:r>
            <a:r>
              <a:rPr lang="en-US" altLang="zh-CN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=32/8/0.5MB/s</a:t>
            </a:r>
          </a:p>
        </p:txBody>
      </p:sp>
      <p:sp>
        <p:nvSpPr>
          <p:cNvPr id="206854" name="矩形 6"/>
          <p:cNvSpPr>
            <a:spLocks noChangeArrowheads="1"/>
          </p:cNvSpPr>
          <p:nvPr/>
        </p:nvSpPr>
        <p:spPr bwMode="auto">
          <a:xfrm>
            <a:off x="381000" y="60198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用于外设</a:t>
            </a:r>
            <a:r>
              <a:rPr lang="en-US" altLang="zh-CN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I/O</a:t>
            </a:r>
            <a:r>
              <a:rPr lang="zh-CN" altLang="en-US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时间占整个</a:t>
            </a:r>
            <a:r>
              <a:rPr lang="en-US" altLang="zh-CN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时间比例</a:t>
            </a:r>
            <a:r>
              <a:rPr lang="en-US" altLang="zh-CN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= </a:t>
            </a:r>
            <a:r>
              <a:rPr lang="en-US" altLang="zh-CN" sz="1800" dirty="0" smtClean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T</a:t>
            </a:r>
            <a:r>
              <a:rPr lang="en-US" altLang="zh-CN" sz="1800" baseline="-25000" dirty="0" smtClean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IO</a:t>
            </a:r>
            <a:r>
              <a:rPr lang="en-US" altLang="zh-CN" sz="1800" dirty="0" smtClean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/</a:t>
            </a:r>
            <a:r>
              <a:rPr lang="en-US" altLang="zh-CN" sz="1800" dirty="0" err="1" smtClean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T</a:t>
            </a:r>
            <a:r>
              <a:rPr lang="en-US" altLang="zh-CN" sz="1800" baseline="-25000" dirty="0" err="1" smtClean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total</a:t>
            </a:r>
            <a:r>
              <a:rPr lang="en-US" altLang="zh-CN" sz="1800" dirty="0" smtClean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=2.5</a:t>
            </a:r>
            <a:r>
              <a:rPr lang="en-US" altLang="zh-CN" sz="1800" dirty="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%</a:t>
            </a:r>
          </a:p>
        </p:txBody>
      </p:sp>
      <p:sp>
        <p:nvSpPr>
          <p:cNvPr id="114696" name="Rectangle 3"/>
          <p:cNvSpPr>
            <a:spLocks noChangeArrowheads="1"/>
          </p:cNvSpPr>
          <p:nvPr/>
        </p:nvSpPr>
        <p:spPr bwMode="auto">
          <a:xfrm>
            <a:off x="4787900" y="3278188"/>
            <a:ext cx="15128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82800" rIns="92075" bIns="82800" anchor="ctr"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baseline="300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(09</a:t>
            </a:r>
            <a:r>
              <a:rPr lang="zh-CN" altLang="en-US" sz="1800" baseline="300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研究生统考</a:t>
            </a:r>
            <a:r>
              <a:rPr lang="en-US" altLang="zh-CN" sz="1800" baseline="300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1800" baseline="3000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8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  <p:bldP spid="206853" grpId="0"/>
      <p:bldP spid="2068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eaLnBrk="1" hangingPunct="1"/>
            <a:fld id="{EC7EAB0E-26F2-47B2-B885-01B7054389A6}" type="slidenum">
              <a:rPr lang="en-US" altLang="zh-CN" sz="1400" smtClean="0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pPr eaLnBrk="1" hangingPunct="1"/>
              <a:t>29</a:t>
            </a:fld>
            <a:endParaRPr lang="en-US" altLang="zh-CN" sz="1400" smtClean="0">
              <a:solidFill>
                <a:srgbClr val="000000"/>
              </a:solidFill>
              <a:latin typeface="Arial" charset="0"/>
              <a:ea typeface="华文细黑" pitchFamily="2" charset="-122"/>
            </a:endParaRPr>
          </a:p>
        </p:txBody>
      </p:sp>
      <p:pic>
        <p:nvPicPr>
          <p:cNvPr id="115715" name="图片 2" descr="图片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0772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5" name="矩形 3"/>
          <p:cNvSpPr>
            <a:spLocks noChangeArrowheads="1"/>
          </p:cNvSpPr>
          <p:nvPr/>
        </p:nvSpPr>
        <p:spPr bwMode="auto">
          <a:xfrm>
            <a:off x="533400" y="4008438"/>
            <a:ext cx="77835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第二问考察大家对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DMA</a:t>
            </a:r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过程的把握，题中已经明确给出了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DMA</a:t>
            </a:r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预处理和后处理开销，这部分是需要占用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时间的，而真正的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DMA</a:t>
            </a:r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传输阶段不需要占用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时间。</a:t>
            </a:r>
          </a:p>
        </p:txBody>
      </p:sp>
      <p:sp>
        <p:nvSpPr>
          <p:cNvPr id="207876" name="矩形 4"/>
          <p:cNvSpPr>
            <a:spLocks noChangeArrowheads="1"/>
          </p:cNvSpPr>
          <p:nvPr/>
        </p:nvSpPr>
        <p:spPr bwMode="auto">
          <a:xfrm>
            <a:off x="381000" y="51054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传输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5000B</a:t>
            </a:r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，需一次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DMA</a:t>
            </a:r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，所需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开销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T</a:t>
            </a:r>
            <a:r>
              <a:rPr lang="en-US" altLang="zh-CN" sz="1800" baseline="-250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IO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=500×T=500/500MHz</a:t>
            </a:r>
          </a:p>
        </p:txBody>
      </p:sp>
      <p:sp>
        <p:nvSpPr>
          <p:cNvPr id="207877" name="矩形 5"/>
          <p:cNvSpPr>
            <a:spLocks noChangeArrowheads="1"/>
          </p:cNvSpPr>
          <p:nvPr/>
        </p:nvSpPr>
        <p:spPr bwMode="auto">
          <a:xfrm>
            <a:off x="381000" y="56388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传输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5000B   </a:t>
            </a:r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需要的总时间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T</a:t>
            </a:r>
            <a:r>
              <a:rPr lang="en-US" altLang="zh-CN" sz="1800" baseline="-250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total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=5000/5MB/s</a:t>
            </a:r>
          </a:p>
        </p:txBody>
      </p:sp>
      <p:sp>
        <p:nvSpPr>
          <p:cNvPr id="207878" name="矩形 6"/>
          <p:cNvSpPr>
            <a:spLocks noChangeArrowheads="1"/>
          </p:cNvSpPr>
          <p:nvPr/>
        </p:nvSpPr>
        <p:spPr bwMode="auto">
          <a:xfrm>
            <a:off x="381000" y="60960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用于外设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I/O</a:t>
            </a:r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时间占整个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时间比例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= T</a:t>
            </a:r>
            <a:r>
              <a:rPr lang="en-US" altLang="zh-CN" sz="1800" baseline="-250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IO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/T</a:t>
            </a:r>
            <a:r>
              <a:rPr lang="en-US" altLang="zh-CN" sz="1800" baseline="-250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total</a:t>
            </a:r>
            <a:r>
              <a:rPr lang="en-US" altLang="zh-CN" sz="1800">
                <a:solidFill>
                  <a:srgbClr val="3333FF"/>
                </a:solidFill>
                <a:latin typeface="Arial" charset="0"/>
                <a:ea typeface="宋体" pitchFamily="2" charset="-122"/>
              </a:rPr>
              <a:t>=0.1%</a:t>
            </a:r>
          </a:p>
        </p:txBody>
      </p:sp>
      <p:sp>
        <p:nvSpPr>
          <p:cNvPr id="115720" name="Rectangle 3"/>
          <p:cNvSpPr>
            <a:spLocks noChangeArrowheads="1"/>
          </p:cNvSpPr>
          <p:nvPr/>
        </p:nvSpPr>
        <p:spPr bwMode="auto">
          <a:xfrm>
            <a:off x="4618038" y="3278188"/>
            <a:ext cx="15128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82800" rIns="92075" bIns="82800" anchor="ctr"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zh-CN" sz="1800" baseline="300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(09</a:t>
            </a:r>
            <a:r>
              <a:rPr lang="zh-CN" altLang="en-US" sz="1800" baseline="300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研究生统考</a:t>
            </a:r>
            <a:r>
              <a:rPr lang="en-US" altLang="zh-CN" sz="1800" baseline="300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1800" baseline="3000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94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/>
      <p:bldP spid="207876" grpId="0"/>
      <p:bldP spid="207877" grpId="0"/>
      <p:bldP spid="2078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01CF55-AC35-4C07-BBCB-04CCB59AC57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187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补码表示中的符号位扩展</a:t>
            </a:r>
            <a:r>
              <a:rPr lang="en-US" altLang="zh-CN" smtClean="0">
                <a:latin typeface="Arial" pitchFamily="34" charset="0"/>
              </a:rPr>
              <a:t>…</a:t>
            </a:r>
            <a:endParaRPr lang="en-US" altLang="zh-CN" smtClean="0"/>
          </a:p>
        </p:txBody>
      </p:sp>
      <p:sp>
        <p:nvSpPr>
          <p:cNvPr id="118788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900" smtClean="0">
                <a:solidFill>
                  <a:schemeClr val="accent2"/>
                </a:solidFill>
              </a:rPr>
              <a:t>不同位数的整数补码相加减时</a:t>
            </a:r>
            <a:r>
              <a:rPr lang="zh-CN" altLang="en-US" sz="2900" smtClean="0">
                <a:solidFill>
                  <a:srgbClr val="0000FF"/>
                </a:solidFill>
              </a:rPr>
              <a:t>，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500" smtClean="0"/>
              <a:t>    位数少的补码数的符号位向左扩展，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500" smtClean="0"/>
              <a:t>     一直扩展到与另一数的符号位对齐</a:t>
            </a:r>
            <a:r>
              <a:rPr lang="zh-CN" altLang="en-US" sz="2500" b="1" smtClean="0"/>
              <a:t>。</a:t>
            </a:r>
          </a:p>
          <a:p>
            <a:pPr eaLnBrk="1" hangingPunct="1"/>
            <a:endParaRPr lang="en-US" altLang="zh-CN" sz="260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5475" y="4191000"/>
            <a:ext cx="4105275" cy="1528763"/>
            <a:chOff x="1655" y="1842"/>
            <a:chExt cx="2586" cy="963"/>
          </a:xfrm>
        </p:grpSpPr>
        <p:sp>
          <p:nvSpPr>
            <p:cNvPr id="118797" name="Line 8"/>
            <p:cNvSpPr>
              <a:spLocks noChangeShapeType="1"/>
            </p:cNvSpPr>
            <p:nvPr/>
          </p:nvSpPr>
          <p:spPr bwMode="auto">
            <a:xfrm>
              <a:off x="1701" y="2478"/>
              <a:ext cx="22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1" lang="zh-CN" altLang="en-US" sz="2400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3321" name="Rectangle 9"/>
            <p:cNvSpPr>
              <a:spLocks noChangeArrowheads="1"/>
            </p:cNvSpPr>
            <p:nvPr/>
          </p:nvSpPr>
          <p:spPr bwMode="auto">
            <a:xfrm>
              <a:off x="1826" y="1842"/>
              <a:ext cx="24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2800" i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101010111000011</a:t>
              </a:r>
              <a:r>
                <a:rPr lang="en-US" altLang="zh-CN" sz="2400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653322" name="Rectangle 10"/>
            <p:cNvSpPr>
              <a:spLocks noChangeArrowheads="1"/>
            </p:cNvSpPr>
            <p:nvPr/>
          </p:nvSpPr>
          <p:spPr bwMode="auto">
            <a:xfrm>
              <a:off x="1655" y="2115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653323" name="Rectangle 11"/>
            <p:cNvSpPr>
              <a:spLocks noChangeArrowheads="1"/>
            </p:cNvSpPr>
            <p:nvPr/>
          </p:nvSpPr>
          <p:spPr bwMode="auto">
            <a:xfrm>
              <a:off x="1882" y="2115"/>
              <a:ext cx="21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111111111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0011100</a:t>
              </a:r>
            </a:p>
          </p:txBody>
        </p:sp>
        <p:sp>
          <p:nvSpPr>
            <p:cNvPr id="653324" name="Rectangle 12"/>
            <p:cNvSpPr>
              <a:spLocks noChangeArrowheads="1"/>
            </p:cNvSpPr>
            <p:nvPr/>
          </p:nvSpPr>
          <p:spPr bwMode="auto">
            <a:xfrm>
              <a:off x="1882" y="2478"/>
              <a:ext cx="21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101010101011111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57725" y="4186238"/>
            <a:ext cx="4105275" cy="1528762"/>
            <a:chOff x="1655" y="1842"/>
            <a:chExt cx="2586" cy="963"/>
          </a:xfrm>
        </p:grpSpPr>
        <p:sp>
          <p:nvSpPr>
            <p:cNvPr id="118792" name="Line 14"/>
            <p:cNvSpPr>
              <a:spLocks noChangeShapeType="1"/>
            </p:cNvSpPr>
            <p:nvPr/>
          </p:nvSpPr>
          <p:spPr bwMode="auto">
            <a:xfrm>
              <a:off x="1701" y="2478"/>
              <a:ext cx="22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1" lang="zh-CN" altLang="en-US" sz="2400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3327" name="Rectangle 15"/>
            <p:cNvSpPr>
              <a:spLocks noChangeArrowheads="1"/>
            </p:cNvSpPr>
            <p:nvPr/>
          </p:nvSpPr>
          <p:spPr bwMode="auto">
            <a:xfrm>
              <a:off x="1826" y="1842"/>
              <a:ext cx="24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2800" i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101010111000011</a:t>
              </a:r>
              <a:r>
                <a:rPr lang="en-US" altLang="zh-CN" sz="2400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653328" name="Rectangle 16"/>
            <p:cNvSpPr>
              <a:spLocks noChangeArrowheads="1"/>
            </p:cNvSpPr>
            <p:nvPr/>
          </p:nvSpPr>
          <p:spPr bwMode="auto">
            <a:xfrm>
              <a:off x="1655" y="2115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653329" name="Rectangle 17"/>
            <p:cNvSpPr>
              <a:spLocks noChangeArrowheads="1"/>
            </p:cNvSpPr>
            <p:nvPr/>
          </p:nvSpPr>
          <p:spPr bwMode="auto">
            <a:xfrm>
              <a:off x="1882" y="2115"/>
              <a:ext cx="21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00000000</a:t>
              </a:r>
              <a:r>
                <a:rPr lang="en-US" altLang="zh-CN" sz="2800" i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0011100</a:t>
              </a:r>
            </a:p>
          </p:txBody>
        </p:sp>
        <p:sp>
          <p:nvSpPr>
            <p:cNvPr id="653330" name="Rectangle 18"/>
            <p:cNvSpPr>
              <a:spLocks noChangeArrowheads="1"/>
            </p:cNvSpPr>
            <p:nvPr/>
          </p:nvSpPr>
          <p:spPr bwMode="auto">
            <a:xfrm>
              <a:off x="1882" y="2478"/>
              <a:ext cx="21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101010111011111</a:t>
              </a:r>
            </a:p>
          </p:txBody>
        </p:sp>
      </p:grpSp>
      <p:pic>
        <p:nvPicPr>
          <p:cNvPr id="118791" name="Picture 19" descr="j03125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0400" y="304800"/>
            <a:ext cx="2514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9984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例题解析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35841"/>
          <p:cNvSpPr txBox="1">
            <a:spLocks noChangeArrowheads="1"/>
          </p:cNvSpPr>
          <p:nvPr/>
        </p:nvSpPr>
        <p:spPr bwMode="auto">
          <a:xfrm>
            <a:off x="0" y="228600"/>
            <a:ext cx="876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例 </a:t>
            </a:r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1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单级中断的响应优级和处理优先级</a:t>
            </a:r>
          </a:p>
        </p:txBody>
      </p:sp>
      <p:sp>
        <p:nvSpPr>
          <p:cNvPr id="35843" name="文本框 35842"/>
          <p:cNvSpPr txBox="1">
            <a:spLocks noChangeArrowheads="1"/>
          </p:cNvSpPr>
          <p:nvPr/>
        </p:nvSpPr>
        <p:spPr bwMode="auto">
          <a:xfrm>
            <a:off x="5410200" y="1066800"/>
            <a:ext cx="3429000" cy="332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i="0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zh-CN" altLang="en-US" sz="2200" b="1" i="0" dirty="0">
                <a:latin typeface="Times New Roman" pitchFamily="18" charset="0"/>
              </a:rPr>
              <a:t>响应优先级别由外围设备的物理连接确定：</a:t>
            </a:r>
          </a:p>
          <a:p>
            <a:pPr algn="l">
              <a:spcBef>
                <a:spcPct val="50000"/>
              </a:spcBef>
            </a:pPr>
            <a:r>
              <a:rPr lang="zh-CN" altLang="en-US" sz="2200" b="1" i="0" dirty="0">
                <a:latin typeface="Times New Roman" pitchFamily="18" charset="0"/>
              </a:rPr>
              <a:t>A </a:t>
            </a:r>
            <a:r>
              <a:rPr lang="zh-CN" altLang="en-US" sz="2200" b="1" i="0" dirty="0">
                <a:latin typeface="Times New Roman" pitchFamily="18" charset="0"/>
                <a:sym typeface="Symbol" pitchFamily="18" charset="2"/>
              </a:rPr>
              <a:t>   B     C</a:t>
            </a:r>
          </a:p>
          <a:p>
            <a:pPr algn="l">
              <a:spcBef>
                <a:spcPct val="50000"/>
              </a:spcBef>
            </a:pPr>
            <a:r>
              <a:rPr lang="zh-CN" altLang="en-US" sz="2200" b="1" i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•</a:t>
            </a:r>
            <a:r>
              <a:rPr lang="zh-CN" altLang="en-US" sz="2200" b="1" i="0" dirty="0">
                <a:latin typeface="Times New Roman" pitchFamily="18" charset="0"/>
                <a:sym typeface="Symbol" pitchFamily="18" charset="2"/>
              </a:rPr>
              <a:t>处理优先级：</a:t>
            </a:r>
          </a:p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lang="zh-CN" altLang="en-US" sz="2200" b="1" i="0" dirty="0">
                <a:latin typeface="Times New Roman" pitchFamily="18" charset="0"/>
                <a:sym typeface="Symbol" pitchFamily="18" charset="2"/>
              </a:rPr>
              <a:t>由于同级中断不允许嵌套，因此处理优先级同响应优先级。</a:t>
            </a:r>
            <a:endParaRPr lang="zh-CN" altLang="en-US" sz="2200" b="1" i="0" dirty="0">
              <a:latin typeface="Times New Roman" pitchFamily="18" charset="0"/>
            </a:endParaRPr>
          </a:p>
        </p:txBody>
      </p:sp>
      <p:sp>
        <p:nvSpPr>
          <p:cNvPr id="35844" name="文本框 35843"/>
          <p:cNvSpPr txBox="1">
            <a:spLocks noChangeArrowheads="1"/>
          </p:cNvSpPr>
          <p:nvPr/>
        </p:nvSpPr>
        <p:spPr bwMode="auto">
          <a:xfrm>
            <a:off x="914400" y="52578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itchFamily="18" charset="0"/>
              </a:rPr>
              <a:t>图示如下：</a:t>
            </a:r>
          </a:p>
        </p:txBody>
      </p:sp>
      <p:graphicFrame>
        <p:nvGraphicFramePr>
          <p:cNvPr id="2" name="对象 35844"/>
          <p:cNvGraphicFramePr>
            <a:graphicFrameLocks noChangeAspect="1"/>
          </p:cNvGraphicFramePr>
          <p:nvPr/>
        </p:nvGraphicFramePr>
        <p:xfrm>
          <a:off x="457200" y="990600"/>
          <a:ext cx="44958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3" imgW="3495238" imgH="1552792" progId="PBrush">
                  <p:embed/>
                </p:oleObj>
              </mc:Choice>
              <mc:Fallback>
                <p:oleObj r:id="rId3" imgW="3495238" imgH="155279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4495800" cy="3581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91275"/>
            <a:ext cx="1905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AD073639-7F09-41BF-A1ED-CE16B17C40F7}" type="slidenum">
              <a:rPr lang="zh-CN" altLang="en-US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对象 368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456081"/>
              </p:ext>
            </p:extLst>
          </p:nvPr>
        </p:nvGraphicFramePr>
        <p:xfrm>
          <a:off x="-35148" y="908720"/>
          <a:ext cx="44958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r:id="rId3" imgW="4019048" imgH="4086795" progId="PBrush">
                  <p:embed/>
                </p:oleObj>
              </mc:Choice>
              <mc:Fallback>
                <p:oleObj r:id="rId3" imgW="4019048" imgH="408679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5148" y="908720"/>
                        <a:ext cx="4495800" cy="3886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文本框 36866"/>
          <p:cNvSpPr txBox="1">
            <a:spLocks noChangeArrowheads="1"/>
          </p:cNvSpPr>
          <p:nvPr/>
        </p:nvSpPr>
        <p:spPr bwMode="auto">
          <a:xfrm>
            <a:off x="-35148" y="4853970"/>
            <a:ext cx="43434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响应优先级：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C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zh-CN" altLang="en-US" b="1" dirty="0">
                <a:latin typeface="Times New Roman" pitchFamily="18" charset="0"/>
              </a:rPr>
              <a:t>处理优先级：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C</a:t>
            </a:r>
          </a:p>
        </p:txBody>
      </p:sp>
      <p:graphicFrame>
        <p:nvGraphicFramePr>
          <p:cNvPr id="36868" name="对象 368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084650"/>
              </p:ext>
            </p:extLst>
          </p:nvPr>
        </p:nvGraphicFramePr>
        <p:xfrm>
          <a:off x="4648200" y="836712"/>
          <a:ext cx="40386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r:id="rId5" imgW="3566469" imgH="3543607" progId="PBrush">
                  <p:embed/>
                </p:oleObj>
              </mc:Choice>
              <mc:Fallback>
                <p:oleObj r:id="rId5" imgW="3566469" imgH="354360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6712"/>
                        <a:ext cx="4038600" cy="3886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文本框 36868"/>
          <p:cNvSpPr txBox="1">
            <a:spLocks noChangeArrowheads="1"/>
          </p:cNvSpPr>
          <p:nvPr/>
        </p:nvSpPr>
        <p:spPr bwMode="auto">
          <a:xfrm>
            <a:off x="4504556" y="4883358"/>
            <a:ext cx="42672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响应优先级</a:t>
            </a:r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</a:rPr>
              <a:t>：</a:t>
            </a:r>
            <a:r>
              <a:rPr lang="en-US" altLang="zh-CN" b="1" dirty="0">
                <a:latin typeface="Times New Roman" pitchFamily="18" charset="0"/>
              </a:rPr>
              <a:t>C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B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zh-CN" altLang="en-US" b="1" dirty="0">
                <a:latin typeface="Times New Roman" pitchFamily="18" charset="0"/>
              </a:rPr>
              <a:t>处理优先级：</a:t>
            </a:r>
            <a:r>
              <a:rPr lang="en-US" altLang="zh-CN" b="1" dirty="0">
                <a:latin typeface="Times New Roman" pitchFamily="18" charset="0"/>
              </a:rPr>
              <a:t>C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B</a:t>
            </a:r>
          </a:p>
        </p:txBody>
      </p:sp>
      <p:sp>
        <p:nvSpPr>
          <p:cNvPr id="36870" name="文本框 36869"/>
          <p:cNvSpPr txBox="1">
            <a:spLocks noChangeArrowheads="1"/>
          </p:cNvSpPr>
          <p:nvPr/>
        </p:nvSpPr>
        <p:spPr bwMode="auto">
          <a:xfrm>
            <a:off x="304800" y="5638800"/>
            <a:ext cx="83820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0" dirty="0">
                <a:solidFill>
                  <a:schemeClr val="hlink"/>
                </a:solidFill>
                <a:latin typeface="Times New Roman" pitchFamily="18" charset="0"/>
              </a:rPr>
              <a:t>        </a:t>
            </a:r>
            <a:r>
              <a:rPr lang="zh-CN" altLang="en-US" b="1" i="0" dirty="0" smtClean="0">
                <a:solidFill>
                  <a:srgbClr val="FF0000"/>
                </a:solidFill>
                <a:latin typeface="Times New Roman" pitchFamily="18" charset="0"/>
              </a:rPr>
              <a:t>结论</a:t>
            </a:r>
            <a:r>
              <a:rPr lang="zh-CN" altLang="en-US" b="1" i="0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  <a:p>
            <a:pPr algn="l">
              <a:spcBef>
                <a:spcPct val="50000"/>
              </a:spcBef>
            </a:pPr>
            <a:r>
              <a:rPr lang="zh-CN" altLang="en-US" b="1" i="0" dirty="0">
                <a:solidFill>
                  <a:schemeClr val="hlink"/>
                </a:solidFill>
                <a:latin typeface="Times New Roman" pitchFamily="18" charset="0"/>
              </a:rPr>
              <a:t>       </a:t>
            </a:r>
            <a:r>
              <a:rPr lang="zh-CN" altLang="en-US" b="1" i="0" dirty="0">
                <a:solidFill>
                  <a:srgbClr val="006600"/>
                </a:solidFill>
                <a:latin typeface="Times New Roman" pitchFamily="18" charset="0"/>
              </a:rPr>
              <a:t>对于单级中断而言，处理优先级同响应优先级</a:t>
            </a:r>
            <a:endParaRPr lang="zh-CN" altLang="en-US" i="0" dirty="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91275"/>
            <a:ext cx="1905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91986EDE-9BD0-42CC-B214-1AF5AB455968}" type="slidenum">
              <a:rPr lang="zh-CN" altLang="en-US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67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69" grpId="0" build="p"/>
      <p:bldP spid="3687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37889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Times New Roman" pitchFamily="18" charset="0"/>
            </a:endParaRPr>
          </a:p>
        </p:txBody>
      </p:sp>
      <p:sp>
        <p:nvSpPr>
          <p:cNvPr id="37890" name="文本框 37890"/>
          <p:cNvSpPr txBox="1">
            <a:spLocks noChangeArrowheads="1"/>
          </p:cNvSpPr>
          <p:nvPr/>
        </p:nvSpPr>
        <p:spPr bwMode="auto">
          <a:xfrm>
            <a:off x="304800" y="228600"/>
            <a:ext cx="678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i="0" dirty="0">
                <a:solidFill>
                  <a:schemeClr val="bg1"/>
                </a:solidFill>
                <a:latin typeface="Times New Roman" pitchFamily="18" charset="0"/>
              </a:rPr>
              <a:t>例</a:t>
            </a:r>
            <a:r>
              <a:rPr lang="en-US" altLang="zh-CN" sz="2400" b="1" i="0" dirty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zh-CN" altLang="en-US" sz="2400" b="1" i="0" dirty="0">
                <a:solidFill>
                  <a:schemeClr val="bg1"/>
                </a:solidFill>
                <a:latin typeface="Times New Roman" pitchFamily="18" charset="0"/>
              </a:rPr>
              <a:t>多级中断的响应优先级和处理优先级</a:t>
            </a:r>
          </a:p>
        </p:txBody>
      </p:sp>
      <p:sp>
        <p:nvSpPr>
          <p:cNvPr id="37892" name="文本框 37891"/>
          <p:cNvSpPr txBox="1">
            <a:spLocks noChangeArrowheads="1"/>
          </p:cNvSpPr>
          <p:nvPr/>
        </p:nvSpPr>
        <p:spPr bwMode="auto">
          <a:xfrm>
            <a:off x="4997450" y="884238"/>
            <a:ext cx="4038600" cy="322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b="1" i="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zh-CN" altLang="en-US" sz="2200" b="1" i="0" dirty="0">
                <a:solidFill>
                  <a:srgbClr val="FF0000"/>
                </a:solidFill>
                <a:latin typeface="Times New Roman" pitchFamily="18" charset="0"/>
              </a:rPr>
              <a:t>响应优先级</a:t>
            </a:r>
            <a:r>
              <a:rPr lang="zh-CN" altLang="en-US" sz="2200" b="1" i="0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en-US" altLang="zh-CN" sz="2200" b="1" i="0" dirty="0">
                <a:latin typeface="Times New Roman" pitchFamily="18" charset="0"/>
              </a:rPr>
              <a:t>A</a:t>
            </a:r>
            <a:r>
              <a:rPr lang="zh-CN" altLang="en-US" sz="2200" b="1" i="0" dirty="0">
                <a:latin typeface="Times New Roman" pitchFamily="18" charset="0"/>
              </a:rPr>
              <a:t>、</a:t>
            </a:r>
            <a:r>
              <a:rPr lang="en-US" altLang="zh-CN" sz="2200" b="1" i="0" dirty="0">
                <a:latin typeface="Times New Roman" pitchFamily="18" charset="0"/>
              </a:rPr>
              <a:t>D</a:t>
            </a:r>
            <a:r>
              <a:rPr lang="zh-CN" altLang="en-US" sz="2200" b="1" i="0" dirty="0">
                <a:latin typeface="Times New Roman" pitchFamily="18" charset="0"/>
              </a:rPr>
              <a:t>、</a:t>
            </a:r>
            <a:r>
              <a:rPr lang="en-US" altLang="zh-CN" sz="2200" b="1" i="0" dirty="0">
                <a:latin typeface="Times New Roman" pitchFamily="18" charset="0"/>
              </a:rPr>
              <a:t>G</a:t>
            </a:r>
          </a:p>
          <a:p>
            <a:pPr algn="l">
              <a:spcBef>
                <a:spcPct val="50000"/>
              </a:spcBef>
            </a:pPr>
            <a:r>
              <a:rPr lang="en-US" altLang="zh-CN" sz="2200" b="1" i="0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zh-CN" altLang="en-US" sz="2200" b="1" i="0" dirty="0">
                <a:latin typeface="Times New Roman" pitchFamily="18" charset="0"/>
              </a:rPr>
              <a:t>处理优先级：</a:t>
            </a:r>
          </a:p>
          <a:p>
            <a:pPr algn="l">
              <a:lnSpc>
                <a:spcPct val="135000"/>
              </a:lnSpc>
            </a:pPr>
            <a:r>
              <a:rPr lang="zh-CN" altLang="en-US" sz="2200" b="1" i="0" dirty="0">
                <a:latin typeface="Times New Roman" pitchFamily="18" charset="0"/>
              </a:rPr>
              <a:t>与中断屏蔽寄存器</a:t>
            </a:r>
            <a:r>
              <a:rPr lang="en-US" altLang="zh-CN" sz="2200" b="1" i="0" dirty="0">
                <a:latin typeface="Times New Roman" pitchFamily="18" charset="0"/>
              </a:rPr>
              <a:t>IM</a:t>
            </a:r>
            <a:r>
              <a:rPr lang="zh-CN" altLang="en-US" sz="2200" b="1" i="0" dirty="0">
                <a:latin typeface="Times New Roman" pitchFamily="18" charset="0"/>
              </a:rPr>
              <a:t>的设置有关；</a:t>
            </a:r>
          </a:p>
          <a:p>
            <a:pPr algn="l">
              <a:lnSpc>
                <a:spcPct val="135000"/>
              </a:lnSpc>
            </a:pPr>
            <a:r>
              <a:rPr lang="en-US" altLang="zh-CN" sz="2200" b="1" i="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zh-CN" altLang="en-US" sz="2200" b="1" i="0" dirty="0">
                <a:latin typeface="Times New Roman" pitchFamily="18" charset="0"/>
              </a:rPr>
              <a:t>一般情况下，</a:t>
            </a:r>
            <a:r>
              <a:rPr lang="en-US" altLang="zh-CN" sz="2200" b="1" i="0" dirty="0">
                <a:latin typeface="Times New Roman" pitchFamily="18" charset="0"/>
              </a:rPr>
              <a:t>IM</a:t>
            </a:r>
            <a:r>
              <a:rPr lang="zh-CN" altLang="en-US" sz="2200" b="1" i="0" dirty="0">
                <a:latin typeface="Times New Roman" pitchFamily="18" charset="0"/>
              </a:rPr>
              <a:t>的相关位的设置与中断响应优先级相一致，此时，中断屏蔽表为：</a:t>
            </a:r>
          </a:p>
        </p:txBody>
      </p:sp>
      <p:graphicFrame>
        <p:nvGraphicFramePr>
          <p:cNvPr id="37893" name="表格 37892"/>
          <p:cNvGraphicFramePr/>
          <p:nvPr/>
        </p:nvGraphicFramePr>
        <p:xfrm>
          <a:off x="5257800" y="4294188"/>
          <a:ext cx="3200400" cy="2014538"/>
        </p:xfrm>
        <a:graphic>
          <a:graphicData uri="http://schemas.openxmlformats.org/drawingml/2006/table">
            <a:tbl>
              <a:tblPr/>
              <a:tblGrid>
                <a:gridCol w="639763"/>
                <a:gridCol w="808037"/>
                <a:gridCol w="838200"/>
                <a:gridCol w="914400"/>
              </a:tblGrid>
              <a:tr h="6953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IM2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 (A)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IM1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( D)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IM0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 ( G)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A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D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G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919" name="对象 37919"/>
          <p:cNvGraphicFramePr>
            <a:graphicFrameLocks noChangeAspect="1"/>
          </p:cNvGraphicFramePr>
          <p:nvPr/>
        </p:nvGraphicFramePr>
        <p:xfrm>
          <a:off x="457200" y="990600"/>
          <a:ext cx="434340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r:id="rId3" imgW="2991268" imgH="2038095" progId="PBrush">
                  <p:embed/>
                </p:oleObj>
              </mc:Choice>
              <mc:Fallback>
                <p:oleObj r:id="rId3" imgW="2991268" imgH="203809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4343400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0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91275"/>
            <a:ext cx="1905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A19490E6-816C-4271-BCCF-C32FD000B519}" type="slidenum">
              <a:rPr lang="zh-CN"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3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表格 38913"/>
          <p:cNvGraphicFramePr/>
          <p:nvPr>
            <p:extLst>
              <p:ext uri="{D42A27DB-BD31-4B8C-83A1-F6EECF244321}">
                <p14:modId xmlns:p14="http://schemas.microsoft.com/office/powerpoint/2010/main" val="2386959117"/>
              </p:ext>
            </p:extLst>
          </p:nvPr>
        </p:nvGraphicFramePr>
        <p:xfrm>
          <a:off x="304800" y="1124744"/>
          <a:ext cx="3200400" cy="2267592"/>
        </p:xfrm>
        <a:graphic>
          <a:graphicData uri="http://schemas.openxmlformats.org/drawingml/2006/table">
            <a:tbl>
              <a:tblPr/>
              <a:tblGrid>
                <a:gridCol w="639763"/>
                <a:gridCol w="808037"/>
                <a:gridCol w="838200"/>
                <a:gridCol w="914400"/>
              </a:tblGrid>
              <a:tr h="89581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400" dirty="0"/>
                    </a:p>
                  </a:txBody>
                  <a:tcPr marT="45705" marB="457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IM2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 (A)</a:t>
                      </a: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IM1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( D)</a:t>
                      </a: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IM0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 (G)</a:t>
                      </a: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A</a:t>
                      </a:r>
                    </a:p>
                  </a:txBody>
                  <a:tcPr marT="45705" marB="457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1</a:t>
                      </a: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D</a:t>
                      </a:r>
                    </a:p>
                  </a:txBody>
                  <a:tcPr marT="45705" marB="457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G</a:t>
                      </a:r>
                    </a:p>
                  </a:txBody>
                  <a:tcPr marT="45705" marB="4570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dirty="0"/>
                        <a:t>1</a:t>
                      </a:r>
                    </a:p>
                  </a:txBody>
                  <a:tcPr marT="45705" marB="4570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41" name="对象 38940"/>
          <p:cNvGraphicFramePr>
            <a:graphicFrameLocks noChangeAspect="1"/>
          </p:cNvGraphicFramePr>
          <p:nvPr/>
        </p:nvGraphicFramePr>
        <p:xfrm>
          <a:off x="3962400" y="0"/>
          <a:ext cx="4648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3" imgW="3561905" imgH="3381847" progId="PBrush">
                  <p:embed/>
                </p:oleObj>
              </mc:Choice>
              <mc:Fallback>
                <p:oleObj r:id="rId3" imgW="3561905" imgH="338184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0"/>
                        <a:ext cx="4648200" cy="3276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对象 38941"/>
          <p:cNvGraphicFramePr>
            <a:graphicFrameLocks noChangeAspect="1"/>
          </p:cNvGraphicFramePr>
          <p:nvPr/>
        </p:nvGraphicFramePr>
        <p:xfrm>
          <a:off x="3962400" y="3505200"/>
          <a:ext cx="47244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r:id="rId5" imgW="3772427" imgH="3142857" progId="PBrush">
                  <p:embed/>
                </p:oleObj>
              </mc:Choice>
              <mc:Fallback>
                <p:oleObj r:id="rId5" imgW="3772427" imgH="314285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05200"/>
                        <a:ext cx="4724400" cy="3143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3" name="文本框 38942"/>
          <p:cNvSpPr txBox="1">
            <a:spLocks noChangeArrowheads="1"/>
          </p:cNvSpPr>
          <p:nvPr/>
        </p:nvSpPr>
        <p:spPr bwMode="auto">
          <a:xfrm>
            <a:off x="304800" y="4038600"/>
            <a:ext cx="3581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i="0" dirty="0">
                <a:latin typeface="Times New Roman" pitchFamily="18" charset="0"/>
              </a:rPr>
              <a:t>         </a:t>
            </a:r>
            <a:r>
              <a:rPr lang="zh-CN" altLang="en-US" b="1" i="0" dirty="0">
                <a:solidFill>
                  <a:srgbClr val="FF0000"/>
                </a:solidFill>
                <a:latin typeface="Times New Roman" pitchFamily="18" charset="0"/>
              </a:rPr>
              <a:t>结论：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b="1" i="0" dirty="0">
                <a:latin typeface="Times New Roman" pitchFamily="18" charset="0"/>
              </a:rPr>
              <a:t>响应优先级同处理优先级（指同时到达的请求</a:t>
            </a:r>
            <a:r>
              <a:rPr lang="zh-CN" altLang="en-US" b="1" i="0" dirty="0">
                <a:solidFill>
                  <a:srgbClr val="0066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91275"/>
            <a:ext cx="1905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0F466044-1D58-40F3-ADD3-683B4E81328B}" type="slidenum">
              <a:rPr lang="zh-CN" altLang="en-US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表格 39937"/>
          <p:cNvGraphicFramePr/>
          <p:nvPr>
            <p:extLst>
              <p:ext uri="{D42A27DB-BD31-4B8C-83A1-F6EECF244321}">
                <p14:modId xmlns:p14="http://schemas.microsoft.com/office/powerpoint/2010/main" val="1138477204"/>
              </p:ext>
            </p:extLst>
          </p:nvPr>
        </p:nvGraphicFramePr>
        <p:xfrm>
          <a:off x="250825" y="1052736"/>
          <a:ext cx="3200400" cy="2346446"/>
        </p:xfrm>
        <a:graphic>
          <a:graphicData uri="http://schemas.openxmlformats.org/drawingml/2006/table">
            <a:tbl>
              <a:tblPr/>
              <a:tblGrid>
                <a:gridCol w="639763"/>
                <a:gridCol w="808037"/>
                <a:gridCol w="803275"/>
                <a:gridCol w="949325"/>
              </a:tblGrid>
              <a:tr h="82892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b="1" dirty="0"/>
                    </a:p>
                  </a:txBody>
                  <a:tcPr marT="45713" marB="457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IM2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(A)</a:t>
                      </a:r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IM1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(D)</a:t>
                      </a:r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IM0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(G)</a:t>
                      </a:r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33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A</a:t>
                      </a:r>
                    </a:p>
                  </a:txBody>
                  <a:tcPr marT="45713" marB="457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1</a:t>
                      </a:r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dirty="0"/>
                        <a:t>0</a:t>
                      </a:r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0</a:t>
                      </a:r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74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D</a:t>
                      </a:r>
                    </a:p>
                  </a:txBody>
                  <a:tcPr marT="45713" marB="457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1</a:t>
                      </a:r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1</a:t>
                      </a:r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0</a:t>
                      </a:r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3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G</a:t>
                      </a:r>
                    </a:p>
                  </a:txBody>
                  <a:tcPr marT="45713" marB="457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1</a:t>
                      </a:r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1</a:t>
                      </a:r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dirty="0"/>
                        <a:t>1</a:t>
                      </a:r>
                    </a:p>
                  </a:txBody>
                  <a:tcPr marT="45713" marB="457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5" name="文本框 39964"/>
          <p:cNvSpPr txBox="1">
            <a:spLocks noChangeArrowheads="1"/>
          </p:cNvSpPr>
          <p:nvPr/>
        </p:nvSpPr>
        <p:spPr bwMode="auto">
          <a:xfrm>
            <a:off x="250825" y="3644900"/>
            <a:ext cx="3276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a)</a:t>
            </a:r>
            <a:r>
              <a:rPr lang="zh-CN" altLang="en-US" b="1" dirty="0">
                <a:latin typeface="Times New Roman" pitchFamily="18" charset="0"/>
              </a:rPr>
              <a:t>哪一个是正确？</a:t>
            </a: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itchFamily="18" charset="0"/>
              </a:rPr>
              <a:t>  下面的图正确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b)</a:t>
            </a:r>
            <a:r>
              <a:rPr lang="zh-CN" altLang="en-US" b="1" dirty="0">
                <a:latin typeface="Times New Roman" pitchFamily="18" charset="0"/>
              </a:rPr>
              <a:t>结果：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</a:rPr>
              <a:t>响应次序：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D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G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</a:rPr>
              <a:t>处理次序：</a:t>
            </a:r>
            <a:r>
              <a:rPr lang="en-US" altLang="zh-CN" b="1" dirty="0">
                <a:latin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D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A</a:t>
            </a:r>
          </a:p>
        </p:txBody>
      </p:sp>
      <p:grpSp>
        <p:nvGrpSpPr>
          <p:cNvPr id="39966" name="组合 39965"/>
          <p:cNvGrpSpPr>
            <a:grpSpLocks noChangeAspect="1"/>
          </p:cNvGrpSpPr>
          <p:nvPr/>
        </p:nvGrpSpPr>
        <p:grpSpPr bwMode="auto">
          <a:xfrm>
            <a:off x="3886200" y="0"/>
            <a:ext cx="4800600" cy="6172200"/>
            <a:chOff x="0" y="0"/>
            <a:chExt cx="3024" cy="3888"/>
          </a:xfrm>
        </p:grpSpPr>
        <p:graphicFrame>
          <p:nvGraphicFramePr>
            <p:cNvPr id="2" name="对象 39966"/>
            <p:cNvGraphicFramePr>
              <a:graphicFrameLocks noChangeAspect="1"/>
            </p:cNvGraphicFramePr>
            <p:nvPr/>
          </p:nvGraphicFramePr>
          <p:xfrm>
            <a:off x="0" y="0"/>
            <a:ext cx="3024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0" r:id="rId3" imgW="3877216" imgH="2742857" progId="PBrush">
                    <p:embed/>
                  </p:oleObj>
                </mc:Choice>
                <mc:Fallback>
                  <p:oleObj r:id="rId3" imgW="3877216" imgH="2742857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024" cy="187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7" name="对象 39967"/>
            <p:cNvGraphicFramePr>
              <a:graphicFrameLocks noChangeAspect="1"/>
            </p:cNvGraphicFramePr>
            <p:nvPr/>
          </p:nvGraphicFramePr>
          <p:xfrm>
            <a:off x="0" y="1968"/>
            <a:ext cx="3024" cy="1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1" r:id="rId5" imgW="3877216" imgH="2752381" progId="PBrush">
                    <p:embed/>
                  </p:oleObj>
                </mc:Choice>
                <mc:Fallback>
                  <p:oleObj r:id="rId5" imgW="3877216" imgH="2752381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68"/>
                          <a:ext cx="3024" cy="192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68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91275"/>
            <a:ext cx="1905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E41A64DC-6F1C-4313-8918-FBB0F28C90BA}" type="slidenum">
              <a:rPr lang="zh-CN" altLang="en-US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7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表格 40961"/>
          <p:cNvGraphicFramePr/>
          <p:nvPr>
            <p:extLst>
              <p:ext uri="{D42A27DB-BD31-4B8C-83A1-F6EECF244321}">
                <p14:modId xmlns:p14="http://schemas.microsoft.com/office/powerpoint/2010/main" val="1616046088"/>
              </p:ext>
            </p:extLst>
          </p:nvPr>
        </p:nvGraphicFramePr>
        <p:xfrm>
          <a:off x="251520" y="1052736"/>
          <a:ext cx="3200400" cy="2625958"/>
        </p:xfrm>
        <a:graphic>
          <a:graphicData uri="http://schemas.openxmlformats.org/drawingml/2006/table">
            <a:tbl>
              <a:tblPr/>
              <a:tblGrid>
                <a:gridCol w="639763"/>
                <a:gridCol w="808037"/>
                <a:gridCol w="838200"/>
                <a:gridCol w="914400"/>
              </a:tblGrid>
              <a:tr h="89585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400" b="1" dirty="0"/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IM2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(A)</a:t>
                      </a: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IM1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(D)</a:t>
                      </a: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IM0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(G)</a:t>
                      </a: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85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A</a:t>
                      </a: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1</a:t>
                      </a: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0</a:t>
                      </a: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0</a:t>
                      </a: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33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D</a:t>
                      </a: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1</a:t>
                      </a: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/>
                        <a:t>1</a:t>
                      </a: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0</a:t>
                      </a: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68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G</a:t>
                      </a:r>
                    </a:p>
                  </a:txBody>
                  <a:tcPr marT="45707" marB="4570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1</a:t>
                      </a: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/>
                        <a:t>1</a:t>
                      </a: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/>
                        <a:t>1</a:t>
                      </a:r>
                    </a:p>
                  </a:txBody>
                  <a:tcPr marT="45707" marB="4570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9" name="文本框 40988"/>
          <p:cNvSpPr txBox="1">
            <a:spLocks noChangeArrowheads="1"/>
          </p:cNvSpPr>
          <p:nvPr/>
        </p:nvSpPr>
        <p:spPr bwMode="auto">
          <a:xfrm>
            <a:off x="814760" y="4739141"/>
            <a:ext cx="7696200" cy="84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zh-CN" altLang="en-US" b="1" i="0" dirty="0">
                <a:solidFill>
                  <a:srgbClr val="FF0000"/>
                </a:solidFill>
                <a:latin typeface="Times New Roman" pitchFamily="18" charset="0"/>
              </a:rPr>
              <a:t>中断响应次序：</a:t>
            </a:r>
            <a:r>
              <a:rPr lang="en-US" altLang="zh-CN" b="1" i="0" dirty="0">
                <a:latin typeface="Times New Roman" pitchFamily="18" charset="0"/>
              </a:rPr>
              <a:t>G</a:t>
            </a:r>
            <a:r>
              <a:rPr lang="zh-CN" altLang="en-US" b="1" i="0" dirty="0">
                <a:latin typeface="Times New Roman" pitchFamily="18" charset="0"/>
              </a:rPr>
              <a:t>、</a:t>
            </a:r>
            <a:r>
              <a:rPr lang="en-US" altLang="zh-CN" b="1" i="0" dirty="0">
                <a:latin typeface="Times New Roman" pitchFamily="18" charset="0"/>
              </a:rPr>
              <a:t>A</a:t>
            </a:r>
            <a:r>
              <a:rPr lang="zh-CN" altLang="en-US" b="1" i="0" dirty="0">
                <a:latin typeface="Times New Roman" pitchFamily="18" charset="0"/>
              </a:rPr>
              <a:t>、</a:t>
            </a:r>
            <a:r>
              <a:rPr lang="en-US" altLang="zh-CN" b="1" i="0" dirty="0">
                <a:latin typeface="Times New Roman" pitchFamily="18" charset="0"/>
              </a:rPr>
              <a:t>D</a:t>
            </a:r>
          </a:p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lang="en-US" altLang="zh-CN" b="1" i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zh-CN" altLang="en-US" b="1" i="0" dirty="0">
                <a:latin typeface="Times New Roman" pitchFamily="18" charset="0"/>
              </a:rPr>
              <a:t>中断处理次序：</a:t>
            </a:r>
            <a:r>
              <a:rPr lang="en-US" altLang="zh-CN" b="1" i="0" dirty="0">
                <a:latin typeface="Times New Roman" pitchFamily="18" charset="0"/>
              </a:rPr>
              <a:t>G</a:t>
            </a:r>
            <a:r>
              <a:rPr lang="zh-CN" altLang="en-US" b="1" i="0" dirty="0">
                <a:latin typeface="Times New Roman" pitchFamily="18" charset="0"/>
              </a:rPr>
              <a:t>、</a:t>
            </a:r>
            <a:r>
              <a:rPr lang="en-US" altLang="zh-CN" b="1" i="0" dirty="0">
                <a:latin typeface="Times New Roman" pitchFamily="18" charset="0"/>
              </a:rPr>
              <a:t>D</a:t>
            </a:r>
            <a:r>
              <a:rPr lang="zh-CN" altLang="en-US" b="1" i="0" dirty="0">
                <a:latin typeface="Times New Roman" pitchFamily="18" charset="0"/>
              </a:rPr>
              <a:t>、</a:t>
            </a:r>
            <a:r>
              <a:rPr lang="en-US" altLang="zh-CN" b="1" i="0" dirty="0">
                <a:latin typeface="Times New Roman" pitchFamily="18" charset="0"/>
              </a:rPr>
              <a:t>A</a:t>
            </a:r>
          </a:p>
        </p:txBody>
      </p:sp>
      <p:graphicFrame>
        <p:nvGraphicFramePr>
          <p:cNvPr id="2" name="对象 409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454730"/>
              </p:ext>
            </p:extLst>
          </p:nvPr>
        </p:nvGraphicFramePr>
        <p:xfrm>
          <a:off x="4283968" y="1052736"/>
          <a:ext cx="39624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r:id="rId3" imgW="2895238" imgH="2400635" progId="PBrush">
                  <p:embed/>
                </p:oleObj>
              </mc:Choice>
              <mc:Fallback>
                <p:oleObj r:id="rId3" imgW="2895238" imgH="240063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052736"/>
                        <a:ext cx="39624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0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91275"/>
            <a:ext cx="1905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19AE0329-C0BB-43F9-99FE-90E347049A7B}" type="slidenum">
              <a:rPr lang="zh-CN" altLang="en-US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表格 41985"/>
          <p:cNvGraphicFramePr/>
          <p:nvPr/>
        </p:nvGraphicFramePr>
        <p:xfrm>
          <a:off x="304800" y="381000"/>
          <a:ext cx="3200400" cy="3865563"/>
        </p:xfrm>
        <a:graphic>
          <a:graphicData uri="http://schemas.openxmlformats.org/drawingml/2006/table">
            <a:tbl>
              <a:tblPr/>
              <a:tblGrid>
                <a:gridCol w="639763"/>
                <a:gridCol w="808037"/>
                <a:gridCol w="838200"/>
                <a:gridCol w="914400"/>
              </a:tblGrid>
              <a:tr h="1030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IM2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/>
                        <a:t>(A)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IM1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/>
                        <a:t>(D)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IM0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/>
                        <a:t>(G)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D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G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itchFamily="2" charset="0"/>
                          <a:ea typeface="宋体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13" name="对象 42012"/>
          <p:cNvGraphicFramePr>
            <a:graphicFrameLocks noChangeAspect="1"/>
          </p:cNvGraphicFramePr>
          <p:nvPr/>
        </p:nvGraphicFramePr>
        <p:xfrm>
          <a:off x="3886200" y="381000"/>
          <a:ext cx="4724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r:id="rId3" imgW="3172268" imgH="2314286" progId="PBrush">
                  <p:embed/>
                </p:oleObj>
              </mc:Choice>
              <mc:Fallback>
                <p:oleObj r:id="rId3" imgW="3172268" imgH="231428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"/>
                        <a:ext cx="4724400" cy="3581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99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4" name="文本框 42013"/>
          <p:cNvSpPr txBox="1">
            <a:spLocks noChangeArrowheads="1"/>
          </p:cNvSpPr>
          <p:nvPr/>
        </p:nvSpPr>
        <p:spPr bwMode="auto">
          <a:xfrm>
            <a:off x="1116013" y="4508500"/>
            <a:ext cx="66294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中断响应次序：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D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G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zh-CN" altLang="en-US" b="1" dirty="0">
                <a:latin typeface="Times New Roman" pitchFamily="18" charset="0"/>
              </a:rPr>
              <a:t>中断处理次序：</a:t>
            </a:r>
            <a:r>
              <a:rPr lang="en-US" altLang="zh-CN" b="1" dirty="0">
                <a:latin typeface="Times New Roman" pitchFamily="18" charset="0"/>
              </a:rPr>
              <a:t>D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G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2015" name="文本框 42014"/>
          <p:cNvSpPr txBox="1">
            <a:spLocks noChangeArrowheads="1"/>
          </p:cNvSpPr>
          <p:nvPr/>
        </p:nvSpPr>
        <p:spPr bwMode="auto">
          <a:xfrm>
            <a:off x="900113" y="5876925"/>
            <a:ext cx="7199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结论：</a:t>
            </a:r>
            <a:r>
              <a:rPr lang="zh-CN" altLang="en-US" b="1" dirty="0">
                <a:latin typeface="Times New Roman" pitchFamily="18" charset="0"/>
              </a:rPr>
              <a:t>多级中断的处理优先级可不同于响应优先级。</a:t>
            </a: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91275"/>
            <a:ext cx="1905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43147341-CC6F-4BBF-BDF5-074767FE1F46}" type="slidenum">
              <a:rPr lang="zh-CN" altLang="en-US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2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4" grpId="0" build="p"/>
      <p:bldP spid="420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文本框 86017"/>
          <p:cNvSpPr txBox="1">
            <a:spLocks noChangeArrowheads="1"/>
          </p:cNvSpPr>
          <p:nvPr/>
        </p:nvSpPr>
        <p:spPr bwMode="auto">
          <a:xfrm>
            <a:off x="0" y="821611"/>
            <a:ext cx="903649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100" b="1" i="0" dirty="0">
                <a:latin typeface="Times New Roman" pitchFamily="18" charset="0"/>
              </a:rPr>
              <a:t>例1 以程序查询方式的输入输出系统，假定考虑预处理时间，每一个查询操作需要100个时钟周期，CPU的时钟频率为50MHZ。现有鼠标和硬盘两个外设，而且CPU必须每秒对鼠标进行30次操作，假定硬盘以32位字长为单位传输数据，即每32位被CPU查询一次，CPU访问硬盘的速率为2MB/s。求CPU对这两个设备查询所花费的时间比率，由此可得到什么结论？</a:t>
            </a:r>
          </a:p>
        </p:txBody>
      </p:sp>
      <p:sp>
        <p:nvSpPr>
          <p:cNvPr id="86019" name="文本框 86018"/>
          <p:cNvSpPr txBox="1">
            <a:spLocks noChangeArrowheads="1"/>
          </p:cNvSpPr>
          <p:nvPr/>
        </p:nvSpPr>
        <p:spPr bwMode="auto">
          <a:xfrm>
            <a:off x="304577" y="2852936"/>
            <a:ext cx="8642350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i="0" dirty="0">
                <a:latin typeface="Times New Roman" pitchFamily="18" charset="0"/>
              </a:rPr>
              <a:t>解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: (1) CPU每秒钟用于查询鼠标所需要的时钟周期数为:</a:t>
            </a:r>
          </a:p>
          <a:p>
            <a:pPr algn="l">
              <a:lnSpc>
                <a:spcPct val="135000"/>
              </a:lnSpc>
            </a:pP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             100 × 30 = 3000</a:t>
            </a:r>
          </a:p>
          <a:p>
            <a:pPr algn="l">
              <a:lnSpc>
                <a:spcPct val="135000"/>
              </a:lnSpc>
            </a:pP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            则查询鼠标所需的时间比率为: 3000 / (50 × 10</a:t>
            </a:r>
            <a:r>
              <a:rPr lang="zh-CN" altLang="en-US" b="1" i="0" baseline="30000" dirty="0">
                <a:latin typeface="Times New Roman" pitchFamily="18" charset="0"/>
                <a:sym typeface="Wingdings" pitchFamily="2" charset="2"/>
              </a:rPr>
              <a:t>6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) = 0.006</a:t>
            </a: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%</a:t>
            </a:r>
          </a:p>
          <a:p>
            <a:pPr algn="l">
              <a:lnSpc>
                <a:spcPct val="135000"/>
              </a:lnSpc>
            </a:pP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可见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查询鼠标的操作基本不影响CPU的性能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。</a:t>
            </a:r>
            <a:endParaRPr lang="zh-CN" altLang="en-US" b="1" i="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l">
              <a:lnSpc>
                <a:spcPct val="135000"/>
              </a:lnSpc>
            </a:pP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(2)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对硬盘而言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要达到预定的传输速率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每秒钟访问的次数为:</a:t>
            </a:r>
          </a:p>
          <a:p>
            <a:pPr algn="l">
              <a:lnSpc>
                <a:spcPct val="135000"/>
              </a:lnSpc>
            </a:pP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2MB / 4B = 500K次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（</a:t>
            </a: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注意这里的K=1000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）</a:t>
            </a:r>
            <a:endParaRPr lang="zh-CN" altLang="en-US" b="1" i="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l">
              <a:lnSpc>
                <a:spcPct val="135000"/>
              </a:lnSpc>
            </a:pP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每秒钟访问硬盘所花费的时钟周期数为: </a:t>
            </a:r>
          </a:p>
          <a:p>
            <a:pPr algn="l">
              <a:lnSpc>
                <a:spcPct val="135000"/>
              </a:lnSpc>
            </a:pP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500 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× </a:t>
            </a: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1000 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× </a:t>
            </a: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100 = 50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×</a:t>
            </a:r>
            <a:r>
              <a:rPr lang="zh-CN" altLang="en-US" b="1" i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10</a:t>
            </a:r>
            <a:r>
              <a:rPr lang="zh-CN" altLang="en-US" b="1" i="0" baseline="30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6</a:t>
            </a:r>
          </a:p>
          <a:p>
            <a:pPr algn="l">
              <a:lnSpc>
                <a:spcPct val="135000"/>
              </a:lnSpc>
            </a:pPr>
            <a:r>
              <a:rPr lang="zh-CN" altLang="en-US" b="1" i="0" dirty="0">
                <a:latin typeface="Times New Roman" pitchFamily="18" charset="0"/>
                <a:cs typeface="Times New Roman" pitchFamily="18" charset="0"/>
              </a:rPr>
              <a:t>         查询硬盘的操作所需要的时间比率为:</a:t>
            </a:r>
            <a:r>
              <a:rPr lang="zh-CN" altLang="en-US" b="1" i="0" dirty="0">
                <a:latin typeface="Times New Roman" pitchFamily="18" charset="0"/>
              </a:rPr>
              <a:t> </a:t>
            </a:r>
            <a:r>
              <a:rPr lang="zh-CN" altLang="en-US" b="1" i="0" dirty="0">
                <a:latin typeface="Times New Roman" pitchFamily="18" charset="0"/>
                <a:cs typeface="Times New Roman" pitchFamily="18" charset="0"/>
              </a:rPr>
              <a:t>50 / 50 = 100%</a:t>
            </a:r>
          </a:p>
          <a:p>
            <a:pPr algn="l">
              <a:lnSpc>
                <a:spcPct val="135000"/>
              </a:lnSpc>
            </a:pPr>
            <a:r>
              <a:rPr lang="zh-CN" altLang="en-US" b="1" i="0" dirty="0">
                <a:latin typeface="Times New Roman" pitchFamily="18" charset="0"/>
                <a:cs typeface="Times New Roman" pitchFamily="18" charset="0"/>
              </a:rPr>
              <a:t>         可见</a:t>
            </a:r>
            <a:r>
              <a:rPr lang="zh-CN" altLang="en-US" b="1" i="0" dirty="0">
                <a:latin typeface="Times New Roman" pitchFamily="18" charset="0"/>
              </a:rPr>
              <a:t>，</a:t>
            </a:r>
            <a:r>
              <a:rPr lang="zh-CN" altLang="en-US" b="1" i="0" dirty="0">
                <a:latin typeface="Times New Roman" pitchFamily="18" charset="0"/>
                <a:cs typeface="Times New Roman" pitchFamily="18" charset="0"/>
              </a:rPr>
              <a:t>不能采用该方式查询硬盘</a:t>
            </a:r>
            <a:r>
              <a:rPr lang="zh-CN" altLang="en-US" b="1" i="0" dirty="0">
                <a:latin typeface="Times New Roman" pitchFamily="18" charset="0"/>
              </a:rPr>
              <a:t>。</a:t>
            </a:r>
            <a:endParaRPr lang="zh-CN" altLang="en-US" b="1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91275"/>
            <a:ext cx="1905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945DC3EA-80FF-4687-9F7D-B5CE286C45DE}" type="slidenum">
              <a:rPr lang="zh-CN" altLang="en-US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5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charRg st="58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108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charRg st="108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14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charRg st="143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181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86019">
                                            <p:txEl>
                                              <p:charRg st="181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22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86019">
                                            <p:txEl>
                                              <p:charRg st="222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252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86019">
                                            <p:txEl>
                                              <p:charRg st="252" end="2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286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86019">
                                            <p:txEl>
                                              <p:charRg st="286" end="3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326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86019">
                                            <p:txEl>
                                              <p:charRg st="326" end="3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文本框 87041"/>
          <p:cNvSpPr txBox="1">
            <a:spLocks noChangeArrowheads="1"/>
          </p:cNvSpPr>
          <p:nvPr/>
        </p:nvSpPr>
        <p:spPr bwMode="auto">
          <a:xfrm>
            <a:off x="179512" y="967597"/>
            <a:ext cx="842518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i="0" dirty="0">
                <a:latin typeface="Times New Roman" pitchFamily="18" charset="0"/>
              </a:rPr>
              <a:t>例2 假设磁盘采用DMA方式与主机交换信息，其传输速率为2MB/s。而且DMA的预处理需要1000个时钟周期，DMA完成传输后的中断处理需要500个时钟周期。如果平均传输的数据长度为4KB，问磁盘工作时，50MHZ的处理器需要多大的时间比率进行DMA操作？</a:t>
            </a:r>
          </a:p>
        </p:txBody>
      </p:sp>
      <p:sp>
        <p:nvSpPr>
          <p:cNvPr id="87043" name="文本框 87042"/>
          <p:cNvSpPr txBox="1">
            <a:spLocks noChangeArrowheads="1"/>
          </p:cNvSpPr>
          <p:nvPr/>
        </p:nvSpPr>
        <p:spPr bwMode="auto">
          <a:xfrm>
            <a:off x="179512" y="2924944"/>
            <a:ext cx="8713788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i="0" dirty="0">
                <a:latin typeface="Times New Roman" pitchFamily="18" charset="0"/>
              </a:rPr>
              <a:t>解：DMA的处理包含三个时间段：</a:t>
            </a:r>
          </a:p>
          <a:p>
            <a:pPr algn="l">
              <a:spcBef>
                <a:spcPct val="50000"/>
              </a:spcBef>
            </a:pPr>
            <a:r>
              <a:rPr lang="zh-CN" altLang="en-US" b="1" i="0" dirty="0">
                <a:latin typeface="Times New Roman" pitchFamily="18" charset="0"/>
              </a:rPr>
              <a:t>        预处理的时间为：1000个时钟周期</a:t>
            </a:r>
          </a:p>
          <a:p>
            <a:pPr algn="l">
              <a:spcBef>
                <a:spcPct val="50000"/>
              </a:spcBef>
            </a:pPr>
            <a:r>
              <a:rPr lang="zh-CN" altLang="en-US" b="1" i="0" dirty="0">
                <a:latin typeface="Times New Roman" pitchFamily="18" charset="0"/>
              </a:rPr>
              <a:t>        DMA完成后的中断处理时间为：500个时钟周期</a:t>
            </a:r>
          </a:p>
          <a:p>
            <a:pPr algn="l">
              <a:spcBef>
                <a:spcPct val="50000"/>
              </a:spcBef>
            </a:pPr>
            <a:r>
              <a:rPr lang="zh-CN" altLang="en-US" b="1" i="0" dirty="0">
                <a:latin typeface="Times New Roman" pitchFamily="18" charset="0"/>
              </a:rPr>
              <a:t>       每秒中需要执行的DMA次数为：2MB / 4KB= 500次</a:t>
            </a:r>
          </a:p>
          <a:p>
            <a:pPr algn="l">
              <a:spcBef>
                <a:spcPct val="50000"/>
              </a:spcBef>
            </a:pPr>
            <a:r>
              <a:rPr lang="zh-CN" altLang="en-US" b="1" i="0" dirty="0">
                <a:latin typeface="Times New Roman" pitchFamily="18" charset="0"/>
              </a:rPr>
              <a:t>       由于DMA数据传输不需要CPU的参与，因此不占用CPU时间，则DMA操作所占用CPU时间的比率为：</a:t>
            </a:r>
          </a:p>
          <a:p>
            <a:pPr algn="l">
              <a:spcBef>
                <a:spcPct val="50000"/>
              </a:spcBef>
            </a:pPr>
            <a:r>
              <a:rPr lang="zh-CN" altLang="en-US" b="1" i="0" dirty="0">
                <a:latin typeface="Times New Roman" pitchFamily="18" charset="0"/>
              </a:rPr>
              <a:t>           500 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× </a:t>
            </a:r>
            <a:r>
              <a:rPr lang="zh-CN" altLang="en-US" b="1" i="0" dirty="0">
                <a:latin typeface="Times New Roman" pitchFamily="18" charset="0"/>
              </a:rPr>
              <a:t>(1000+500)/(50</a:t>
            </a:r>
            <a:r>
              <a:rPr lang="zh-CN" altLang="en-US" b="1" i="0" dirty="0">
                <a:latin typeface="Times New Roman" pitchFamily="18" charset="0"/>
                <a:sym typeface="Wingdings" pitchFamily="2" charset="2"/>
              </a:rPr>
              <a:t>×</a:t>
            </a:r>
            <a:r>
              <a:rPr lang="zh-CN" altLang="en-US" b="1" i="0" dirty="0">
                <a:latin typeface="Times New Roman" pitchFamily="18" charset="0"/>
              </a:rPr>
              <a:t>10</a:t>
            </a:r>
            <a:r>
              <a:rPr lang="zh-CN" altLang="en-US" b="1" i="0" baseline="30000" dirty="0">
                <a:latin typeface="Times New Roman" pitchFamily="18" charset="0"/>
              </a:rPr>
              <a:t>6</a:t>
            </a:r>
            <a:r>
              <a:rPr lang="zh-CN" altLang="en-US" b="1" i="0" dirty="0">
                <a:latin typeface="Times New Roman" pitchFamily="18" charset="0"/>
              </a:rPr>
              <a:t>) = 0.75/50 = 1.5%</a:t>
            </a: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91275"/>
            <a:ext cx="1905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7B708B1C-E608-4FA8-AD19-962FEFCF29F5}" type="slidenum">
              <a:rPr lang="zh-CN" altLang="en-US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75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charRg st="75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11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charRg st="111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68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charRg st="168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BD5BBC-AF7F-4558-8ACE-68D34041B80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模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补码</a:t>
            </a: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1116013" y="3276600"/>
            <a:ext cx="6553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accent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i="0" smtClean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kumimoji="1" lang="zh-CN" altLang="en-US" sz="2800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	</a:t>
            </a:r>
            <a:r>
              <a:rPr kumimoji="1" lang="en-US" altLang="zh-CN" sz="2800" i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kumimoji="1" lang="en-US" altLang="zh-CN" sz="2800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.1010110   	</a:t>
            </a:r>
            <a:r>
              <a:rPr kumimoji="1" lang="en-US" altLang="zh-CN" sz="2800" i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kumimoji="1" lang="en-US" altLang="zh-CN" sz="2800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.0101001</a:t>
            </a:r>
          </a:p>
          <a:p>
            <a: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i="0" smtClean="0">
                <a:solidFill>
                  <a:srgbClr val="0000FF"/>
                </a:solidFill>
                <a:latin typeface="Times New Roman" pitchFamily="18" charset="0"/>
              </a:rPr>
              <a:t>又称 双符号位补码，变形补码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1524000"/>
            <a:ext cx="5545137" cy="1589088"/>
            <a:chOff x="748" y="1480"/>
            <a:chExt cx="3493" cy="1001"/>
          </a:xfrm>
        </p:grpSpPr>
        <p:sp>
          <p:nvSpPr>
            <p:cNvPr id="797701" name="Text Box 5"/>
            <p:cNvSpPr txBox="1">
              <a:spLocks noChangeArrowheads="1"/>
            </p:cNvSpPr>
            <p:nvPr/>
          </p:nvSpPr>
          <p:spPr bwMode="auto">
            <a:xfrm>
              <a:off x="748" y="1888"/>
              <a:ext cx="953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>
                <a:lnSpc>
                  <a:spcPct val="80000"/>
                </a:lnSpc>
                <a:spcBef>
                  <a:spcPct val="50000"/>
                </a:spcBef>
                <a:buClr>
                  <a:srgbClr val="336699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2400" b="1" i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[X] </a:t>
              </a:r>
              <a:r>
                <a:rPr lang="zh-CN" altLang="en-US" sz="2400" b="1" i="0" baseline="-25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补</a:t>
              </a:r>
              <a:r>
                <a:rPr lang="en-US" altLang="zh-CN" sz="2400" b="1" i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=</a:t>
              </a:r>
            </a:p>
          </p:txBody>
        </p:sp>
        <p:sp>
          <p:nvSpPr>
            <p:cNvPr id="797702" name="Text Box 6"/>
            <p:cNvSpPr txBox="1">
              <a:spLocks noChangeArrowheads="1"/>
            </p:cNvSpPr>
            <p:nvPr/>
          </p:nvSpPr>
          <p:spPr bwMode="auto">
            <a:xfrm>
              <a:off x="1701" y="1480"/>
              <a:ext cx="2540" cy="10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>
                <a:lnSpc>
                  <a:spcPct val="180000"/>
                </a:lnSpc>
                <a:spcBef>
                  <a:spcPct val="50000"/>
                </a:spcBef>
                <a:buClr>
                  <a:srgbClr val="336699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2400" b="1" i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X               0≤X&lt;2</a:t>
              </a:r>
              <a:r>
                <a:rPr lang="en-US" altLang="zh-CN" sz="2400" b="1" i="0" baseline="50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n</a:t>
              </a:r>
            </a:p>
            <a:p>
              <a:pPr marL="342900" indent="-342900" algn="l">
                <a:lnSpc>
                  <a:spcPct val="180000"/>
                </a:lnSpc>
                <a:spcBef>
                  <a:spcPct val="50000"/>
                </a:spcBef>
                <a:buClr>
                  <a:srgbClr val="336699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2400" b="1" i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2</a:t>
              </a:r>
              <a:r>
                <a:rPr lang="en-US" altLang="zh-CN" sz="2400" b="1" i="0" baseline="50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n+2</a:t>
              </a:r>
              <a:r>
                <a:rPr lang="en-US" altLang="zh-CN" sz="2400" b="1" i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+X    -2</a:t>
              </a:r>
              <a:r>
                <a:rPr lang="en-US" altLang="zh-CN" sz="2400" b="1" i="0" baseline="50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n</a:t>
              </a:r>
              <a:r>
                <a:rPr lang="en-US" altLang="zh-CN" sz="2400" b="1" i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≤X&lt;0</a:t>
              </a:r>
            </a:p>
          </p:txBody>
        </p:sp>
        <p:sp>
          <p:nvSpPr>
            <p:cNvPr id="119820" name="AutoShape 7"/>
            <p:cNvSpPr>
              <a:spLocks/>
            </p:cNvSpPr>
            <p:nvPr/>
          </p:nvSpPr>
          <p:spPr bwMode="auto">
            <a:xfrm>
              <a:off x="1565" y="1664"/>
              <a:ext cx="45" cy="681"/>
            </a:xfrm>
            <a:prstGeom prst="leftBrace">
              <a:avLst>
                <a:gd name="adj1" fmla="val 126111"/>
                <a:gd name="adj2" fmla="val 50000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>
                  <a:solidFill>
                    <a:schemeClr val="accent2"/>
                  </a:solidFill>
                  <a:latin typeface="Verdana" pitchFamily="34" charset="0"/>
                  <a:ea typeface="华文新魏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3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Font typeface="Wingdings" pitchFamily="2" charset="2"/>
                <a:buNone/>
              </a:pPr>
              <a:endParaRPr lang="zh-CN" altLang="en-US" sz="1700" i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16013" y="4495800"/>
            <a:ext cx="5545137" cy="1589088"/>
            <a:chOff x="748" y="1480"/>
            <a:chExt cx="3493" cy="1001"/>
          </a:xfrm>
        </p:grpSpPr>
        <p:sp>
          <p:nvSpPr>
            <p:cNvPr id="797705" name="Text Box 9"/>
            <p:cNvSpPr txBox="1">
              <a:spLocks noChangeArrowheads="1"/>
            </p:cNvSpPr>
            <p:nvPr/>
          </p:nvSpPr>
          <p:spPr bwMode="auto">
            <a:xfrm>
              <a:off x="748" y="1888"/>
              <a:ext cx="953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>
                <a:lnSpc>
                  <a:spcPct val="80000"/>
                </a:lnSpc>
                <a:spcBef>
                  <a:spcPct val="50000"/>
                </a:spcBef>
                <a:buClr>
                  <a:srgbClr val="336699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2400" b="1" i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[X] </a:t>
              </a:r>
              <a:r>
                <a:rPr lang="zh-CN" altLang="en-US" sz="2400" b="1" i="0" baseline="-25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补</a:t>
              </a:r>
              <a:r>
                <a:rPr lang="en-US" altLang="zh-CN" sz="2400" b="1" i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=</a:t>
              </a:r>
            </a:p>
          </p:txBody>
        </p:sp>
        <p:sp>
          <p:nvSpPr>
            <p:cNvPr id="797706" name="Text Box 10"/>
            <p:cNvSpPr txBox="1">
              <a:spLocks noChangeArrowheads="1"/>
            </p:cNvSpPr>
            <p:nvPr/>
          </p:nvSpPr>
          <p:spPr bwMode="auto">
            <a:xfrm>
              <a:off x="1701" y="1480"/>
              <a:ext cx="2540" cy="10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>
                <a:lnSpc>
                  <a:spcPct val="180000"/>
                </a:lnSpc>
                <a:spcBef>
                  <a:spcPct val="50000"/>
                </a:spcBef>
                <a:buClr>
                  <a:srgbClr val="336699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2400" b="1" i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X               0≤X&lt;1</a:t>
              </a:r>
              <a:endParaRPr lang="en-US" altLang="zh-CN" sz="2400" b="1" i="0" baseline="5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华文新魏" pitchFamily="2" charset="-122"/>
              </a:endParaRPr>
            </a:p>
            <a:p>
              <a:pPr marL="342900" indent="-342900" algn="l">
                <a:lnSpc>
                  <a:spcPct val="180000"/>
                </a:lnSpc>
                <a:spcBef>
                  <a:spcPct val="50000"/>
                </a:spcBef>
                <a:buClr>
                  <a:srgbClr val="336699"/>
                </a:buClr>
                <a:buSzPct val="65000"/>
                <a:buFont typeface="Wingdings" pitchFamily="2" charset="2"/>
                <a:buNone/>
                <a:defRPr/>
              </a:pPr>
              <a:r>
                <a:rPr lang="en-US" altLang="zh-CN" sz="2400" b="1" i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华文新魏" pitchFamily="2" charset="-122"/>
                </a:rPr>
                <a:t>4+X        -1≤X&lt;0</a:t>
              </a:r>
            </a:p>
          </p:txBody>
        </p:sp>
        <p:sp>
          <p:nvSpPr>
            <p:cNvPr id="119817" name="AutoShape 11"/>
            <p:cNvSpPr>
              <a:spLocks/>
            </p:cNvSpPr>
            <p:nvPr/>
          </p:nvSpPr>
          <p:spPr bwMode="auto">
            <a:xfrm>
              <a:off x="1565" y="1664"/>
              <a:ext cx="45" cy="681"/>
            </a:xfrm>
            <a:prstGeom prst="leftBrace">
              <a:avLst>
                <a:gd name="adj1" fmla="val 126111"/>
                <a:gd name="adj2" fmla="val 50000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>
                  <a:solidFill>
                    <a:schemeClr val="accent2"/>
                  </a:solidFill>
                  <a:latin typeface="Verdana" pitchFamily="34" charset="0"/>
                  <a:ea typeface="华文新魏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3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Font typeface="Wingdings" pitchFamily="2" charset="2"/>
                <a:buNone/>
              </a:pPr>
              <a:endParaRPr lang="zh-CN" altLang="en-US" sz="1700" i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0590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文本框 88065"/>
          <p:cNvSpPr txBox="1">
            <a:spLocks noChangeArrowheads="1"/>
          </p:cNvSpPr>
          <p:nvPr/>
        </p:nvSpPr>
        <p:spPr bwMode="auto">
          <a:xfrm>
            <a:off x="323850" y="836712"/>
            <a:ext cx="84963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i="0" dirty="0">
                <a:latin typeface="Times New Roman" pitchFamily="18" charset="0"/>
              </a:rPr>
              <a:t>例3 一个DMA接口采用周期窃取方式把字符送到存储器，它支持的最大批量为400个字节。假设窃取周期为0.2</a:t>
            </a:r>
            <a:r>
              <a:rPr lang="zh-CN" altLang="en-US" sz="2200" b="1" i="0" dirty="0">
                <a:latin typeface="Times New Roman" pitchFamily="18" charset="0"/>
                <a:sym typeface="Symbol" pitchFamily="18" charset="2"/>
              </a:rPr>
              <a:t>s，每处理一次中断需要5 s。现有的字符设备的传输率为9600bps，假设字符之间的传输是无间隔的。问DMA方式每秒钟因数据传输占用处理器时间为多少？如果采用完全中断方式，又需要占用多少CPU时间？</a:t>
            </a:r>
          </a:p>
        </p:txBody>
      </p:sp>
      <p:sp>
        <p:nvSpPr>
          <p:cNvPr id="88067" name="文本框 88066"/>
          <p:cNvSpPr txBox="1">
            <a:spLocks noChangeArrowheads="1"/>
          </p:cNvSpPr>
          <p:nvPr/>
        </p:nvSpPr>
        <p:spPr bwMode="auto">
          <a:xfrm>
            <a:off x="323850" y="3284984"/>
            <a:ext cx="84963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解：字符设备每秒钟能传的字符数为：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 </a:t>
            </a:r>
            <a:r>
              <a:rPr lang="en-US" altLang="zh-CN" sz="2000" b="1" dirty="0">
                <a:latin typeface="Times New Roman" pitchFamily="18" charset="0"/>
              </a:rPr>
              <a:t>9600bps/8 = 1200B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</a:t>
            </a:r>
            <a:r>
              <a:rPr lang="zh-CN" altLang="en-US" sz="2000" b="1" dirty="0">
                <a:latin typeface="Times New Roman" pitchFamily="18" charset="0"/>
              </a:rPr>
              <a:t>采用</a:t>
            </a:r>
            <a:r>
              <a:rPr lang="en-US" altLang="zh-CN" sz="2000" b="1" dirty="0">
                <a:latin typeface="Times New Roman" pitchFamily="18" charset="0"/>
              </a:rPr>
              <a:t>DMA</a:t>
            </a:r>
            <a:r>
              <a:rPr lang="zh-CN" altLang="en-US" sz="2000" b="1" dirty="0">
                <a:latin typeface="Times New Roman" pitchFamily="18" charset="0"/>
              </a:rPr>
              <a:t>方式，则每秒传输数据所需要的时间为：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   </a:t>
            </a:r>
            <a:r>
              <a:rPr lang="en-US" altLang="zh-CN" sz="2000" b="1" dirty="0">
                <a:latin typeface="Times New Roman" pitchFamily="18" charset="0"/>
              </a:rPr>
              <a:t>1200 </a:t>
            </a:r>
            <a:r>
              <a:rPr lang="zh-CN" altLang="en-US" sz="2000" b="1" dirty="0">
                <a:latin typeface="Times New Roman" pitchFamily="18" charset="0"/>
                <a:sym typeface="Wingdings" pitchFamily="2" charset="2"/>
              </a:rPr>
              <a:t>× </a:t>
            </a:r>
            <a:r>
              <a:rPr lang="en-US" altLang="zh-CN" sz="2000" b="1" dirty="0">
                <a:latin typeface="Times New Roman" pitchFamily="18" charset="0"/>
              </a:rPr>
              <a:t>0.2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s</a:t>
            </a:r>
            <a:r>
              <a:rPr lang="en-US" altLang="zh-CN" sz="2000" b="1" dirty="0">
                <a:latin typeface="Times New Roman" pitchFamily="18" charset="0"/>
              </a:rPr>
              <a:t> +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2000" b="1" dirty="0">
                <a:latin typeface="Times New Roman" pitchFamily="18" charset="0"/>
              </a:rPr>
              <a:t>1200/400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 </a:t>
            </a:r>
            <a:r>
              <a:rPr lang="zh-CN" altLang="en-US" sz="2000" b="1" dirty="0">
                <a:latin typeface="Times New Roman" pitchFamily="18" charset="0"/>
                <a:sym typeface="Wingdings" pitchFamily="2" charset="2"/>
              </a:rPr>
              <a:t>× </a:t>
            </a:r>
            <a:r>
              <a:rPr lang="en-US" altLang="zh-CN" sz="2000" b="1" dirty="0">
                <a:latin typeface="Times New Roman" pitchFamily="18" charset="0"/>
              </a:rPr>
              <a:t>5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s</a:t>
            </a:r>
            <a:r>
              <a:rPr lang="en-US" altLang="zh-CN" sz="2000" b="1" dirty="0">
                <a:latin typeface="Times New Roman" pitchFamily="18" charset="0"/>
              </a:rPr>
              <a:t> =  255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s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       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若采用中断方式，则每秒钟传输数据所需要的时间为：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      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1200 </a:t>
            </a:r>
            <a:r>
              <a:rPr lang="zh-CN" altLang="en-US" sz="2000" b="1" dirty="0">
                <a:latin typeface="Times New Roman" pitchFamily="18" charset="0"/>
                <a:sym typeface="Wingdings" pitchFamily="2" charset="2"/>
              </a:rPr>
              <a:t>×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5 s = 6000 s</a:t>
            </a: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91275"/>
            <a:ext cx="1905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D1F4F1CA-A16D-4A18-B324-6B6AF093C282}" type="slidenum">
              <a:rPr lang="zh-CN" altLang="en-US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76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charRg st="76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127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charRg st="127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160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charRg st="160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文本框 91137"/>
          <p:cNvSpPr txBox="1">
            <a:spLocks noChangeArrowheads="1"/>
          </p:cNvSpPr>
          <p:nvPr/>
        </p:nvSpPr>
        <p:spPr bwMode="auto">
          <a:xfrm>
            <a:off x="161900" y="895092"/>
            <a:ext cx="8642350" cy="338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i="0" dirty="0">
                <a:latin typeface="Times New Roman" pitchFamily="18" charset="0"/>
              </a:rPr>
              <a:t>例5 考虑下面的计算机系统：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i="0" dirty="0">
                <a:latin typeface="Times New Roman" pitchFamily="18" charset="0"/>
                <a:sym typeface="Symbol" pitchFamily="18" charset="2"/>
              </a:rPr>
              <a:t>CPU每秒钟执行30亿条指令，操作系统中每次I/O操作平均运行100 000条指令。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i="0" dirty="0">
                <a:latin typeface="Times New Roman" pitchFamily="18" charset="0"/>
                <a:sym typeface="Symbol" pitchFamily="18" charset="2"/>
              </a:rPr>
              <a:t>内存总线的传输速度为1000MB/s；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i="0" dirty="0">
                <a:latin typeface="Times New Roman" pitchFamily="18" charset="0"/>
                <a:sym typeface="Symbol" pitchFamily="18" charset="2"/>
              </a:rPr>
              <a:t>SCSI Ultra320硬盘控制器的传输速率为320MB/s；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i="0" dirty="0">
                <a:latin typeface="Times New Roman" pitchFamily="18" charset="0"/>
                <a:sym typeface="Symbol" pitchFamily="18" charset="2"/>
              </a:rPr>
              <a:t>磁盘驱动器的读写带宽为75MB/s，平均寻道和旋转时延为6ms；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 i="0" dirty="0">
                <a:latin typeface="Times New Roman" pitchFamily="18" charset="0"/>
                <a:sym typeface="Symbol" pitchFamily="18" charset="2"/>
              </a:rPr>
              <a:t>如果有读取64KB数据的工作负载（该数据块在一个磁道上顺序排列），假定用户程序每次I/O操作需要200 000条指令。计算该系统能支持的最大I/O速度、磁盘数和所需要的SCSI控制器数？</a:t>
            </a:r>
          </a:p>
        </p:txBody>
      </p:sp>
      <p:sp>
        <p:nvSpPr>
          <p:cNvPr id="91139" name="文本框 91138"/>
          <p:cNvSpPr txBox="1">
            <a:spLocks noChangeArrowheads="1"/>
          </p:cNvSpPr>
          <p:nvPr/>
        </p:nvSpPr>
        <p:spPr bwMode="auto">
          <a:xfrm>
            <a:off x="125412" y="4293096"/>
            <a:ext cx="889317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i="0" dirty="0">
                <a:latin typeface="Times New Roman" pitchFamily="18" charset="0"/>
              </a:rPr>
              <a:t>解：本题属于I/O系统设计，解决问题的关键是先判断系统的瓶颈是在CPU还是在系统总线。</a:t>
            </a:r>
          </a:p>
          <a:p>
            <a:pPr algn="l">
              <a:lnSpc>
                <a:spcPct val="120000"/>
              </a:lnSpc>
            </a:pPr>
            <a:r>
              <a:rPr lang="zh-CN" altLang="en-US" i="0" dirty="0">
                <a:latin typeface="Times New Roman" pitchFamily="18" charset="0"/>
              </a:rPr>
              <a:t>      对于CPU而言每秒最多能执行的I/O次数为：</a:t>
            </a:r>
          </a:p>
          <a:p>
            <a:pPr algn="l">
              <a:lnSpc>
                <a:spcPct val="120000"/>
              </a:lnSpc>
            </a:pPr>
            <a:r>
              <a:rPr lang="zh-CN" altLang="en-US" i="0" dirty="0">
                <a:latin typeface="Times New Roman" pitchFamily="18" charset="0"/>
              </a:rPr>
              <a:t>         3</a:t>
            </a:r>
            <a:r>
              <a:rPr lang="zh-CN" altLang="en-US" i="0" dirty="0">
                <a:latin typeface="Times New Roman" pitchFamily="18" charset="0"/>
                <a:sym typeface="Wingdings" pitchFamily="2" charset="2"/>
              </a:rPr>
              <a:t>×</a:t>
            </a:r>
            <a:r>
              <a:rPr lang="zh-CN" altLang="en-US" i="0" dirty="0">
                <a:latin typeface="Times New Roman" pitchFamily="18" charset="0"/>
              </a:rPr>
              <a:t>10</a:t>
            </a:r>
            <a:r>
              <a:rPr lang="zh-CN" altLang="en-US" i="0" baseline="30000" dirty="0">
                <a:latin typeface="Times New Roman" pitchFamily="18" charset="0"/>
              </a:rPr>
              <a:t>9</a:t>
            </a:r>
            <a:r>
              <a:rPr lang="zh-CN" altLang="en-US" i="0" dirty="0">
                <a:latin typeface="Times New Roman" pitchFamily="18" charset="0"/>
              </a:rPr>
              <a:t>/(10</a:t>
            </a:r>
            <a:r>
              <a:rPr lang="zh-CN" altLang="en-US" i="0" baseline="30000" dirty="0">
                <a:latin typeface="Times New Roman" pitchFamily="18" charset="0"/>
              </a:rPr>
              <a:t>5</a:t>
            </a:r>
            <a:r>
              <a:rPr lang="zh-CN" altLang="en-US" i="0" dirty="0">
                <a:latin typeface="Times New Roman" pitchFamily="18" charset="0"/>
              </a:rPr>
              <a:t>+2</a:t>
            </a:r>
            <a:r>
              <a:rPr lang="zh-CN" altLang="en-US" i="0" dirty="0">
                <a:latin typeface="Times New Roman" pitchFamily="18" charset="0"/>
                <a:sym typeface="Wingdings" pitchFamily="2" charset="2"/>
              </a:rPr>
              <a:t>×</a:t>
            </a:r>
            <a:r>
              <a:rPr lang="zh-CN" altLang="en-US" i="0" dirty="0">
                <a:latin typeface="Times New Roman" pitchFamily="18" charset="0"/>
              </a:rPr>
              <a:t>10</a:t>
            </a:r>
            <a:r>
              <a:rPr lang="zh-CN" altLang="en-US" i="0" baseline="30000" dirty="0">
                <a:latin typeface="Times New Roman" pitchFamily="18" charset="0"/>
              </a:rPr>
              <a:t>5</a:t>
            </a:r>
            <a:r>
              <a:rPr lang="zh-CN" altLang="en-US" i="0" dirty="0">
                <a:latin typeface="Times New Roman" pitchFamily="18" charset="0"/>
              </a:rPr>
              <a:t>)= 10 000(次)</a:t>
            </a:r>
          </a:p>
          <a:p>
            <a:pPr algn="l">
              <a:lnSpc>
                <a:spcPct val="120000"/>
              </a:lnSpc>
            </a:pPr>
            <a:r>
              <a:rPr lang="zh-CN" altLang="en-US" i="0" dirty="0">
                <a:latin typeface="Times New Roman" pitchFamily="18" charset="0"/>
              </a:rPr>
              <a:t>     对存储总线而言，每秒能执行的最大I/O次数为：</a:t>
            </a:r>
          </a:p>
          <a:p>
            <a:pPr algn="l">
              <a:lnSpc>
                <a:spcPct val="120000"/>
              </a:lnSpc>
            </a:pPr>
            <a:r>
              <a:rPr lang="zh-CN" altLang="en-US" i="0" dirty="0">
                <a:latin typeface="Times New Roman" pitchFamily="18" charset="0"/>
              </a:rPr>
              <a:t>       1000</a:t>
            </a:r>
            <a:r>
              <a:rPr lang="zh-CN" altLang="en-US" i="0" dirty="0">
                <a:latin typeface="Times New Roman" pitchFamily="18" charset="0"/>
                <a:sym typeface="Wingdings" pitchFamily="2" charset="2"/>
              </a:rPr>
              <a:t>×</a:t>
            </a:r>
            <a:r>
              <a:rPr lang="zh-CN" altLang="en-US" i="0" dirty="0">
                <a:latin typeface="Times New Roman" pitchFamily="18" charset="0"/>
              </a:rPr>
              <a:t>10</a:t>
            </a:r>
            <a:r>
              <a:rPr lang="zh-CN" altLang="en-US" i="0" baseline="30000" dirty="0">
                <a:latin typeface="Times New Roman" pitchFamily="18" charset="0"/>
              </a:rPr>
              <a:t>6</a:t>
            </a:r>
            <a:r>
              <a:rPr lang="zh-CN" altLang="en-US" i="0" dirty="0">
                <a:latin typeface="Times New Roman" pitchFamily="18" charset="0"/>
              </a:rPr>
              <a:t> /64</a:t>
            </a:r>
            <a:r>
              <a:rPr lang="zh-CN" altLang="en-US" i="0" dirty="0">
                <a:latin typeface="Times New Roman" pitchFamily="18" charset="0"/>
                <a:sym typeface="Wingdings" pitchFamily="2" charset="2"/>
              </a:rPr>
              <a:t>×</a:t>
            </a:r>
            <a:r>
              <a:rPr lang="zh-CN" altLang="en-US" i="0" dirty="0">
                <a:latin typeface="Times New Roman" pitchFamily="18" charset="0"/>
              </a:rPr>
              <a:t>10</a:t>
            </a:r>
            <a:r>
              <a:rPr lang="zh-CN" altLang="en-US" i="0" baseline="30000" dirty="0">
                <a:latin typeface="Times New Roman" pitchFamily="18" charset="0"/>
              </a:rPr>
              <a:t>3</a:t>
            </a:r>
            <a:r>
              <a:rPr lang="zh-CN" altLang="en-US" i="0" dirty="0">
                <a:latin typeface="Times New Roman" pitchFamily="18" charset="0"/>
              </a:rPr>
              <a:t> =15 625（次）</a:t>
            </a:r>
          </a:p>
          <a:p>
            <a:pPr algn="l">
              <a:lnSpc>
                <a:spcPct val="120000"/>
              </a:lnSpc>
            </a:pPr>
            <a:r>
              <a:rPr lang="zh-CN" altLang="en-US" i="0" dirty="0">
                <a:latin typeface="Times New Roman" pitchFamily="18" charset="0"/>
              </a:rPr>
              <a:t>     可见，系统的瓶颈在CPU，下面将按照CPU的能力设计I/O系统</a:t>
            </a:r>
          </a:p>
        </p:txBody>
      </p:sp>
      <p:sp>
        <p:nvSpPr>
          <p:cNvPr id="2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164288" y="6391275"/>
            <a:ext cx="1293912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144AA378-9AE9-4655-8CE7-7928DC69F9EB}" type="slidenum">
              <a:rPr lang="zh-CN" altLang="en-US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52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文本框 92161"/>
          <p:cNvSpPr txBox="1">
            <a:spLocks noChangeArrowheads="1"/>
          </p:cNvSpPr>
          <p:nvPr/>
        </p:nvSpPr>
        <p:spPr bwMode="auto">
          <a:xfrm>
            <a:off x="323528" y="980728"/>
            <a:ext cx="81359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u="sng" dirty="0">
                <a:solidFill>
                  <a:srgbClr val="6600FF"/>
                </a:solidFill>
                <a:latin typeface="Times New Roman" pitchFamily="18" charset="0"/>
              </a:rPr>
              <a:t>即按照每秒钟执行</a:t>
            </a:r>
            <a:r>
              <a:rPr lang="en-US" altLang="zh-CN" sz="2200" b="1" u="sng" dirty="0">
                <a:solidFill>
                  <a:srgbClr val="6600FF"/>
                </a:solidFill>
                <a:latin typeface="Times New Roman" pitchFamily="18" charset="0"/>
              </a:rPr>
              <a:t>10000</a:t>
            </a:r>
            <a:r>
              <a:rPr lang="zh-CN" altLang="en-US" sz="2200" b="1" u="sng" dirty="0">
                <a:solidFill>
                  <a:srgbClr val="6600FF"/>
                </a:solidFill>
                <a:latin typeface="Times New Roman" pitchFamily="18" charset="0"/>
              </a:rPr>
              <a:t>次</a:t>
            </a:r>
            <a:r>
              <a:rPr lang="en-US" altLang="zh-CN" sz="2200" b="1" u="sng" dirty="0">
                <a:solidFill>
                  <a:srgbClr val="6600FF"/>
                </a:solidFill>
                <a:latin typeface="Times New Roman" pitchFamily="18" charset="0"/>
              </a:rPr>
              <a:t>I/O</a:t>
            </a:r>
            <a:r>
              <a:rPr lang="zh-CN" altLang="en-US" sz="2200" b="1" u="sng" dirty="0">
                <a:solidFill>
                  <a:srgbClr val="6600FF"/>
                </a:solidFill>
                <a:latin typeface="Times New Roman" pitchFamily="18" charset="0"/>
              </a:rPr>
              <a:t>的频率设计输入输出系统</a:t>
            </a:r>
          </a:p>
        </p:txBody>
      </p:sp>
      <p:sp>
        <p:nvSpPr>
          <p:cNvPr id="92162" name="文本框 92162"/>
          <p:cNvSpPr txBox="1">
            <a:spLocks noChangeArrowheads="1"/>
          </p:cNvSpPr>
          <p:nvPr/>
        </p:nvSpPr>
        <p:spPr bwMode="auto">
          <a:xfrm>
            <a:off x="468312" y="1556792"/>
            <a:ext cx="8207375" cy="509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i="0" dirty="0">
                <a:latin typeface="Times New Roman" pitchFamily="18" charset="0"/>
              </a:rPr>
              <a:t>先计算所需要的磁盘数：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i="0" dirty="0">
                <a:latin typeface="Times New Roman" pitchFamily="18" charset="0"/>
              </a:rPr>
              <a:t> 每次磁盘</a:t>
            </a:r>
            <a:r>
              <a:rPr lang="en-US" altLang="zh-CN" sz="2000" b="1" i="0" dirty="0">
                <a:latin typeface="Times New Roman" pitchFamily="18" charset="0"/>
              </a:rPr>
              <a:t>I/O</a:t>
            </a:r>
            <a:r>
              <a:rPr lang="zh-CN" altLang="en-US" sz="2000" b="1" i="0" dirty="0">
                <a:latin typeface="Times New Roman" pitchFamily="18" charset="0"/>
              </a:rPr>
              <a:t>所需要的时间：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i="0" dirty="0">
                <a:latin typeface="Times New Roman" pitchFamily="18" charset="0"/>
              </a:rPr>
              <a:t>    </a:t>
            </a:r>
            <a:r>
              <a:rPr lang="en-US" altLang="zh-CN" sz="2000" b="1" i="0" dirty="0">
                <a:latin typeface="Times New Roman" pitchFamily="18" charset="0"/>
              </a:rPr>
              <a:t>t = </a:t>
            </a:r>
            <a:r>
              <a:rPr lang="zh-CN" altLang="en-US" sz="2000" b="1" i="0" dirty="0">
                <a:latin typeface="Times New Roman" pitchFamily="18" charset="0"/>
              </a:rPr>
              <a:t>寻道</a:t>
            </a:r>
            <a:r>
              <a:rPr lang="en-US" altLang="zh-CN" sz="2000" b="1" i="0" dirty="0">
                <a:latin typeface="Times New Roman" pitchFamily="18" charset="0"/>
              </a:rPr>
              <a:t>+</a:t>
            </a:r>
            <a:r>
              <a:rPr lang="zh-CN" altLang="en-US" sz="2000" b="1" i="0" dirty="0">
                <a:latin typeface="Times New Roman" pitchFamily="18" charset="0"/>
              </a:rPr>
              <a:t>旋转</a:t>
            </a:r>
            <a:r>
              <a:rPr lang="en-US" altLang="zh-CN" sz="2000" b="1" i="0" dirty="0">
                <a:latin typeface="Times New Roman" pitchFamily="18" charset="0"/>
              </a:rPr>
              <a:t>+</a:t>
            </a:r>
            <a:r>
              <a:rPr lang="zh-CN" altLang="en-US" sz="2000" b="1" i="0" dirty="0">
                <a:latin typeface="Times New Roman" pitchFamily="18" charset="0"/>
              </a:rPr>
              <a:t>数据传输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i="0" dirty="0">
                <a:latin typeface="Times New Roman" pitchFamily="18" charset="0"/>
              </a:rPr>
              <a:t>      </a:t>
            </a:r>
            <a:r>
              <a:rPr lang="en-US" altLang="zh-CN" sz="2000" b="1" i="0" dirty="0">
                <a:latin typeface="Times New Roman" pitchFamily="18" charset="0"/>
              </a:rPr>
              <a:t>= 6ms + 64KB/75MB = 6.9ms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i="0" dirty="0">
                <a:latin typeface="Times New Roman" pitchFamily="18" charset="0"/>
              </a:rPr>
              <a:t>    </a:t>
            </a:r>
            <a:r>
              <a:rPr lang="zh-CN" altLang="en-US" sz="2000" b="1" i="0" dirty="0">
                <a:latin typeface="Times New Roman" pitchFamily="18" charset="0"/>
              </a:rPr>
              <a:t>对于一个磁盘而言，</a:t>
            </a:r>
            <a:r>
              <a:rPr lang="en-US" altLang="zh-CN" sz="2000" b="1" i="0" dirty="0">
                <a:latin typeface="Times New Roman" pitchFamily="18" charset="0"/>
              </a:rPr>
              <a:t>1</a:t>
            </a:r>
            <a:r>
              <a:rPr lang="zh-CN" altLang="en-US" sz="2000" b="1" i="0" dirty="0">
                <a:latin typeface="Times New Roman" pitchFamily="18" charset="0"/>
              </a:rPr>
              <a:t>秒钟内能执行的</a:t>
            </a:r>
            <a:r>
              <a:rPr lang="en-US" altLang="zh-CN" sz="2000" b="1" i="0" dirty="0">
                <a:latin typeface="Times New Roman" pitchFamily="18" charset="0"/>
              </a:rPr>
              <a:t>I/O</a:t>
            </a:r>
            <a:r>
              <a:rPr lang="zh-CN" altLang="en-US" sz="2000" b="1" i="0" dirty="0">
                <a:latin typeface="Times New Roman" pitchFamily="18" charset="0"/>
              </a:rPr>
              <a:t>次数为：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i="0" dirty="0">
                <a:latin typeface="Times New Roman" pitchFamily="18" charset="0"/>
              </a:rPr>
              <a:t>    </a:t>
            </a:r>
            <a:r>
              <a:rPr lang="en-US" altLang="zh-CN" sz="2000" b="1" i="0" dirty="0">
                <a:latin typeface="Times New Roman" pitchFamily="18" charset="0"/>
              </a:rPr>
              <a:t>1000/6.9 = 145</a:t>
            </a:r>
            <a:r>
              <a:rPr lang="zh-CN" altLang="en-US" sz="2000" b="1" i="0" dirty="0">
                <a:latin typeface="Times New Roman" pitchFamily="18" charset="0"/>
              </a:rPr>
              <a:t>次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i="0" dirty="0">
                <a:latin typeface="Times New Roman" pitchFamily="18" charset="0"/>
              </a:rPr>
              <a:t>  为了达到每秒</a:t>
            </a:r>
            <a:r>
              <a:rPr lang="en-US" altLang="zh-CN" sz="2000" b="1" i="0" dirty="0">
                <a:latin typeface="Times New Roman" pitchFamily="18" charset="0"/>
              </a:rPr>
              <a:t>10000</a:t>
            </a:r>
            <a:r>
              <a:rPr lang="zh-CN" altLang="en-US" sz="2000" b="1" i="0" dirty="0">
                <a:latin typeface="Times New Roman" pitchFamily="18" charset="0"/>
              </a:rPr>
              <a:t>次</a:t>
            </a:r>
            <a:r>
              <a:rPr lang="en-US" altLang="zh-CN" sz="2000" b="1" i="0" dirty="0">
                <a:latin typeface="Times New Roman" pitchFamily="18" charset="0"/>
              </a:rPr>
              <a:t>I/O</a:t>
            </a:r>
            <a:r>
              <a:rPr lang="zh-CN" altLang="en-US" sz="2000" b="1" i="0" dirty="0">
                <a:latin typeface="Times New Roman" pitchFamily="18" charset="0"/>
              </a:rPr>
              <a:t>操作，所需要的磁盘数为：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i="0" dirty="0">
                <a:latin typeface="Times New Roman" pitchFamily="18" charset="0"/>
              </a:rPr>
              <a:t>   </a:t>
            </a:r>
            <a:r>
              <a:rPr lang="en-US" altLang="zh-CN" sz="2000" b="1" i="0" dirty="0"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2000" b="1" i="0" dirty="0">
                <a:latin typeface="Times New Roman" pitchFamily="18" charset="0"/>
              </a:rPr>
              <a:t>10000/145</a:t>
            </a:r>
            <a:r>
              <a:rPr lang="en-US" altLang="zh-CN" sz="2000" b="1" i="0" dirty="0">
                <a:latin typeface="Times New Roman" pitchFamily="18" charset="0"/>
                <a:sym typeface="Symbol" pitchFamily="18" charset="2"/>
              </a:rPr>
              <a:t></a:t>
            </a:r>
            <a:r>
              <a:rPr lang="en-US" altLang="zh-CN" sz="2000" b="1" i="0" dirty="0">
                <a:latin typeface="Times New Roman" pitchFamily="18" charset="0"/>
              </a:rPr>
              <a:t> = 69</a:t>
            </a:r>
            <a:r>
              <a:rPr lang="zh-CN" altLang="en-US" sz="2000" b="1" i="0" dirty="0">
                <a:latin typeface="Times New Roman" pitchFamily="18" charset="0"/>
              </a:rPr>
              <a:t>（块）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i="0" dirty="0">
                <a:latin typeface="Times New Roman" pitchFamily="18" charset="0"/>
              </a:rPr>
              <a:t>单个磁盘的传输速率为：</a:t>
            </a:r>
            <a:r>
              <a:rPr lang="en-US" altLang="zh-CN" sz="2000" b="1" i="0" dirty="0">
                <a:latin typeface="Times New Roman" pitchFamily="18" charset="0"/>
              </a:rPr>
              <a:t>64KB/6.9ms = 9.56MB/s 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i="0" dirty="0">
                <a:latin typeface="Times New Roman" pitchFamily="18" charset="0"/>
              </a:rPr>
              <a:t> </a:t>
            </a:r>
            <a:r>
              <a:rPr lang="zh-CN" altLang="en-US" sz="2000" b="1" i="0" dirty="0">
                <a:latin typeface="Times New Roman" pitchFamily="18" charset="0"/>
              </a:rPr>
              <a:t>则一个</a:t>
            </a:r>
            <a:r>
              <a:rPr lang="en-US" altLang="zh-CN" sz="2000" b="1" i="0" dirty="0">
                <a:latin typeface="Times New Roman" pitchFamily="18" charset="0"/>
                <a:sym typeface="Symbol" pitchFamily="18" charset="2"/>
              </a:rPr>
              <a:t>SCSI Ultra320</a:t>
            </a:r>
            <a:r>
              <a:rPr lang="zh-CN" altLang="en-US" sz="2000" b="1" i="0" dirty="0">
                <a:latin typeface="Times New Roman" pitchFamily="18" charset="0"/>
                <a:sym typeface="Symbol" pitchFamily="18" charset="2"/>
              </a:rPr>
              <a:t>最多能驱动的磁盘个数为：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i="0" dirty="0">
                <a:latin typeface="Times New Roman" pitchFamily="18" charset="0"/>
                <a:sym typeface="Symbol" pitchFamily="18" charset="2"/>
              </a:rPr>
              <a:t>320MB/9.65MB = 33</a:t>
            </a:r>
            <a:r>
              <a:rPr lang="zh-CN" altLang="en-US" sz="2000" b="1" i="0" dirty="0">
                <a:latin typeface="Times New Roman" pitchFamily="18" charset="0"/>
                <a:sym typeface="Symbol" pitchFamily="18" charset="2"/>
              </a:rPr>
              <a:t>（个）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i="0" dirty="0">
                <a:latin typeface="Times New Roman" pitchFamily="18" charset="0"/>
                <a:sym typeface="Symbol" pitchFamily="18" charset="2"/>
              </a:rPr>
              <a:t> 则所需要的磁盘控制器的数量为：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i="0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sz="2000" i="0" dirty="0">
                <a:latin typeface="Times New Roman" pitchFamily="18" charset="0"/>
              </a:rPr>
              <a:t> </a:t>
            </a:r>
            <a:r>
              <a:rPr lang="en-US" altLang="zh-CN" sz="2000" b="1" i="0" dirty="0">
                <a:latin typeface="Times New Roman" pitchFamily="18" charset="0"/>
                <a:sym typeface="Symbol" pitchFamily="18" charset="2"/>
              </a:rPr>
              <a:t>69/33 </a:t>
            </a:r>
            <a:r>
              <a:rPr lang="en-US" altLang="zh-CN" sz="200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0" dirty="0">
                <a:latin typeface="Times New Roman" pitchFamily="18" charset="0"/>
                <a:sym typeface="Symbol" pitchFamily="18" charset="2"/>
              </a:rPr>
              <a:t>= 3 </a:t>
            </a:r>
            <a:r>
              <a:rPr lang="zh-CN" altLang="en-US" sz="2000" b="1" i="0" dirty="0">
                <a:latin typeface="Times New Roman" pitchFamily="18" charset="0"/>
                <a:sym typeface="Symbol" pitchFamily="18" charset="2"/>
              </a:rPr>
              <a:t>（个）</a:t>
            </a:r>
          </a:p>
        </p:txBody>
      </p:sp>
      <p:sp>
        <p:nvSpPr>
          <p:cNvPr id="92163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391275"/>
            <a:ext cx="1905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A7513092-A133-49F7-BFAA-371C716AB3EE}" type="slidenum">
              <a:rPr lang="zh-CN" altLang="en-US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1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393</a:t>
            </a:r>
          </a:p>
          <a:p>
            <a:pPr lvl="1"/>
            <a:r>
              <a:rPr lang="en-US" altLang="zh-CN" dirty="0" smtClean="0"/>
              <a:t>9.3</a:t>
            </a:r>
          </a:p>
          <a:p>
            <a:pPr lvl="1"/>
            <a:r>
              <a:rPr lang="en-US" altLang="zh-CN" dirty="0" smtClean="0"/>
              <a:t>9.4</a:t>
            </a:r>
          </a:p>
          <a:p>
            <a:pPr lvl="1"/>
            <a:r>
              <a:rPr lang="en-US" altLang="zh-CN" dirty="0" smtClean="0"/>
              <a:t>9.6</a:t>
            </a:r>
          </a:p>
          <a:p>
            <a:pPr lvl="1"/>
            <a:r>
              <a:rPr lang="en-US" altLang="zh-CN" dirty="0" smtClean="0"/>
              <a:t>9.7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418D98-37A7-42F3-B779-F7551ECC629A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11175"/>
            <a:ext cx="7556500" cy="1012825"/>
          </a:xfrm>
        </p:spPr>
        <p:txBody>
          <a:bodyPr/>
          <a:lstStyle/>
          <a:p>
            <a:pPr eaLnBrk="1" hangingPunct="1"/>
            <a:r>
              <a:rPr lang="zh-CN" altLang="en-US" smtClean="0"/>
              <a:t>补码加减法运算实例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624763" cy="2268538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accent2"/>
                </a:solidFill>
              </a:rPr>
              <a:t>x=0.1011   y= -0.0101  </a:t>
            </a:r>
            <a:r>
              <a:rPr lang="zh-CN" altLang="en-US" sz="2400" smtClean="0">
                <a:solidFill>
                  <a:schemeClr val="accent2"/>
                </a:solidFill>
              </a:rPr>
              <a:t>用模</a:t>
            </a:r>
            <a:r>
              <a:rPr lang="en-US" altLang="zh-CN" sz="2400" smtClean="0">
                <a:solidFill>
                  <a:schemeClr val="accent2"/>
                </a:solidFill>
              </a:rPr>
              <a:t>4</a:t>
            </a:r>
            <a:r>
              <a:rPr lang="zh-CN" altLang="en-US" sz="2400" smtClean="0">
                <a:solidFill>
                  <a:schemeClr val="accent2"/>
                </a:solidFill>
              </a:rPr>
              <a:t>补码 求</a:t>
            </a:r>
            <a:r>
              <a:rPr lang="en-US" altLang="zh-CN" sz="2400" smtClean="0">
                <a:solidFill>
                  <a:schemeClr val="accent2"/>
                </a:solidFill>
              </a:rPr>
              <a:t>x+y x-y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smtClean="0"/>
              <a:t>[x]</a:t>
            </a:r>
            <a:r>
              <a:rPr lang="zh-CN" altLang="en-US" sz="2400" baseline="-25000" smtClean="0"/>
              <a:t>补</a:t>
            </a:r>
            <a:r>
              <a:rPr lang="zh-CN" altLang="en-US" sz="2400" smtClean="0"/>
              <a:t>  </a:t>
            </a:r>
            <a:r>
              <a:rPr lang="en-US" altLang="zh-CN" sz="2400" smtClean="0"/>
              <a:t>= </a:t>
            </a:r>
            <a:r>
              <a:rPr lang="en-US" altLang="zh-CN" sz="2400" smtClean="0">
                <a:solidFill>
                  <a:schemeClr val="accent2"/>
                </a:solidFill>
              </a:rPr>
              <a:t>00</a:t>
            </a:r>
            <a:r>
              <a:rPr lang="en-US" altLang="zh-CN" sz="2400" smtClean="0"/>
              <a:t> 1011,    [y]</a:t>
            </a:r>
            <a:r>
              <a:rPr lang="zh-CN" altLang="en-US" sz="2400" baseline="-25000" smtClean="0"/>
              <a:t>补</a:t>
            </a:r>
            <a:r>
              <a:rPr lang="zh-CN" altLang="en-US" sz="2400" smtClean="0"/>
              <a:t> </a:t>
            </a:r>
            <a:r>
              <a:rPr lang="en-US" altLang="zh-CN" sz="2400" smtClean="0"/>
              <a:t>=  </a:t>
            </a:r>
            <a:r>
              <a:rPr lang="en-US" altLang="zh-CN" sz="2400" smtClean="0">
                <a:solidFill>
                  <a:schemeClr val="accent2"/>
                </a:solidFill>
              </a:rPr>
              <a:t> 11</a:t>
            </a:r>
            <a:r>
              <a:rPr lang="en-US" altLang="zh-CN" sz="2400" smtClean="0"/>
              <a:t>  1011 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 smtClean="0"/>
              <a:t>                            [-y]</a:t>
            </a:r>
            <a:r>
              <a:rPr lang="zh-CN" altLang="en-US" sz="2400" baseline="-25000" smtClean="0"/>
              <a:t>补</a:t>
            </a:r>
            <a:r>
              <a:rPr lang="zh-CN" altLang="en-US" sz="2400" smtClean="0"/>
              <a:t> </a:t>
            </a:r>
            <a:r>
              <a:rPr lang="en-US" altLang="zh-CN" sz="2400" smtClean="0"/>
              <a:t>=  </a:t>
            </a:r>
            <a:r>
              <a:rPr lang="en-US" altLang="zh-CN" sz="2400" smtClean="0">
                <a:solidFill>
                  <a:schemeClr val="accent2"/>
                </a:solidFill>
              </a:rPr>
              <a:t>00</a:t>
            </a:r>
            <a:r>
              <a:rPr lang="en-US" altLang="zh-CN" sz="2400" smtClean="0"/>
              <a:t>  0101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47813" y="3581400"/>
            <a:ext cx="2232025" cy="2349500"/>
            <a:chOff x="1066" y="2840"/>
            <a:chExt cx="1406" cy="1480"/>
          </a:xfrm>
        </p:grpSpPr>
        <p:sp>
          <p:nvSpPr>
            <p:cNvPr id="120847" name="Line 5"/>
            <p:cNvSpPr>
              <a:spLocks noChangeShapeType="1"/>
            </p:cNvSpPr>
            <p:nvPr/>
          </p:nvSpPr>
          <p:spPr bwMode="auto">
            <a:xfrm>
              <a:off x="1066" y="3521"/>
              <a:ext cx="124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1" lang="zh-CN" altLang="en-US" sz="2400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848" name="Line 6"/>
            <p:cNvSpPr>
              <a:spLocks noChangeShapeType="1"/>
            </p:cNvSpPr>
            <p:nvPr/>
          </p:nvSpPr>
          <p:spPr bwMode="auto">
            <a:xfrm flipH="1">
              <a:off x="1383" y="3884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1" lang="zh-CN" altLang="en-US" sz="2400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849" name="Text Box 7"/>
            <p:cNvSpPr txBox="1">
              <a:spLocks noChangeArrowheads="1"/>
            </p:cNvSpPr>
            <p:nvPr/>
          </p:nvSpPr>
          <p:spPr bwMode="auto">
            <a:xfrm>
              <a:off x="1247" y="3793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>
                  <a:solidFill>
                    <a:schemeClr val="accent2"/>
                  </a:solidFill>
                  <a:latin typeface="Verdana" pitchFamily="34" charset="0"/>
                  <a:ea typeface="华文新魏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3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zh-CN" sz="1800" b="1" i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34536" name="Rectangle 8"/>
            <p:cNvSpPr>
              <a:spLocks noChangeArrowheads="1"/>
            </p:cNvSpPr>
            <p:nvPr/>
          </p:nvSpPr>
          <p:spPr bwMode="auto">
            <a:xfrm>
              <a:off x="1338" y="2840"/>
              <a:ext cx="1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00 1011</a:t>
              </a:r>
            </a:p>
          </p:txBody>
        </p:sp>
        <p:sp>
          <p:nvSpPr>
            <p:cNvPr id="534537" name="Rectangle 9"/>
            <p:cNvSpPr>
              <a:spLocks noChangeArrowheads="1"/>
            </p:cNvSpPr>
            <p:nvPr/>
          </p:nvSpPr>
          <p:spPr bwMode="auto">
            <a:xfrm>
              <a:off x="1066" y="3169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534538" name="Rectangle 10"/>
            <p:cNvSpPr>
              <a:spLocks noChangeArrowheads="1"/>
            </p:cNvSpPr>
            <p:nvPr/>
          </p:nvSpPr>
          <p:spPr bwMode="auto">
            <a:xfrm>
              <a:off x="1338" y="3158"/>
              <a:ext cx="9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11 1011</a:t>
              </a:r>
            </a:p>
          </p:txBody>
        </p:sp>
        <p:sp>
          <p:nvSpPr>
            <p:cNvPr id="534539" name="Rectangle 11"/>
            <p:cNvSpPr>
              <a:spLocks noChangeArrowheads="1"/>
            </p:cNvSpPr>
            <p:nvPr/>
          </p:nvSpPr>
          <p:spPr bwMode="auto">
            <a:xfrm>
              <a:off x="1156" y="3566"/>
              <a:ext cx="11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2800" i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1</a:t>
              </a:r>
              <a:r>
                <a:rPr lang="en-US" altLang="zh-CN" sz="2800" i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00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 0110</a:t>
              </a:r>
              <a:r>
                <a:rPr lang="en-US" altLang="zh-CN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534540" name="Rectangle 12"/>
            <p:cNvSpPr>
              <a:spLocks noChangeArrowheads="1"/>
            </p:cNvSpPr>
            <p:nvPr/>
          </p:nvSpPr>
          <p:spPr bwMode="auto">
            <a:xfrm>
              <a:off x="1429" y="3993"/>
              <a:ext cx="6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x+y</a:t>
              </a:r>
              <a:r>
                <a:rPr lang="en-US" altLang="zh-CN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32363" y="3581400"/>
            <a:ext cx="2232025" cy="2349500"/>
            <a:chOff x="3288" y="1933"/>
            <a:chExt cx="1406" cy="1480"/>
          </a:xfrm>
        </p:grpSpPr>
        <p:sp>
          <p:nvSpPr>
            <p:cNvPr id="120839" name="Line 14"/>
            <p:cNvSpPr>
              <a:spLocks noChangeShapeType="1"/>
            </p:cNvSpPr>
            <p:nvPr/>
          </p:nvSpPr>
          <p:spPr bwMode="auto">
            <a:xfrm>
              <a:off x="3288" y="2614"/>
              <a:ext cx="124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1" lang="zh-CN" altLang="en-US" sz="2400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840" name="Line 15"/>
            <p:cNvSpPr>
              <a:spLocks noChangeShapeType="1"/>
            </p:cNvSpPr>
            <p:nvPr/>
          </p:nvSpPr>
          <p:spPr bwMode="auto">
            <a:xfrm flipH="1">
              <a:off x="3605" y="2977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kumimoji="1" lang="zh-CN" altLang="en-US" sz="2400" i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0841" name="Text Box 16"/>
            <p:cNvSpPr txBox="1">
              <a:spLocks noChangeArrowheads="1"/>
            </p:cNvSpPr>
            <p:nvPr/>
          </p:nvSpPr>
          <p:spPr bwMode="auto">
            <a:xfrm>
              <a:off x="3469" y="2886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1pPr>
              <a:lvl2pPr marL="742950" indent="-28575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>
                  <a:solidFill>
                    <a:schemeClr val="accent2"/>
                  </a:solidFill>
                  <a:latin typeface="Verdana" pitchFamily="34" charset="0"/>
                  <a:ea typeface="华文新魏" pitchFamily="2" charset="-122"/>
                </a:defRPr>
              </a:lvl2pPr>
              <a:lvl3pPr marL="11430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3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3pPr>
              <a:lvl4pPr marL="1600200" indent="-22860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4pPr>
              <a:lvl5pPr marL="2057400" indent="-228600" eaLnBrk="0" hangingPunct="0">
                <a:lnSpc>
                  <a:spcPct val="12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zh-CN" sz="1800" b="1" i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3560" y="1933"/>
              <a:ext cx="1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00 1011</a:t>
              </a:r>
            </a:p>
          </p:txBody>
        </p:sp>
        <p:sp>
          <p:nvSpPr>
            <p:cNvPr id="534546" name="Rectangle 18"/>
            <p:cNvSpPr>
              <a:spLocks noChangeArrowheads="1"/>
            </p:cNvSpPr>
            <p:nvPr/>
          </p:nvSpPr>
          <p:spPr bwMode="auto">
            <a:xfrm>
              <a:off x="3288" y="2262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534547" name="Rectangle 19"/>
            <p:cNvSpPr>
              <a:spLocks noChangeArrowheads="1"/>
            </p:cNvSpPr>
            <p:nvPr/>
          </p:nvSpPr>
          <p:spPr bwMode="auto">
            <a:xfrm>
              <a:off x="3560" y="2251"/>
              <a:ext cx="9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00 0101</a:t>
              </a:r>
            </a:p>
          </p:txBody>
        </p:sp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3424" y="2659"/>
              <a:ext cx="10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0">
                  <a:solidFill>
                    <a:srgbClr val="003366"/>
                  </a:solidFill>
                  <a:latin typeface="Tahoma" pitchFamily="34" charset="0"/>
                  <a:ea typeface="宋体" pitchFamily="2" charset="-122"/>
                </a:rPr>
                <a:t>  </a:t>
              </a:r>
              <a:r>
                <a:rPr lang="en-US" altLang="zh-CN" sz="2800" i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01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 0000</a:t>
              </a:r>
              <a:r>
                <a:rPr lang="en-US" altLang="zh-CN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3651" y="308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800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2800" i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x-y</a:t>
              </a:r>
              <a:r>
                <a:rPr lang="en-US" altLang="zh-CN" b="1" i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516453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0192BD-41D6-4A01-806A-5E7CD7E7134E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补码特点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唯一的零</a:t>
            </a:r>
          </a:p>
          <a:p>
            <a:pPr eaLnBrk="1" hangingPunct="1"/>
            <a:r>
              <a:rPr lang="zh-CN" altLang="en-US" smtClean="0"/>
              <a:t>符号位可以直接参与运算</a:t>
            </a:r>
          </a:p>
          <a:p>
            <a:pPr eaLnBrk="1" hangingPunct="1"/>
            <a:r>
              <a:rPr lang="zh-CN" altLang="en-US" smtClean="0"/>
              <a:t>减法可以变成加法</a:t>
            </a:r>
          </a:p>
          <a:p>
            <a:pPr eaLnBrk="1" hangingPunct="1"/>
            <a:r>
              <a:rPr lang="zh-CN" altLang="en-US" smtClean="0"/>
              <a:t>负数比整数多一个</a:t>
            </a:r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533400" y="4876800"/>
            <a:ext cx="8191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accent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1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Two’s complement is the standard for integer !!</a:t>
            </a:r>
          </a:p>
        </p:txBody>
      </p:sp>
    </p:spTree>
    <p:extLst>
      <p:ext uri="{BB962C8B-B14F-4D97-AF65-F5344CB8AC3E}">
        <p14:creationId xmlns:p14="http://schemas.microsoft.com/office/powerpoint/2010/main" val="38432235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054036-F62E-4A40-A6E2-46C47A69DDFD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264525" cy="1216025"/>
          </a:xfrm>
        </p:spPr>
        <p:txBody>
          <a:bodyPr/>
          <a:lstStyle/>
          <a:p>
            <a:pPr marL="723900" indent="-723900" eaLnBrk="1" hangingPunct="1"/>
            <a:r>
              <a:rPr lang="en-US" altLang="zh-CN" sz="3400" smtClean="0"/>
              <a:t>4. </a:t>
            </a:r>
            <a:r>
              <a:rPr lang="zh-CN" altLang="en-US" sz="3400" smtClean="0"/>
              <a:t>移码表示法 </a:t>
            </a:r>
            <a:r>
              <a:rPr lang="en-US" altLang="zh-CN" sz="3400" smtClean="0"/>
              <a:t>Biased/Excess Notation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609600" y="3810000"/>
            <a:ext cx="7848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accent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Char char="p"/>
            </a:pPr>
            <a:r>
              <a:rPr lang="en-US" altLang="zh-CN" sz="2800" i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i="0" smtClean="0">
                <a:solidFill>
                  <a:srgbClr val="000000"/>
                </a:solidFill>
                <a:latin typeface="Times New Roman" pitchFamily="18" charset="0"/>
              </a:rPr>
              <a:t>保持数据原有大小顺序，便于进行比较操作。</a:t>
            </a:r>
          </a:p>
          <a:p>
            <a:pPr algn="l" eaLnBrk="1" hangingPunct="1">
              <a:spcBef>
                <a:spcPct val="0"/>
              </a:spcBef>
              <a:buClr>
                <a:srgbClr val="CC0000"/>
              </a:buClr>
              <a:buFont typeface="Wingdings" pitchFamily="2" charset="2"/>
              <a:buChar char="p"/>
            </a:pPr>
            <a:r>
              <a:rPr lang="zh-CN" altLang="en-US" sz="2800" i="0" smtClean="0">
                <a:solidFill>
                  <a:srgbClr val="000000"/>
                </a:solidFill>
                <a:latin typeface="Times New Roman" pitchFamily="18" charset="0"/>
              </a:rPr>
              <a:t> 通常仅用于表示整数，表示浮点数的阶码。</a:t>
            </a:r>
          </a:p>
        </p:txBody>
      </p:sp>
      <p:sp>
        <p:nvSpPr>
          <p:cNvPr id="652293" name="Rectangle 5"/>
          <p:cNvSpPr>
            <a:spLocks noChangeArrowheads="1"/>
          </p:cNvSpPr>
          <p:nvPr/>
        </p:nvSpPr>
        <p:spPr bwMode="auto">
          <a:xfrm>
            <a:off x="411163" y="2274888"/>
            <a:ext cx="7056437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048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accent2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>
                <a:srgbClr val="336699"/>
              </a:buClr>
              <a:buSzPct val="65000"/>
              <a:buFont typeface="Wingdings" pitchFamily="2" charset="2"/>
              <a:buNone/>
            </a:pPr>
            <a:r>
              <a:rPr lang="zh-CN" altLang="en-US" sz="2800" i="0" smtClean="0">
                <a:solidFill>
                  <a:srgbClr val="000000"/>
                </a:solidFill>
                <a:latin typeface="Tahoma" pitchFamily="34" charset="0"/>
              </a:rPr>
              <a:t>定义</a:t>
            </a:r>
          </a:p>
          <a:p>
            <a:pPr algn="l" eaLnBrk="1" hangingPunct="1">
              <a:lnSpc>
                <a:spcPct val="100000"/>
              </a:lnSpc>
              <a:buClr>
                <a:srgbClr val="336699"/>
              </a:buClr>
              <a:buSzPct val="65000"/>
              <a:buFont typeface="Wingdings" pitchFamily="2" charset="2"/>
              <a:buNone/>
            </a:pPr>
            <a:r>
              <a:rPr lang="zh-CN" altLang="en-US" sz="2800" i="0" smtClean="0">
                <a:solidFill>
                  <a:srgbClr val="000000"/>
                </a:solidFill>
                <a:latin typeface="Tahoma" pitchFamily="34" charset="0"/>
              </a:rPr>
              <a:t>	</a:t>
            </a:r>
            <a:r>
              <a:rPr lang="zh-CN" altLang="en-US" sz="2800" i="0" smtClean="0">
                <a:solidFill>
                  <a:srgbClr val="0000FF"/>
                </a:solidFill>
                <a:latin typeface="Tahoma" pitchFamily="34" charset="0"/>
              </a:rPr>
              <a:t>	</a:t>
            </a:r>
            <a:r>
              <a:rPr lang="en-US" altLang="zh-CN" sz="2800" i="0" smtClean="0">
                <a:solidFill>
                  <a:srgbClr val="0000FF"/>
                </a:solidFill>
                <a:latin typeface="Tahoma" pitchFamily="34" charset="0"/>
              </a:rPr>
              <a:t>[</a:t>
            </a:r>
            <a:r>
              <a:rPr lang="en-US" altLang="zh-CN" sz="2800" smtClean="0">
                <a:solidFill>
                  <a:srgbClr val="0000FF"/>
                </a:solidFill>
                <a:latin typeface="Tahoma" pitchFamily="34" charset="0"/>
              </a:rPr>
              <a:t>x</a:t>
            </a:r>
            <a:r>
              <a:rPr lang="en-US" altLang="zh-CN" sz="2800" i="0" smtClean="0">
                <a:solidFill>
                  <a:srgbClr val="0000FF"/>
                </a:solidFill>
                <a:latin typeface="Tahoma" pitchFamily="34" charset="0"/>
              </a:rPr>
              <a:t>]</a:t>
            </a:r>
            <a:r>
              <a:rPr lang="zh-CN" altLang="en-US" sz="2800" i="0" baseline="-25000" smtClean="0">
                <a:solidFill>
                  <a:srgbClr val="0000FF"/>
                </a:solidFill>
                <a:latin typeface="Tahoma" pitchFamily="34" charset="0"/>
              </a:rPr>
              <a:t>移</a:t>
            </a:r>
            <a:r>
              <a:rPr lang="zh-CN" altLang="en-US" sz="2800" i="0" smtClean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 altLang="zh-CN" sz="2800" i="0" smtClean="0">
                <a:solidFill>
                  <a:srgbClr val="0000FF"/>
                </a:solidFill>
                <a:latin typeface="Tahoma" pitchFamily="34" charset="0"/>
              </a:rPr>
              <a:t>= 2</a:t>
            </a:r>
            <a:r>
              <a:rPr lang="en-US" altLang="zh-CN" sz="2800" baseline="50000" smtClean="0">
                <a:solidFill>
                  <a:srgbClr val="0000FF"/>
                </a:solidFill>
                <a:latin typeface="Tahoma" pitchFamily="34" charset="0"/>
              </a:rPr>
              <a:t>n</a:t>
            </a:r>
            <a:r>
              <a:rPr lang="en-US" altLang="zh-CN" sz="2800" i="0" smtClean="0">
                <a:solidFill>
                  <a:srgbClr val="0000FF"/>
                </a:solidFill>
                <a:latin typeface="Tahoma" pitchFamily="34" charset="0"/>
              </a:rPr>
              <a:t>+</a:t>
            </a:r>
            <a:r>
              <a:rPr lang="en-US" altLang="zh-CN" sz="2800" smtClean="0">
                <a:solidFill>
                  <a:srgbClr val="0000FF"/>
                </a:solidFill>
                <a:latin typeface="Tahoma" pitchFamily="34" charset="0"/>
              </a:rPr>
              <a:t>x     </a:t>
            </a:r>
            <a:r>
              <a:rPr lang="en-US" altLang="zh-CN" sz="2800" i="0" smtClean="0">
                <a:solidFill>
                  <a:srgbClr val="0000FF"/>
                </a:solidFill>
                <a:latin typeface="Tahoma" pitchFamily="34" charset="0"/>
              </a:rPr>
              <a:t>-2</a:t>
            </a:r>
            <a:r>
              <a:rPr lang="en-US" altLang="zh-CN" sz="2800" baseline="50000" smtClean="0">
                <a:solidFill>
                  <a:srgbClr val="0000FF"/>
                </a:solidFill>
                <a:latin typeface="Tahoma" pitchFamily="34" charset="0"/>
              </a:rPr>
              <a:t>n</a:t>
            </a:r>
            <a:r>
              <a:rPr lang="en-US" altLang="zh-CN" sz="2800" i="0" smtClean="0">
                <a:solidFill>
                  <a:srgbClr val="0000FF"/>
                </a:solidFill>
                <a:latin typeface="Tahoma" pitchFamily="34" charset="0"/>
              </a:rPr>
              <a:t> ≤ </a:t>
            </a:r>
            <a:r>
              <a:rPr lang="en-US" altLang="zh-CN" sz="2800" smtClean="0">
                <a:solidFill>
                  <a:srgbClr val="0000FF"/>
                </a:solidFill>
                <a:latin typeface="Tahoma" pitchFamily="34" charset="0"/>
              </a:rPr>
              <a:t>x</a:t>
            </a:r>
            <a:r>
              <a:rPr lang="en-US" altLang="zh-CN" sz="2800" i="0" smtClean="0">
                <a:solidFill>
                  <a:srgbClr val="0000FF"/>
                </a:solidFill>
                <a:latin typeface="Tahoma" pitchFamily="34" charset="0"/>
              </a:rPr>
              <a:t> &lt; 2</a:t>
            </a:r>
            <a:r>
              <a:rPr lang="en-US" altLang="zh-CN" sz="2800" baseline="50000" smtClean="0">
                <a:solidFill>
                  <a:srgbClr val="0000FF"/>
                </a:solidFill>
                <a:latin typeface="Tahoma" pitchFamily="34" charset="0"/>
              </a:rPr>
              <a:t>n</a:t>
            </a:r>
            <a:r>
              <a:rPr lang="en-US" altLang="zh-CN" sz="2800" i="0" smtClean="0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altLang="zh-CN" sz="2800" i="0" smtClean="0">
                <a:solidFill>
                  <a:srgbClr val="000099"/>
                </a:solidFill>
                <a:latin typeface="Tahoma" pitchFamily="34" charset="0"/>
              </a:rPr>
            </a:br>
            <a:endParaRPr lang="en-US" altLang="zh-CN" sz="2800" i="0" smtClean="0">
              <a:solidFill>
                <a:srgbClr val="00009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011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2" grpId="0" build="allAtOnce"/>
      <p:bldP spid="6522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4"/>
          <p:cNvSpPr txBox="1">
            <a:spLocks noGrp="1" noChangeArrowheads="1"/>
          </p:cNvSpPr>
          <p:nvPr/>
        </p:nvSpPr>
        <p:spPr bwMode="auto">
          <a:xfrm>
            <a:off x="533400" y="6153150"/>
            <a:ext cx="2743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华文新魏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i="0" smtClean="0">
                <a:solidFill>
                  <a:srgbClr val="000000"/>
                </a:solidFill>
              </a:rPr>
              <a:t>计算机组成原理 </a:t>
            </a:r>
            <a:r>
              <a:rPr lang="zh-CN" altLang="en-US" sz="1400" i="0" smtClean="0">
                <a:solidFill>
                  <a:srgbClr val="000000"/>
                </a:solidFill>
              </a:rPr>
              <a:t> </a:t>
            </a:r>
            <a:r>
              <a:rPr lang="en-US" altLang="zh-CN" sz="1400" i="0" smtClean="0">
                <a:solidFill>
                  <a:srgbClr val="000000"/>
                </a:solidFill>
              </a:rPr>
              <a:t>Slide</a:t>
            </a:r>
            <a:r>
              <a:rPr lang="en-US" altLang="zh-CN" sz="1200" i="0" smtClean="0">
                <a:solidFill>
                  <a:srgbClr val="000000"/>
                </a:solidFill>
              </a:rPr>
              <a:t> </a:t>
            </a:r>
            <a:fld id="{44853377-A802-4141-8E34-DC7C153B3314}" type="slidenum">
              <a:rPr lang="en-US" altLang="zh-CN" sz="1200" i="0" smtClean="0">
                <a:solidFill>
                  <a:srgbClr val="CC0000"/>
                </a:solidFill>
              </a:rPr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r>
              <a:rPr lang="en-US" altLang="zh-CN" sz="1200" i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浮点数加减法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五个基本步骤</a:t>
            </a:r>
          </a:p>
          <a:p>
            <a:pPr lvl="1" eaLnBrk="1" hangingPunct="1"/>
            <a:r>
              <a:rPr lang="zh-CN" altLang="en-US" smtClean="0"/>
              <a:t>对阶</a:t>
            </a:r>
          </a:p>
          <a:p>
            <a:pPr lvl="1" eaLnBrk="1" hangingPunct="1"/>
            <a:r>
              <a:rPr lang="zh-CN" altLang="en-US" smtClean="0"/>
              <a:t>尾数求和</a:t>
            </a:r>
          </a:p>
          <a:p>
            <a:pPr lvl="1" eaLnBrk="1" hangingPunct="1"/>
            <a:r>
              <a:rPr lang="zh-CN" altLang="en-US" smtClean="0"/>
              <a:t>规格化（左规，右规）</a:t>
            </a:r>
          </a:p>
          <a:p>
            <a:pPr lvl="1" eaLnBrk="1" hangingPunct="1"/>
            <a:r>
              <a:rPr lang="zh-CN" altLang="en-US" smtClean="0"/>
              <a:t>舍入（截去、</a:t>
            </a:r>
            <a:r>
              <a:rPr lang="en-US" altLang="zh-CN" smtClean="0"/>
              <a:t>0</a:t>
            </a:r>
            <a:r>
              <a:rPr lang="zh-CN" altLang="en-US" smtClean="0"/>
              <a:t>舍</a:t>
            </a:r>
            <a:r>
              <a:rPr lang="en-US" altLang="zh-CN" smtClean="0"/>
              <a:t>1</a:t>
            </a:r>
            <a:r>
              <a:rPr lang="zh-CN" altLang="en-US" smtClean="0"/>
              <a:t>入</a:t>
            </a:r>
            <a:r>
              <a:rPr lang="zh-CN" altLang="en-US" smtClean="0">
                <a:sym typeface="Symbol" pitchFamily="18" charset="2"/>
              </a:rPr>
              <a:t>）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检查溢出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772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546100"/>
            <a:ext cx="8229600" cy="12588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例</a:t>
            </a:r>
            <a:r>
              <a:rPr lang="en-US" altLang="zh-CN" sz="1900" smtClean="0">
                <a:solidFill>
                  <a:schemeClr val="tx1"/>
                </a:solidFill>
                <a:ea typeface="华文新魏" pitchFamily="2" charset="-122"/>
              </a:rPr>
              <a:t>1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  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两浮点数</a:t>
            </a:r>
            <a:r>
              <a:rPr lang="en-US" altLang="zh-CN" sz="2100" i="1" smtClean="0">
                <a:solidFill>
                  <a:schemeClr val="tx1"/>
                </a:solidFill>
                <a:ea typeface="华文新魏" pitchFamily="2" charset="-122"/>
              </a:rPr>
              <a:t>x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 = 2</a:t>
            </a:r>
            <a:r>
              <a:rPr lang="en-US" altLang="zh-CN" sz="2100" baseline="30000" smtClean="0">
                <a:solidFill>
                  <a:schemeClr val="tx1"/>
                </a:solidFill>
                <a:ea typeface="华文新魏" pitchFamily="2" charset="-122"/>
              </a:rPr>
              <a:t>101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×0.1101</a:t>
            </a:r>
            <a:r>
              <a:rPr lang="en-US" altLang="zh-CN" sz="2100" smtClean="0">
                <a:solidFill>
                  <a:schemeClr val="accent2"/>
                </a:solidFill>
                <a:ea typeface="华文新魏" pitchFamily="2" charset="-122"/>
              </a:rPr>
              <a:t>1011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，</a:t>
            </a:r>
            <a:b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</a:br>
            <a:r>
              <a:rPr lang="en-US" altLang="zh-CN" sz="2100" i="1" smtClean="0">
                <a:solidFill>
                  <a:schemeClr val="tx1"/>
                </a:solidFill>
                <a:ea typeface="华文新魏" pitchFamily="2" charset="-122"/>
              </a:rPr>
              <a:t>y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 = 2</a:t>
            </a:r>
            <a:r>
              <a:rPr lang="en-US" altLang="zh-CN" sz="2100" baseline="30000" smtClean="0">
                <a:solidFill>
                  <a:schemeClr val="tx1"/>
                </a:solidFill>
                <a:ea typeface="华文新魏" pitchFamily="2" charset="-122"/>
              </a:rPr>
              <a:t>111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×(-0.1010</a:t>
            </a:r>
            <a:r>
              <a:rPr lang="en-US" altLang="zh-CN" sz="2100" smtClean="0">
                <a:solidFill>
                  <a:schemeClr val="accent2"/>
                </a:solidFill>
                <a:ea typeface="华文新魏" pitchFamily="2" charset="-122"/>
              </a:rPr>
              <a:t>1100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)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。假设尾数在计算机中以补码表示，可存储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10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位尾数，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2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位符号位，阶码以补码表示，双符号位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,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求</a:t>
            </a:r>
            <a:r>
              <a:rPr lang="en-US" altLang="zh-CN" sz="2100" i="1" smtClean="0">
                <a:solidFill>
                  <a:schemeClr val="tx1"/>
                </a:solidFill>
                <a:ea typeface="华文新魏" pitchFamily="2" charset="-122"/>
              </a:rPr>
              <a:t>x</a:t>
            </a:r>
            <a:r>
              <a:rPr lang="en-US" altLang="zh-CN" sz="2100" smtClean="0">
                <a:solidFill>
                  <a:schemeClr val="tx1"/>
                </a:solidFill>
                <a:ea typeface="华文新魏" pitchFamily="2" charset="-122"/>
              </a:rPr>
              <a:t>+</a:t>
            </a:r>
            <a:r>
              <a:rPr lang="en-US" altLang="zh-CN" sz="2100" i="1" smtClean="0">
                <a:solidFill>
                  <a:schemeClr val="tx1"/>
                </a:solidFill>
                <a:ea typeface="华文新魏" pitchFamily="2" charset="-122"/>
              </a:rPr>
              <a:t>y</a:t>
            </a:r>
            <a:r>
              <a:rPr lang="zh-CN" altLang="en-US" sz="2100" smtClean="0">
                <a:solidFill>
                  <a:schemeClr val="tx1"/>
                </a:solidFill>
                <a:ea typeface="华文新魏" pitchFamily="2" charset="-122"/>
              </a:rPr>
              <a:t>。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6138" y="1984375"/>
            <a:ext cx="7785100" cy="4527550"/>
          </a:xfrm>
          <a:noFill/>
        </p:spPr>
        <p:txBody>
          <a:bodyPr/>
          <a:lstStyle/>
          <a:p>
            <a:pPr marL="622300" indent="-3556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解：将</a:t>
            </a:r>
            <a:r>
              <a:rPr lang="en-US" altLang="zh-CN" sz="2400" smtClean="0">
                <a:solidFill>
                  <a:srgbClr val="0000FF"/>
                </a:solidFill>
                <a:latin typeface="华文新魏" pitchFamily="2" charset="-122"/>
              </a:rPr>
              <a:t>x,y</a:t>
            </a: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转换成浮点数据格式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zh-CN" altLang="en-US" sz="2000" smtClean="0"/>
              <a:t>     </a:t>
            </a:r>
            <a:r>
              <a:rPr lang="en-US" altLang="zh-CN" sz="2000" smtClean="0"/>
              <a:t>[x]</a:t>
            </a:r>
            <a:r>
              <a:rPr lang="zh-CN" altLang="en-US" sz="2000" baseline="-25000" smtClean="0"/>
              <a:t>浮</a:t>
            </a:r>
            <a:r>
              <a:rPr lang="zh-CN" altLang="en-US" sz="2000" smtClean="0"/>
              <a:t> </a:t>
            </a:r>
            <a:r>
              <a:rPr lang="en-US" altLang="zh-CN" sz="2000" smtClean="0"/>
              <a:t>= 00 101, 00.1101</a:t>
            </a:r>
            <a:r>
              <a:rPr lang="en-US" altLang="zh-CN" sz="2000" smtClean="0">
                <a:solidFill>
                  <a:schemeClr val="accent2"/>
                </a:solidFill>
              </a:rPr>
              <a:t>1011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en-US" altLang="zh-CN" sz="2000" smtClean="0"/>
              <a:t>     [Y]</a:t>
            </a:r>
            <a:r>
              <a:rPr lang="zh-CN" altLang="en-US" sz="2000" baseline="-25000" smtClean="0"/>
              <a:t>浮</a:t>
            </a:r>
            <a:r>
              <a:rPr lang="zh-CN" altLang="en-US" sz="2000" smtClean="0"/>
              <a:t> </a:t>
            </a:r>
            <a:r>
              <a:rPr lang="en-US" altLang="zh-CN" sz="2000" smtClean="0"/>
              <a:t>= 00 111, 11.0101</a:t>
            </a:r>
            <a:r>
              <a:rPr lang="en-US" altLang="zh-CN" sz="2000" smtClean="0">
                <a:solidFill>
                  <a:schemeClr val="accent2"/>
                </a:solidFill>
              </a:rPr>
              <a:t>0011</a:t>
            </a:r>
            <a:r>
              <a:rPr lang="en-US" altLang="zh-CN" sz="2000" smtClean="0"/>
              <a:t>+1        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en-US" altLang="zh-CN" sz="2000" smtClean="0"/>
              <a:t>               00 111, 11.0101</a:t>
            </a:r>
            <a:r>
              <a:rPr lang="en-US" altLang="zh-CN" sz="2000" smtClean="0">
                <a:solidFill>
                  <a:schemeClr val="accent2"/>
                </a:solidFill>
              </a:rPr>
              <a:t>0100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步骤</a:t>
            </a:r>
            <a:r>
              <a:rPr lang="en-US" altLang="zh-CN" sz="2400" smtClean="0">
                <a:solidFill>
                  <a:srgbClr val="0000FF"/>
                </a:solidFill>
                <a:latin typeface="华文新魏" pitchFamily="2" charset="-122"/>
              </a:rPr>
              <a:t>1</a:t>
            </a:r>
            <a:r>
              <a:rPr lang="zh-CN" altLang="en-US" sz="2400" smtClean="0">
                <a:solidFill>
                  <a:srgbClr val="0000FF"/>
                </a:solidFill>
                <a:latin typeface="华文新魏" pitchFamily="2" charset="-122"/>
              </a:rPr>
              <a:t>：对阶，阶差为</a:t>
            </a:r>
            <a:r>
              <a:rPr lang="en-US" altLang="zh-CN" sz="2400" smtClean="0">
                <a:solidFill>
                  <a:srgbClr val="0000FF"/>
                </a:solidFill>
                <a:latin typeface="华文新魏" pitchFamily="2" charset="-122"/>
              </a:rPr>
              <a:t>Ex-Ey=[Ex]</a:t>
            </a:r>
            <a:r>
              <a:rPr lang="zh-CN" altLang="en-US" sz="2400" baseline="-25000" smtClean="0">
                <a:solidFill>
                  <a:srgbClr val="0000FF"/>
                </a:solidFill>
                <a:latin typeface="华文新魏" pitchFamily="2" charset="-122"/>
              </a:rPr>
              <a:t>补</a:t>
            </a:r>
            <a:r>
              <a:rPr lang="en-US" altLang="zh-CN" sz="2400" smtClean="0">
                <a:solidFill>
                  <a:srgbClr val="0000FF"/>
                </a:solidFill>
                <a:latin typeface="华文新魏" pitchFamily="2" charset="-122"/>
              </a:rPr>
              <a:t>+[-Ey]</a:t>
            </a:r>
            <a:r>
              <a:rPr lang="zh-CN" altLang="en-US" sz="2400" baseline="-25000" smtClean="0">
                <a:solidFill>
                  <a:srgbClr val="0000FF"/>
                </a:solidFill>
                <a:latin typeface="华文新魏" pitchFamily="2" charset="-122"/>
              </a:rPr>
              <a:t>补</a:t>
            </a:r>
            <a:endParaRPr lang="zh-CN" altLang="en-US" sz="2400" smtClean="0">
              <a:solidFill>
                <a:srgbClr val="0000FF"/>
              </a:solidFill>
              <a:latin typeface="华文新魏" pitchFamily="2" charset="-122"/>
            </a:endParaRP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chemeClr val="accent2"/>
                </a:solidFill>
              </a:rPr>
              <a:t>        </a:t>
            </a:r>
            <a:r>
              <a:rPr lang="en-US" altLang="zh-CN" sz="1800" smtClean="0">
                <a:solidFill>
                  <a:schemeClr val="accent2"/>
                </a:solidFill>
              </a:rPr>
              <a:t>[-Ey]</a:t>
            </a:r>
            <a:r>
              <a:rPr lang="zh-CN" altLang="en-US" sz="1800" baseline="-25000" smtClean="0">
                <a:solidFill>
                  <a:schemeClr val="accent2"/>
                </a:solidFill>
              </a:rPr>
              <a:t>补</a:t>
            </a:r>
            <a:r>
              <a:rPr lang="en-US" altLang="zh-CN" sz="1800" smtClean="0">
                <a:solidFill>
                  <a:schemeClr val="accent2"/>
                </a:solidFill>
              </a:rPr>
              <a:t>=11000</a:t>
            </a:r>
            <a:r>
              <a:rPr lang="zh-CN" altLang="en-US" sz="1800" smtClean="0">
                <a:solidFill>
                  <a:schemeClr val="accent2"/>
                </a:solidFill>
              </a:rPr>
              <a:t>＋</a:t>
            </a:r>
            <a:r>
              <a:rPr lang="en-US" altLang="zh-CN" sz="1800" smtClean="0">
                <a:solidFill>
                  <a:schemeClr val="accent2"/>
                </a:solidFill>
              </a:rPr>
              <a:t>1</a:t>
            </a:r>
            <a:r>
              <a:rPr lang="zh-CN" altLang="en-US" sz="1800" smtClean="0">
                <a:solidFill>
                  <a:schemeClr val="accent2"/>
                </a:solidFill>
              </a:rPr>
              <a:t>＝</a:t>
            </a:r>
            <a:r>
              <a:rPr lang="en-US" altLang="zh-CN" sz="1800" smtClean="0">
                <a:solidFill>
                  <a:schemeClr val="accent2"/>
                </a:solidFill>
              </a:rPr>
              <a:t>11001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accent2"/>
                </a:solidFill>
              </a:rPr>
              <a:t>        Ex-Ey</a:t>
            </a:r>
            <a:r>
              <a:rPr lang="zh-CN" altLang="en-US" sz="1800" smtClean="0">
                <a:solidFill>
                  <a:schemeClr val="accent2"/>
                </a:solidFill>
              </a:rPr>
              <a:t>＝</a:t>
            </a:r>
            <a:r>
              <a:rPr lang="en-US" altLang="zh-CN" sz="1800" smtClean="0">
                <a:solidFill>
                  <a:schemeClr val="accent2"/>
                </a:solidFill>
              </a:rPr>
              <a:t>00101</a:t>
            </a:r>
            <a:r>
              <a:rPr lang="zh-CN" altLang="en-US" sz="1800" smtClean="0">
                <a:solidFill>
                  <a:schemeClr val="accent2"/>
                </a:solidFill>
              </a:rPr>
              <a:t>＋</a:t>
            </a:r>
            <a:r>
              <a:rPr lang="en-US" altLang="zh-CN" sz="1800" smtClean="0">
                <a:solidFill>
                  <a:schemeClr val="accent2"/>
                </a:solidFill>
              </a:rPr>
              <a:t>11001</a:t>
            </a:r>
            <a:r>
              <a:rPr lang="zh-CN" altLang="en-US" sz="1800" smtClean="0">
                <a:solidFill>
                  <a:schemeClr val="accent2"/>
                </a:solidFill>
              </a:rPr>
              <a:t>＝</a:t>
            </a:r>
            <a:r>
              <a:rPr lang="en-US" altLang="zh-CN" sz="1800" smtClean="0">
                <a:solidFill>
                  <a:schemeClr val="accent2"/>
                </a:solidFill>
              </a:rPr>
              <a:t>11110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accent2"/>
                </a:solidFill>
              </a:rPr>
              <a:t>                  </a:t>
            </a:r>
            <a:r>
              <a:rPr lang="zh-CN" altLang="en-US" sz="1800" smtClean="0">
                <a:solidFill>
                  <a:schemeClr val="accent2"/>
                </a:solidFill>
              </a:rPr>
              <a:t>＝－（</a:t>
            </a:r>
            <a:r>
              <a:rPr lang="en-US" altLang="zh-CN" sz="1800" smtClean="0">
                <a:solidFill>
                  <a:schemeClr val="accent2"/>
                </a:solidFill>
              </a:rPr>
              <a:t>00001</a:t>
            </a:r>
            <a:r>
              <a:rPr lang="zh-CN" altLang="en-US" sz="1800" smtClean="0">
                <a:solidFill>
                  <a:schemeClr val="accent2"/>
                </a:solidFill>
              </a:rPr>
              <a:t>＋</a:t>
            </a:r>
            <a:r>
              <a:rPr lang="en-US" altLang="zh-CN" sz="1800" smtClean="0">
                <a:solidFill>
                  <a:schemeClr val="accent2"/>
                </a:solidFill>
              </a:rPr>
              <a:t>1</a:t>
            </a:r>
            <a:r>
              <a:rPr lang="zh-CN" altLang="en-US" sz="1800" smtClean="0">
                <a:solidFill>
                  <a:schemeClr val="accent2"/>
                </a:solidFill>
              </a:rPr>
              <a:t>）＝－</a:t>
            </a:r>
            <a:r>
              <a:rPr lang="en-US" altLang="zh-CN" sz="1800" smtClean="0">
                <a:solidFill>
                  <a:schemeClr val="accent2"/>
                </a:solidFill>
              </a:rPr>
              <a:t>00010</a:t>
            </a:r>
            <a:r>
              <a:rPr lang="zh-CN" altLang="en-US" sz="1800" smtClean="0">
                <a:solidFill>
                  <a:schemeClr val="accent2"/>
                </a:solidFill>
              </a:rPr>
              <a:t>＝－</a:t>
            </a:r>
            <a:r>
              <a:rPr lang="en-US" altLang="zh-CN" sz="1800" smtClean="0">
                <a:solidFill>
                  <a:schemeClr val="accent2"/>
                </a:solidFill>
              </a:rPr>
              <a:t>2 &lt; 0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chemeClr val="accent2"/>
                </a:solidFill>
              </a:rPr>
              <a:t>      Ex-Ey&lt;0     Ex&lt;Ey </a:t>
            </a:r>
            <a:r>
              <a:rPr lang="zh-CN" altLang="en-US" sz="2000" smtClean="0">
                <a:solidFill>
                  <a:schemeClr val="accent2"/>
                </a:solidFill>
              </a:rPr>
              <a:t>小阶对大阶，</a:t>
            </a:r>
          </a:p>
          <a:p>
            <a:pPr marL="622300" indent="-355600"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华文新魏" pitchFamily="2" charset="-122"/>
              </a:rPr>
              <a:t>      </a:t>
            </a:r>
            <a:r>
              <a:rPr lang="en-US" altLang="zh-CN" sz="2000" smtClean="0">
                <a:latin typeface="华文新魏" pitchFamily="2" charset="-122"/>
              </a:rPr>
              <a:t>X</a:t>
            </a:r>
            <a:r>
              <a:rPr lang="zh-CN" altLang="en-US" sz="2000" smtClean="0">
                <a:latin typeface="华文新魏" pitchFamily="2" charset="-122"/>
              </a:rPr>
              <a:t>阶码加</a:t>
            </a:r>
            <a:r>
              <a:rPr lang="en-US" altLang="zh-CN" sz="2000" smtClean="0">
                <a:latin typeface="华文新魏" pitchFamily="2" charset="-122"/>
              </a:rPr>
              <a:t>2      X</a:t>
            </a:r>
            <a:r>
              <a:rPr lang="zh-CN" altLang="en-US" sz="2000" smtClean="0">
                <a:latin typeface="华文新魏" pitchFamily="2" charset="-122"/>
              </a:rPr>
              <a:t>尾数右移</a:t>
            </a:r>
            <a:r>
              <a:rPr lang="en-US" altLang="zh-CN" sz="2000" smtClean="0">
                <a:latin typeface="华文新魏" pitchFamily="2" charset="-122"/>
              </a:rPr>
              <a:t>2</a:t>
            </a:r>
            <a:r>
              <a:rPr lang="zh-CN" altLang="en-US" sz="2000" smtClean="0">
                <a:latin typeface="华文新魏" pitchFamily="2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804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|18.5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50000"/>
          </a:srgbClr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zh-CN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50000"/>
          </a:srgbClr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zh-CN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华文新魏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7200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None/>
          <a:tabLst/>
          <a:defRPr kumimoji="0" lang="zh-CN" alt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7200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None/>
          <a:tabLst/>
          <a:defRPr kumimoji="0" lang="zh-CN" alt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  <a:ea typeface="华文新魏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7200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None/>
          <a:tabLst/>
          <a:defRPr kumimoji="0" lang="zh-CN" alt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7200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itchFamily="2" charset="2"/>
          <a:buNone/>
          <a:tabLst/>
          <a:defRPr kumimoji="0" lang="zh-CN" alt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itchFamily="34" charset="0"/>
            <a:ea typeface="华文新魏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9303</TotalTime>
  <Words>3549</Words>
  <Application>Microsoft Office PowerPoint</Application>
  <PresentationFormat>全屏显示(4:3)</PresentationFormat>
  <Paragraphs>519</Paragraphs>
  <Slides>43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3" baseType="lpstr">
      <vt:lpstr>Arial</vt:lpstr>
      <vt:lpstr>宋体</vt:lpstr>
      <vt:lpstr>Times New Roman</vt:lpstr>
      <vt:lpstr>Wingdings</vt:lpstr>
      <vt:lpstr>华文新魏</vt:lpstr>
      <vt:lpstr>仿宋_GB2312</vt:lpstr>
      <vt:lpstr>Garamond</vt:lpstr>
      <vt:lpstr>华文细黑</vt:lpstr>
      <vt:lpstr>微软雅黑</vt:lpstr>
      <vt:lpstr>Tahoma</vt:lpstr>
      <vt:lpstr>华文楷体</vt:lpstr>
      <vt:lpstr>Verdana</vt:lpstr>
      <vt:lpstr>Symbol</vt:lpstr>
      <vt:lpstr>黑体</vt:lpstr>
      <vt:lpstr>2_nordridesign</vt:lpstr>
      <vt:lpstr>1_nordridesign</vt:lpstr>
      <vt:lpstr>Profile</vt:lpstr>
      <vt:lpstr>1_Profile</vt:lpstr>
      <vt:lpstr>2_Profile</vt:lpstr>
      <vt:lpstr>图片</vt:lpstr>
      <vt:lpstr>PowerPoint 演示文稿</vt:lpstr>
      <vt:lpstr>补码表示中的符号位扩展</vt:lpstr>
      <vt:lpstr>补码表示中的符号位扩展…</vt:lpstr>
      <vt:lpstr>模4补码</vt:lpstr>
      <vt:lpstr>补码加减法运算实例</vt:lpstr>
      <vt:lpstr>补码特点</vt:lpstr>
      <vt:lpstr>4. 移码表示法 Biased/Excess Notation</vt:lpstr>
      <vt:lpstr>浮点数加减法</vt:lpstr>
      <vt:lpstr>例1  两浮点数x = 2101×0.11011011， y = 2111×(-0.10101100)。假设尾数在计算机中以补码表示，可存储10位尾数，2位符号位，阶码以补码表示，双符号位,求x+y。</vt:lpstr>
      <vt:lpstr>PowerPoint 演示文稿</vt:lpstr>
      <vt:lpstr>PowerPoint 演示文稿</vt:lpstr>
      <vt:lpstr>例2. 两浮点数   x = 201×0.1101，   y = 210×(-0.1010)。   假设尾数在计算机中以补码表示，可存储6位尾数，2位符号位，阶码以补码表示，双符号位，采用0舍1入,求x+y。</vt:lpstr>
      <vt:lpstr>PowerPoint 演示文稿</vt:lpstr>
      <vt:lpstr>PowerPoint 演示文稿</vt:lpstr>
      <vt:lpstr>特殊例子</vt:lpstr>
      <vt:lpstr>特殊例子</vt:lpstr>
      <vt:lpstr>PowerPoint 演示文稿</vt:lpstr>
      <vt:lpstr>PowerPoint 演示文稿</vt:lpstr>
      <vt:lpstr>例子</vt:lpstr>
      <vt:lpstr>例子</vt:lpstr>
      <vt:lpstr>PowerPoint 演示文稿</vt:lpstr>
      <vt:lpstr>PowerPoint 演示文稿</vt:lpstr>
      <vt:lpstr>作业</vt:lpstr>
      <vt:lpstr>例子</vt:lpstr>
      <vt:lpstr>同时中断请求的处理方法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xiaoliang</cp:lastModifiedBy>
  <cp:revision>602</cp:revision>
  <cp:lastPrinted>2010-12-19T06:40:38Z</cp:lastPrinted>
  <dcterms:created xsi:type="dcterms:W3CDTF">2009-09-14T03:13:49Z</dcterms:created>
  <dcterms:modified xsi:type="dcterms:W3CDTF">2016-12-09T16:31:04Z</dcterms:modified>
</cp:coreProperties>
</file>