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mo" charset="1" panose="020B0604020202020204"/>
      <p:regular r:id="rId17"/>
    </p:embeddedFont>
    <p:embeddedFont>
      <p:font typeface="Canva Sans" charset="1" panose="020B0503030501040103"/>
      <p:regular r:id="rId18"/>
    </p:embeddedFont>
    <p:embeddedFont>
      <p:font typeface="TT Rounds Condensed" charset="1" panose="02000506030000020003"/>
      <p:regular r:id="rId19"/>
    </p:embeddedFont>
    <p:embeddedFont>
      <p:font typeface="Arimo Bold" charset="1" panose="020B07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2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3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4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5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6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7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190340"/>
            <a:ext cx="18288000" cy="480060"/>
            <a:chOff x="0" y="0"/>
            <a:chExt cx="24384000" cy="640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640080"/>
            </a:xfrm>
            <a:custGeom>
              <a:avLst/>
              <a:gdLst/>
              <a:ahLst/>
              <a:cxnLst/>
              <a:rect r="r" b="b" t="t" l="l"/>
              <a:pathLst>
                <a:path h="64008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258920"/>
            <a:ext cx="1066800" cy="342900"/>
            <a:chOff x="0" y="0"/>
            <a:chExt cx="1422400" cy="457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22400" cy="457200"/>
            </a:xfrm>
            <a:custGeom>
              <a:avLst/>
              <a:gdLst/>
              <a:ahLst/>
              <a:cxnLst/>
              <a:rect r="r" b="b" t="t" l="l"/>
              <a:pathLst>
                <a:path h="457200" w="14224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1100" y="2258920"/>
            <a:ext cx="17106900" cy="342900"/>
            <a:chOff x="0" y="0"/>
            <a:chExt cx="22809200" cy="457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09200" cy="457200"/>
            </a:xfrm>
            <a:custGeom>
              <a:avLst/>
              <a:gdLst/>
              <a:ahLst/>
              <a:cxnLst/>
              <a:rect r="r" b="b" t="t" l="l"/>
              <a:pathLst>
                <a:path h="457200" w="22809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8956548"/>
            <a:ext cx="18288000" cy="1330452"/>
            <a:chOff x="0" y="0"/>
            <a:chExt cx="24384000" cy="17739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84000" cy="1773936"/>
            </a:xfrm>
            <a:custGeom>
              <a:avLst/>
              <a:gdLst/>
              <a:ahLst/>
              <a:cxnLst/>
              <a:rect r="r" b="b" t="t" l="l"/>
              <a:pathLst>
                <a:path h="1773936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773936"/>
                  </a:lnTo>
                  <a:lnTo>
                    <a:pt x="0" y="177393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0" y="9086850"/>
            <a:ext cx="4498848" cy="1069848"/>
            <a:chOff x="0" y="0"/>
            <a:chExt cx="5998464" cy="14264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98464" cy="1426464"/>
            </a:xfrm>
            <a:custGeom>
              <a:avLst/>
              <a:gdLst/>
              <a:ahLst/>
              <a:cxnLst/>
              <a:rect r="r" b="b" t="t" l="l"/>
              <a:pathLst>
                <a:path h="1426464" w="5998464">
                  <a:moveTo>
                    <a:pt x="0" y="0"/>
                  </a:moveTo>
                  <a:lnTo>
                    <a:pt x="5998464" y="0"/>
                  </a:lnTo>
                  <a:lnTo>
                    <a:pt x="5998464" y="1426464"/>
                  </a:lnTo>
                  <a:lnTo>
                    <a:pt x="0" y="1426464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480560" y="9086850"/>
            <a:ext cx="13569696" cy="1069848"/>
            <a:chOff x="0" y="0"/>
            <a:chExt cx="18092928" cy="14264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092928" cy="1426464"/>
            </a:xfrm>
            <a:custGeom>
              <a:avLst/>
              <a:gdLst/>
              <a:ahLst/>
              <a:cxnLst/>
              <a:rect r="r" b="b" t="t" l="l"/>
              <a:pathLst>
                <a:path h="1426464" w="18092928">
                  <a:moveTo>
                    <a:pt x="0" y="0"/>
                  </a:moveTo>
                  <a:lnTo>
                    <a:pt x="18092928" y="0"/>
                  </a:lnTo>
                  <a:lnTo>
                    <a:pt x="18092928" y="1426464"/>
                  </a:lnTo>
                  <a:lnTo>
                    <a:pt x="0" y="1426464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33400" y="6727698"/>
            <a:ext cx="5216434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GUIDED BY :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DR.K.LALITHA</a:t>
            </a:r>
          </a:p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5081" y="9293162"/>
            <a:ext cx="378868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TEAM NO : 14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5346" y="3354050"/>
            <a:ext cx="17917308" cy="227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2"/>
              </a:lnSpc>
            </a:pPr>
            <a:r>
              <a:rPr lang="en-US" sz="729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Gas leakage detection system with  auto off</a:t>
            </a:r>
          </a:p>
          <a:p>
            <a:pPr algn="ctr">
              <a:lnSpc>
                <a:spcPts val="8752"/>
              </a:lnSpc>
            </a:pPr>
            <a:r>
              <a:rPr lang="en-US" sz="729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LPG gas regulator using arduino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50193" y="9236012"/>
            <a:ext cx="13500063" cy="614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4"/>
              </a:lnSpc>
            </a:pPr>
            <a:r>
              <a:rPr lang="en-US" sz="32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COURSE TITLE : INTERNET OF THINGS  &amp;  COURSE CODE : 22AIC14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46248" y="6448846"/>
            <a:ext cx="4816912" cy="2155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PRESENTED BY :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KODISMITH R (22AI024)</a:t>
            </a:r>
          </a:p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NARESH S (22AI028)</a:t>
            </a:r>
          </a:p>
          <a:p>
            <a:pPr algn="l">
              <a:lnSpc>
                <a:spcPts val="3359"/>
              </a:lnSpc>
            </a:pPr>
            <a:r>
              <a:rPr lang="en-US" sz="2799" spc="2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NAVEEN PRASATH A (22AI030)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190340"/>
            <a:ext cx="18288000" cy="480060"/>
            <a:chOff x="0" y="0"/>
            <a:chExt cx="24384000" cy="640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640080"/>
            </a:xfrm>
            <a:custGeom>
              <a:avLst/>
              <a:gdLst/>
              <a:ahLst/>
              <a:cxnLst/>
              <a:rect r="r" b="b" t="t" l="l"/>
              <a:pathLst>
                <a:path h="64008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258920"/>
            <a:ext cx="1066800" cy="342900"/>
            <a:chOff x="0" y="0"/>
            <a:chExt cx="1422400" cy="457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22400" cy="457200"/>
            </a:xfrm>
            <a:custGeom>
              <a:avLst/>
              <a:gdLst/>
              <a:ahLst/>
              <a:cxnLst/>
              <a:rect r="r" b="b" t="t" l="l"/>
              <a:pathLst>
                <a:path h="457200" w="14224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1100" y="2258920"/>
            <a:ext cx="17106900" cy="342900"/>
            <a:chOff x="0" y="0"/>
            <a:chExt cx="22809200" cy="457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09200" cy="457200"/>
            </a:xfrm>
            <a:custGeom>
              <a:avLst/>
              <a:gdLst/>
              <a:ahLst/>
              <a:cxnLst/>
              <a:rect r="r" b="b" t="t" l="l"/>
              <a:pathLst>
                <a:path h="457200" w="22809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10640" y="224790"/>
            <a:ext cx="16123920" cy="197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464646"/>
                </a:solidFill>
                <a:latin typeface="Arimo"/>
                <a:ea typeface="Arimo"/>
                <a:cs typeface="Arimo"/>
                <a:sym typeface="Arimo"/>
              </a:rPr>
              <a:t>Abstract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4468" y="3100097"/>
            <a:ext cx="16414832" cy="6459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5"/>
              </a:lnSpc>
            </a:pPr>
            <a:r>
              <a:rPr lang="en-US" sz="4004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This project presents a gas leakage detection system that</a:t>
            </a:r>
          </a:p>
          <a:p>
            <a:pPr algn="ctr">
              <a:lnSpc>
                <a:spcPts val="5605"/>
              </a:lnSpc>
            </a:pPr>
            <a:r>
              <a:rPr lang="en-US" sz="4004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 automatically shuts off the LPG gas regulator in case of a gas leak.</a:t>
            </a:r>
          </a:p>
          <a:p>
            <a:pPr algn="ctr">
              <a:lnSpc>
                <a:spcPts val="5605"/>
              </a:lnSpc>
            </a:pPr>
            <a:r>
              <a:rPr lang="en-US" sz="4004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 The system utilizes an </a:t>
            </a:r>
          </a:p>
          <a:p>
            <a:pPr algn="ctr">
              <a:lnSpc>
                <a:spcPts val="5605"/>
              </a:lnSpc>
            </a:pPr>
            <a:r>
              <a:rPr lang="en-US" sz="4004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Arduino board,</a:t>
            </a:r>
          </a:p>
          <a:p>
            <a:pPr algn="ctr">
              <a:lnSpc>
                <a:spcPts val="5605"/>
              </a:lnSpc>
            </a:pPr>
            <a:r>
              <a:rPr lang="en-US" sz="4004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 gas sensor, </a:t>
            </a:r>
          </a:p>
          <a:p>
            <a:pPr algn="ctr">
              <a:lnSpc>
                <a:spcPts val="5605"/>
              </a:lnSpc>
            </a:pPr>
            <a:r>
              <a:rPr lang="en-US" sz="4004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and solenoid valve</a:t>
            </a:r>
          </a:p>
          <a:p>
            <a:pPr algn="ctr">
              <a:lnSpc>
                <a:spcPts val="5605"/>
              </a:lnSpc>
            </a:pPr>
            <a:r>
              <a:rPr lang="en-US" sz="4004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 to detect and respond to gas leaks, </a:t>
            </a:r>
          </a:p>
          <a:p>
            <a:pPr algn="ctr">
              <a:lnSpc>
                <a:spcPts val="5605"/>
              </a:lnSpc>
            </a:pPr>
            <a:r>
              <a:rPr lang="en-US" sz="4004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ensuring user safety and preventing accidents.</a:t>
            </a:r>
          </a:p>
          <a:p>
            <a:pPr algn="ctr">
              <a:lnSpc>
                <a:spcPts val="560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190340"/>
            <a:ext cx="18288000" cy="480060"/>
            <a:chOff x="0" y="0"/>
            <a:chExt cx="24384000" cy="640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640080"/>
            </a:xfrm>
            <a:custGeom>
              <a:avLst/>
              <a:gdLst/>
              <a:ahLst/>
              <a:cxnLst/>
              <a:rect r="r" b="b" t="t" l="l"/>
              <a:pathLst>
                <a:path h="64008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258920"/>
            <a:ext cx="1066800" cy="342900"/>
            <a:chOff x="0" y="0"/>
            <a:chExt cx="1422400" cy="457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22400" cy="457200"/>
            </a:xfrm>
            <a:custGeom>
              <a:avLst/>
              <a:gdLst/>
              <a:ahLst/>
              <a:cxnLst/>
              <a:rect r="r" b="b" t="t" l="l"/>
              <a:pathLst>
                <a:path h="457200" w="14224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1100" y="2258920"/>
            <a:ext cx="17106900" cy="342900"/>
            <a:chOff x="0" y="0"/>
            <a:chExt cx="22809200" cy="457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09200" cy="457200"/>
            </a:xfrm>
            <a:custGeom>
              <a:avLst/>
              <a:gdLst/>
              <a:ahLst/>
              <a:cxnLst/>
              <a:rect r="r" b="b" t="t" l="l"/>
              <a:pathLst>
                <a:path h="457200" w="22809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10640" y="224790"/>
            <a:ext cx="16123920" cy="197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464646"/>
                </a:solidFill>
                <a:latin typeface="Arimo"/>
                <a:ea typeface="Arimo"/>
                <a:cs typeface="Arimo"/>
                <a:sym typeface="Arimo"/>
              </a:rPr>
              <a:t>Objectives: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0640" y="3287145"/>
            <a:ext cx="15450860" cy="59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2"/>
              </a:lnSpc>
            </a:pPr>
            <a:r>
              <a:rPr lang="en-US" sz="4151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 Detect gas leaks in real-time</a:t>
            </a:r>
          </a:p>
          <a:p>
            <a:pPr algn="l">
              <a:lnSpc>
                <a:spcPts val="5812"/>
              </a:lnSpc>
            </a:pPr>
          </a:p>
          <a:p>
            <a:pPr algn="l">
              <a:lnSpc>
                <a:spcPts val="5812"/>
              </a:lnSpc>
            </a:pPr>
            <a:r>
              <a:rPr lang="en-US" sz="4151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 Automatically shut off the LPG gas regulator in case of a gas leak</a:t>
            </a:r>
          </a:p>
          <a:p>
            <a:pPr algn="l">
              <a:lnSpc>
                <a:spcPts val="5812"/>
              </a:lnSpc>
            </a:pPr>
          </a:p>
          <a:p>
            <a:pPr algn="l">
              <a:lnSpc>
                <a:spcPts val="5812"/>
              </a:lnSpc>
            </a:pPr>
            <a:r>
              <a:rPr lang="en-US" sz="4151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 Provide a warning system for users</a:t>
            </a:r>
          </a:p>
          <a:p>
            <a:pPr algn="l">
              <a:lnSpc>
                <a:spcPts val="5812"/>
              </a:lnSpc>
            </a:pPr>
          </a:p>
          <a:p>
            <a:pPr algn="l">
              <a:lnSpc>
                <a:spcPts val="5812"/>
              </a:lnSpc>
            </a:pPr>
            <a:r>
              <a:rPr lang="en-US" sz="4151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 Improve safety and prevent accidents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190340"/>
            <a:ext cx="18288000" cy="480060"/>
            <a:chOff x="0" y="0"/>
            <a:chExt cx="24384000" cy="640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640080"/>
            </a:xfrm>
            <a:custGeom>
              <a:avLst/>
              <a:gdLst/>
              <a:ahLst/>
              <a:cxnLst/>
              <a:rect r="r" b="b" t="t" l="l"/>
              <a:pathLst>
                <a:path h="64008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258920"/>
            <a:ext cx="1066800" cy="342900"/>
            <a:chOff x="0" y="0"/>
            <a:chExt cx="1422400" cy="457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22400" cy="457200"/>
            </a:xfrm>
            <a:custGeom>
              <a:avLst/>
              <a:gdLst/>
              <a:ahLst/>
              <a:cxnLst/>
              <a:rect r="r" b="b" t="t" l="l"/>
              <a:pathLst>
                <a:path h="457200" w="14224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1100" y="2258920"/>
            <a:ext cx="17106900" cy="342900"/>
            <a:chOff x="0" y="0"/>
            <a:chExt cx="22809200" cy="457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09200" cy="457200"/>
            </a:xfrm>
            <a:custGeom>
              <a:avLst/>
              <a:gdLst/>
              <a:ahLst/>
              <a:cxnLst/>
              <a:rect r="r" b="b" t="t" l="l"/>
              <a:pathLst>
                <a:path h="457200" w="22809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10640" y="224790"/>
            <a:ext cx="16123920" cy="197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464646"/>
                </a:solidFill>
                <a:latin typeface="Arimo"/>
                <a:ea typeface="Arimo"/>
                <a:cs typeface="Arimo"/>
                <a:sym typeface="Arimo"/>
              </a:rPr>
              <a:t>Components Required: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70024" y="2632300"/>
            <a:ext cx="12572498" cy="7364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5"/>
              </a:lnSpc>
            </a:pPr>
            <a:r>
              <a:rPr lang="en-US" sz="2438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 Arduino Board (e.g., Arduino Uno)</a:t>
            </a:r>
          </a:p>
          <a:p>
            <a:pPr algn="just">
              <a:lnSpc>
                <a:spcPts val="3415"/>
              </a:lnSpc>
            </a:pPr>
          </a:p>
          <a:p>
            <a:pPr algn="just">
              <a:lnSpc>
                <a:spcPts val="3415"/>
              </a:lnSpc>
            </a:pPr>
            <a:r>
              <a:rPr lang="en-US" sz="2438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 Gas Sensor (e.g., MQ-6 or MQ-5 MQ-2)</a:t>
            </a:r>
          </a:p>
          <a:p>
            <a:pPr algn="just">
              <a:lnSpc>
                <a:spcPts val="3415"/>
              </a:lnSpc>
            </a:pPr>
          </a:p>
          <a:p>
            <a:pPr algn="just">
              <a:lnSpc>
                <a:spcPts val="3415"/>
              </a:lnSpc>
            </a:pPr>
            <a:r>
              <a:rPr lang="en-US" sz="2438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 LPG Gas Regulator</a:t>
            </a:r>
          </a:p>
          <a:p>
            <a:pPr algn="just">
              <a:lnSpc>
                <a:spcPts val="3415"/>
              </a:lnSpc>
            </a:pPr>
          </a:p>
          <a:p>
            <a:pPr algn="just">
              <a:lnSpc>
                <a:spcPts val="3415"/>
              </a:lnSpc>
            </a:pPr>
            <a:r>
              <a:rPr lang="en-US" sz="2438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 Servo motor</a:t>
            </a:r>
          </a:p>
          <a:p>
            <a:pPr algn="just">
              <a:lnSpc>
                <a:spcPts val="3415"/>
              </a:lnSpc>
            </a:pPr>
          </a:p>
          <a:p>
            <a:pPr algn="just">
              <a:lnSpc>
                <a:spcPts val="3415"/>
              </a:lnSpc>
            </a:pPr>
            <a:r>
              <a:rPr lang="en-US" sz="2438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-Buzzer</a:t>
            </a:r>
          </a:p>
          <a:p>
            <a:pPr algn="just">
              <a:lnSpc>
                <a:spcPts val="3415"/>
              </a:lnSpc>
            </a:pPr>
          </a:p>
          <a:p>
            <a:pPr algn="just">
              <a:lnSpc>
                <a:spcPts val="3415"/>
              </a:lnSpc>
            </a:pPr>
            <a:r>
              <a:rPr lang="en-US" sz="2438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-Exhaust fan</a:t>
            </a:r>
          </a:p>
          <a:p>
            <a:pPr algn="just">
              <a:lnSpc>
                <a:spcPts val="3415"/>
              </a:lnSpc>
            </a:pPr>
          </a:p>
          <a:p>
            <a:pPr algn="just">
              <a:lnSpc>
                <a:spcPts val="3415"/>
              </a:lnSpc>
            </a:pPr>
            <a:r>
              <a:rPr lang="en-US" sz="2438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 Power Supply</a:t>
            </a:r>
          </a:p>
          <a:p>
            <a:pPr algn="just">
              <a:lnSpc>
                <a:spcPts val="3415"/>
              </a:lnSpc>
            </a:pPr>
          </a:p>
          <a:p>
            <a:pPr algn="just">
              <a:lnSpc>
                <a:spcPts val="3415"/>
              </a:lnSpc>
            </a:pPr>
            <a:r>
              <a:rPr lang="en-US" sz="2438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 Breadboard and Jumper Wires</a:t>
            </a:r>
          </a:p>
          <a:p>
            <a:pPr algn="just">
              <a:lnSpc>
                <a:spcPts val="3415"/>
              </a:lnSpc>
            </a:pPr>
          </a:p>
          <a:p>
            <a:pPr algn="just">
              <a:lnSpc>
                <a:spcPts val="3415"/>
              </a:lnSpc>
            </a:pPr>
            <a:r>
              <a:rPr lang="en-US" sz="2438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 LCD Display (optional)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190340"/>
            <a:ext cx="18288000" cy="480060"/>
            <a:chOff x="0" y="0"/>
            <a:chExt cx="24384000" cy="640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640080"/>
            </a:xfrm>
            <a:custGeom>
              <a:avLst/>
              <a:gdLst/>
              <a:ahLst/>
              <a:cxnLst/>
              <a:rect r="r" b="b" t="t" l="l"/>
              <a:pathLst>
                <a:path h="64008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258920"/>
            <a:ext cx="1066800" cy="342900"/>
            <a:chOff x="0" y="0"/>
            <a:chExt cx="1422400" cy="457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22400" cy="457200"/>
            </a:xfrm>
            <a:custGeom>
              <a:avLst/>
              <a:gdLst/>
              <a:ahLst/>
              <a:cxnLst/>
              <a:rect r="r" b="b" t="t" l="l"/>
              <a:pathLst>
                <a:path h="457200" w="14224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1100" y="2258920"/>
            <a:ext cx="17106900" cy="342900"/>
            <a:chOff x="0" y="0"/>
            <a:chExt cx="22809200" cy="457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09200" cy="457200"/>
            </a:xfrm>
            <a:custGeom>
              <a:avLst/>
              <a:gdLst/>
              <a:ahLst/>
              <a:cxnLst/>
              <a:rect r="r" b="b" t="t" l="l"/>
              <a:pathLst>
                <a:path h="457200" w="22809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027741" y="2910485"/>
            <a:ext cx="14228303" cy="6996935"/>
            <a:chOff x="0" y="0"/>
            <a:chExt cx="18971071" cy="9329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971133" cy="9329293"/>
            </a:xfrm>
            <a:custGeom>
              <a:avLst/>
              <a:gdLst/>
              <a:ahLst/>
              <a:cxnLst/>
              <a:rect r="r" b="b" t="t" l="l"/>
              <a:pathLst>
                <a:path h="9329293" w="18971133">
                  <a:moveTo>
                    <a:pt x="0" y="0"/>
                  </a:moveTo>
                  <a:lnTo>
                    <a:pt x="18971133" y="0"/>
                  </a:lnTo>
                  <a:lnTo>
                    <a:pt x="18971133" y="9329293"/>
                  </a:lnTo>
                  <a:lnTo>
                    <a:pt x="0" y="93292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19937" y="281530"/>
            <a:ext cx="16123920" cy="197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464646"/>
                </a:solidFill>
                <a:latin typeface="Arimo"/>
                <a:ea typeface="Arimo"/>
                <a:cs typeface="Arimo"/>
                <a:sym typeface="Arimo"/>
              </a:rPr>
              <a:t>Flow Diagram: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190340"/>
            <a:ext cx="18288000" cy="480060"/>
            <a:chOff x="0" y="0"/>
            <a:chExt cx="24384000" cy="640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640080"/>
            </a:xfrm>
            <a:custGeom>
              <a:avLst/>
              <a:gdLst/>
              <a:ahLst/>
              <a:cxnLst/>
              <a:rect r="r" b="b" t="t" l="l"/>
              <a:pathLst>
                <a:path h="64008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258920"/>
            <a:ext cx="1066800" cy="342900"/>
            <a:chOff x="0" y="0"/>
            <a:chExt cx="1422400" cy="457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22400" cy="457200"/>
            </a:xfrm>
            <a:custGeom>
              <a:avLst/>
              <a:gdLst/>
              <a:ahLst/>
              <a:cxnLst/>
              <a:rect r="r" b="b" t="t" l="l"/>
              <a:pathLst>
                <a:path h="457200" w="14224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1100" y="2258920"/>
            <a:ext cx="17106900" cy="342900"/>
            <a:chOff x="0" y="0"/>
            <a:chExt cx="22809200" cy="457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09200" cy="457200"/>
            </a:xfrm>
            <a:custGeom>
              <a:avLst/>
              <a:gdLst/>
              <a:ahLst/>
              <a:cxnLst/>
              <a:rect r="r" b="b" t="t" l="l"/>
              <a:pathLst>
                <a:path h="457200" w="22809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26372" y="333375"/>
            <a:ext cx="1597152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464646"/>
                </a:solidFill>
                <a:latin typeface="Arimo"/>
                <a:ea typeface="Arimo"/>
                <a:cs typeface="Arimo"/>
                <a:sym typeface="Arimo"/>
              </a:rPr>
              <a:t>Design:</a:t>
            </a:r>
          </a:p>
        </p:txBody>
      </p:sp>
      <p:grpSp>
        <p:nvGrpSpPr>
          <p:cNvPr name="Group 9" id="9"/>
          <p:cNvGrpSpPr/>
          <p:nvPr/>
        </p:nvGrpSpPr>
        <p:grpSpPr>
          <a:xfrm rot="-5400000">
            <a:off x="5453930" y="1697000"/>
            <a:ext cx="7193576" cy="9589521"/>
            <a:chOff x="0" y="0"/>
            <a:chExt cx="9591435" cy="127860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591421" cy="12785979"/>
            </a:xfrm>
            <a:custGeom>
              <a:avLst/>
              <a:gdLst/>
              <a:ahLst/>
              <a:cxnLst/>
              <a:rect r="r" b="b" t="t" l="l"/>
              <a:pathLst>
                <a:path h="12785979" w="9591421">
                  <a:moveTo>
                    <a:pt x="0" y="0"/>
                  </a:moveTo>
                  <a:lnTo>
                    <a:pt x="9591421" y="0"/>
                  </a:lnTo>
                  <a:lnTo>
                    <a:pt x="9591421" y="12785979"/>
                  </a:lnTo>
                  <a:lnTo>
                    <a:pt x="0" y="12785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717" t="0" r="-6717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190340"/>
            <a:ext cx="18288000" cy="480060"/>
            <a:chOff x="0" y="0"/>
            <a:chExt cx="24384000" cy="640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640080"/>
            </a:xfrm>
            <a:custGeom>
              <a:avLst/>
              <a:gdLst/>
              <a:ahLst/>
              <a:cxnLst/>
              <a:rect r="r" b="b" t="t" l="l"/>
              <a:pathLst>
                <a:path h="64008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2258920"/>
            <a:ext cx="1066800" cy="342900"/>
            <a:chOff x="0" y="0"/>
            <a:chExt cx="1422400" cy="457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22400" cy="457200"/>
            </a:xfrm>
            <a:custGeom>
              <a:avLst/>
              <a:gdLst/>
              <a:ahLst/>
              <a:cxnLst/>
              <a:rect r="r" b="b" t="t" l="l"/>
              <a:pathLst>
                <a:path h="457200" w="14224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1100" y="2258920"/>
            <a:ext cx="17106900" cy="342900"/>
            <a:chOff x="0" y="0"/>
            <a:chExt cx="22809200" cy="457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09200" cy="457200"/>
            </a:xfrm>
            <a:custGeom>
              <a:avLst/>
              <a:gdLst/>
              <a:ahLst/>
              <a:cxnLst/>
              <a:rect r="r" b="b" t="t" l="l"/>
              <a:pathLst>
                <a:path h="457200" w="22809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10640" y="224790"/>
            <a:ext cx="16123920" cy="197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71"/>
              </a:lnSpc>
            </a:pPr>
            <a:r>
              <a:rPr lang="en-US" sz="7560">
                <a:solidFill>
                  <a:srgbClr val="464646"/>
                </a:solidFill>
                <a:latin typeface="Arimo"/>
                <a:ea typeface="Arimo"/>
                <a:cs typeface="Arimo"/>
                <a:sym typeface="Arimo"/>
              </a:rPr>
              <a:t>Implementation:</a:t>
            </a:r>
          </a:p>
          <a:p>
            <a:pPr algn="l">
              <a:lnSpc>
                <a:spcPts val="6047"/>
              </a:lnSpc>
            </a:pPr>
            <a:r>
              <a:rPr lang="en-US" sz="5039">
                <a:solidFill>
                  <a:srgbClr val="464646"/>
                </a:solidFill>
                <a:latin typeface="Arimo"/>
                <a:ea typeface="Arimo"/>
                <a:cs typeface="Arimo"/>
                <a:sym typeface="Arimo"/>
              </a:rPr>
              <a:t>(Hardware or software)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4350" y="2929711"/>
            <a:ext cx="17259300" cy="7144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6"/>
              </a:lnSpc>
            </a:pPr>
            <a:r>
              <a:rPr lang="en-US" sz="3333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 Hardware:</a:t>
            </a:r>
          </a:p>
          <a:p>
            <a:pPr algn="l">
              <a:lnSpc>
                <a:spcPts val="4666"/>
              </a:lnSpc>
            </a:pPr>
            <a:r>
              <a:rPr lang="en-US" sz="3333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    - Assemble the circuit on a breadboard or PCB</a:t>
            </a:r>
          </a:p>
          <a:p>
            <a:pPr algn="l">
              <a:lnSpc>
                <a:spcPts val="4666"/>
              </a:lnSpc>
            </a:pPr>
            <a:r>
              <a:rPr lang="en-US" sz="3333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    - Connect the gas sensor, solenoid valve, and power supply</a:t>
            </a:r>
          </a:p>
          <a:p>
            <a:pPr algn="l">
              <a:lnSpc>
                <a:spcPts val="4666"/>
              </a:lnSpc>
            </a:pPr>
            <a:r>
              <a:rPr lang="en-US" sz="3333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    - Ensure proper connections and testing</a:t>
            </a:r>
          </a:p>
          <a:p>
            <a:pPr algn="l">
              <a:lnSpc>
                <a:spcPts val="4666"/>
              </a:lnSpc>
            </a:pPr>
          </a:p>
          <a:p>
            <a:pPr algn="l">
              <a:lnSpc>
                <a:spcPts val="4666"/>
              </a:lnSpc>
            </a:pPr>
            <a:r>
              <a:rPr lang="en-US" sz="3333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- Software:</a:t>
            </a:r>
          </a:p>
          <a:p>
            <a:pPr algn="just">
              <a:lnSpc>
                <a:spcPts val="4666"/>
              </a:lnSpc>
            </a:pPr>
            <a:r>
              <a:rPr lang="en-US" sz="3333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    - Write the Arduino code to read gas concentration values and control the servo motor</a:t>
            </a:r>
          </a:p>
          <a:p>
            <a:pPr algn="l">
              <a:lnSpc>
                <a:spcPts val="4666"/>
              </a:lnSpc>
            </a:pPr>
            <a:r>
              <a:rPr lang="en-US" sz="3333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    - Set the threshold value for gas concentration</a:t>
            </a:r>
          </a:p>
          <a:p>
            <a:pPr algn="l">
              <a:lnSpc>
                <a:spcPts val="4666"/>
              </a:lnSpc>
            </a:pPr>
            <a:r>
              <a:rPr lang="en-US" sz="3333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    - Implement the warning system (if using LCD display)</a:t>
            </a:r>
          </a:p>
          <a:p>
            <a:pPr algn="l">
              <a:lnSpc>
                <a:spcPts val="4666"/>
              </a:lnSpc>
            </a:pPr>
            <a:r>
              <a:rPr lang="en-US" sz="3333" b="true">
                <a:solidFill>
                  <a:srgbClr val="464646"/>
                </a:solidFill>
                <a:latin typeface="Arimo Bold"/>
                <a:ea typeface="Arimo Bold"/>
                <a:cs typeface="Arimo Bold"/>
                <a:sym typeface="Arimo Bold"/>
              </a:rPr>
              <a:t>    - Test and debug the code</a:t>
            </a:r>
          </a:p>
          <a:p>
            <a:pPr algn="l">
              <a:lnSpc>
                <a:spcPts val="466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190340"/>
            <a:ext cx="18288000" cy="480060"/>
            <a:chOff x="0" y="0"/>
            <a:chExt cx="24384000" cy="640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640080"/>
            </a:xfrm>
            <a:custGeom>
              <a:avLst/>
              <a:gdLst/>
              <a:ahLst/>
              <a:cxnLst/>
              <a:rect r="r" b="b" t="t" l="l"/>
              <a:pathLst>
                <a:path h="64008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8100" y="1407782"/>
            <a:ext cx="1066800" cy="342900"/>
            <a:chOff x="0" y="0"/>
            <a:chExt cx="1422400" cy="457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22400" cy="457200"/>
            </a:xfrm>
            <a:custGeom>
              <a:avLst/>
              <a:gdLst/>
              <a:ahLst/>
              <a:cxnLst/>
              <a:rect r="r" b="b" t="t" l="l"/>
              <a:pathLst>
                <a:path h="457200" w="14224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1100" y="1407782"/>
            <a:ext cx="17106900" cy="342900"/>
            <a:chOff x="0" y="0"/>
            <a:chExt cx="22809200" cy="457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09200" cy="457200"/>
            </a:xfrm>
            <a:custGeom>
              <a:avLst/>
              <a:gdLst/>
              <a:ahLst/>
              <a:cxnLst/>
              <a:rect r="r" b="b" t="t" l="l"/>
              <a:pathLst>
                <a:path h="457200" w="22809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933199" y="4448175"/>
            <a:ext cx="1612392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DAGXpK_us3U</dc:identifier>
  <dcterms:modified xsi:type="dcterms:W3CDTF">2011-08-01T06:04:30Z</dcterms:modified>
  <cp:revision>1</cp:revision>
  <dc:title>gas leakage detection.pptx</dc:title>
</cp:coreProperties>
</file>