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72A7E-CA6B-7610-3BB4-0E1398CFD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B4141-08B3-531B-CC6B-1B2C12C38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7F666-8916-E1E5-9F3D-3C67609F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ECCD3-D77A-2D49-0B8E-4DCA3B65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96FE-DF1D-ED06-B789-926922BB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84ED-43DD-F369-32C5-1D95CFF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94C3B-97A8-7495-39E2-894689C40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32D8C-C581-CF70-0D21-0572784C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19706-7239-A20E-D16C-AAF503E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2E1EB-29E2-0C96-25CF-E7663D1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17532-F801-6F0A-4C3A-B293B8F9A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9C691D-4820-A94E-C449-78726033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3D388-5D1B-A54A-A936-60E34887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14727-0DB7-FDD1-51EA-A608D7E6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481F5-43FD-DE34-4011-415800E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F860C-74D5-308E-80D9-396140B6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57B08-1673-B4E0-E9E1-4E6553B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E7D30-41E4-9CD3-D762-4286D91E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5DA5E-F636-2DFF-3E4B-02239722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910C6-AB1F-94E0-251D-9C5D00D4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9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B678-5AFE-80C1-0315-450EF9A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81C52-4CF5-FC85-C45D-6B37ABFB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41BC-E28B-C333-C169-0672C9A9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612BC-6A38-7B21-0845-C7D666ED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3C60-C8E0-D1E8-22AE-E2195032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B4A45-D02A-379F-A20B-D6E2A506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68DF0-4AE8-40AB-E372-D626830F5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1F720-1933-B591-A5CB-8304991D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214EA-7224-5889-8302-2D9474A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9142-F473-DF2C-2A0E-3EF8355C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89E4D-9360-8AB6-764D-A9B7B19B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9FED-947C-43DE-6824-7170F2FA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EFC6F-8847-C01B-69CF-65E6E7E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B2731-B167-A07E-3BD8-C2BC4F41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D8C29-7BE0-1560-8DDA-21A62D640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FA109-DAA4-A19C-CD8C-F70B7CC4D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429D3-82C7-1E7F-0E0B-2436F345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F7228-6867-2DA2-B1CB-A482DA03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113517-14BD-3D20-1015-BA4077A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22641-D47C-6E4E-4958-2DC188B2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1C296-D6B8-3D56-453D-D27CE6B5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32E87-E913-BD85-3D4E-F765EE83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872A5-EE3D-4CD9-2465-42AD4038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0D848-6E29-F49B-F316-68FEA956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58F0B-3572-5824-5769-DE9157D3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0CE07-F5EB-727E-8F82-46AA4B3C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CFCE-D1A7-B105-6CD5-CE8A4167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03028-32F3-EA63-8CBF-AAA45C2F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C3F6C-166A-D001-E4D3-0DBE26DF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82F2D-1996-899D-9836-6D7B8900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13EBE-D99D-15DF-2D6F-817F81E6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E2E6B-9840-156E-C491-C9280A80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1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E9DA-32F5-43A4-B87C-1F789A9A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EF6D7-3561-DCFD-923B-612F1D4D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592E-686A-F554-3C67-398303C3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92F00-CBF6-356B-52F4-0AE91AD1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B845D-F096-DF40-4B6F-7DBACF50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44F1-611A-C93B-52CD-F868FE37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071C9C-9C87-46DC-8959-5F8B5AC0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80986-1378-D4AC-88C2-25CB69EF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6A090-6B4E-47DB-22A0-AEED5AB02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7C57-12BF-42ED-825D-581918758C2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12A4C-32A3-D101-7AA0-EBE367955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51CBE-688D-8993-436E-728F3DF18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4DF4-F01B-4D67-BC64-9AB2B325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8A45A49-3355-F889-849F-9D90982D35F8}"/>
              </a:ext>
            </a:extLst>
          </p:cNvPr>
          <p:cNvSpPr txBox="1"/>
          <p:nvPr/>
        </p:nvSpPr>
        <p:spPr>
          <a:xfrm>
            <a:off x="2347137" y="2782668"/>
            <a:ext cx="8242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PatrickStar: Parallel Training of Pre-Trained Models via Chunk-Based Dynamic Memory Management. TPDS'23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0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CCB3DB-7314-DBD8-E7AD-20AD3791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65" y="498622"/>
            <a:ext cx="8741019" cy="48176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75137D-E18C-5589-59E0-CB091532BBAF}"/>
              </a:ext>
            </a:extLst>
          </p:cNvPr>
          <p:cNvSpPr txBox="1"/>
          <p:nvPr/>
        </p:nvSpPr>
        <p:spPr>
          <a:xfrm>
            <a:off x="1626782" y="5646464"/>
            <a:ext cx="9132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20B</a:t>
            </a:r>
            <a:r>
              <a:rPr lang="zh-CN" altLang="en-US" dirty="0"/>
              <a:t>和</a:t>
            </a:r>
            <a:r>
              <a:rPr lang="en-US" altLang="zh-CN" dirty="0"/>
              <a:t>30B</a:t>
            </a:r>
            <a:r>
              <a:rPr lang="zh-CN" altLang="en-US" dirty="0"/>
              <a:t>的情况下，</a:t>
            </a:r>
            <a:r>
              <a:rPr lang="en-US" altLang="zh-CN" dirty="0"/>
              <a:t>DeepSpeed</a:t>
            </a:r>
            <a:r>
              <a:rPr lang="zh-CN" altLang="en-US" dirty="0"/>
              <a:t> </a:t>
            </a:r>
            <a:r>
              <a:rPr lang="en-US" altLang="zh-CN" dirty="0"/>
              <a:t>out of memory</a:t>
            </a:r>
            <a:r>
              <a:rPr lang="zh-CN" altLang="en-US" dirty="0"/>
              <a:t>，这证明</a:t>
            </a:r>
            <a:r>
              <a:rPr lang="en-US" altLang="zh-CN" dirty="0"/>
              <a:t>DMM</a:t>
            </a:r>
            <a:r>
              <a:rPr lang="zh-CN" altLang="en-US" dirty="0"/>
              <a:t>可以有效地提高模型规模。在</a:t>
            </a:r>
            <a:r>
              <a:rPr lang="en-US" altLang="zh-CN" dirty="0"/>
              <a:t>CMM</a:t>
            </a:r>
            <a:r>
              <a:rPr lang="zh-CN" altLang="en-US" dirty="0"/>
              <a:t>的帮助下，</a:t>
            </a:r>
            <a:r>
              <a:rPr lang="en-US" altLang="zh-CN" dirty="0"/>
              <a:t>PatrickStar</a:t>
            </a:r>
            <a:r>
              <a:rPr lang="zh-CN" altLang="en-US" dirty="0"/>
              <a:t>在所有情况下显示出最短的执行时间。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2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37C819-10EC-51C2-9145-373D7248A8E1}"/>
              </a:ext>
            </a:extLst>
          </p:cNvPr>
          <p:cNvSpPr txBox="1"/>
          <p:nvPr/>
        </p:nvSpPr>
        <p:spPr>
          <a:xfrm>
            <a:off x="467833" y="372352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E4DA0-ADC5-1D29-7AF3-4DAB50D90DC1}"/>
              </a:ext>
            </a:extLst>
          </p:cNvPr>
          <p:cNvSpPr txBox="1"/>
          <p:nvPr/>
        </p:nvSpPr>
        <p:spPr>
          <a:xfrm>
            <a:off x="1007434" y="738249"/>
            <a:ext cx="10550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预训练：大数据、</a:t>
            </a:r>
            <a:r>
              <a:rPr lang="en-US" altLang="zh-CN" dirty="0"/>
              <a:t>supercomputers using hundreds of GPU nodes connected with high-speed network fabric</a:t>
            </a:r>
            <a:r>
              <a:rPr lang="zh-CN" altLang="en-US" dirty="0"/>
              <a:t>、少数人</a:t>
            </a:r>
          </a:p>
          <a:p>
            <a:endParaRPr lang="zh-CN" altLang="en-US" dirty="0"/>
          </a:p>
          <a:p>
            <a:r>
              <a:rPr lang="zh-CN" altLang="en-US" dirty="0"/>
              <a:t>微调：小数据、</a:t>
            </a:r>
            <a:r>
              <a:rPr lang="en-US" altLang="zh-CN" dirty="0"/>
              <a:t>a single node equipped with multiple GPU cards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63299-1364-844D-5439-3F6A7081455C}"/>
              </a:ext>
            </a:extLst>
          </p:cNvPr>
          <p:cNvSpPr txBox="1"/>
          <p:nvPr/>
        </p:nvSpPr>
        <p:spPr>
          <a:xfrm>
            <a:off x="510363" y="2301040"/>
            <a:ext cx="834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异构</a:t>
            </a:r>
            <a:r>
              <a:rPr lang="en-US" altLang="zh-CN" dirty="0"/>
              <a:t>(CPU+GPU)</a:t>
            </a:r>
            <a:r>
              <a:rPr lang="zh-CN" altLang="en-US" dirty="0"/>
              <a:t>训练是降低微调阶段硬件要求的最有希望的解决方案。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FE5B6E-F97C-E67B-EB10-AD60C4947D8B}"/>
              </a:ext>
            </a:extLst>
          </p:cNvPr>
          <p:cNvSpPr txBox="1"/>
          <p:nvPr/>
        </p:nvSpPr>
        <p:spPr>
          <a:xfrm>
            <a:off x="510363" y="3167104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异构训练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2DA094-F755-28E2-DE08-95A923A8AED2}"/>
              </a:ext>
            </a:extLst>
          </p:cNvPr>
          <p:cNvSpPr txBox="1"/>
          <p:nvPr/>
        </p:nvSpPr>
        <p:spPr>
          <a:xfrm>
            <a:off x="1007434" y="3860240"/>
            <a:ext cx="10550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Zero-infinity</a:t>
            </a:r>
            <a:r>
              <a:rPr lang="zh-CN" altLang="en-US" dirty="0"/>
              <a:t>、</a:t>
            </a:r>
            <a:r>
              <a:rPr lang="en-US" altLang="zh-CN" dirty="0"/>
              <a:t>ZeRO-Offload</a:t>
            </a:r>
            <a:r>
              <a:rPr lang="zh-CN" altLang="en-US" dirty="0"/>
              <a:t>的硬件要求高：</a:t>
            </a:r>
            <a:r>
              <a:rPr lang="en-US" altLang="zh-CN" dirty="0"/>
              <a:t>multiple nodes of the DGX-2 supercomputer</a:t>
            </a:r>
            <a:r>
              <a:rPr lang="zh-CN" altLang="en-US" dirty="0"/>
              <a:t>，每个节点提供足够的内存资源，即</a:t>
            </a:r>
            <a:r>
              <a:rPr lang="en-US" altLang="zh-CN" dirty="0"/>
              <a:t>8x32GB GPU</a:t>
            </a:r>
            <a:r>
              <a:rPr lang="zh-CN" altLang="en-US" dirty="0"/>
              <a:t>内存，</a:t>
            </a:r>
            <a:r>
              <a:rPr lang="en-US" altLang="zh-CN" dirty="0"/>
              <a:t>1.5TB CPU</a:t>
            </a:r>
            <a:r>
              <a:rPr lang="zh-CN" altLang="en-US" dirty="0"/>
              <a:t>内存，</a:t>
            </a:r>
            <a:r>
              <a:rPr lang="en-US" altLang="zh-CN" dirty="0"/>
              <a:t>3.84TB NVMe ssd</a:t>
            </a:r>
            <a:r>
              <a:rPr lang="zh-CN" altLang="en-US" dirty="0"/>
              <a:t>。内存配置远远超过数据中心和云计算平台的平均标准。当在通常可访问的硬件上采用这些系统时，性能在很大程度上受到损害。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55F86-868D-112D-BBB0-1326CB07F900}"/>
              </a:ext>
            </a:extLst>
          </p:cNvPr>
          <p:cNvSpPr txBox="1"/>
          <p:nvPr/>
        </p:nvSpPr>
        <p:spPr>
          <a:xfrm>
            <a:off x="1007433" y="4919422"/>
            <a:ext cx="10550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ZeRO-Offload</a:t>
            </a:r>
            <a:r>
              <a:rPr lang="zh-CN" altLang="en-US" dirty="0"/>
              <a:t>在</a:t>
            </a:r>
            <a:r>
              <a:rPr lang="en-US" altLang="zh-CN" dirty="0"/>
              <a:t>4xV100 GPU</a:t>
            </a:r>
            <a:r>
              <a:rPr lang="zh-CN" altLang="en-US" dirty="0"/>
              <a:t>的</a:t>
            </a:r>
            <a:r>
              <a:rPr lang="en-US" altLang="zh-CN" dirty="0"/>
              <a:t>DGX-2H</a:t>
            </a:r>
            <a:r>
              <a:rPr lang="zh-CN" altLang="en-US" dirty="0"/>
              <a:t>服务器上的最大模型规模达到了</a:t>
            </a:r>
            <a:r>
              <a:rPr lang="en-US" altLang="zh-CN" dirty="0"/>
              <a:t>30B (Billion)</a:t>
            </a:r>
            <a:r>
              <a:rPr lang="zh-CN" altLang="en-US" dirty="0"/>
              <a:t>个参数，每个</a:t>
            </a:r>
            <a:r>
              <a:rPr lang="en-US" altLang="zh-CN" dirty="0"/>
              <a:t>GPU</a:t>
            </a:r>
            <a:r>
              <a:rPr lang="zh-CN" altLang="en-US" dirty="0"/>
              <a:t>的吞吐量达到了</a:t>
            </a:r>
            <a:r>
              <a:rPr lang="en-US" altLang="zh-CN" dirty="0"/>
              <a:t>30tflops</a:t>
            </a:r>
            <a:r>
              <a:rPr lang="zh-CN" altLang="en-US" dirty="0"/>
              <a:t>。但在</a:t>
            </a:r>
            <a:r>
              <a:rPr lang="en-US" altLang="zh-CN" dirty="0"/>
              <a:t>4xV100 GPU</a:t>
            </a:r>
            <a:r>
              <a:rPr lang="zh-CN" altLang="en-US" dirty="0"/>
              <a:t>和</a:t>
            </a:r>
            <a:r>
              <a:rPr lang="en-US" altLang="zh-CN" dirty="0"/>
              <a:t>240gb DRAM CPU</a:t>
            </a:r>
            <a:r>
              <a:rPr lang="zh-CN" altLang="en-US" dirty="0"/>
              <a:t>服务器上，其最大模型规模只能达到</a:t>
            </a:r>
            <a:r>
              <a:rPr lang="en-US" altLang="zh-CN" dirty="0"/>
              <a:t>6B</a:t>
            </a:r>
            <a:r>
              <a:rPr lang="zh-CN" altLang="en-US" dirty="0"/>
              <a:t>个参数。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FE4D76-CD8B-11C8-EBA4-48E743F8E9ED}"/>
              </a:ext>
            </a:extLst>
          </p:cNvPr>
          <p:cNvSpPr txBox="1"/>
          <p:nvPr/>
        </p:nvSpPr>
        <p:spPr>
          <a:xfrm>
            <a:off x="1007433" y="6000733"/>
            <a:ext cx="10241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4xV100 DGX-2H</a:t>
            </a:r>
            <a:r>
              <a:rPr lang="zh-CN" altLang="en-US" dirty="0"/>
              <a:t>服务器上的</a:t>
            </a:r>
            <a:r>
              <a:rPr lang="en-US" altLang="zh-CN" dirty="0"/>
              <a:t>10B</a:t>
            </a:r>
            <a:r>
              <a:rPr lang="zh-CN" altLang="en-US" dirty="0"/>
              <a:t>型号，</a:t>
            </a:r>
            <a:r>
              <a:rPr lang="en-US" altLang="zh-CN" dirty="0"/>
              <a:t>ZeRO-Offload</a:t>
            </a:r>
            <a:r>
              <a:rPr lang="zh-CN" altLang="en-US" dirty="0"/>
              <a:t>仅使用最大计算能力的</a:t>
            </a:r>
            <a:r>
              <a:rPr lang="en-US" altLang="zh-CN" dirty="0"/>
              <a:t>25%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57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B8F880-EE76-66F6-FE44-6A99157811BC}"/>
              </a:ext>
            </a:extLst>
          </p:cNvPr>
          <p:cNvSpPr txBox="1"/>
          <p:nvPr/>
        </p:nvSpPr>
        <p:spPr>
          <a:xfrm>
            <a:off x="160154" y="19658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目前异构训练的问题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FFBB28-6BEB-66F3-C1AB-6E6D364D24FF}"/>
              </a:ext>
            </a:extLst>
          </p:cNvPr>
          <p:cNvSpPr txBox="1"/>
          <p:nvPr/>
        </p:nvSpPr>
        <p:spPr>
          <a:xfrm>
            <a:off x="711053" y="764070"/>
            <a:ext cx="10539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现有的解决方案</a:t>
            </a:r>
            <a:r>
              <a:rPr lang="en-US" altLang="zh-CN" dirty="0"/>
              <a:t>[35]</a:t>
            </a:r>
            <a:r>
              <a:rPr lang="zh-CN" altLang="en-US" dirty="0"/>
              <a:t>在不考虑迭代内部非模型数据量变化的情况下，将模型数据静态地划分在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内存之间。当</a:t>
            </a:r>
            <a:r>
              <a:rPr lang="en-US" altLang="zh-CN" dirty="0"/>
              <a:t>GPU</a:t>
            </a:r>
            <a:r>
              <a:rPr lang="zh-CN" altLang="en-US" dirty="0"/>
              <a:t>或</a:t>
            </a:r>
            <a:r>
              <a:rPr lang="en-US" altLang="zh-CN" dirty="0"/>
              <a:t>CPU</a:t>
            </a:r>
            <a:r>
              <a:rPr lang="zh-CN" altLang="en-US" dirty="0"/>
              <a:t>内存不足以满足其相应的模型数据需求时，即使当时其他设备上还有可用的内存，系统也会崩溃。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50971-BA25-0A8A-5EB3-9E39DAA42E89}"/>
              </a:ext>
            </a:extLst>
          </p:cNvPr>
          <p:cNvSpPr txBox="1"/>
          <p:nvPr/>
        </p:nvSpPr>
        <p:spPr>
          <a:xfrm>
            <a:off x="711978" y="609392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以张量作为数据移动的单位会导致通信效率不足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539643-B94A-3DAB-681F-90D92CFA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54" y="1873496"/>
            <a:ext cx="5543550" cy="28860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90BD860-67FB-4D09-311B-DB8F7491C50D}"/>
              </a:ext>
            </a:extLst>
          </p:cNvPr>
          <p:cNvSpPr txBox="1"/>
          <p:nvPr/>
        </p:nvSpPr>
        <p:spPr>
          <a:xfrm>
            <a:off x="3138378" y="34175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8E8F4D-2F84-2405-562A-681620F4EDEC}"/>
              </a:ext>
            </a:extLst>
          </p:cNvPr>
          <p:cNvSpPr txBox="1"/>
          <p:nvPr/>
        </p:nvSpPr>
        <p:spPr>
          <a:xfrm>
            <a:off x="3140181" y="258037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DC8813-0FEB-EF03-7AD1-99F3665A1969}"/>
              </a:ext>
            </a:extLst>
          </p:cNvPr>
          <p:cNvSpPr txBox="1"/>
          <p:nvPr/>
        </p:nvSpPr>
        <p:spPr>
          <a:xfrm>
            <a:off x="3138378" y="511050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整个训练过程需要</a:t>
            </a:r>
            <a:r>
              <a:rPr lang="en-US" altLang="zh-CN" dirty="0"/>
              <a:t>2+2+14=18</a:t>
            </a:r>
            <a:r>
              <a:rPr lang="zh-CN" altLang="en-US" dirty="0"/>
              <a:t>𝑀字节的内存空间</a:t>
            </a:r>
          </a:p>
        </p:txBody>
      </p:sp>
    </p:spTree>
    <p:extLst>
      <p:ext uri="{BB962C8B-B14F-4D97-AF65-F5344CB8AC3E}">
        <p14:creationId xmlns:p14="http://schemas.microsoft.com/office/powerpoint/2010/main" val="98145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469BE9E8-DEF0-444D-187A-35102D1679A4}"/>
              </a:ext>
            </a:extLst>
          </p:cNvPr>
          <p:cNvSpPr txBox="1"/>
          <p:nvPr/>
        </p:nvSpPr>
        <p:spPr>
          <a:xfrm>
            <a:off x="560867" y="499179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E569E2-470D-05A7-51AC-7FAF9789093C}"/>
              </a:ext>
            </a:extLst>
          </p:cNvPr>
          <p:cNvSpPr txBox="1"/>
          <p:nvPr/>
        </p:nvSpPr>
        <p:spPr>
          <a:xfrm>
            <a:off x="1241351" y="1240950"/>
            <a:ext cx="966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将模型数据张量组织成块，基于块的通信模式可以提高</a:t>
            </a:r>
            <a:r>
              <a:rPr lang="en-US" altLang="zh-CN" dirty="0"/>
              <a:t>CPU-GPU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间的带宽利用率。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D92FF9-9513-ED0F-C642-24D6CD612B52}"/>
              </a:ext>
            </a:extLst>
          </p:cNvPr>
          <p:cNvSpPr txBox="1"/>
          <p:nvPr/>
        </p:nvSpPr>
        <p:spPr>
          <a:xfrm>
            <a:off x="1241351" y="1979036"/>
            <a:ext cx="10547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根据块的张量状态动态编排块在异构存储空间中的分布，动态内存管理可以提高内存效率，减少</a:t>
            </a:r>
            <a:r>
              <a:rPr lang="en-US" altLang="zh-CN" dirty="0"/>
              <a:t>CPU-GPU</a:t>
            </a:r>
            <a:r>
              <a:rPr lang="zh-CN" altLang="en-US" dirty="0"/>
              <a:t>通信开销。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04E22EA-6C11-F427-70D8-6CF2B90F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97" y="2994121"/>
            <a:ext cx="5353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0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9A858C9-FC01-1AC5-5E6B-5A9A571236F8}"/>
              </a:ext>
            </a:extLst>
          </p:cNvPr>
          <p:cNvSpPr txBox="1"/>
          <p:nvPr/>
        </p:nvSpPr>
        <p:spPr>
          <a:xfrm>
            <a:off x="539602" y="40544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CHUNK-BASED MEMORY MANAGEMENT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A70139-016A-ED6A-26FB-853143B739E9}"/>
              </a:ext>
            </a:extLst>
          </p:cNvPr>
          <p:cNvSpPr txBox="1"/>
          <p:nvPr/>
        </p:nvSpPr>
        <p:spPr>
          <a:xfrm>
            <a:off x="937879" y="1234505"/>
            <a:ext cx="10316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Chunks are divided into four types: param fp16 list, param fp32 list, momentum list, and variance list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60C675-ED6C-74C9-303F-50F3A7B4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24" y="2117016"/>
            <a:ext cx="8552310" cy="24312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EAE2C4-F715-9BF8-D668-217510E8BEB2}"/>
              </a:ext>
            </a:extLst>
          </p:cNvPr>
          <p:cNvSpPr txBox="1"/>
          <p:nvPr/>
        </p:nvSpPr>
        <p:spPr>
          <a:xfrm>
            <a:off x="690450" y="5061396"/>
            <a:ext cx="10811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当一个块的所有张量都处于</a:t>
            </a:r>
            <a:r>
              <a:rPr lang="en-US" altLang="zh-CN" dirty="0"/>
              <a:t>FREE</a:t>
            </a:r>
            <a:r>
              <a:rPr lang="zh-CN" altLang="en-US" dirty="0"/>
              <a:t>状态时，该块的内存空间可以被其他块重用或释放。如果块的任何张量处于</a:t>
            </a:r>
            <a:r>
              <a:rPr lang="en-US" altLang="zh-CN" dirty="0"/>
              <a:t>COMPUTE</a:t>
            </a:r>
            <a:r>
              <a:rPr lang="zh-CN" altLang="en-US" dirty="0"/>
              <a:t>状态，则该块必须位于所需的计算设备上。如果它的张量都不在</a:t>
            </a:r>
            <a:r>
              <a:rPr lang="en-US" altLang="zh-CN" dirty="0"/>
              <a:t>COMPUTE</a:t>
            </a:r>
            <a:r>
              <a:rPr lang="zh-CN" altLang="en-US" dirty="0"/>
              <a:t>中，并且至少有一个张量处于类似</a:t>
            </a:r>
            <a:r>
              <a:rPr lang="en-US" altLang="zh-CN" dirty="0"/>
              <a:t>hold</a:t>
            </a:r>
            <a:r>
              <a:rPr lang="zh-CN" altLang="en-US" dirty="0"/>
              <a:t>的状态，则块可能位于异构内存空间的任何位置。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87B911-809B-2082-F783-8A12CFA724A5}"/>
              </a:ext>
            </a:extLst>
          </p:cNvPr>
          <p:cNvSpPr txBox="1"/>
          <p:nvPr/>
        </p:nvSpPr>
        <p:spPr>
          <a:xfrm>
            <a:off x="5181600" y="4365337"/>
            <a:ext cx="2255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张量状态</a:t>
            </a:r>
          </a:p>
        </p:txBody>
      </p:sp>
    </p:spTree>
    <p:extLst>
      <p:ext uri="{BB962C8B-B14F-4D97-AF65-F5344CB8AC3E}">
        <p14:creationId xmlns:p14="http://schemas.microsoft.com/office/powerpoint/2010/main" val="37669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E7B500-AB04-866D-EB21-46B77E67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7" y="692517"/>
            <a:ext cx="8534434" cy="26539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E609CD-B400-FEF6-2DC8-C2D0EAF9EC8A}"/>
              </a:ext>
            </a:extLst>
          </p:cNvPr>
          <p:cNvSpPr txBox="1"/>
          <p:nvPr/>
        </p:nvSpPr>
        <p:spPr>
          <a:xfrm>
            <a:off x="495298" y="3375166"/>
            <a:ext cx="11317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FWD</a:t>
            </a:r>
            <a:r>
              <a:rPr lang="zh-CN" altLang="en-US" dirty="0"/>
              <a:t>之前，包含要计算的参数</a:t>
            </a:r>
            <a:r>
              <a:rPr lang="en-US" altLang="zh-CN" dirty="0"/>
              <a:t>fp16</a:t>
            </a:r>
            <a:r>
              <a:rPr lang="zh-CN" altLang="en-US" dirty="0"/>
              <a:t>的块必须驻留在计算设备上。如果没有，块管理器将把该块从其他设备移动到计算设备，如果计算设备的内存已满，则可能会在计算设备上驱逐一个块。最后将张量的状态转换为</a:t>
            </a:r>
            <a:r>
              <a:rPr lang="en-US" altLang="zh-CN" dirty="0"/>
              <a:t>COMPUTE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72F0F-7A78-4389-2C7D-10A14E4BA171}"/>
              </a:ext>
            </a:extLst>
          </p:cNvPr>
          <p:cNvSpPr txBox="1"/>
          <p:nvPr/>
        </p:nvSpPr>
        <p:spPr>
          <a:xfrm>
            <a:off x="495298" y="4568941"/>
            <a:ext cx="1117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BWD</a:t>
            </a:r>
            <a:r>
              <a:rPr lang="zh-CN" altLang="en-US" dirty="0"/>
              <a:t>之前，被访问参数</a:t>
            </a:r>
            <a:r>
              <a:rPr lang="en-US" altLang="zh-CN" dirty="0"/>
              <a:t>fp16</a:t>
            </a:r>
            <a:r>
              <a:rPr lang="zh-CN" altLang="en-US" dirty="0"/>
              <a:t>张量状态更改为</a:t>
            </a:r>
            <a:r>
              <a:rPr lang="en-US" altLang="zh-CN" dirty="0"/>
              <a:t>COMPUTE</a:t>
            </a:r>
            <a:r>
              <a:rPr lang="zh-CN" altLang="en-US" dirty="0"/>
              <a:t>。在</a:t>
            </a:r>
            <a:r>
              <a:rPr lang="en-US" altLang="zh-CN" dirty="0"/>
              <a:t>BWD</a:t>
            </a:r>
            <a:r>
              <a:rPr lang="zh-CN" altLang="en-US" dirty="0"/>
              <a:t>计算过程中，生成的梯度</a:t>
            </a:r>
            <a:r>
              <a:rPr lang="en-US" altLang="zh-CN" dirty="0"/>
              <a:t>fp16</a:t>
            </a:r>
            <a:r>
              <a:rPr lang="zh-CN" altLang="en-US" dirty="0"/>
              <a:t>张量被分配到临时存储空间中，当不再需要参数</a:t>
            </a:r>
            <a:r>
              <a:rPr lang="en-US" altLang="zh-CN" dirty="0"/>
              <a:t>fp16</a:t>
            </a:r>
            <a:r>
              <a:rPr lang="zh-CN" altLang="en-US" dirty="0"/>
              <a:t>，我们将</a:t>
            </a:r>
            <a:r>
              <a:rPr lang="en-US" altLang="zh-CN" dirty="0"/>
              <a:t>grad fp16</a:t>
            </a:r>
            <a:r>
              <a:rPr lang="zh-CN" altLang="en-US" dirty="0"/>
              <a:t>数据从临时内存空间复制到对应的参数</a:t>
            </a:r>
            <a:r>
              <a:rPr lang="en-US" altLang="zh-CN" dirty="0"/>
              <a:t>fp16</a:t>
            </a:r>
            <a:r>
              <a:rPr lang="zh-CN" altLang="en-US" dirty="0"/>
              <a:t>张量的内存空间，并将张量状态更改为</a:t>
            </a:r>
            <a:r>
              <a:rPr lang="en-US" altLang="zh-CN" dirty="0"/>
              <a:t>HOLD_AFTER_BWD</a:t>
            </a:r>
            <a:r>
              <a:rPr lang="zh-CN" altLang="en-US" dirty="0"/>
              <a:t>。（</a:t>
            </a:r>
            <a:r>
              <a:rPr lang="en-US" altLang="zh-CN" dirty="0"/>
              <a:t>grad fp16</a:t>
            </a:r>
            <a:r>
              <a:rPr lang="zh-CN" altLang="en-US" dirty="0"/>
              <a:t>重用</a:t>
            </a:r>
            <a:r>
              <a:rPr lang="en-US" altLang="zh-CN" dirty="0"/>
              <a:t>param fp16</a:t>
            </a:r>
            <a:r>
              <a:rPr lang="zh-CN" altLang="en-US" dirty="0"/>
              <a:t>的块）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DE1C19-63F0-BF7F-8DA2-63BD4451A9FA}"/>
              </a:ext>
            </a:extLst>
          </p:cNvPr>
          <p:cNvSpPr txBox="1"/>
          <p:nvPr/>
        </p:nvSpPr>
        <p:spPr>
          <a:xfrm>
            <a:off x="495298" y="5765345"/>
            <a:ext cx="11179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ADAM</a:t>
            </a:r>
            <a:r>
              <a:rPr lang="zh-CN" altLang="en-US" dirty="0"/>
              <a:t>之前，</a:t>
            </a:r>
            <a:r>
              <a:rPr lang="en-US" altLang="zh-CN" dirty="0"/>
              <a:t>OS</a:t>
            </a:r>
            <a:r>
              <a:rPr lang="zh-CN" altLang="en-US" dirty="0"/>
              <a:t>张量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fp32</a:t>
            </a:r>
            <a:r>
              <a:rPr lang="zh-CN" altLang="en-US" dirty="0"/>
              <a:t>、动量和方差</a:t>
            </a:r>
            <a:r>
              <a:rPr lang="en-US" altLang="zh-CN" dirty="0"/>
              <a:t>)</a:t>
            </a:r>
            <a:r>
              <a:rPr lang="zh-CN" altLang="en-US" dirty="0"/>
              <a:t>被设置为</a:t>
            </a:r>
            <a:r>
              <a:rPr lang="en-US" altLang="zh-CN" dirty="0"/>
              <a:t>COMPUTE</a:t>
            </a:r>
            <a:r>
              <a:rPr lang="zh-CN" altLang="en-US" dirty="0"/>
              <a:t>。计算后，更新的参数</a:t>
            </a:r>
            <a:r>
              <a:rPr lang="en-US" altLang="zh-CN" dirty="0"/>
              <a:t>fp32</a:t>
            </a:r>
            <a:r>
              <a:rPr lang="zh-CN" altLang="en-US" dirty="0"/>
              <a:t>张量和使用的</a:t>
            </a:r>
            <a:r>
              <a:rPr lang="en-US" altLang="zh-CN" dirty="0"/>
              <a:t>OS</a:t>
            </a:r>
            <a:r>
              <a:rPr lang="zh-CN" altLang="en-US" dirty="0"/>
              <a:t>张量被设置为</a:t>
            </a:r>
            <a:r>
              <a:rPr lang="en-US" altLang="zh-CN" dirty="0"/>
              <a:t>HOLD</a:t>
            </a:r>
            <a:r>
              <a:rPr lang="zh-CN" altLang="en-US" dirty="0"/>
              <a:t>。当参数</a:t>
            </a:r>
            <a:r>
              <a:rPr lang="en-US" altLang="zh-CN" dirty="0"/>
              <a:t>fp32</a:t>
            </a:r>
            <a:r>
              <a:rPr lang="zh-CN" altLang="en-US" dirty="0"/>
              <a:t>块中的所有张量都处于</a:t>
            </a:r>
            <a:r>
              <a:rPr lang="en-US" altLang="zh-CN" dirty="0"/>
              <a:t>HOLD</a:t>
            </a:r>
            <a:r>
              <a:rPr lang="zh-CN" altLang="en-US" dirty="0"/>
              <a:t>状态时，参数</a:t>
            </a:r>
            <a:r>
              <a:rPr lang="en-US" altLang="zh-CN" dirty="0"/>
              <a:t>fp32</a:t>
            </a:r>
            <a:r>
              <a:rPr lang="zh-CN" altLang="en-US" dirty="0"/>
              <a:t>块被复制到相应的参数</a:t>
            </a:r>
            <a:r>
              <a:rPr lang="en-US" altLang="zh-CN" dirty="0"/>
              <a:t>fp16</a:t>
            </a:r>
            <a:r>
              <a:rPr lang="zh-CN" altLang="en-US" dirty="0"/>
              <a:t>块中。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4ED11F-8C42-6F5E-4947-F01F4613203A}"/>
              </a:ext>
            </a:extLst>
          </p:cNvPr>
          <p:cNvSpPr txBox="1"/>
          <p:nvPr/>
        </p:nvSpPr>
        <p:spPr>
          <a:xfrm>
            <a:off x="241298" y="308819"/>
            <a:ext cx="37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块的使用流程：一次迭代</a:t>
            </a:r>
          </a:p>
        </p:txBody>
      </p:sp>
    </p:spTree>
    <p:extLst>
      <p:ext uri="{BB962C8B-B14F-4D97-AF65-F5344CB8AC3E}">
        <p14:creationId xmlns:p14="http://schemas.microsoft.com/office/powerpoint/2010/main" val="144699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EBCCE1-ACFF-5DF0-113A-E3F68D0EAA32}"/>
              </a:ext>
            </a:extLst>
          </p:cNvPr>
          <p:cNvSpPr txBox="1"/>
          <p:nvPr/>
        </p:nvSpPr>
        <p:spPr>
          <a:xfrm>
            <a:off x="404038" y="361506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CD5352-E68A-3AE4-D947-FA1C1AE175AC}"/>
              </a:ext>
            </a:extLst>
          </p:cNvPr>
          <p:cNvSpPr txBox="1"/>
          <p:nvPr/>
        </p:nvSpPr>
        <p:spPr>
          <a:xfrm>
            <a:off x="1111103" y="730838"/>
            <a:ext cx="9659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PatrickStar uses ZeRO-DP [33] to scale training to multi-GPU via multiple-processing.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695BB9-5BB4-CB54-F7DC-FC55B46E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86" y="1763195"/>
            <a:ext cx="5577511" cy="2919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1E3F78-7B6F-CC8B-E9D4-66B54576BB14}"/>
              </a:ext>
            </a:extLst>
          </p:cNvPr>
          <p:cNvSpPr txBox="1"/>
          <p:nvPr/>
        </p:nvSpPr>
        <p:spPr>
          <a:xfrm>
            <a:off x="1135027" y="1162587"/>
            <a:ext cx="9128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communication group consists of </a:t>
            </a:r>
            <a:r>
              <a:rPr lang="zh-CN" altLang="en-US" dirty="0"/>
              <a:t>𝑛𝑝𝑟𝑜𝑐 </a:t>
            </a:r>
            <a:r>
              <a:rPr lang="en-US" altLang="zh-CN" dirty="0"/>
              <a:t>continuous chunks of a chunk list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A280D1-1B82-10CA-F0E2-DB167D0C7582}"/>
              </a:ext>
            </a:extLst>
          </p:cNvPr>
          <p:cNvSpPr txBox="1"/>
          <p:nvPr/>
        </p:nvSpPr>
        <p:spPr>
          <a:xfrm>
            <a:off x="1111103" y="4853049"/>
            <a:ext cx="9978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After collecting remote chunks, all processes will have their copy of chunk 0 to chunk 2, and all tensor states in the remote chunks are set to HOLD.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317490-2106-950A-203C-4EB43B52FE32}"/>
              </a:ext>
            </a:extLst>
          </p:cNvPr>
          <p:cNvSpPr txBox="1"/>
          <p:nvPr/>
        </p:nvSpPr>
        <p:spPr>
          <a:xfrm>
            <a:off x="1111102" y="5657671"/>
            <a:ext cx="10286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When the states of all tensors in a communication group are all HOLD_AFTER_FWD/BWD, the tensors in the remote chunks are set to FREE, and the remote chunks are released.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9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969E972-738F-F3C4-3A7C-9DAC028FE18C}"/>
              </a:ext>
            </a:extLst>
          </p:cNvPr>
          <p:cNvSpPr txBox="1"/>
          <p:nvPr/>
        </p:nvSpPr>
        <p:spPr>
          <a:xfrm>
            <a:off x="454542" y="3629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DYNAMIC MEMORY MANAGEMENT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01FF5E-CA26-179D-8730-172B9CFDF72D}"/>
              </a:ext>
            </a:extLst>
          </p:cNvPr>
          <p:cNvSpPr txBox="1"/>
          <p:nvPr/>
        </p:nvSpPr>
        <p:spPr>
          <a:xfrm>
            <a:off x="677382" y="1117547"/>
            <a:ext cx="10837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异构训练</a:t>
            </a:r>
            <a:r>
              <a:rPr lang="en-US" altLang="zh-CN" dirty="0"/>
              <a:t>[31,35]</a:t>
            </a:r>
            <a:r>
              <a:rPr lang="zh-CN" altLang="en-US" dirty="0"/>
              <a:t>通常会引入额外的</a:t>
            </a:r>
            <a:r>
              <a:rPr lang="en-US" altLang="zh-CN" dirty="0"/>
              <a:t>CPU-GPU</a:t>
            </a:r>
            <a:r>
              <a:rPr lang="zh-CN" altLang="en-US" dirty="0"/>
              <a:t>数据移动开销。</a:t>
            </a:r>
            <a:r>
              <a:rPr lang="en-US" altLang="zh-CN" dirty="0"/>
              <a:t>DMM</a:t>
            </a:r>
            <a:r>
              <a:rPr lang="zh-CN" altLang="en-US" dirty="0"/>
              <a:t>由三个创新组成，可以进一步尽可能地减少开销。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4D79F7-F6F1-FEFD-DC65-99197A043B64}"/>
              </a:ext>
            </a:extLst>
          </p:cNvPr>
          <p:cNvSpPr txBox="1"/>
          <p:nvPr/>
        </p:nvSpPr>
        <p:spPr>
          <a:xfrm>
            <a:off x="858578" y="1996135"/>
            <a:ext cx="8976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DMM</a:t>
            </a:r>
            <a:r>
              <a:rPr lang="zh-CN" altLang="en-US" dirty="0"/>
              <a:t>设计一个运行时跟踪程序来收集内存统计信息。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E24ADA-FE65-EE04-46FC-DF82E1AFC77F}"/>
              </a:ext>
            </a:extLst>
          </p:cNvPr>
          <p:cNvSpPr txBox="1"/>
          <p:nvPr/>
        </p:nvSpPr>
        <p:spPr>
          <a:xfrm>
            <a:off x="858578" y="5466583"/>
            <a:ext cx="897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a smart chunk eviction strategy to reduce transmission volume.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620EA4-CDF4-5FA5-5639-ED303CE1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20" y="1751014"/>
            <a:ext cx="5305425" cy="22955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3559BC-80A5-ED32-5A8E-83829C9D427D}"/>
              </a:ext>
            </a:extLst>
          </p:cNvPr>
          <p:cNvSpPr txBox="1"/>
          <p:nvPr/>
        </p:nvSpPr>
        <p:spPr>
          <a:xfrm>
            <a:off x="858578" y="357843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Device-aware Operator Placement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6FDECD-6749-E54D-9E5C-4F6EF6A07C3B}"/>
              </a:ext>
            </a:extLst>
          </p:cNvPr>
          <p:cNvSpPr txBox="1"/>
          <p:nvPr/>
        </p:nvSpPr>
        <p:spPr>
          <a:xfrm>
            <a:off x="1443369" y="4208527"/>
            <a:ext cx="964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这样的计算密集型运算符必须在</a:t>
            </a:r>
            <a:r>
              <a:rPr lang="en-US" altLang="zh-CN" dirty="0"/>
              <a:t>GPU</a:t>
            </a:r>
            <a:r>
              <a:rPr lang="zh-CN" altLang="en-US" dirty="0"/>
              <a:t>上执行。内存密集型运算符，如</a:t>
            </a:r>
            <a:r>
              <a:rPr lang="en-US" altLang="zh-CN" dirty="0"/>
              <a:t>ADAM</a:t>
            </a:r>
            <a:r>
              <a:rPr lang="zh-CN" altLang="en-US" dirty="0"/>
              <a:t>中的元素运算符，可以在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上同时执行。尽量将</a:t>
            </a:r>
            <a:r>
              <a:rPr lang="en-US" altLang="zh-CN" dirty="0"/>
              <a:t>OS</a:t>
            </a:r>
            <a:r>
              <a:rPr lang="zh-CN" altLang="en-US" dirty="0"/>
              <a:t>放在</a:t>
            </a:r>
            <a:r>
              <a:rPr lang="en-US" altLang="zh-CN" dirty="0"/>
              <a:t>GPU</a:t>
            </a:r>
            <a:r>
              <a:rPr lang="zh-CN" altLang="en-US" dirty="0"/>
              <a:t>空闲存储上，</a:t>
            </a:r>
            <a:r>
              <a:rPr lang="en-US" altLang="zh-CN" dirty="0"/>
              <a:t>CPU-GPU communication volume of ADAM is reduced without introducing extra model-data eviction in FWD+BWD.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ED4154-9CCA-5AA3-7D74-1C3482D8EA78}"/>
              </a:ext>
            </a:extLst>
          </p:cNvPr>
          <p:cNvSpPr txBox="1"/>
          <p:nvPr/>
        </p:nvSpPr>
        <p:spPr>
          <a:xfrm>
            <a:off x="1443369" y="6121235"/>
            <a:ext cx="10007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greedy algorithm evicts the longest future reference chunk on this computing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23245A-F55F-346F-3746-C0D3E9AF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71" y="0"/>
            <a:ext cx="8021657" cy="2669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E05CDF-003B-18D9-4E05-2CE8842D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86" y="2669481"/>
            <a:ext cx="7474826" cy="29525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B96EC2-0DAF-1F59-8150-769EA824E765}"/>
              </a:ext>
            </a:extLst>
          </p:cNvPr>
          <p:cNvSpPr txBox="1"/>
          <p:nvPr/>
        </p:nvSpPr>
        <p:spPr>
          <a:xfrm>
            <a:off x="2085171" y="5743284"/>
            <a:ext cx="8934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PatrickStar</a:t>
            </a:r>
            <a:r>
              <a:rPr lang="zh-CN" altLang="en-US" dirty="0"/>
              <a:t>和</a:t>
            </a:r>
            <a:r>
              <a:rPr lang="en-US" altLang="zh-CN" dirty="0"/>
              <a:t>PyTorch</a:t>
            </a:r>
            <a:r>
              <a:rPr lang="zh-CN" altLang="en-US" dirty="0"/>
              <a:t>在</a:t>
            </a:r>
            <a:r>
              <a:rPr lang="en-US" altLang="zh-CN" dirty="0"/>
              <a:t>1B</a:t>
            </a:r>
            <a:r>
              <a:rPr lang="zh-CN" altLang="en-US" dirty="0"/>
              <a:t>模型上的性能相似，并且高于</a:t>
            </a:r>
            <a:r>
              <a:rPr lang="en-US" altLang="zh-CN" dirty="0"/>
              <a:t>DeepSpeed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在所有情况下，</a:t>
            </a:r>
            <a:r>
              <a:rPr lang="en-US" altLang="zh-CN" dirty="0"/>
              <a:t>PatrickStar</a:t>
            </a:r>
            <a:r>
              <a:rPr lang="zh-CN" altLang="en-US" dirty="0"/>
              <a:t>都比</a:t>
            </a:r>
            <a:r>
              <a:rPr lang="en-US" altLang="zh-CN" dirty="0"/>
              <a:t>DeepSpeed</a:t>
            </a:r>
            <a:r>
              <a:rPr lang="zh-CN" altLang="en-US" dirty="0"/>
              <a:t>实现了更高的性能和更大的批处理规模。</a:t>
            </a:r>
          </a:p>
        </p:txBody>
      </p:sp>
    </p:spTree>
    <p:extLst>
      <p:ext uri="{BB962C8B-B14F-4D97-AF65-F5344CB8AC3E}">
        <p14:creationId xmlns:p14="http://schemas.microsoft.com/office/powerpoint/2010/main" val="179487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980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9</cp:revision>
  <dcterms:created xsi:type="dcterms:W3CDTF">2023-09-07T06:28:35Z</dcterms:created>
  <dcterms:modified xsi:type="dcterms:W3CDTF">2023-09-08T16:08:59Z</dcterms:modified>
</cp:coreProperties>
</file>