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CE018-50C1-E7FE-2994-40C57905F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55289-CE28-166B-5D62-D199663B9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69392-DBCB-EF1B-BDE3-4634961A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34BC5-C3B4-E26D-8D98-014427D4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ABEA8-E9B1-792B-10F5-28756708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1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7564-2163-3119-89E1-E5FFE452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9C35A-FAC9-85AE-0B8C-FD63CC12B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70E57-AC53-F656-AF62-6B72F2D0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84B9A-22B9-8B76-5732-24A5EC4A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045C6-6CA0-ADC5-087B-ADFE9E91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4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E7867B-E3AA-576A-3687-4E839CB30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774C3-13B0-DCE8-DF56-84DE4638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266DF-3C1E-5670-4CAE-D911A2B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70447-1E2F-83F0-26F9-36E8102C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565D5-8DB7-2F55-EA87-EA3FFFB3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7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752C-F058-A93A-D500-002350AD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B53A-4FE5-3BF7-29FF-2DFFC60A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B3030-6C81-47C5-FA0D-B354C5DD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51470-98FE-C37E-10BB-FE0C3386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4D43A-3182-6ED0-4226-04D589BA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4B1E0-4933-008A-7B95-36FCE1B6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547B7-D84C-4567-BE7C-46C69CA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94472-2903-1791-E3C5-6B8C55A7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A8406-007F-A6B0-8BB5-3AE56916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D345-2A7A-2793-37FE-EE1B184A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4D41-8DD7-5FF7-FD17-A2D96210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CCD74-A8A9-EC8B-0860-B103EE2C7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CF409-48D9-834E-D389-7ED1D4FA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6FB34-5B29-7639-4E06-BBA3DB05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BD49D-95FA-9209-A0E6-39F1B237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41EA9-6B00-9F98-3DA9-91D9B728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E2EAA-ACD4-BD9E-6752-40339A71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D2974-1A0C-815E-CF73-D98CB539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77CCA-3A42-F87B-6139-929CFC49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C993A5-E2B8-38A6-F26F-0807A8B09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8516C-7ECD-5CA9-A092-23FA1CB7C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23913B-8438-3E67-1856-E8A617C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68D537-3772-9C42-4CBF-4087B857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644D9-6727-65E4-4582-DED02E1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51DC-E9CE-6BD3-568A-B6845363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D22A99-64AB-46B5-CB08-F0636A17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AF61CD-9AA3-6005-6CBF-A9B7A0C8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510AE-12BC-119D-5AF5-B168976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3160E5-0F10-F327-120B-861ECC93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7DE32-CFC0-77E8-60DF-5537BD2E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0F0A-F714-3EE6-7B23-6B5AE1D6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7CE06-0975-4BFD-D5F2-94CD11E3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73E53-89D4-E698-24F1-45710799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94B9E-1D59-7C49-6C43-FE987706D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E2770-05DE-9E18-ACED-BD039663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D7F7E-97B7-0C32-CD95-D9F9B8C4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3DBB3-2D48-C017-1C41-2B0E3CA5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4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B567-47AA-67CA-908D-E3FE083A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B56D89-6426-5F84-A91A-B4F36ED8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57F11-796F-F8E3-85A8-070BA7A2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E1063-B174-E1BA-F277-94C574E5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DFF35-8DE7-E3CD-CADF-8FE2C2B6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28172-2225-609B-6729-A8D50202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867445-8856-9FEC-9B09-315FE063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4128F-D015-0600-DEAE-6AC540AA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94B98-0342-3EAF-2F90-0F976C846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9AF1-8E06-4564-B206-6911625C38F3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A01E6-BA22-9CAA-55E6-860A00B2E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2692E-BFD9-F62C-40F9-29659B02C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31C7-C10C-4918-B341-4B49C216D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C768F05-135D-6841-17F5-C58BAE18AC4F}"/>
              </a:ext>
            </a:extLst>
          </p:cNvPr>
          <p:cNvSpPr txBox="1"/>
          <p:nvPr/>
        </p:nvSpPr>
        <p:spPr>
          <a:xfrm>
            <a:off x="0" y="1927275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/>
              <a:t>ZeRO-Infinity: Breaking the GPU Memory Wall for Extreme Scale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78236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02A457-CE58-03F2-EEA5-6768B48F16B2}"/>
              </a:ext>
            </a:extLst>
          </p:cNvPr>
          <p:cNvSpPr txBox="1"/>
          <p:nvPr/>
        </p:nvSpPr>
        <p:spPr>
          <a:xfrm>
            <a:off x="0" y="43362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参数和梯度的数据移动带宽必须大于</a:t>
            </a:r>
            <a:r>
              <a:rPr lang="en-US" altLang="zh-CN" dirty="0"/>
              <a:t>70GB/s</a:t>
            </a:r>
            <a:r>
              <a:rPr lang="zh-CN" altLang="en-US" dirty="0"/>
              <a:t>，接近</a:t>
            </a:r>
            <a:r>
              <a:rPr lang="en-US" altLang="zh-CN" dirty="0"/>
              <a:t>DGX-2</a:t>
            </a:r>
            <a:r>
              <a:rPr lang="zh-CN" altLang="en-US" dirty="0"/>
              <a:t>集群上可用的</a:t>
            </a:r>
            <a:r>
              <a:rPr lang="en-US" altLang="zh-CN" dirty="0"/>
              <a:t>GPU-GPU</a:t>
            </a:r>
            <a:r>
              <a:rPr lang="zh-CN" altLang="en-US" dirty="0"/>
              <a:t>带宽。但由于参数和梯度是卸载到</a:t>
            </a:r>
            <a:r>
              <a:rPr lang="en-US" altLang="zh-CN" dirty="0"/>
              <a:t>CPU</a:t>
            </a:r>
            <a:r>
              <a:rPr lang="zh-CN" altLang="en-US" dirty="0"/>
              <a:t>或</a:t>
            </a:r>
            <a:r>
              <a:rPr lang="en-US" altLang="zh-CN" dirty="0"/>
              <a:t>NVMe</a:t>
            </a:r>
            <a:r>
              <a:rPr lang="zh-CN" altLang="en-US" dirty="0"/>
              <a:t>内存，带宽受到</a:t>
            </a:r>
            <a:r>
              <a:rPr lang="en-US" altLang="zh-CN" dirty="0"/>
              <a:t>PCIe</a:t>
            </a:r>
            <a:r>
              <a:rPr lang="zh-CN" altLang="en-US" dirty="0"/>
              <a:t>的限制，只有</a:t>
            </a:r>
            <a:r>
              <a:rPr lang="en-US" altLang="zh-CN" dirty="0"/>
              <a:t>12GB/s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14FAE-4063-CFC2-A2ED-5E1421E59326}"/>
              </a:ext>
            </a:extLst>
          </p:cNvPr>
          <p:cNvSpPr txBox="1"/>
          <p:nvPr/>
        </p:nvSpPr>
        <p:spPr>
          <a:xfrm>
            <a:off x="1323340" y="5286465"/>
            <a:ext cx="842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bandwidth-centric partitioning</a:t>
            </a:r>
            <a:r>
              <a:rPr lang="zh-CN" altLang="en-US" dirty="0"/>
              <a:t>：允许</a:t>
            </a:r>
            <a:r>
              <a:rPr lang="en-US" altLang="zh-CN" dirty="0"/>
              <a:t>ZeRO-Infinity</a:t>
            </a:r>
            <a:r>
              <a:rPr lang="zh-CN" altLang="en-US" dirty="0"/>
              <a:t>实现几乎无限的异构内存带宽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935354-3F1F-4EBC-35C3-E0CF32F4248F}"/>
              </a:ext>
            </a:extLst>
          </p:cNvPr>
          <p:cNvSpPr txBox="1"/>
          <p:nvPr/>
        </p:nvSpPr>
        <p:spPr>
          <a:xfrm>
            <a:off x="1323340" y="6028005"/>
            <a:ext cx="9354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overlap-centric design</a:t>
            </a:r>
            <a:r>
              <a:rPr lang="zh-CN" altLang="en-US" dirty="0"/>
              <a:t>：将计算与</a:t>
            </a:r>
            <a:r>
              <a:rPr lang="en-US" altLang="zh-CN" dirty="0"/>
              <a:t>GPU</a:t>
            </a:r>
            <a:r>
              <a:rPr lang="zh-CN" altLang="en-US" dirty="0"/>
              <a:t>之间通信、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通信、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NVMe</a:t>
            </a:r>
            <a:r>
              <a:rPr lang="zh-CN" altLang="en-US" dirty="0"/>
              <a:t>通信重叠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189CE-4C2E-D40D-B1AD-6A16CC780082}"/>
              </a:ext>
            </a:extLst>
          </p:cNvPr>
          <p:cNvSpPr txBox="1"/>
          <p:nvPr/>
        </p:nvSpPr>
        <p:spPr>
          <a:xfrm>
            <a:off x="-1" y="135922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数据并行划分了模型状态，所有的模型状态分区可以并行更新，随着</a:t>
            </a:r>
            <a:r>
              <a:rPr lang="en-US" altLang="zh-CN" dirty="0"/>
              <a:t>GPU</a:t>
            </a:r>
            <a:r>
              <a:rPr lang="zh-CN" altLang="en-US" dirty="0"/>
              <a:t>或</a:t>
            </a:r>
            <a:r>
              <a:rPr lang="en-US" altLang="zh-CN" dirty="0"/>
              <a:t>CPU</a:t>
            </a:r>
            <a:r>
              <a:rPr lang="zh-CN" altLang="en-US" dirty="0"/>
              <a:t>数量的增加，聚合</a:t>
            </a:r>
            <a:r>
              <a:rPr lang="en-US" altLang="zh-CN" dirty="0"/>
              <a:t>GPU</a:t>
            </a:r>
            <a:r>
              <a:rPr lang="zh-CN" altLang="en-US" dirty="0"/>
              <a:t>或</a:t>
            </a:r>
            <a:r>
              <a:rPr lang="en-US" altLang="zh-CN" dirty="0"/>
              <a:t>CPU</a:t>
            </a:r>
            <a:r>
              <a:rPr lang="zh-CN" altLang="en-US" dirty="0"/>
              <a:t>内存带宽可以远远高于所需的</a:t>
            </a:r>
            <a:r>
              <a:rPr lang="en-US" altLang="zh-CN" dirty="0"/>
              <a:t>1.5TB/s</a:t>
            </a:r>
            <a:r>
              <a:rPr lang="zh-CN" altLang="en-US" dirty="0"/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F91A82-98BA-6C33-C0BC-6EC6DDA2C7FC}"/>
              </a:ext>
            </a:extLst>
          </p:cNvPr>
          <p:cNvSpPr txBox="1"/>
          <p:nvPr/>
        </p:nvSpPr>
        <p:spPr>
          <a:xfrm>
            <a:off x="0" y="37501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PCIe</a:t>
            </a:r>
            <a:r>
              <a:rPr lang="zh-CN" altLang="en-US" dirty="0"/>
              <a:t>传输激活检查点是足够的，通过减少激活检查点的频率、将激活检查点与</a:t>
            </a:r>
            <a:r>
              <a:rPr lang="en-US" altLang="zh-CN" dirty="0"/>
              <a:t>CPU</a:t>
            </a:r>
            <a:r>
              <a:rPr lang="zh-CN" altLang="en-US" dirty="0"/>
              <a:t>内存之间的通信与</a:t>
            </a:r>
            <a:r>
              <a:rPr lang="en-US" altLang="zh-CN" dirty="0"/>
              <a:t>GPU</a:t>
            </a:r>
            <a:r>
              <a:rPr lang="zh-CN" altLang="en-US" dirty="0"/>
              <a:t>上的前向和后向计算重叠可以进一步减少带宽需求。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CDBB1D-FDC2-5E4E-2A0C-F57516E63CE2}"/>
              </a:ext>
            </a:extLst>
          </p:cNvPr>
          <p:cNvSpPr txBox="1"/>
          <p:nvPr/>
        </p:nvSpPr>
        <p:spPr>
          <a:xfrm>
            <a:off x="0" y="4706090"/>
            <a:ext cx="296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参数和梯度的数据移动：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BD2F6B9-27B3-8D36-9206-FB03E543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300189"/>
            <a:ext cx="81057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33F9DD-1394-D49D-CD7B-071233F7CCAE}"/>
              </a:ext>
            </a:extLst>
          </p:cNvPr>
          <p:cNvSpPr txBox="1"/>
          <p:nvPr/>
        </p:nvSpPr>
        <p:spPr>
          <a:xfrm>
            <a:off x="203200" y="127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bandwidth-centric partitioning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AA5BB6-A179-29C8-6E1C-6F8A00F10F44}"/>
              </a:ext>
            </a:extLst>
          </p:cNvPr>
          <p:cNvSpPr txBox="1"/>
          <p:nvPr/>
        </p:nvSpPr>
        <p:spPr>
          <a:xfrm>
            <a:off x="0" y="48634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ZeRO</a:t>
            </a:r>
            <a:r>
              <a:rPr lang="zh-CN" altLang="en-US" dirty="0"/>
              <a:t>和</a:t>
            </a:r>
            <a:r>
              <a:rPr lang="en-US" altLang="zh-CN" dirty="0"/>
              <a:t>ZeRO- offload</a:t>
            </a:r>
            <a:r>
              <a:rPr lang="zh-CN" altLang="en-US" dirty="0"/>
              <a:t>不同，其中每层的参数由单个数据并行进程拥有，并在需要时将其广播给其他数据并行进程，</a:t>
            </a:r>
            <a:r>
              <a:rPr lang="en-US" altLang="zh-CN" dirty="0"/>
              <a:t>ZeRO- infinity</a:t>
            </a:r>
            <a:r>
              <a:rPr lang="zh-CN" altLang="en-US" dirty="0"/>
              <a:t>在所有数据并行进程中划分每一层</a:t>
            </a:r>
            <a:r>
              <a:rPr lang="en-US" altLang="zh-CN" dirty="0"/>
              <a:t>(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的参数，并在需要访问参数时使用</a:t>
            </a:r>
            <a:r>
              <a:rPr lang="en-US" altLang="zh-CN" dirty="0"/>
              <a:t>all-gather</a:t>
            </a:r>
            <a:r>
              <a:rPr lang="zh-CN" altLang="en-US" dirty="0"/>
              <a:t>而不是广播。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2A6727-3A27-C821-0AB7-40B64189B080}"/>
              </a:ext>
            </a:extLst>
          </p:cNvPr>
          <p:cNvSpPr/>
          <p:nvPr/>
        </p:nvSpPr>
        <p:spPr>
          <a:xfrm>
            <a:off x="1197226" y="4255430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63FF6C-7819-73B2-A31A-1F71D884DC0D}"/>
              </a:ext>
            </a:extLst>
          </p:cNvPr>
          <p:cNvSpPr/>
          <p:nvPr/>
        </p:nvSpPr>
        <p:spPr>
          <a:xfrm>
            <a:off x="1197226" y="1334237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5C186E-5526-4EC9-ED4A-A4697CE820DC}"/>
              </a:ext>
            </a:extLst>
          </p:cNvPr>
          <p:cNvSpPr txBox="1"/>
          <p:nvPr/>
        </p:nvSpPr>
        <p:spPr>
          <a:xfrm>
            <a:off x="5545706" y="1462201"/>
            <a:ext cx="130048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E50C06-1C4A-855B-55AF-DE9791E664ED}"/>
              </a:ext>
            </a:extLst>
          </p:cNvPr>
          <p:cNvSpPr txBox="1"/>
          <p:nvPr/>
        </p:nvSpPr>
        <p:spPr>
          <a:xfrm>
            <a:off x="5545706" y="44739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B05238-2C29-0B1C-371E-0E88A3531D8E}"/>
              </a:ext>
            </a:extLst>
          </p:cNvPr>
          <p:cNvSpPr/>
          <p:nvPr/>
        </p:nvSpPr>
        <p:spPr>
          <a:xfrm>
            <a:off x="1197226" y="2257567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73D1BC-97EE-992A-4902-3AB5AD0D0040}"/>
              </a:ext>
            </a:extLst>
          </p:cNvPr>
          <p:cNvSpPr/>
          <p:nvPr/>
        </p:nvSpPr>
        <p:spPr>
          <a:xfrm>
            <a:off x="2114933" y="4255430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156A27-8950-031F-C140-52A64E16ADC2}"/>
              </a:ext>
            </a:extLst>
          </p:cNvPr>
          <p:cNvSpPr/>
          <p:nvPr/>
        </p:nvSpPr>
        <p:spPr>
          <a:xfrm>
            <a:off x="2114933" y="1334237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EA5DC8-4AA1-4E75-B824-117996479C8D}"/>
              </a:ext>
            </a:extLst>
          </p:cNvPr>
          <p:cNvSpPr/>
          <p:nvPr/>
        </p:nvSpPr>
        <p:spPr>
          <a:xfrm>
            <a:off x="2114933" y="2257567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E82E23-86B4-5EE6-B945-85B8892267E7}"/>
              </a:ext>
            </a:extLst>
          </p:cNvPr>
          <p:cNvSpPr/>
          <p:nvPr/>
        </p:nvSpPr>
        <p:spPr>
          <a:xfrm>
            <a:off x="3020946" y="4255430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1F6B84-A63A-94C7-0A11-2864A4DCC6B3}"/>
              </a:ext>
            </a:extLst>
          </p:cNvPr>
          <p:cNvSpPr/>
          <p:nvPr/>
        </p:nvSpPr>
        <p:spPr>
          <a:xfrm>
            <a:off x="3020946" y="1334237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C17E2B-9BEC-6141-90AA-B43930365317}"/>
              </a:ext>
            </a:extLst>
          </p:cNvPr>
          <p:cNvSpPr/>
          <p:nvPr/>
        </p:nvSpPr>
        <p:spPr>
          <a:xfrm>
            <a:off x="3020946" y="2257567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459E5-DF00-A2C9-9DB7-341EE56C7838}"/>
              </a:ext>
            </a:extLst>
          </p:cNvPr>
          <p:cNvSpPr/>
          <p:nvPr/>
        </p:nvSpPr>
        <p:spPr>
          <a:xfrm>
            <a:off x="3869305" y="4261104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886EB0-C6B8-7325-47EE-78B9C62773BA}"/>
              </a:ext>
            </a:extLst>
          </p:cNvPr>
          <p:cNvSpPr/>
          <p:nvPr/>
        </p:nvSpPr>
        <p:spPr>
          <a:xfrm>
            <a:off x="3869305" y="1339911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5ECA8A-35BE-0B96-179E-C88D96EDFF38}"/>
              </a:ext>
            </a:extLst>
          </p:cNvPr>
          <p:cNvSpPr/>
          <p:nvPr/>
        </p:nvSpPr>
        <p:spPr>
          <a:xfrm>
            <a:off x="3869305" y="2263241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B8E03A-7ED3-E8F6-F3AF-1712A160A96F}"/>
              </a:ext>
            </a:extLst>
          </p:cNvPr>
          <p:cNvSpPr txBox="1"/>
          <p:nvPr/>
        </p:nvSpPr>
        <p:spPr>
          <a:xfrm>
            <a:off x="5545706" y="2996588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PCIes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444C6B-D8C3-8929-3E95-296B098CB566}"/>
              </a:ext>
            </a:extLst>
          </p:cNvPr>
          <p:cNvCxnSpPr>
            <a:stCxn id="12" idx="2"/>
            <a:endCxn id="9" idx="2"/>
          </p:cNvCxnSpPr>
          <p:nvPr/>
        </p:nvCxnSpPr>
        <p:spPr>
          <a:xfrm flipV="1">
            <a:off x="1476626" y="2257567"/>
            <a:ext cx="0" cy="19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504DB48-947E-3BBD-1D63-7FBB995712B7}"/>
              </a:ext>
            </a:extLst>
          </p:cNvPr>
          <p:cNvSpPr txBox="1"/>
          <p:nvPr/>
        </p:nvSpPr>
        <p:spPr>
          <a:xfrm>
            <a:off x="0" y="5843426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NVMe</a:t>
            </a:r>
            <a:r>
              <a:rPr lang="zh-CN" altLang="en-US" dirty="0"/>
              <a:t>或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之间的有效通信带宽，随着𝑑𝑝并行度的增加而线性增加。因此，在大规模训练大规模模型时，</a:t>
            </a:r>
            <a:r>
              <a:rPr lang="en-US" altLang="zh-CN" dirty="0"/>
              <a:t>ZeRO-Infinity</a:t>
            </a:r>
            <a:r>
              <a:rPr lang="zh-CN" altLang="en-US" dirty="0"/>
              <a:t>可以提供比必要</a:t>
            </a:r>
            <a:r>
              <a:rPr lang="en-US" altLang="zh-CN" dirty="0"/>
              <a:t>(</a:t>
            </a:r>
            <a:r>
              <a:rPr lang="zh-CN" altLang="en-US" dirty="0"/>
              <a:t>实际上是无限的</a:t>
            </a:r>
            <a:r>
              <a:rPr lang="en-US" altLang="zh-CN" dirty="0"/>
              <a:t>)</a:t>
            </a:r>
            <a:r>
              <a:rPr lang="zh-CN" altLang="en-US" dirty="0"/>
              <a:t>更多的异构内存带宽，以保持训练的效率。例如，在</a:t>
            </a:r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DGX-2</a:t>
            </a:r>
            <a:r>
              <a:rPr lang="zh-CN" altLang="en-US" dirty="0"/>
              <a:t>节点上，</a:t>
            </a:r>
            <a:r>
              <a:rPr lang="en-US" altLang="zh-CN" dirty="0"/>
              <a:t>ZeRO-Infinity</a:t>
            </a:r>
            <a:r>
              <a:rPr lang="zh-CN" altLang="en-US" dirty="0"/>
              <a:t>可以访问超过</a:t>
            </a:r>
            <a:r>
              <a:rPr lang="en-US" altLang="zh-CN" dirty="0"/>
              <a:t>3TB/s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内存带宽和超过</a:t>
            </a:r>
            <a:r>
              <a:rPr lang="en-US" altLang="zh-CN" dirty="0"/>
              <a:t>1.5TB/s</a:t>
            </a:r>
            <a:r>
              <a:rPr lang="zh-CN" altLang="en-US" dirty="0"/>
              <a:t>的</a:t>
            </a:r>
            <a:r>
              <a:rPr lang="en-US" altLang="zh-CN" dirty="0"/>
              <a:t>NVMe</a:t>
            </a:r>
            <a:r>
              <a:rPr lang="zh-CN" altLang="en-US" dirty="0"/>
              <a:t>带宽。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C7C2F8E-6C22-E62B-86A7-F195C0E5FA40}"/>
              </a:ext>
            </a:extLst>
          </p:cNvPr>
          <p:cNvSpPr/>
          <p:nvPr/>
        </p:nvSpPr>
        <p:spPr>
          <a:xfrm>
            <a:off x="7272906" y="4255951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207890C-3413-AEFE-83BE-795076ECB7FE}"/>
              </a:ext>
            </a:extLst>
          </p:cNvPr>
          <p:cNvSpPr/>
          <p:nvPr/>
        </p:nvSpPr>
        <p:spPr>
          <a:xfrm>
            <a:off x="7272906" y="1334758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62851A-46DA-A32E-16B1-5AF96CC9526E}"/>
              </a:ext>
            </a:extLst>
          </p:cNvPr>
          <p:cNvSpPr/>
          <p:nvPr/>
        </p:nvSpPr>
        <p:spPr>
          <a:xfrm>
            <a:off x="7272906" y="2258088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76B4F5-3E86-C0F9-B3D9-EBA9D0CDDDE3}"/>
              </a:ext>
            </a:extLst>
          </p:cNvPr>
          <p:cNvSpPr/>
          <p:nvPr/>
        </p:nvSpPr>
        <p:spPr>
          <a:xfrm>
            <a:off x="8190613" y="4255951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8DA6A27-587F-93C0-32E9-719C26C0FEC1}"/>
              </a:ext>
            </a:extLst>
          </p:cNvPr>
          <p:cNvSpPr/>
          <p:nvPr/>
        </p:nvSpPr>
        <p:spPr>
          <a:xfrm>
            <a:off x="8190613" y="1334758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FA0D0AF-F335-CFC3-1FB3-D4B67E0EDFF1}"/>
              </a:ext>
            </a:extLst>
          </p:cNvPr>
          <p:cNvSpPr/>
          <p:nvPr/>
        </p:nvSpPr>
        <p:spPr>
          <a:xfrm>
            <a:off x="8190613" y="2258088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6F96DCE-49B6-270F-3E25-94BAB465F194}"/>
              </a:ext>
            </a:extLst>
          </p:cNvPr>
          <p:cNvSpPr/>
          <p:nvPr/>
        </p:nvSpPr>
        <p:spPr>
          <a:xfrm>
            <a:off x="9096626" y="4255951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6E97D2C-F15A-43E9-5FC9-7DAB439EA02C}"/>
              </a:ext>
            </a:extLst>
          </p:cNvPr>
          <p:cNvSpPr/>
          <p:nvPr/>
        </p:nvSpPr>
        <p:spPr>
          <a:xfrm>
            <a:off x="9096626" y="1334758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7E5FA2C-70D3-9E95-E25A-A4CD9794E022}"/>
              </a:ext>
            </a:extLst>
          </p:cNvPr>
          <p:cNvSpPr/>
          <p:nvPr/>
        </p:nvSpPr>
        <p:spPr>
          <a:xfrm>
            <a:off x="9096626" y="2258088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AB27A9-5FCE-7181-A5B2-8C83A2BE98A9}"/>
              </a:ext>
            </a:extLst>
          </p:cNvPr>
          <p:cNvSpPr/>
          <p:nvPr/>
        </p:nvSpPr>
        <p:spPr>
          <a:xfrm>
            <a:off x="9944985" y="4261625"/>
            <a:ext cx="558800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47750B5-C899-45E3-9360-3EFFFA3FCA47}"/>
              </a:ext>
            </a:extLst>
          </p:cNvPr>
          <p:cNvSpPr/>
          <p:nvPr/>
        </p:nvSpPr>
        <p:spPr>
          <a:xfrm>
            <a:off x="9944985" y="1340432"/>
            <a:ext cx="558800" cy="92333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1B1210B-A589-59BD-E782-F4ACD12FDC02}"/>
              </a:ext>
            </a:extLst>
          </p:cNvPr>
          <p:cNvSpPr/>
          <p:nvPr/>
        </p:nvSpPr>
        <p:spPr>
          <a:xfrm>
            <a:off x="9944985" y="2263762"/>
            <a:ext cx="558800" cy="1997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7812E81-35A1-7E9D-A696-5D8DC3452B7B}"/>
              </a:ext>
            </a:extLst>
          </p:cNvPr>
          <p:cNvCxnSpPr>
            <a:stCxn id="47" idx="2"/>
            <a:endCxn id="46" idx="2"/>
          </p:cNvCxnSpPr>
          <p:nvPr/>
        </p:nvCxnSpPr>
        <p:spPr>
          <a:xfrm flipV="1">
            <a:off x="7552306" y="2258088"/>
            <a:ext cx="0" cy="19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A275B06-73F2-2219-5D3E-A4295A647BB2}"/>
              </a:ext>
            </a:extLst>
          </p:cNvPr>
          <p:cNvCxnSpPr/>
          <p:nvPr/>
        </p:nvCxnSpPr>
        <p:spPr>
          <a:xfrm flipV="1">
            <a:off x="8476866" y="2257567"/>
            <a:ext cx="0" cy="19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1761DF0-BB12-E6DC-43B3-48CD55A9B905}"/>
              </a:ext>
            </a:extLst>
          </p:cNvPr>
          <p:cNvCxnSpPr/>
          <p:nvPr/>
        </p:nvCxnSpPr>
        <p:spPr>
          <a:xfrm flipV="1">
            <a:off x="9381106" y="2257567"/>
            <a:ext cx="0" cy="19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97A0E7A-F5DF-6928-B840-F905F3C563F4}"/>
              </a:ext>
            </a:extLst>
          </p:cNvPr>
          <p:cNvCxnSpPr/>
          <p:nvPr/>
        </p:nvCxnSpPr>
        <p:spPr>
          <a:xfrm flipV="1">
            <a:off x="10234546" y="2257567"/>
            <a:ext cx="0" cy="19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ADC4A816-970C-CD7E-5AFF-FD6D908D5955}"/>
              </a:ext>
            </a:extLst>
          </p:cNvPr>
          <p:cNvSpPr txBox="1"/>
          <p:nvPr/>
        </p:nvSpPr>
        <p:spPr>
          <a:xfrm>
            <a:off x="2114933" y="5333423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ZeRO-offload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CCF81E9-4DB8-568A-B4D3-BF702EDED6D6}"/>
              </a:ext>
            </a:extLst>
          </p:cNvPr>
          <p:cNvSpPr txBox="1"/>
          <p:nvPr/>
        </p:nvSpPr>
        <p:spPr>
          <a:xfrm>
            <a:off x="8207629" y="5350857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ZeRO-infinity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61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29B6847-C3C0-9DCA-3832-754C449CAE9B}"/>
              </a:ext>
            </a:extLst>
          </p:cNvPr>
          <p:cNvSpPr txBox="1"/>
          <p:nvPr/>
        </p:nvSpPr>
        <p:spPr>
          <a:xfrm>
            <a:off x="284480" y="396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overlap-centric design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37DE10-D3E5-AE6B-A860-1DDB9B8FFB41}"/>
              </a:ext>
            </a:extLst>
          </p:cNvPr>
          <p:cNvSpPr txBox="1"/>
          <p:nvPr/>
        </p:nvSpPr>
        <p:spPr>
          <a:xfrm>
            <a:off x="0" y="155004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即使</a:t>
            </a:r>
            <a:r>
              <a:rPr lang="en-US" altLang="zh-CN" dirty="0"/>
              <a:t>GPU-GPU allgather</a:t>
            </a:r>
            <a:r>
              <a:rPr lang="zh-CN" altLang="en-US" dirty="0"/>
              <a:t>通信在小批量运行时也会对效率产生很大影响。访问</a:t>
            </a:r>
            <a:r>
              <a:rPr lang="en-US" altLang="zh-CN" dirty="0"/>
              <a:t>NVMe</a:t>
            </a:r>
            <a:r>
              <a:rPr lang="zh-CN" altLang="en-US" dirty="0"/>
              <a:t>内存需要三步，</a:t>
            </a:r>
            <a:r>
              <a:rPr lang="en-US" altLang="zh-CN" dirty="0"/>
              <a:t>NVMe-CPU-GPU</a:t>
            </a:r>
            <a:r>
              <a:rPr lang="zh-CN" altLang="en-US" dirty="0"/>
              <a:t>，如果顺序进行，也会导致效率低下。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A2679E-0606-1F1C-C916-91B0B930367F}"/>
              </a:ext>
            </a:extLst>
          </p:cNvPr>
          <p:cNvSpPr txBox="1"/>
          <p:nvPr/>
        </p:nvSpPr>
        <p:spPr>
          <a:xfrm>
            <a:off x="0" y="3059668"/>
            <a:ext cx="1011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overlap engine </a:t>
            </a:r>
            <a:r>
              <a:rPr lang="zh-CN" altLang="en-US" dirty="0"/>
              <a:t>将</a:t>
            </a:r>
            <a:r>
              <a:rPr lang="en-US" altLang="zh-CN" dirty="0"/>
              <a:t>GPU-GPU</a:t>
            </a:r>
            <a:r>
              <a:rPr lang="zh-CN" altLang="en-US" dirty="0"/>
              <a:t>通信与</a:t>
            </a:r>
            <a:r>
              <a:rPr lang="en-US" altLang="zh-CN" dirty="0"/>
              <a:t>GPU</a:t>
            </a:r>
            <a:r>
              <a:rPr lang="zh-CN" altLang="en-US" dirty="0"/>
              <a:t>计算重叠，还将</a:t>
            </a:r>
            <a:r>
              <a:rPr lang="en-US" altLang="zh-CN" dirty="0"/>
              <a:t>NVMe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通信重叠。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3811B-1D8A-E81B-CA36-C42875AB86A5}"/>
              </a:ext>
            </a:extLst>
          </p:cNvPr>
          <p:cNvSpPr txBox="1"/>
          <p:nvPr/>
        </p:nvSpPr>
        <p:spPr>
          <a:xfrm>
            <a:off x="944880" y="4101513"/>
            <a:ext cx="1124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前向：在执行第</a:t>
            </a:r>
            <a:r>
              <a:rPr lang="en-US" altLang="zh-CN" dirty="0"/>
              <a:t>i</a:t>
            </a:r>
            <a:r>
              <a:rPr lang="zh-CN" altLang="en-US" dirty="0"/>
              <a:t>个算子的同时，</a:t>
            </a:r>
            <a:r>
              <a:rPr lang="en-US" altLang="zh-CN" dirty="0"/>
              <a:t>all-gather</a:t>
            </a:r>
            <a:r>
              <a:rPr lang="zh-CN" altLang="en-US" dirty="0"/>
              <a:t>第</a:t>
            </a:r>
            <a:r>
              <a:rPr lang="en-US" altLang="zh-CN" dirty="0"/>
              <a:t>i+1</a:t>
            </a:r>
            <a:r>
              <a:rPr lang="zh-CN" altLang="en-US" dirty="0"/>
              <a:t>个算子的参数，</a:t>
            </a:r>
            <a:r>
              <a:rPr lang="en-US" altLang="zh-CN" dirty="0"/>
              <a:t>CPU-GPU</a:t>
            </a:r>
            <a:r>
              <a:rPr lang="zh-CN" altLang="en-US" dirty="0"/>
              <a:t>通信传输第</a:t>
            </a:r>
            <a:r>
              <a:rPr lang="en-US" altLang="zh-CN" dirty="0"/>
              <a:t>i+2</a:t>
            </a:r>
            <a:r>
              <a:rPr lang="zh-CN" altLang="en-US" dirty="0"/>
              <a:t>个算子的参数，使用</a:t>
            </a:r>
            <a:r>
              <a:rPr lang="en-US" altLang="zh-CN" dirty="0"/>
              <a:t>NVMe-CPU</a:t>
            </a:r>
            <a:r>
              <a:rPr lang="zh-CN" altLang="en-US" dirty="0"/>
              <a:t>通信传输第</a:t>
            </a:r>
            <a:r>
              <a:rPr lang="en-US" altLang="zh-CN" dirty="0"/>
              <a:t>i+3</a:t>
            </a:r>
            <a:r>
              <a:rPr lang="zh-CN" altLang="en-US" dirty="0"/>
              <a:t>个算子的参数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5A91FE-E1A0-2453-9A06-AFB9ED63B83F}"/>
              </a:ext>
            </a:extLst>
          </p:cNvPr>
          <p:cNvSpPr txBox="1"/>
          <p:nvPr/>
        </p:nvSpPr>
        <p:spPr>
          <a:xfrm>
            <a:off x="944880" y="5196282"/>
            <a:ext cx="110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后向：在执行第</a:t>
            </a:r>
            <a:r>
              <a:rPr lang="en-US" altLang="zh-CN" dirty="0"/>
              <a:t>i</a:t>
            </a:r>
            <a:r>
              <a:rPr lang="zh-CN" altLang="en-US" dirty="0"/>
              <a:t>个算子的同时，</a:t>
            </a:r>
            <a:r>
              <a:rPr lang="en-US" altLang="zh-CN" dirty="0"/>
              <a:t> reduce-scatter</a:t>
            </a:r>
            <a:r>
              <a:rPr lang="zh-CN" altLang="en-US" dirty="0"/>
              <a:t>第</a:t>
            </a:r>
            <a:r>
              <a:rPr lang="en-US" altLang="zh-CN" dirty="0"/>
              <a:t>i+1</a:t>
            </a:r>
            <a:r>
              <a:rPr lang="zh-CN" altLang="en-US" dirty="0"/>
              <a:t>个算子的梯度，卸载第</a:t>
            </a:r>
            <a:r>
              <a:rPr lang="en-US" altLang="zh-CN" dirty="0"/>
              <a:t>i+2</a:t>
            </a:r>
            <a:r>
              <a:rPr lang="zh-CN" altLang="en-US" dirty="0"/>
              <a:t>个算子的梯度</a:t>
            </a:r>
          </a:p>
        </p:txBody>
      </p:sp>
    </p:spTree>
    <p:extLst>
      <p:ext uri="{BB962C8B-B14F-4D97-AF65-F5344CB8AC3E}">
        <p14:creationId xmlns:p14="http://schemas.microsoft.com/office/powerpoint/2010/main" val="373972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0614DD-06B9-277D-755F-1A7F47AF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91" y="447040"/>
            <a:ext cx="5514975" cy="2781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20C482-1C84-4209-37C5-10A87A06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1" y="3233420"/>
            <a:ext cx="3876675" cy="3333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F0C2B7-6D2C-224C-DDFF-3053F234F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40" y="3228340"/>
            <a:ext cx="3886200" cy="35337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F5FCDE-39A4-8238-E80E-250BC5EB1DFA}"/>
              </a:ext>
            </a:extLst>
          </p:cNvPr>
          <p:cNvSpPr txBox="1"/>
          <p:nvPr/>
        </p:nvSpPr>
        <p:spPr>
          <a:xfrm>
            <a:off x="670560" y="1059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34300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EA50BD-9E06-5AAA-8E7F-8C867638A950}"/>
              </a:ext>
            </a:extLst>
          </p:cNvPr>
          <p:cNvSpPr txBox="1"/>
          <p:nvPr/>
        </p:nvSpPr>
        <p:spPr>
          <a:xfrm>
            <a:off x="447040" y="579120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4597F-63A9-21D3-ECDE-E5C832BEB6C2}"/>
              </a:ext>
            </a:extLst>
          </p:cNvPr>
          <p:cNvSpPr txBox="1"/>
          <p:nvPr/>
        </p:nvSpPr>
        <p:spPr>
          <a:xfrm>
            <a:off x="447040" y="1451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模型增长很快，</a:t>
            </a:r>
            <a:r>
              <a:rPr lang="en-US" altLang="zh-CN" dirty="0"/>
              <a:t>gpu</a:t>
            </a:r>
            <a:r>
              <a:rPr lang="zh-CN" altLang="en-US" dirty="0"/>
              <a:t>内存增长很慢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400C61-8330-1BF3-B673-CA125F06431A}"/>
              </a:ext>
            </a:extLst>
          </p:cNvPr>
          <p:cNvSpPr txBox="1"/>
          <p:nvPr/>
        </p:nvSpPr>
        <p:spPr>
          <a:xfrm>
            <a:off x="1874520" y="2001300"/>
            <a:ext cx="9972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在过去的三年里，最大的密集深度学习模型增长了</a:t>
            </a:r>
            <a:r>
              <a:rPr lang="en-US" altLang="zh-CN" dirty="0"/>
              <a:t>1000</a:t>
            </a:r>
            <a:r>
              <a:rPr lang="zh-CN" altLang="en-US" dirty="0"/>
              <a:t>倍以上，达到了数千亿个参数，而</a:t>
            </a:r>
            <a:r>
              <a:rPr lang="en-US" altLang="zh-CN" dirty="0"/>
              <a:t>GPU</a:t>
            </a:r>
            <a:r>
              <a:rPr lang="zh-CN" altLang="en-US" dirty="0"/>
              <a:t>内存只增长了</a:t>
            </a:r>
            <a:r>
              <a:rPr lang="en-US" altLang="zh-CN" dirty="0"/>
              <a:t>5</a:t>
            </a:r>
            <a:r>
              <a:rPr lang="zh-CN" altLang="en-US" dirty="0"/>
              <a:t>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EF80CA-F03E-DB3B-3A0E-C71026BAA968}"/>
              </a:ext>
            </a:extLst>
          </p:cNvPr>
          <p:cNvSpPr txBox="1"/>
          <p:nvPr/>
        </p:nvSpPr>
        <p:spPr>
          <a:xfrm>
            <a:off x="447040" y="334264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现有技术：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43E2B-B052-70A1-725F-32BC8275E3C6}"/>
              </a:ext>
            </a:extLst>
          </p:cNvPr>
          <p:cNvSpPr txBox="1"/>
          <p:nvPr/>
        </p:nvSpPr>
        <p:spPr>
          <a:xfrm>
            <a:off x="447040" y="4069133"/>
            <a:ext cx="799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大多数技术都是使用多个</a:t>
            </a:r>
            <a:r>
              <a:rPr lang="en-US" altLang="zh-CN" dirty="0"/>
              <a:t>gpu</a:t>
            </a:r>
            <a:r>
              <a:rPr lang="zh-CN" altLang="en-US" dirty="0"/>
              <a:t>的聚合</a:t>
            </a:r>
            <a:r>
              <a:rPr lang="en-US" altLang="zh-CN" dirty="0"/>
              <a:t>gpu</a:t>
            </a:r>
            <a:r>
              <a:rPr lang="zh-CN" altLang="en-US" dirty="0"/>
              <a:t>内存，如</a:t>
            </a:r>
            <a:r>
              <a:rPr lang="en-US" altLang="zh-CN" dirty="0"/>
              <a:t>tensor</a:t>
            </a:r>
            <a:r>
              <a:rPr lang="zh-CN" altLang="en-US" dirty="0"/>
              <a:t>并行和</a:t>
            </a:r>
            <a:r>
              <a:rPr lang="en-US" altLang="zh-CN" dirty="0"/>
              <a:t>pipeline</a:t>
            </a:r>
            <a:r>
              <a:rPr lang="zh-CN" altLang="en-US" dirty="0"/>
              <a:t>并行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FE3326-273D-74B2-B0E4-1A2862F3B7DD}"/>
              </a:ext>
            </a:extLst>
          </p:cNvPr>
          <p:cNvSpPr txBox="1"/>
          <p:nvPr/>
        </p:nvSpPr>
        <p:spPr>
          <a:xfrm>
            <a:off x="1874520" y="4795626"/>
            <a:ext cx="9972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目前最先进的大型模型训练技术是</a:t>
            </a:r>
            <a:r>
              <a:rPr lang="en-US" altLang="zh-CN" dirty="0"/>
              <a:t>3D parallelism</a:t>
            </a:r>
            <a:r>
              <a:rPr lang="zh-CN" altLang="en-US" dirty="0"/>
              <a:t>，将张量并行和管道并行与数据并行相结合。通过充分利用集群的</a:t>
            </a:r>
            <a:r>
              <a:rPr lang="en-US" altLang="zh-CN" dirty="0"/>
              <a:t>GPU</a:t>
            </a:r>
            <a:r>
              <a:rPr lang="zh-CN" altLang="en-US" dirty="0"/>
              <a:t>总内存，</a:t>
            </a:r>
            <a:r>
              <a:rPr lang="en-US" altLang="zh-CN" dirty="0"/>
              <a:t>DeepSpeed 3D</a:t>
            </a:r>
            <a:r>
              <a:rPr lang="zh-CN" altLang="en-US" dirty="0"/>
              <a:t>并行实现可以在</a:t>
            </a:r>
            <a:r>
              <a:rPr lang="en-US" altLang="zh-CN" dirty="0"/>
              <a:t>800</a:t>
            </a:r>
            <a:r>
              <a:rPr lang="zh-CN" altLang="en-US" dirty="0"/>
              <a:t>个</a:t>
            </a:r>
            <a:r>
              <a:rPr lang="en-US" altLang="zh-CN" dirty="0"/>
              <a:t>NVIDIA V100 GPU</a:t>
            </a:r>
            <a:r>
              <a:rPr lang="zh-CN" altLang="en-US" dirty="0"/>
              <a:t>上扩展到超过</a:t>
            </a:r>
            <a:r>
              <a:rPr lang="en-US" altLang="zh-CN" dirty="0"/>
              <a:t>1</a:t>
            </a:r>
            <a:r>
              <a:rPr lang="zh-CN" altLang="en-US" dirty="0"/>
              <a:t>万亿个参数。</a:t>
            </a:r>
          </a:p>
        </p:txBody>
      </p:sp>
    </p:spTree>
    <p:extLst>
      <p:ext uri="{BB962C8B-B14F-4D97-AF65-F5344CB8AC3E}">
        <p14:creationId xmlns:p14="http://schemas.microsoft.com/office/powerpoint/2010/main" val="352670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DBD479-17AF-F4CC-1291-7B94888F3954}"/>
              </a:ext>
            </a:extLst>
          </p:cNvPr>
          <p:cNvSpPr txBox="1"/>
          <p:nvPr/>
        </p:nvSpPr>
        <p:spPr>
          <a:xfrm>
            <a:off x="629920" y="48768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现有技术的问题：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9EC85-BE3C-6220-6A0E-DAAE0B421F83}"/>
              </a:ext>
            </a:extLst>
          </p:cNvPr>
          <p:cNvSpPr txBox="1"/>
          <p:nvPr/>
        </p:nvSpPr>
        <p:spPr>
          <a:xfrm>
            <a:off x="629920" y="12003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GPU</a:t>
            </a:r>
            <a:r>
              <a:rPr lang="zh-CN" altLang="en-US" dirty="0"/>
              <a:t>内存为瓶颈，我们无法再维持模型规模的持续增长。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CBC211-4B4E-EB5A-A1E9-D26D803057EA}"/>
              </a:ext>
            </a:extLst>
          </p:cNvPr>
          <p:cNvSpPr txBox="1"/>
          <p:nvPr/>
        </p:nvSpPr>
        <p:spPr>
          <a:xfrm>
            <a:off x="629920" y="1914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并行技术需要重构模型，有难度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67A28-8098-2975-7947-C8CC8DE1C359}"/>
              </a:ext>
            </a:extLst>
          </p:cNvPr>
          <p:cNvSpPr txBox="1"/>
          <p:nvPr/>
        </p:nvSpPr>
        <p:spPr>
          <a:xfrm>
            <a:off x="1874520" y="2578670"/>
            <a:ext cx="941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用张量切片版本替换单个</a:t>
            </a:r>
            <a:r>
              <a:rPr lang="en-US" altLang="zh-CN" dirty="0"/>
              <a:t>GPU</a:t>
            </a:r>
            <a:r>
              <a:rPr lang="zh-CN" altLang="en-US" dirty="0"/>
              <a:t>算子，并将模型划分为负载平衡的管道阶段。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E98811-DAEC-2B3B-3786-4372B9C2579B}"/>
              </a:ext>
            </a:extLst>
          </p:cNvPr>
          <p:cNvSpPr txBox="1"/>
          <p:nvPr/>
        </p:nvSpPr>
        <p:spPr>
          <a:xfrm>
            <a:off x="629920" y="3405907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ZeRO-Infinity</a:t>
            </a:r>
            <a:r>
              <a:rPr lang="zh-CN" altLang="en-US" dirty="0"/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CEF5E3-CC44-C04F-06E5-CFEAE67E7978}"/>
              </a:ext>
            </a:extLst>
          </p:cNvPr>
          <p:cNvSpPr txBox="1"/>
          <p:nvPr/>
        </p:nvSpPr>
        <p:spPr>
          <a:xfrm>
            <a:off x="629920" y="4161698"/>
            <a:ext cx="101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NVMe</a:t>
            </a:r>
            <a:r>
              <a:rPr lang="zh-CN" altLang="en-US" dirty="0"/>
              <a:t>内存，在有限的资源上实现前所未有的模型扩展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BB6076-3A88-3CCF-42C8-B5F7626F375C}"/>
              </a:ext>
            </a:extLst>
          </p:cNvPr>
          <p:cNvSpPr txBox="1"/>
          <p:nvPr/>
        </p:nvSpPr>
        <p:spPr>
          <a:xfrm>
            <a:off x="629920" y="49174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不需要模型代码重构</a:t>
            </a:r>
          </a:p>
        </p:txBody>
      </p:sp>
    </p:spTree>
    <p:extLst>
      <p:ext uri="{BB962C8B-B14F-4D97-AF65-F5344CB8AC3E}">
        <p14:creationId xmlns:p14="http://schemas.microsoft.com/office/powerpoint/2010/main" val="266833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E155D09-4A02-C7DA-D6ED-43AED3E4861E}"/>
              </a:ext>
            </a:extLst>
          </p:cNvPr>
          <p:cNvSpPr txBox="1"/>
          <p:nvPr/>
        </p:nvSpPr>
        <p:spPr>
          <a:xfrm>
            <a:off x="0" y="67988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ZeRO-Infinity</a:t>
            </a:r>
            <a:r>
              <a:rPr lang="zh-CN" altLang="en-US" dirty="0"/>
              <a:t>是数据并行训练的一种形式，</a:t>
            </a:r>
            <a:r>
              <a:rPr lang="en-US" altLang="zh-CN" dirty="0"/>
              <a:t>ZeRO-Infinity</a:t>
            </a:r>
            <a:r>
              <a:rPr lang="zh-CN" altLang="en-US" dirty="0"/>
              <a:t>将模型状态（参数、梯度和优化器状态）划分到所有数据并行进程。模型状态、激活在未使用时卸载到</a:t>
            </a:r>
            <a:r>
              <a:rPr lang="en-US" altLang="zh-CN" dirty="0"/>
              <a:t>CPU</a:t>
            </a:r>
            <a:r>
              <a:rPr lang="zh-CN" altLang="en-US" dirty="0"/>
              <a:t>内存或</a:t>
            </a:r>
            <a:r>
              <a:rPr lang="en-US" altLang="zh-CN" dirty="0"/>
              <a:t>NVMe</a:t>
            </a:r>
            <a:r>
              <a:rPr lang="zh-CN" altLang="en-US" dirty="0"/>
              <a:t>内存，需要时再加载。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A302A-A362-8C58-6AA5-DF54BD7AC9B9}"/>
              </a:ext>
            </a:extLst>
          </p:cNvPr>
          <p:cNvSpPr txBox="1"/>
          <p:nvPr/>
        </p:nvSpPr>
        <p:spPr>
          <a:xfrm>
            <a:off x="406400" y="22961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创新：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1C11B9-D924-BBBA-2CF1-4D7761503DFA}"/>
              </a:ext>
            </a:extLst>
          </p:cNvPr>
          <p:cNvSpPr txBox="1"/>
          <p:nvPr/>
        </p:nvSpPr>
        <p:spPr>
          <a:xfrm>
            <a:off x="406400" y="3022600"/>
            <a:ext cx="912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infinity offload engine</a:t>
            </a:r>
            <a:r>
              <a:rPr lang="zh-CN" altLang="en-US" dirty="0"/>
              <a:t>：利用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NVMe</a:t>
            </a:r>
            <a:r>
              <a:rPr lang="zh-CN" altLang="en-US" dirty="0"/>
              <a:t>内存以及</a:t>
            </a:r>
            <a:r>
              <a:rPr lang="en-US" altLang="zh-CN" dirty="0"/>
              <a:t>GPU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计算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192166-DB4D-651B-B713-49A4AC62D1FF}"/>
              </a:ext>
            </a:extLst>
          </p:cNvPr>
          <p:cNvSpPr txBox="1"/>
          <p:nvPr/>
        </p:nvSpPr>
        <p:spPr>
          <a:xfrm>
            <a:off x="406400" y="3749040"/>
            <a:ext cx="823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memory-centric tiling</a:t>
            </a:r>
            <a:r>
              <a:rPr lang="zh-CN" altLang="en-US" dirty="0"/>
              <a:t>：支持超大的单个模型层，不需要张量并行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CE045A-55D5-1EA9-F479-E1B9B1F2A2DD}"/>
              </a:ext>
            </a:extLst>
          </p:cNvPr>
          <p:cNvSpPr txBox="1"/>
          <p:nvPr/>
        </p:nvSpPr>
        <p:spPr>
          <a:xfrm>
            <a:off x="406400" y="4475480"/>
            <a:ext cx="882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bandwidth-centric partitioning</a:t>
            </a:r>
            <a:r>
              <a:rPr lang="zh-CN" altLang="en-US" dirty="0"/>
              <a:t>：利用所有并行设备聚合的内存带宽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91D23F-DCA9-8CF1-BF62-2F84AB308B5F}"/>
              </a:ext>
            </a:extLst>
          </p:cNvPr>
          <p:cNvSpPr txBox="1"/>
          <p:nvPr/>
        </p:nvSpPr>
        <p:spPr>
          <a:xfrm>
            <a:off x="406400" y="5201920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overlap-centric design</a:t>
            </a:r>
            <a:r>
              <a:rPr lang="zh-CN" altLang="en-US" dirty="0"/>
              <a:t>：重叠计算和通信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F9F35B-C598-7A6E-9379-C21A66750EFD}"/>
              </a:ext>
            </a:extLst>
          </p:cNvPr>
          <p:cNvSpPr txBox="1"/>
          <p:nvPr/>
        </p:nvSpPr>
        <p:spPr>
          <a:xfrm>
            <a:off x="8221980" y="3434080"/>
            <a:ext cx="342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Unprecedented Model Scale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09568E-EE6D-EAC4-C5B4-C0DE5EE19A31}"/>
              </a:ext>
            </a:extLst>
          </p:cNvPr>
          <p:cNvSpPr txBox="1"/>
          <p:nvPr/>
        </p:nvSpPr>
        <p:spPr>
          <a:xfrm>
            <a:off x="8221980" y="4838700"/>
            <a:ext cx="409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Excellent Training Efficiency</a:t>
            </a:r>
            <a:endParaRPr lang="zh-CN" altLang="en-US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7FAD1E36-ED40-D937-E455-0D18412FD548}"/>
              </a:ext>
            </a:extLst>
          </p:cNvPr>
          <p:cNvSpPr/>
          <p:nvPr/>
        </p:nvSpPr>
        <p:spPr>
          <a:xfrm>
            <a:off x="7802880" y="3119120"/>
            <a:ext cx="419100" cy="9992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DA3C2B0C-A0BE-9E63-C376-D019A4373E1F}"/>
              </a:ext>
            </a:extLst>
          </p:cNvPr>
          <p:cNvSpPr/>
          <p:nvPr/>
        </p:nvSpPr>
        <p:spPr>
          <a:xfrm>
            <a:off x="7802880" y="4528344"/>
            <a:ext cx="419100" cy="9992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A2E9B1E-DF9D-EDC0-0748-A761DF1FAD01}"/>
              </a:ext>
            </a:extLst>
          </p:cNvPr>
          <p:cNvCxnSpPr/>
          <p:nvPr/>
        </p:nvCxnSpPr>
        <p:spPr>
          <a:xfrm>
            <a:off x="8930640" y="3911600"/>
            <a:ext cx="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7F8CF5-D4EB-AAE3-69B5-7ACA2415F5B0}"/>
              </a:ext>
            </a:extLst>
          </p:cNvPr>
          <p:cNvSpPr txBox="1"/>
          <p:nvPr/>
        </p:nvSpPr>
        <p:spPr>
          <a:xfrm>
            <a:off x="9235440" y="4118372"/>
            <a:ext cx="183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带宽不足</a:t>
            </a:r>
          </a:p>
        </p:txBody>
      </p:sp>
    </p:spTree>
    <p:extLst>
      <p:ext uri="{BB962C8B-B14F-4D97-AF65-F5344CB8AC3E}">
        <p14:creationId xmlns:p14="http://schemas.microsoft.com/office/powerpoint/2010/main" val="327209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E96024-059A-53F8-E985-A0BF0CF6F3B2}"/>
              </a:ext>
            </a:extLst>
          </p:cNvPr>
          <p:cNvSpPr txBox="1"/>
          <p:nvPr/>
        </p:nvSpPr>
        <p:spPr>
          <a:xfrm>
            <a:off x="609600" y="795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ZeRO-Infinity Offload Strategy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FADAC9-51DC-B145-0B9B-2F8112AFBD19}"/>
              </a:ext>
            </a:extLst>
          </p:cNvPr>
          <p:cNvSpPr txBox="1"/>
          <p:nvPr/>
        </p:nvSpPr>
        <p:spPr>
          <a:xfrm>
            <a:off x="350520" y="3092271"/>
            <a:ext cx="114909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将模型状态和梯度卸载到具有足够容量的最快内存，因为它以最小的通信开销节省了最大的内存。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在参数和激活检查点之间，如果只有一个需要卸载到</a:t>
            </a:r>
            <a:r>
              <a:rPr lang="en-US" altLang="zh-CN" dirty="0"/>
              <a:t>CPU</a:t>
            </a:r>
            <a:r>
              <a:rPr lang="zh-CN" altLang="en-US" dirty="0"/>
              <a:t>内存，我们根据经验选择卸载提供更好性能的那个。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当两者都需要卸载时，激活检查点被卸载到</a:t>
            </a:r>
            <a:r>
              <a:rPr lang="en-US" altLang="zh-CN" dirty="0"/>
              <a:t>CPU</a:t>
            </a:r>
            <a:r>
              <a:rPr lang="zh-CN" altLang="en-US" dirty="0"/>
              <a:t>，参数被卸载到具有足够容量的最快内存。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58A8C8-FA6D-564F-A11F-1E5066CC77C8}"/>
              </a:ext>
            </a:extLst>
          </p:cNvPr>
          <p:cNvSpPr txBox="1"/>
          <p:nvPr/>
        </p:nvSpPr>
        <p:spPr>
          <a:xfrm>
            <a:off x="350520" y="1756677"/>
            <a:ext cx="1149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假设使用</a:t>
            </a:r>
            <a:r>
              <a:rPr lang="en-US" altLang="zh-CN" dirty="0"/>
              <a:t>Adam</a:t>
            </a:r>
            <a:r>
              <a:rPr lang="zh-CN" altLang="en-US" dirty="0"/>
              <a:t>优化器进行混合精度训练：</a:t>
            </a:r>
            <a:r>
              <a:rPr lang="en-US" altLang="zh-CN" dirty="0"/>
              <a:t>2</a:t>
            </a:r>
            <a:r>
              <a:rPr lang="zh-CN" altLang="en-US" dirty="0"/>
              <a:t>个字节的参数、梯度、激活，</a:t>
            </a:r>
            <a:r>
              <a:rPr lang="en-US" altLang="zh-CN" dirty="0"/>
              <a:t>4</a:t>
            </a:r>
            <a:r>
              <a:rPr lang="zh-CN" altLang="en-US" dirty="0"/>
              <a:t>个字节的模型状态（参数、梯度、动量、方差）</a:t>
            </a:r>
          </a:p>
        </p:txBody>
      </p:sp>
    </p:spTree>
    <p:extLst>
      <p:ext uri="{BB962C8B-B14F-4D97-AF65-F5344CB8AC3E}">
        <p14:creationId xmlns:p14="http://schemas.microsoft.com/office/powerpoint/2010/main" val="172235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D85756-22BA-AAFC-A023-4FACEE6477DD}"/>
              </a:ext>
            </a:extLst>
          </p:cNvPr>
          <p:cNvSpPr txBox="1"/>
          <p:nvPr/>
        </p:nvSpPr>
        <p:spPr>
          <a:xfrm>
            <a:off x="497840" y="2480717"/>
            <a:ext cx="11409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大型算子对</a:t>
            </a:r>
            <a:r>
              <a:rPr lang="en-US" altLang="zh-CN" dirty="0"/>
              <a:t>GPU</a:t>
            </a:r>
            <a:r>
              <a:rPr lang="zh-CN" altLang="en-US" dirty="0"/>
              <a:t>的内存需求较大，可以将大型算子分解成可以顺序执行的较小的</a:t>
            </a:r>
            <a:r>
              <a:rPr lang="en-US" altLang="zh-CN" dirty="0"/>
              <a:t>tiles</a:t>
            </a:r>
            <a:r>
              <a:rPr lang="zh-CN" altLang="en-US" dirty="0"/>
              <a:t>，</a:t>
            </a:r>
            <a:r>
              <a:rPr lang="en-US" altLang="zh-CN" dirty="0"/>
              <a:t>tile</a:t>
            </a:r>
            <a:r>
              <a:rPr lang="zh-CN" altLang="en-US" dirty="0"/>
              <a:t>对</a:t>
            </a:r>
            <a:r>
              <a:rPr lang="en-US" altLang="zh-CN" dirty="0"/>
              <a:t>GPU</a:t>
            </a:r>
            <a:r>
              <a:rPr lang="zh-CN" altLang="en-US" dirty="0"/>
              <a:t>的内存需求较小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ZeRO-Infinity</a:t>
            </a:r>
            <a:r>
              <a:rPr lang="zh-CN" altLang="en-US" dirty="0"/>
              <a:t>可以支持任意大小的算子，而无需依赖于张量并行性来适应有限的</a:t>
            </a:r>
            <a:r>
              <a:rPr lang="en-US" altLang="zh-CN" dirty="0"/>
              <a:t>GPU</a:t>
            </a:r>
            <a:r>
              <a:rPr lang="zh-CN" altLang="en-US" dirty="0"/>
              <a:t>内存。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7B6FC5-3565-C1C5-7A00-A9C0B583E13A}"/>
              </a:ext>
            </a:extLst>
          </p:cNvPr>
          <p:cNvSpPr txBox="1"/>
          <p:nvPr/>
        </p:nvSpPr>
        <p:spPr>
          <a:xfrm>
            <a:off x="396240" y="623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memory-centric tiling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40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72A9476-40FD-B8C0-940F-0D4A7FEF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71" y="1834515"/>
            <a:ext cx="3228975" cy="6286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47AB9C7-6217-8124-6532-DA72A050DE54}"/>
              </a:ext>
            </a:extLst>
          </p:cNvPr>
          <p:cNvSpPr txBox="1"/>
          <p:nvPr/>
        </p:nvSpPr>
        <p:spPr>
          <a:xfrm>
            <a:off x="546418" y="847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带宽对训练效率的影响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153195-675C-4D36-E099-1AD80DCB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5" y="2361565"/>
            <a:ext cx="5572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36B9F7-8E50-2E1F-F92B-2A378C39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07" y="1441668"/>
            <a:ext cx="5076825" cy="7048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A73DB24-CE92-7253-EFE9-A4C0FE97BEAD}"/>
              </a:ext>
            </a:extLst>
          </p:cNvPr>
          <p:cNvSpPr txBox="1"/>
          <p:nvPr/>
        </p:nvSpPr>
        <p:spPr>
          <a:xfrm>
            <a:off x="295274" y="1475720"/>
            <a:ext cx="732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每次迭代的总计算量由</a:t>
            </a:r>
            <a:r>
              <a:rPr lang="en-US" altLang="zh-CN" dirty="0"/>
              <a:t>Transformer</a:t>
            </a:r>
            <a:r>
              <a:rPr lang="zh-CN" altLang="en-US" dirty="0"/>
              <a:t>的线性层中的计算量主导：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2AE423-C7AE-39C3-9D13-F2359F2471AA}"/>
              </a:ext>
            </a:extLst>
          </p:cNvPr>
          <p:cNvSpPr txBox="1"/>
          <p:nvPr/>
        </p:nvSpPr>
        <p:spPr>
          <a:xfrm>
            <a:off x="301307" y="2811721"/>
            <a:ext cx="1254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3</a:t>
            </a:r>
            <a:r>
              <a:rPr lang="zh-CN" altLang="en-US" dirty="0"/>
              <a:t>次参数和</a:t>
            </a:r>
            <a:r>
              <a:rPr lang="en-US" altLang="zh-CN" dirty="0"/>
              <a:t>1</a:t>
            </a:r>
            <a:r>
              <a:rPr lang="zh-CN" altLang="en-US" dirty="0"/>
              <a:t>次梯度，前向、重计算、后向、卸载梯度：𝑎𝑖𝑡 </a:t>
            </a:r>
            <a:r>
              <a:rPr lang="en-US" altLang="zh-CN" dirty="0"/>
              <a:t>w.r.t parameter and gradients is </a:t>
            </a:r>
            <a:r>
              <a:rPr lang="zh-CN" altLang="en-US" dirty="0"/>
              <a:t>𝑠𝑒𝑞 </a:t>
            </a:r>
            <a:r>
              <a:rPr lang="en-US" altLang="zh-CN" dirty="0"/>
              <a:t>× </a:t>
            </a:r>
            <a:r>
              <a:rPr lang="zh-CN" altLang="en-US" dirty="0"/>
              <a:t>𝑏𝑠𝑧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A21FC3-2030-C145-E377-6C5D4189178C}"/>
              </a:ext>
            </a:extLst>
          </p:cNvPr>
          <p:cNvSpPr txBox="1"/>
          <p:nvPr/>
        </p:nvSpPr>
        <p:spPr>
          <a:xfrm>
            <a:off x="301307" y="3727669"/>
            <a:ext cx="1191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更新参数，需要移动模型状态</a:t>
            </a:r>
            <a:r>
              <a:rPr lang="en-US" altLang="zh-CN" dirty="0"/>
              <a:t>2</a:t>
            </a:r>
            <a:r>
              <a:rPr lang="zh-CN" altLang="en-US" dirty="0"/>
              <a:t>次：𝑎𝑖𝑡 </a:t>
            </a:r>
            <a:r>
              <a:rPr lang="en-US" altLang="zh-CN" dirty="0"/>
              <a:t>w.r.t optimizer states is </a:t>
            </a:r>
            <a:r>
              <a:rPr lang="zh-CN" altLang="en-US" dirty="0"/>
              <a:t>𝑠𝑒𝑞</a:t>
            </a:r>
            <a:r>
              <a:rPr lang="en-US" altLang="zh-CN" dirty="0"/>
              <a:t>×</a:t>
            </a:r>
            <a:r>
              <a:rPr lang="zh-CN" altLang="en-US" dirty="0"/>
              <a:t>𝑏𝑠𝑧</a:t>
            </a:r>
            <a:r>
              <a:rPr lang="en-US" altLang="zh-CN" dirty="0"/>
              <a:t>/4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35A859-95F7-2597-D116-1F657CFAFD02}"/>
              </a:ext>
            </a:extLst>
          </p:cNvPr>
          <p:cNvSpPr txBox="1"/>
          <p:nvPr/>
        </p:nvSpPr>
        <p:spPr>
          <a:xfrm>
            <a:off x="301307" y="4643617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前向时保存激活检查点，后向时加载：𝑎𝑖𝑡 </a:t>
            </a:r>
            <a:r>
              <a:rPr lang="en-US" altLang="zh-CN" dirty="0"/>
              <a:t>w.r.t activation checkpoints is 24 × hd</a:t>
            </a:r>
            <a:r>
              <a:rPr lang="zh-CN" altLang="en-US" dirty="0"/>
              <a:t> </a:t>
            </a:r>
            <a:r>
              <a:rPr lang="en-US" altLang="zh-CN" dirty="0"/>
              <a:t>× ci</a:t>
            </a:r>
            <a:r>
              <a:rPr lang="zh-CN" altLang="en-US" dirty="0"/>
              <a:t/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F70F95-A7F3-29F5-1BCA-D190C7392B4A}"/>
              </a:ext>
            </a:extLst>
          </p:cNvPr>
          <p:cNvSpPr txBox="1"/>
          <p:nvPr/>
        </p:nvSpPr>
        <p:spPr>
          <a:xfrm>
            <a:off x="10542587" y="631952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考虑单</a:t>
            </a:r>
            <a:r>
              <a:rPr lang="en-US" altLang="zh-CN" dirty="0"/>
              <a:t>gpu)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3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3F5EBE-02D6-DAA6-1520-2A1EB908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082417"/>
            <a:ext cx="11601450" cy="32194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44DECD-B5A7-8586-B60E-87184A634330}"/>
              </a:ext>
            </a:extLst>
          </p:cNvPr>
          <p:cNvSpPr txBox="1"/>
          <p:nvPr/>
        </p:nvSpPr>
        <p:spPr>
          <a:xfrm>
            <a:off x="0" y="957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AIT</a:t>
            </a:r>
            <a:r>
              <a:rPr lang="zh-CN" altLang="en-US" dirty="0"/>
              <a:t>的变化，模型状态和激活检查点具有非常不同的带宽需求，以实现良好的效率。前者仅取决于批大小和序列长度，后者仅取决于激活检查点的频率和模型的隐藏维度大小。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936558-FB61-4E17-96DC-A918D6C13764}"/>
              </a:ext>
            </a:extLst>
          </p:cNvPr>
          <p:cNvSpPr txBox="1"/>
          <p:nvPr/>
        </p:nvSpPr>
        <p:spPr>
          <a:xfrm>
            <a:off x="0" y="44645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当参数和梯度的带宽超过</a:t>
            </a:r>
            <a:r>
              <a:rPr lang="en-US" altLang="zh-CN" dirty="0"/>
              <a:t>70 GB/s</a:t>
            </a:r>
            <a:r>
              <a:rPr lang="zh-CN" altLang="en-US" dirty="0"/>
              <a:t>时，即使是最小的批处理大小，也可以实现超过</a:t>
            </a:r>
            <a:r>
              <a:rPr lang="en-US" altLang="zh-CN" dirty="0"/>
              <a:t>50%</a:t>
            </a:r>
            <a:r>
              <a:rPr lang="zh-CN" altLang="en-US" dirty="0"/>
              <a:t>的效率。在这个带宽下，理论上数据移动可以与计算完全重合，达到</a:t>
            </a:r>
            <a:r>
              <a:rPr lang="en-US" altLang="zh-CN" dirty="0"/>
              <a:t>100%</a:t>
            </a:r>
            <a:r>
              <a:rPr lang="zh-CN" altLang="en-US" dirty="0"/>
              <a:t>的效率。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5C180D-FEC8-3246-F959-A3CF040B0A2F}"/>
              </a:ext>
            </a:extLst>
          </p:cNvPr>
          <p:cNvSpPr txBox="1"/>
          <p:nvPr/>
        </p:nvSpPr>
        <p:spPr>
          <a:xfrm>
            <a:off x="0" y="5202536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优化器状态需要近</a:t>
            </a:r>
            <a:r>
              <a:rPr lang="en-US" altLang="zh-CN" dirty="0"/>
              <a:t>4</a:t>
            </a:r>
            <a:r>
              <a:rPr lang="zh-CN" altLang="en-US" dirty="0"/>
              <a:t>倍的带宽才能达到</a:t>
            </a:r>
            <a:r>
              <a:rPr lang="en-US" altLang="zh-CN" dirty="0"/>
              <a:t>50%</a:t>
            </a:r>
            <a:r>
              <a:rPr lang="zh-CN" altLang="en-US" dirty="0"/>
              <a:t>的效率。此外，优化器状态在向前和向后传播结束时更新，并且不能与计算重叠。因此，它们需要更大的带宽来保持整个</a:t>
            </a:r>
            <a:r>
              <a:rPr lang="en-US" altLang="zh-CN" dirty="0"/>
              <a:t>DL</a:t>
            </a:r>
            <a:r>
              <a:rPr lang="zh-CN" altLang="en-US" dirty="0"/>
              <a:t>工作负载的效率。例如，每个</a:t>
            </a:r>
            <a:r>
              <a:rPr lang="en-US" altLang="zh-CN" dirty="0"/>
              <a:t>GPU</a:t>
            </a:r>
            <a:r>
              <a:rPr lang="zh-CN" altLang="en-US" dirty="0"/>
              <a:t>的批处理大小为</a:t>
            </a:r>
            <a:r>
              <a:rPr lang="en-US" altLang="zh-CN" dirty="0"/>
              <a:t>2</a:t>
            </a:r>
            <a:r>
              <a:rPr lang="zh-CN" altLang="en-US" dirty="0"/>
              <a:t>，要达到</a:t>
            </a:r>
            <a:r>
              <a:rPr lang="en-US" altLang="zh-CN" dirty="0"/>
              <a:t>90%</a:t>
            </a:r>
            <a:r>
              <a:rPr lang="zh-CN" altLang="en-US" dirty="0"/>
              <a:t>的效率，需要近</a:t>
            </a:r>
            <a:r>
              <a:rPr lang="en-US" altLang="zh-CN" dirty="0"/>
              <a:t>1.5 TB/s</a:t>
            </a:r>
            <a:r>
              <a:rPr lang="zh-CN" altLang="en-US" dirty="0"/>
              <a:t>的有效带宽，这甚至大于</a:t>
            </a:r>
            <a:r>
              <a:rPr lang="en-US" altLang="zh-CN" dirty="0"/>
              <a:t>GPU</a:t>
            </a:r>
            <a:r>
              <a:rPr lang="zh-CN" altLang="en-US" dirty="0"/>
              <a:t>的内存带宽。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823B4D-9C3C-1E94-D20E-B389C7AAB193}"/>
              </a:ext>
            </a:extLst>
          </p:cNvPr>
          <p:cNvSpPr txBox="1"/>
          <p:nvPr/>
        </p:nvSpPr>
        <p:spPr>
          <a:xfrm>
            <a:off x="0" y="621747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即使隐藏大小为</a:t>
            </a:r>
            <a:r>
              <a:rPr lang="en-US" altLang="zh-CN" dirty="0"/>
              <a:t>2</a:t>
            </a:r>
            <a:r>
              <a:rPr lang="zh-CN" altLang="en-US" dirty="0"/>
              <a:t>𝐾，</a:t>
            </a:r>
            <a:r>
              <a:rPr lang="en-US" altLang="zh-CN" dirty="0"/>
              <a:t>2 GB/s</a:t>
            </a:r>
            <a:r>
              <a:rPr lang="zh-CN" altLang="en-US" dirty="0"/>
              <a:t>的微薄带宽也能够维持</a:t>
            </a:r>
            <a:r>
              <a:rPr lang="en-US" altLang="zh-CN" dirty="0"/>
              <a:t>50%</a:t>
            </a:r>
            <a:r>
              <a:rPr lang="zh-CN" altLang="en-US" dirty="0"/>
              <a:t>以上的效率。当隐藏大小超过</a:t>
            </a:r>
            <a:r>
              <a:rPr lang="en-US" altLang="zh-CN" dirty="0"/>
              <a:t>8</a:t>
            </a:r>
            <a:r>
              <a:rPr lang="zh-CN" altLang="en-US" dirty="0"/>
              <a:t>𝐾时，带宽需求下降到</a:t>
            </a:r>
            <a:r>
              <a:rPr lang="en-US" altLang="zh-CN" dirty="0"/>
              <a:t>1 GB/s</a:t>
            </a:r>
            <a:r>
              <a:rPr lang="zh-CN" altLang="en-US" dirty="0"/>
              <a:t>以下。</a:t>
            </a:r>
          </a:p>
        </p:txBody>
      </p:sp>
    </p:spTree>
    <p:extLst>
      <p:ext uri="{BB962C8B-B14F-4D97-AF65-F5344CB8AC3E}">
        <p14:creationId xmlns:p14="http://schemas.microsoft.com/office/powerpoint/2010/main" val="268617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1275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煜彦 陈</dc:creator>
  <cp:lastModifiedBy>煜彦 陈</cp:lastModifiedBy>
  <cp:revision>44</cp:revision>
  <dcterms:created xsi:type="dcterms:W3CDTF">2023-08-03T11:58:43Z</dcterms:created>
  <dcterms:modified xsi:type="dcterms:W3CDTF">2023-08-04T10:11:40Z</dcterms:modified>
</cp:coreProperties>
</file>