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6" r:id="rId3"/>
    <p:sldId id="257" r:id="rId4"/>
    <p:sldId id="258" r:id="rId5"/>
    <p:sldId id="260" r:id="rId6"/>
    <p:sldId id="259"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E6342-6113-4B5E-8F5E-D61E5675B863}" type="datetimeFigureOut">
              <a:rPr lang="zh-CN" altLang="en-US" smtClean="0"/>
              <a:t>2023/7/22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60A5C-D1D9-4CC1-9664-4D5B90599C8D}" type="slidenum">
              <a:rPr lang="zh-CN" altLang="en-US" smtClean="0"/>
              <a:t>‹#›</a:t>
            </a:fld>
            <a:endParaRPr lang="zh-CN" altLang="en-US"/>
          </a:p>
        </p:txBody>
      </p:sp>
    </p:spTree>
    <p:extLst>
      <p:ext uri="{BB962C8B-B14F-4D97-AF65-F5344CB8AC3E}">
        <p14:creationId xmlns:p14="http://schemas.microsoft.com/office/powerpoint/2010/main" val="127290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360A5C-D1D9-4CC1-9664-4D5B90599C8D}" type="slidenum">
              <a:rPr lang="zh-CN" altLang="en-US" smtClean="0"/>
              <a:t>4</a:t>
            </a:fld>
            <a:endParaRPr lang="zh-CN" altLang="en-US"/>
          </a:p>
        </p:txBody>
      </p:sp>
    </p:spTree>
    <p:extLst>
      <p:ext uri="{BB962C8B-B14F-4D97-AF65-F5344CB8AC3E}">
        <p14:creationId xmlns:p14="http://schemas.microsoft.com/office/powerpoint/2010/main" val="401489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360A5C-D1D9-4CC1-9664-4D5B90599C8D}" type="slidenum">
              <a:rPr lang="zh-CN" altLang="en-US" smtClean="0"/>
              <a:t>5</a:t>
            </a:fld>
            <a:endParaRPr lang="zh-CN" altLang="en-US"/>
          </a:p>
        </p:txBody>
      </p:sp>
    </p:spTree>
    <p:extLst>
      <p:ext uri="{BB962C8B-B14F-4D97-AF65-F5344CB8AC3E}">
        <p14:creationId xmlns:p14="http://schemas.microsoft.com/office/powerpoint/2010/main" val="134788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5C8C1-324A-DABB-04E2-F3E347087D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7BE5CF-FB70-1146-99D4-A310FABF1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6E0DC5-FC1D-38D0-7EFF-5F804F581642}"/>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629799CD-726E-9D17-6B6D-51B984105E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493AA5-C6A5-1D71-684B-D736E4A04E49}"/>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330610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DB41A-EBBE-CF1F-E260-E9F71591FA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645769-084A-E486-5739-E6DAF3E4F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CB2D38-521E-A27F-640B-140417CD59BE}"/>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F40629B8-AD67-D662-B755-89F98D23F9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E37B63-0A43-4555-1129-D0CB3515D3D0}"/>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30294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28ED0A-B012-C4F2-49C2-0105D60A9A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54F215-1355-C808-1A25-B3B1DAF20B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BB820-5857-710B-59E6-828E4C1BE5AA}"/>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870EAB6D-3857-1A75-E172-51003F5E10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6CDF70-24F7-9CDF-E263-FCDE816EB1BC}"/>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409601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25DC2-09D1-DA98-4D54-19883468C2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61276F-081A-BD51-2761-296E805E5F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3982B8-98E3-AB77-ACBB-CB5657770C0C}"/>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EDA04AD6-7FCF-B10D-415B-CBD33DBB86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AE09FB-2DF9-3384-B342-E904F9E4C8C0}"/>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226859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8FA54-7E71-4620-B246-746B36EC3AB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4C6DBE-740D-C817-753A-6DD6786AB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AFB773-038C-0D16-21BC-275BD84A903D}"/>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4437C116-CF5E-4A39-6EA1-BE7AB9971B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32EF1C-56A0-FDCF-9FEF-C510C83314AB}"/>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421883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C900E-2DCB-FF63-EEFB-678021B6A2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532201-079C-9290-85F2-57D26A42E0D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E79B0D-124F-98CA-6886-8AEA7F72163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699B10-3935-E502-7E41-ED0BA41B1CF1}"/>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FCB38034-2B22-20C9-0968-6E98C8C907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BAD7C1-6F17-6935-87ED-98D683797894}"/>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365437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7FC71-3AAD-6527-F9E1-B0DA2ACF9C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7D5D56-42F2-4F6F-6F12-0247EE5FE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49A293-B9A9-1E6D-60BA-50CB8396FD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80008E-F9A8-2AED-6CD6-7246E687B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9C8FF1-D286-3164-233F-3AE3F90D94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81A4B7-07C4-D84E-D202-E93958C0AA58}"/>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8" name="页脚占位符 7">
            <a:extLst>
              <a:ext uri="{FF2B5EF4-FFF2-40B4-BE49-F238E27FC236}">
                <a16:creationId xmlns:a16="http://schemas.microsoft.com/office/drawing/2014/main" id="{07265059-EFCA-DFED-6748-135FC8416F7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75B837-A1B0-F4BF-77A5-C7E443D67354}"/>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399397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ADF5E-CD87-73F2-6EF3-E377DD6653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C3E30E-0156-D083-CA74-3169E2948CF3}"/>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4" name="页脚占位符 3">
            <a:extLst>
              <a:ext uri="{FF2B5EF4-FFF2-40B4-BE49-F238E27FC236}">
                <a16:creationId xmlns:a16="http://schemas.microsoft.com/office/drawing/2014/main" id="{751A49BC-676D-8683-1EBF-5E2CB2742A8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4497E6-0EC4-4FBE-46F1-DF208B656E21}"/>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221174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C362327-BC67-93E4-01AB-89F221AA93A5}"/>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3" name="页脚占位符 2">
            <a:extLst>
              <a:ext uri="{FF2B5EF4-FFF2-40B4-BE49-F238E27FC236}">
                <a16:creationId xmlns:a16="http://schemas.microsoft.com/office/drawing/2014/main" id="{73CDC1AD-04A4-6169-F33F-E85AC3A0D0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268F03-B91F-52BC-03A3-1FADA176DF16}"/>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331707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CDEBE-F070-C89A-90AD-F11EC3CC76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0E8A64-B682-9778-EAC8-9475E688A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8FB3CE0-91CD-0551-F214-DA3B37479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DBAB27-F39D-5058-0B2F-DF364DE185E0}"/>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9F5723EC-59B8-6104-52BA-7EB4EECD65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9E4847-9F45-B836-CBAE-99181F5F71C3}"/>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183551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CF6DF-5208-96B9-6E32-1CBDF3A589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427527-2127-427E-3AAC-1C44462E2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778B34-2E4F-F3BA-7FA7-3882A39C0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614AC2-DEFC-91B0-6097-A6898F62F3BB}"/>
              </a:ext>
            </a:extLst>
          </p:cNvPr>
          <p:cNvSpPr>
            <a:spLocks noGrp="1"/>
          </p:cNvSpPr>
          <p:nvPr>
            <p:ph type="dt" sz="half" idx="10"/>
          </p:nvPr>
        </p:nvSpPr>
        <p:spPr/>
        <p:txBody>
          <a:bodyPr/>
          <a:lstStyle/>
          <a:p>
            <a:fld id="{F09D6AE9-C487-4EC3-B4A2-CC1D3E006926}"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BD130158-2938-7CA4-14E5-D75EC2E3F9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D6089E-1912-BDBF-5709-E72D5A70053D}"/>
              </a:ext>
            </a:extLst>
          </p:cNvPr>
          <p:cNvSpPr>
            <a:spLocks noGrp="1"/>
          </p:cNvSpPr>
          <p:nvPr>
            <p:ph type="sldNum" sz="quarter" idx="12"/>
          </p:nvPr>
        </p:nvSpPr>
        <p:spPr/>
        <p:txBody>
          <a:body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291208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6F9337-62E6-4CD3-AC1C-B1E2156F9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1178B6-3DCF-369C-30AA-FD5D7F33E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9B5E52-6DFC-70FC-5677-3F62EE82A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D6AE9-C487-4EC3-B4A2-CC1D3E006926}"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2942A92E-1494-E58A-81CA-A1DE1D441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53615F-1D62-C2F7-E2A1-723B967DD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15062-372D-4A8F-9C1F-EA08350A629E}" type="slidenum">
              <a:rPr lang="zh-CN" altLang="en-US" smtClean="0"/>
              <a:t>‹#›</a:t>
            </a:fld>
            <a:endParaRPr lang="zh-CN" altLang="en-US"/>
          </a:p>
        </p:txBody>
      </p:sp>
    </p:spTree>
    <p:extLst>
      <p:ext uri="{BB962C8B-B14F-4D97-AF65-F5344CB8AC3E}">
        <p14:creationId xmlns:p14="http://schemas.microsoft.com/office/powerpoint/2010/main" val="180484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F654CC5-5824-1BE8-F98D-7F03A7933581}"/>
              </a:ext>
            </a:extLst>
          </p:cNvPr>
          <p:cNvSpPr txBox="1"/>
          <p:nvPr/>
        </p:nvSpPr>
        <p:spPr>
          <a:xfrm>
            <a:off x="0" y="690880"/>
            <a:ext cx="12192000" cy="2031325"/>
          </a:xfrm>
          <a:prstGeom prst="rect">
            <a:avLst/>
          </a:prstGeom>
          <a:noFill/>
        </p:spPr>
        <p:txBody>
          <a:bodyPr wrap="square">
            <a:spAutoFit/>
          </a:bodyPr>
          <a:lstStyle/>
          <a:p>
            <a:pPr algn="ctr"/>
            <a:r>
              <a:rPr lang="zh-CN" altLang="en-US" dirty="0"/>
              <a:t>GPipe: Efficient Training of Giant Neural Networks using Pipeline Parallelism</a:t>
            </a:r>
            <a:endParaRPr lang="en-US" altLang="zh-CN" dirty="0"/>
          </a:p>
          <a:p>
            <a:pPr algn="ctr"/>
            <a:endParaRPr lang="en-US" altLang="zh-CN" dirty="0"/>
          </a:p>
          <a:p>
            <a:pPr algn="ctr"/>
            <a:r>
              <a:rPr lang="en-US" altLang="zh-CN" dirty="0"/>
              <a:t>PipeDream: Generalized Pipeline Parallelism for DNN Training</a:t>
            </a:r>
          </a:p>
          <a:p>
            <a:pPr algn="ctr"/>
            <a:endParaRPr lang="en-US" altLang="zh-CN" dirty="0"/>
          </a:p>
          <a:p>
            <a:pPr algn="ctr"/>
            <a:r>
              <a:rPr lang="en-US" altLang="zh-CN" dirty="0"/>
              <a:t>HetPipe: Enabling Large DNN Training on (Whimpy) Heterogeneous GPU Clusters through Integration of Pipelined Model Parallelism and Data Parallelism</a:t>
            </a:r>
            <a:endParaRPr lang="zh-CN" altLang="en-US" dirty="0"/>
          </a:p>
          <a:p>
            <a:pPr algn="ctr"/>
            <a:endParaRPr lang="zh-CN" altLang="en-US" dirty="0"/>
          </a:p>
        </p:txBody>
      </p:sp>
    </p:spTree>
    <p:extLst>
      <p:ext uri="{BB962C8B-B14F-4D97-AF65-F5344CB8AC3E}">
        <p14:creationId xmlns:p14="http://schemas.microsoft.com/office/powerpoint/2010/main" val="134830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8009F9C-185A-5A49-E2D9-010431225B7F}"/>
              </a:ext>
            </a:extLst>
          </p:cNvPr>
          <p:cNvSpPr txBox="1"/>
          <p:nvPr/>
        </p:nvSpPr>
        <p:spPr>
          <a:xfrm>
            <a:off x="909368" y="786686"/>
            <a:ext cx="10373263" cy="369332"/>
          </a:xfrm>
          <a:prstGeom prst="rect">
            <a:avLst/>
          </a:prstGeom>
          <a:noFill/>
        </p:spPr>
        <p:txBody>
          <a:bodyPr wrap="square">
            <a:spAutoFit/>
          </a:bodyPr>
          <a:lstStyle/>
          <a:p>
            <a:pPr algn="ctr"/>
            <a:r>
              <a:rPr lang="zh-CN" altLang="en-US" dirty="0"/>
              <a:t>GPipe: Efficient Training of Giant Neural Networks using Pipeline Parallelism</a:t>
            </a:r>
          </a:p>
        </p:txBody>
      </p:sp>
      <p:sp>
        <p:nvSpPr>
          <p:cNvPr id="10" name="文本框 9">
            <a:extLst>
              <a:ext uri="{FF2B5EF4-FFF2-40B4-BE49-F238E27FC236}">
                <a16:creationId xmlns:a16="http://schemas.microsoft.com/office/drawing/2014/main" id="{9CDBEC3E-D59E-6D6A-D9BA-9918B441E69C}"/>
              </a:ext>
            </a:extLst>
          </p:cNvPr>
          <p:cNvSpPr txBox="1"/>
          <p:nvPr/>
        </p:nvSpPr>
        <p:spPr>
          <a:xfrm>
            <a:off x="6479521" y="2486978"/>
            <a:ext cx="5424217" cy="2585323"/>
          </a:xfrm>
          <a:prstGeom prst="rect">
            <a:avLst/>
          </a:prstGeom>
          <a:noFill/>
        </p:spPr>
        <p:txBody>
          <a:bodyPr wrap="square">
            <a:spAutoFit/>
          </a:bodyPr>
          <a:lstStyle/>
          <a:p>
            <a:r>
              <a:rPr lang="zh-CN" altLang="en-US" dirty="0"/>
              <a:t>At the end of each mini-batch, gradients from all M micro-batches are accumulated and applied to update the model parameters across all accelerators. </a:t>
            </a:r>
            <a:endParaRPr lang="en-US" altLang="zh-CN" dirty="0"/>
          </a:p>
          <a:p>
            <a:endParaRPr lang="en-US" altLang="zh-CN" dirty="0"/>
          </a:p>
          <a:p>
            <a:r>
              <a:rPr lang="en-US" altLang="zh-CN" dirty="0"/>
              <a:t>we found the bubble overhead to be negligible when M ≥ 4 × K. </a:t>
            </a:r>
          </a:p>
          <a:p>
            <a:endParaRPr lang="en-US" altLang="zh-CN" dirty="0"/>
          </a:p>
          <a:p>
            <a:r>
              <a:rPr lang="en-US" altLang="zh-CN" dirty="0"/>
              <a:t>GPipe achieves almost linear speedup with the number of devices.</a:t>
            </a:r>
          </a:p>
        </p:txBody>
      </p:sp>
      <p:pic>
        <p:nvPicPr>
          <p:cNvPr id="12" name="图片 11">
            <a:extLst>
              <a:ext uri="{FF2B5EF4-FFF2-40B4-BE49-F238E27FC236}">
                <a16:creationId xmlns:a16="http://schemas.microsoft.com/office/drawing/2014/main" id="{24BECD7C-F47F-A308-7F25-FA028D14B5DF}"/>
              </a:ext>
            </a:extLst>
          </p:cNvPr>
          <p:cNvPicPr>
            <a:picLocks noChangeAspect="1"/>
          </p:cNvPicPr>
          <p:nvPr/>
        </p:nvPicPr>
        <p:blipFill>
          <a:blip r:embed="rId2"/>
          <a:stretch>
            <a:fillRect/>
          </a:stretch>
        </p:blipFill>
        <p:spPr>
          <a:xfrm>
            <a:off x="176502" y="1724977"/>
            <a:ext cx="6191250" cy="3895725"/>
          </a:xfrm>
          <a:prstGeom prst="rect">
            <a:avLst/>
          </a:prstGeom>
        </p:spPr>
      </p:pic>
    </p:spTree>
    <p:extLst>
      <p:ext uri="{BB962C8B-B14F-4D97-AF65-F5344CB8AC3E}">
        <p14:creationId xmlns:p14="http://schemas.microsoft.com/office/powerpoint/2010/main" val="315215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6093DDA-D0B1-2866-1654-10FA633FD2B0}"/>
              </a:ext>
            </a:extLst>
          </p:cNvPr>
          <p:cNvSpPr txBox="1"/>
          <p:nvPr/>
        </p:nvSpPr>
        <p:spPr>
          <a:xfrm>
            <a:off x="1717040" y="758875"/>
            <a:ext cx="8757920" cy="369332"/>
          </a:xfrm>
          <a:prstGeom prst="rect">
            <a:avLst/>
          </a:prstGeom>
          <a:noFill/>
        </p:spPr>
        <p:txBody>
          <a:bodyPr wrap="square">
            <a:spAutoFit/>
          </a:bodyPr>
          <a:lstStyle/>
          <a:p>
            <a:pPr algn="ctr"/>
            <a:r>
              <a:rPr lang="en-US" altLang="zh-CN" dirty="0"/>
              <a:t>PipeDream: Generalized Pipeline Parallelism for DNN Training</a:t>
            </a:r>
            <a:endParaRPr lang="zh-CN" altLang="en-US" dirty="0"/>
          </a:p>
        </p:txBody>
      </p:sp>
      <p:pic>
        <p:nvPicPr>
          <p:cNvPr id="9" name="图片 8">
            <a:extLst>
              <a:ext uri="{FF2B5EF4-FFF2-40B4-BE49-F238E27FC236}">
                <a16:creationId xmlns:a16="http://schemas.microsoft.com/office/drawing/2014/main" id="{15583A8C-D737-E8CC-16DB-01A7F99506CD}"/>
              </a:ext>
            </a:extLst>
          </p:cNvPr>
          <p:cNvPicPr>
            <a:picLocks noChangeAspect="1"/>
          </p:cNvPicPr>
          <p:nvPr/>
        </p:nvPicPr>
        <p:blipFill>
          <a:blip r:embed="rId2"/>
          <a:stretch>
            <a:fillRect/>
          </a:stretch>
        </p:blipFill>
        <p:spPr>
          <a:xfrm>
            <a:off x="935654" y="1766411"/>
            <a:ext cx="6305550" cy="2381250"/>
          </a:xfrm>
          <a:prstGeom prst="rect">
            <a:avLst/>
          </a:prstGeom>
        </p:spPr>
      </p:pic>
      <p:sp>
        <p:nvSpPr>
          <p:cNvPr id="12" name="文本框 11">
            <a:extLst>
              <a:ext uri="{FF2B5EF4-FFF2-40B4-BE49-F238E27FC236}">
                <a16:creationId xmlns:a16="http://schemas.microsoft.com/office/drawing/2014/main" id="{3C2AEB11-642D-1F4F-D179-864214A88263}"/>
              </a:ext>
            </a:extLst>
          </p:cNvPr>
          <p:cNvSpPr txBox="1"/>
          <p:nvPr/>
        </p:nvSpPr>
        <p:spPr>
          <a:xfrm>
            <a:off x="1294429" y="4785865"/>
            <a:ext cx="5588000" cy="1477328"/>
          </a:xfrm>
          <a:prstGeom prst="rect">
            <a:avLst/>
          </a:prstGeom>
          <a:noFill/>
        </p:spPr>
        <p:txBody>
          <a:bodyPr wrap="square">
            <a:spAutoFit/>
          </a:bodyPr>
          <a:lstStyle/>
          <a:p>
            <a:r>
              <a:rPr lang="en-US" altLang="zh-CN" dirty="0"/>
              <a:t>Once in steady state, each stage alternates between performing its forward pass for a minibatch and its backward pass for an earlier minibatch. It also ensures backward passes from inputs are applied at regular intervals of time. </a:t>
            </a:r>
            <a:endParaRPr lang="zh-CN" altLang="en-US" dirty="0"/>
          </a:p>
        </p:txBody>
      </p:sp>
      <p:pic>
        <p:nvPicPr>
          <p:cNvPr id="14" name="图片 13">
            <a:extLst>
              <a:ext uri="{FF2B5EF4-FFF2-40B4-BE49-F238E27FC236}">
                <a16:creationId xmlns:a16="http://schemas.microsoft.com/office/drawing/2014/main" id="{5C9816B5-0324-EBEF-198D-9D56AD94038D}"/>
              </a:ext>
            </a:extLst>
          </p:cNvPr>
          <p:cNvPicPr>
            <a:picLocks noChangeAspect="1"/>
          </p:cNvPicPr>
          <p:nvPr/>
        </p:nvPicPr>
        <p:blipFill>
          <a:blip r:embed="rId3"/>
          <a:stretch>
            <a:fillRect/>
          </a:stretch>
        </p:blipFill>
        <p:spPr>
          <a:xfrm>
            <a:off x="7563448" y="1554480"/>
            <a:ext cx="3551592" cy="4861242"/>
          </a:xfrm>
          <a:prstGeom prst="rect">
            <a:avLst/>
          </a:prstGeom>
        </p:spPr>
      </p:pic>
    </p:spTree>
    <p:extLst>
      <p:ext uri="{BB962C8B-B14F-4D97-AF65-F5344CB8AC3E}">
        <p14:creationId xmlns:p14="http://schemas.microsoft.com/office/powerpoint/2010/main" val="334680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5583A8C-D737-E8CC-16DB-01A7F99506CD}"/>
              </a:ext>
            </a:extLst>
          </p:cNvPr>
          <p:cNvPicPr>
            <a:picLocks noChangeAspect="1"/>
          </p:cNvPicPr>
          <p:nvPr/>
        </p:nvPicPr>
        <p:blipFill>
          <a:blip r:embed="rId3"/>
          <a:stretch>
            <a:fillRect/>
          </a:stretch>
        </p:blipFill>
        <p:spPr>
          <a:xfrm>
            <a:off x="2943225" y="933583"/>
            <a:ext cx="6305550" cy="2381250"/>
          </a:xfrm>
          <a:prstGeom prst="rect">
            <a:avLst/>
          </a:prstGeom>
        </p:spPr>
      </p:pic>
      <p:sp>
        <p:nvSpPr>
          <p:cNvPr id="12" name="文本框 11">
            <a:extLst>
              <a:ext uri="{FF2B5EF4-FFF2-40B4-BE49-F238E27FC236}">
                <a16:creationId xmlns:a16="http://schemas.microsoft.com/office/drawing/2014/main" id="{3C2AEB11-642D-1F4F-D179-864214A88263}"/>
              </a:ext>
            </a:extLst>
          </p:cNvPr>
          <p:cNvSpPr txBox="1"/>
          <p:nvPr/>
        </p:nvSpPr>
        <p:spPr>
          <a:xfrm>
            <a:off x="211420" y="4103915"/>
            <a:ext cx="4049731" cy="1200329"/>
          </a:xfrm>
          <a:prstGeom prst="rect">
            <a:avLst/>
          </a:prstGeom>
          <a:noFill/>
        </p:spPr>
        <p:txBody>
          <a:bodyPr wrap="square">
            <a:spAutoFit/>
          </a:bodyPr>
          <a:lstStyle/>
          <a:p>
            <a:r>
              <a:rPr lang="zh-CN" altLang="en-US" dirty="0"/>
              <a:t>同一个</a:t>
            </a:r>
            <a:r>
              <a:rPr lang="en-US" altLang="zh-CN" dirty="0"/>
              <a:t>stage</a:t>
            </a:r>
            <a:r>
              <a:rPr lang="zh-CN" altLang="en-US" dirty="0"/>
              <a:t>前向后向使用的参数不同</a:t>
            </a:r>
            <a:endParaRPr lang="en-US" altLang="zh-CN" dirty="0"/>
          </a:p>
          <a:p>
            <a:endParaRPr lang="en-US" altLang="zh-CN" dirty="0"/>
          </a:p>
          <a:p>
            <a:endParaRPr lang="en-US" altLang="zh-CN" dirty="0"/>
          </a:p>
          <a:p>
            <a:r>
              <a:rPr lang="zh-CN" altLang="en-US" dirty="0"/>
              <a:t>不同</a:t>
            </a:r>
            <a:r>
              <a:rPr lang="en-US" altLang="zh-CN" dirty="0"/>
              <a:t>stage</a:t>
            </a:r>
            <a:r>
              <a:rPr lang="zh-CN" altLang="en-US" dirty="0"/>
              <a:t>前向后向参数版本差距不同</a:t>
            </a:r>
          </a:p>
        </p:txBody>
      </p:sp>
      <p:sp>
        <p:nvSpPr>
          <p:cNvPr id="4" name="文本框 3">
            <a:extLst>
              <a:ext uri="{FF2B5EF4-FFF2-40B4-BE49-F238E27FC236}">
                <a16:creationId xmlns:a16="http://schemas.microsoft.com/office/drawing/2014/main" id="{547BD347-6EE4-A9B9-CB96-32ED8E61E0DB}"/>
              </a:ext>
            </a:extLst>
          </p:cNvPr>
          <p:cNvSpPr txBox="1"/>
          <p:nvPr/>
        </p:nvSpPr>
        <p:spPr>
          <a:xfrm>
            <a:off x="4261150" y="4103915"/>
            <a:ext cx="7813040" cy="646331"/>
          </a:xfrm>
          <a:prstGeom prst="rect">
            <a:avLst/>
          </a:prstGeom>
          <a:noFill/>
        </p:spPr>
        <p:txBody>
          <a:bodyPr wrap="square">
            <a:spAutoFit/>
          </a:bodyPr>
          <a:lstStyle/>
          <a:p>
            <a:r>
              <a:rPr lang="en-US" altLang="zh-CN" dirty="0"/>
              <a:t>Weight stashing ensures that within a stage, the same version of model parameters are used for the forward and backward pass of a given minibatch.</a:t>
            </a:r>
            <a:endParaRPr lang="zh-CN" altLang="en-US" dirty="0"/>
          </a:p>
        </p:txBody>
      </p:sp>
      <p:sp>
        <p:nvSpPr>
          <p:cNvPr id="7" name="文本框 6">
            <a:extLst>
              <a:ext uri="{FF2B5EF4-FFF2-40B4-BE49-F238E27FC236}">
                <a16:creationId xmlns:a16="http://schemas.microsoft.com/office/drawing/2014/main" id="{31FE320C-7FA5-206A-8BAA-E861F181F244}"/>
              </a:ext>
            </a:extLst>
          </p:cNvPr>
          <p:cNvSpPr txBox="1"/>
          <p:nvPr/>
        </p:nvSpPr>
        <p:spPr>
          <a:xfrm>
            <a:off x="4261149" y="4886681"/>
            <a:ext cx="7930851" cy="646331"/>
          </a:xfrm>
          <a:prstGeom prst="rect">
            <a:avLst/>
          </a:prstGeom>
          <a:noFill/>
        </p:spPr>
        <p:txBody>
          <a:bodyPr wrap="square">
            <a:spAutoFit/>
          </a:bodyPr>
          <a:lstStyle/>
          <a:p>
            <a:r>
              <a:rPr lang="en-US" altLang="zh-CN" dirty="0"/>
              <a:t>Vertical sync: Each minibatch that enters the pipeline is associated with the latest weight seen at the input stage.</a:t>
            </a:r>
            <a:endParaRPr lang="zh-CN" altLang="en-US" dirty="0"/>
          </a:p>
        </p:txBody>
      </p:sp>
    </p:spTree>
    <p:extLst>
      <p:ext uri="{BB962C8B-B14F-4D97-AF65-F5344CB8AC3E}">
        <p14:creationId xmlns:p14="http://schemas.microsoft.com/office/powerpoint/2010/main" val="24660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5583A8C-D737-E8CC-16DB-01A7F99506CD}"/>
              </a:ext>
            </a:extLst>
          </p:cNvPr>
          <p:cNvPicPr>
            <a:picLocks noChangeAspect="1"/>
          </p:cNvPicPr>
          <p:nvPr/>
        </p:nvPicPr>
        <p:blipFill>
          <a:blip r:embed="rId3"/>
          <a:stretch>
            <a:fillRect/>
          </a:stretch>
        </p:blipFill>
        <p:spPr>
          <a:xfrm>
            <a:off x="2943225" y="792480"/>
            <a:ext cx="6305550" cy="2381250"/>
          </a:xfrm>
          <a:prstGeom prst="rect">
            <a:avLst/>
          </a:prstGeom>
        </p:spPr>
      </p:pic>
      <p:pic>
        <p:nvPicPr>
          <p:cNvPr id="10" name="图片 9">
            <a:extLst>
              <a:ext uri="{FF2B5EF4-FFF2-40B4-BE49-F238E27FC236}">
                <a16:creationId xmlns:a16="http://schemas.microsoft.com/office/drawing/2014/main" id="{843243E8-858F-FB0A-D187-5DFCAC4524C4}"/>
              </a:ext>
            </a:extLst>
          </p:cNvPr>
          <p:cNvPicPr>
            <a:picLocks noChangeAspect="1"/>
          </p:cNvPicPr>
          <p:nvPr/>
        </p:nvPicPr>
        <p:blipFill>
          <a:blip r:embed="rId4"/>
          <a:stretch>
            <a:fillRect/>
          </a:stretch>
        </p:blipFill>
        <p:spPr>
          <a:xfrm>
            <a:off x="5732762" y="4775251"/>
            <a:ext cx="5591175" cy="571500"/>
          </a:xfrm>
          <a:prstGeom prst="rect">
            <a:avLst/>
          </a:prstGeom>
        </p:spPr>
      </p:pic>
      <p:pic>
        <p:nvPicPr>
          <p:cNvPr id="13" name="图片 12">
            <a:extLst>
              <a:ext uri="{FF2B5EF4-FFF2-40B4-BE49-F238E27FC236}">
                <a16:creationId xmlns:a16="http://schemas.microsoft.com/office/drawing/2014/main" id="{5EB3A18F-80EA-5316-1A55-F500EE21703E}"/>
              </a:ext>
            </a:extLst>
          </p:cNvPr>
          <p:cNvPicPr>
            <a:picLocks noChangeAspect="1"/>
          </p:cNvPicPr>
          <p:nvPr/>
        </p:nvPicPr>
        <p:blipFill>
          <a:blip r:embed="rId5"/>
          <a:stretch>
            <a:fillRect/>
          </a:stretch>
        </p:blipFill>
        <p:spPr>
          <a:xfrm>
            <a:off x="1007427" y="3957320"/>
            <a:ext cx="4162425" cy="723900"/>
          </a:xfrm>
          <a:prstGeom prst="rect">
            <a:avLst/>
          </a:prstGeom>
        </p:spPr>
      </p:pic>
      <p:pic>
        <p:nvPicPr>
          <p:cNvPr id="16" name="图片 15">
            <a:extLst>
              <a:ext uri="{FF2B5EF4-FFF2-40B4-BE49-F238E27FC236}">
                <a16:creationId xmlns:a16="http://schemas.microsoft.com/office/drawing/2014/main" id="{5C0D2D95-9908-C26C-E155-577E1635460D}"/>
              </a:ext>
            </a:extLst>
          </p:cNvPr>
          <p:cNvPicPr>
            <a:picLocks noChangeAspect="1"/>
          </p:cNvPicPr>
          <p:nvPr/>
        </p:nvPicPr>
        <p:blipFill>
          <a:blip r:embed="rId6"/>
          <a:stretch>
            <a:fillRect/>
          </a:stretch>
        </p:blipFill>
        <p:spPr>
          <a:xfrm>
            <a:off x="5732762" y="3995420"/>
            <a:ext cx="5143500" cy="647700"/>
          </a:xfrm>
          <a:prstGeom prst="rect">
            <a:avLst/>
          </a:prstGeom>
        </p:spPr>
      </p:pic>
      <p:sp>
        <p:nvSpPr>
          <p:cNvPr id="18" name="文本框 17">
            <a:extLst>
              <a:ext uri="{FF2B5EF4-FFF2-40B4-BE49-F238E27FC236}">
                <a16:creationId xmlns:a16="http://schemas.microsoft.com/office/drawing/2014/main" id="{38692902-90F3-A414-46DD-8DF5427EF63D}"/>
              </a:ext>
            </a:extLst>
          </p:cNvPr>
          <p:cNvSpPr txBox="1"/>
          <p:nvPr/>
        </p:nvSpPr>
        <p:spPr>
          <a:xfrm>
            <a:off x="6487142" y="5478882"/>
            <a:ext cx="4490720" cy="369332"/>
          </a:xfrm>
          <a:prstGeom prst="rect">
            <a:avLst/>
          </a:prstGeom>
          <a:noFill/>
        </p:spPr>
        <p:txBody>
          <a:bodyPr wrap="square">
            <a:spAutoFit/>
          </a:bodyPr>
          <a:lstStyle/>
          <a:p>
            <a:r>
              <a:rPr lang="zh-CN" altLang="en-US" dirty="0"/>
              <a:t>更新后的参数不能马上使用</a:t>
            </a:r>
          </a:p>
        </p:txBody>
      </p:sp>
    </p:spTree>
    <p:extLst>
      <p:ext uri="{BB962C8B-B14F-4D97-AF65-F5344CB8AC3E}">
        <p14:creationId xmlns:p14="http://schemas.microsoft.com/office/powerpoint/2010/main" val="173203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E57FCD6-9130-0717-0472-EC5BFAEDE4B9}"/>
              </a:ext>
            </a:extLst>
          </p:cNvPr>
          <p:cNvSpPr txBox="1"/>
          <p:nvPr/>
        </p:nvSpPr>
        <p:spPr>
          <a:xfrm>
            <a:off x="0" y="309156"/>
            <a:ext cx="12192000" cy="646331"/>
          </a:xfrm>
          <a:prstGeom prst="rect">
            <a:avLst/>
          </a:prstGeom>
          <a:noFill/>
        </p:spPr>
        <p:txBody>
          <a:bodyPr wrap="square">
            <a:spAutoFit/>
          </a:bodyPr>
          <a:lstStyle/>
          <a:p>
            <a:pPr algn="ctr"/>
            <a:r>
              <a:rPr lang="en-US" altLang="zh-CN" dirty="0"/>
              <a:t>HetPipe: Enabling Large DNN Training on (Whimpy) Heterogeneous GPU Clusters through Integration of Pipelined Model Parallelism and Data Parallelism</a:t>
            </a:r>
            <a:endParaRPr lang="zh-CN" altLang="en-US" dirty="0"/>
          </a:p>
        </p:txBody>
      </p:sp>
      <p:pic>
        <p:nvPicPr>
          <p:cNvPr id="7" name="图片 6">
            <a:extLst>
              <a:ext uri="{FF2B5EF4-FFF2-40B4-BE49-F238E27FC236}">
                <a16:creationId xmlns:a16="http://schemas.microsoft.com/office/drawing/2014/main" id="{15926356-8A65-63F1-9538-588542873D7E}"/>
              </a:ext>
            </a:extLst>
          </p:cNvPr>
          <p:cNvPicPr>
            <a:picLocks noChangeAspect="1"/>
          </p:cNvPicPr>
          <p:nvPr/>
        </p:nvPicPr>
        <p:blipFill>
          <a:blip r:embed="rId2"/>
          <a:stretch>
            <a:fillRect/>
          </a:stretch>
        </p:blipFill>
        <p:spPr>
          <a:xfrm>
            <a:off x="1376362" y="1242377"/>
            <a:ext cx="9439275" cy="1914525"/>
          </a:xfrm>
          <a:prstGeom prst="rect">
            <a:avLst/>
          </a:prstGeom>
        </p:spPr>
      </p:pic>
      <p:sp>
        <p:nvSpPr>
          <p:cNvPr id="12" name="文本框 11">
            <a:extLst>
              <a:ext uri="{FF2B5EF4-FFF2-40B4-BE49-F238E27FC236}">
                <a16:creationId xmlns:a16="http://schemas.microsoft.com/office/drawing/2014/main" id="{E689939A-C717-A760-AB09-933E5E46ADE3}"/>
              </a:ext>
            </a:extLst>
          </p:cNvPr>
          <p:cNvSpPr txBox="1"/>
          <p:nvPr/>
        </p:nvSpPr>
        <p:spPr>
          <a:xfrm>
            <a:off x="0" y="3590847"/>
            <a:ext cx="12191999" cy="2585323"/>
          </a:xfrm>
          <a:prstGeom prst="rect">
            <a:avLst/>
          </a:prstGeom>
          <a:noFill/>
        </p:spPr>
        <p:txBody>
          <a:bodyPr wrap="square">
            <a:spAutoFit/>
          </a:bodyPr>
          <a:lstStyle/>
          <a:p>
            <a:r>
              <a:rPr lang="zh-CN" altLang="en-US" dirty="0"/>
              <a:t>当第一个</a:t>
            </a:r>
            <a:r>
              <a:rPr lang="en-US" altLang="zh-CN" dirty="0"/>
              <a:t>stage</a:t>
            </a:r>
            <a:r>
              <a:rPr lang="zh-CN" altLang="en-US" dirty="0"/>
              <a:t>完成梯度计算后，所有</a:t>
            </a:r>
            <a:r>
              <a:rPr lang="en-US" altLang="zh-CN" dirty="0"/>
              <a:t>stage</a:t>
            </a:r>
            <a:r>
              <a:rPr lang="zh-CN" altLang="en-US" dirty="0"/>
              <a:t>更新本地参数 </a:t>
            </a:r>
            <a:r>
              <a:rPr lang="en-US" altLang="zh-CN" dirty="0"/>
              <a:t>(Weight stashing + Vertical sync)</a:t>
            </a:r>
          </a:p>
          <a:p>
            <a:endParaRPr lang="en-US" altLang="zh-CN" dirty="0"/>
          </a:p>
          <a:p>
            <a:r>
              <a:rPr lang="en-US" altLang="zh-CN" dirty="0"/>
              <a:t>A wave is a sequence of minibatches that are processed concurrently in a virtual worker.</a:t>
            </a:r>
          </a:p>
          <a:p>
            <a:endParaRPr lang="en-US" altLang="zh-CN" dirty="0"/>
          </a:p>
          <a:p>
            <a:r>
              <a:rPr lang="en-US" altLang="zh-CN" dirty="0"/>
              <a:t>a clock unit is defined as the progress of completing one wave. </a:t>
            </a:r>
          </a:p>
          <a:p>
            <a:endParaRPr lang="en-US" altLang="zh-CN" dirty="0"/>
          </a:p>
          <a:p>
            <a:r>
              <a:rPr lang="en-US" altLang="zh-CN" dirty="0"/>
              <a:t>clock</a:t>
            </a:r>
            <a:r>
              <a:rPr lang="zh-CN" altLang="en-US" dirty="0"/>
              <a:t>结束时将梯度传到参数服务器，从参数服务器取全局参数（可能等待其他流水线传递梯度到参数服务器）</a:t>
            </a:r>
            <a:endParaRPr lang="en-US" altLang="zh-CN" dirty="0"/>
          </a:p>
          <a:p>
            <a:endParaRPr lang="en-US" altLang="zh-CN" dirty="0"/>
          </a:p>
          <a:p>
            <a:r>
              <a:rPr lang="en-US" altLang="zh-CN" dirty="0"/>
              <a:t>Let clock distance be the difference in clocal between the fastest and slowest virtual workers in the system.</a:t>
            </a:r>
            <a:r>
              <a:rPr lang="zh-CN" altLang="en-US" dirty="0"/>
              <a:t>（超参）</a:t>
            </a:r>
            <a:endParaRPr lang="en-US" altLang="zh-CN" dirty="0"/>
          </a:p>
        </p:txBody>
      </p:sp>
    </p:spTree>
    <p:extLst>
      <p:ext uri="{BB962C8B-B14F-4D97-AF65-F5344CB8AC3E}">
        <p14:creationId xmlns:p14="http://schemas.microsoft.com/office/powerpoint/2010/main" val="196543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1B4D83-6C47-5AAD-B7FC-C19921F1C0D5}"/>
              </a:ext>
            </a:extLst>
          </p:cNvPr>
          <p:cNvPicPr>
            <a:picLocks noChangeAspect="1"/>
          </p:cNvPicPr>
          <p:nvPr/>
        </p:nvPicPr>
        <p:blipFill>
          <a:blip r:embed="rId2"/>
          <a:stretch>
            <a:fillRect/>
          </a:stretch>
        </p:blipFill>
        <p:spPr>
          <a:xfrm>
            <a:off x="1376361" y="1019294"/>
            <a:ext cx="9439275" cy="1914525"/>
          </a:xfrm>
          <a:prstGeom prst="rect">
            <a:avLst/>
          </a:prstGeom>
        </p:spPr>
      </p:pic>
      <p:sp>
        <p:nvSpPr>
          <p:cNvPr id="6" name="文本框 5">
            <a:extLst>
              <a:ext uri="{FF2B5EF4-FFF2-40B4-BE49-F238E27FC236}">
                <a16:creationId xmlns:a16="http://schemas.microsoft.com/office/drawing/2014/main" id="{6DC53DE6-81D0-6B01-CEA9-587C081F37B9}"/>
              </a:ext>
            </a:extLst>
          </p:cNvPr>
          <p:cNvSpPr txBox="1"/>
          <p:nvPr/>
        </p:nvSpPr>
        <p:spPr>
          <a:xfrm>
            <a:off x="0" y="3253383"/>
            <a:ext cx="12192000" cy="2585323"/>
          </a:xfrm>
          <a:prstGeom prst="rect">
            <a:avLst/>
          </a:prstGeom>
          <a:noFill/>
        </p:spPr>
        <p:txBody>
          <a:bodyPr wrap="square">
            <a:spAutoFit/>
          </a:bodyPr>
          <a:lstStyle/>
          <a:p>
            <a:r>
              <a:rPr lang="en-US" altLang="zh-CN" dirty="0"/>
              <a:t>clock distance=0:</a:t>
            </a:r>
          </a:p>
          <a:p>
            <a:endParaRPr lang="en-US" altLang="zh-CN" dirty="0"/>
          </a:p>
          <a:p>
            <a:r>
              <a:rPr lang="zh-CN" altLang="en-US" dirty="0"/>
              <a:t>VW1 now waits for the other virtual workers to complete wave 0 before proceeding with minibatch 8. However, note that as shown in the figure, VW1 has already startedto process minibatches 5, 6 and 7, which belong to wave 1, while its local clock is still 0.</a:t>
            </a:r>
            <a:endParaRPr lang="en-US" altLang="zh-CN" dirty="0"/>
          </a:p>
          <a:p>
            <a:endParaRPr lang="en-US" altLang="zh-CN" dirty="0"/>
          </a:p>
          <a:p>
            <a:r>
              <a:rPr lang="zh-CN" altLang="en-US" dirty="0"/>
              <a:t>Actually, the weight version used for minibatch 11 includes three local updates from minibatches 5, 6, and 7, along with all the global updates from wave 0. In case of minibatch 12, it cannot start the training until global updates up to minibatch 8 are received.</a:t>
            </a:r>
          </a:p>
        </p:txBody>
      </p:sp>
    </p:spTree>
    <p:extLst>
      <p:ext uri="{BB962C8B-B14F-4D97-AF65-F5344CB8AC3E}">
        <p14:creationId xmlns:p14="http://schemas.microsoft.com/office/powerpoint/2010/main" val="4198171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468</Words>
  <Application>Microsoft Office PowerPoint</Application>
  <PresentationFormat>宽屏</PresentationFormat>
  <Paragraphs>37</Paragraphs>
  <Slides>7</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煜彦 陈</dc:creator>
  <cp:lastModifiedBy>煜彦 陈</cp:lastModifiedBy>
  <cp:revision>27</cp:revision>
  <dcterms:created xsi:type="dcterms:W3CDTF">2023-07-20T12:00:12Z</dcterms:created>
  <dcterms:modified xsi:type="dcterms:W3CDTF">2023-07-22T08:19:03Z</dcterms:modified>
</cp:coreProperties>
</file>