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BE464-2312-5565-8F5E-FD26F02C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FE97-BEDE-86EB-7182-E9378EF0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72181-9467-B83F-715C-36BC605B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152A5-8AD8-D0AA-C605-BEF625DF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6F699-AE2E-8AFC-D7C6-C77E97A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2933A-6C4F-C346-9FCF-CF9E701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7FCB0-7641-DBD1-4EE3-665C17B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37C92-CA53-9C2C-6A54-DA857307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43966-AB04-4445-767A-A5CA9084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4AA94-1948-7D32-6411-122F6A5C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18C1C-2380-AE3C-BA10-81C9BE8B1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DB5D5-374F-5135-683E-7009A7E3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4D2A7-8F89-7AAC-1215-73635594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374D8-2DF6-0EC3-2BF3-B74A5F75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7D92-7DFA-7A04-D4D1-0FFB557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BE6D-3C44-11FD-77F2-3006A5AB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A5CA4-6542-ABF7-CED9-7AC78B1A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B50B8-8C3C-1BA0-DFDE-1FF62423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99461-92DC-D7D9-006C-4D637E5D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3C029-916A-DF8C-BE99-FD43D6F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01FF-65CF-C9E0-C9AC-3E908FD9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0AB04-54CF-AB33-5A94-551740A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37A3E-37EA-1F52-BCF3-3DEA0763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CCB27-DF83-884A-2263-5ACDF649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A1E9-5463-C1EA-0A75-385CC66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C063-A438-1B76-9E18-E80AF961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14F0C-91FC-F9A8-9F63-4D0FE52F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01737-EF31-E74A-8768-584C5B90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CEACE-7B64-D9E6-73BF-21E5568B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245C7-F2EC-A42C-C0E9-6EEB455F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7E07B-AA69-C9DB-3BD3-831C606B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8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8DE7B-378A-3914-117C-6462004D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0044B-D5A7-C85F-434B-A9CA340E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839414-DAD8-B795-199C-95CFF4D8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99637-890E-27A6-D5E7-7F299936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8C3F3D-14A2-1E39-A804-CA269676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57858-5B47-81CE-5C27-1CC3DF90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AC975-7FB6-6D43-6D72-5666B790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AA30A-FE97-BF49-CC8F-2C3F9BE5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64F5D-D0D9-B31B-2BC5-EE017000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F416E-5CBF-34D8-9DEB-72F8979A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A2C7C-330D-9DBB-A6C0-C9B7AEF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4E8A2-DACB-1D8A-5C6E-67DAF8A4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08ABD-083D-8DBB-0DD3-4E1DE4B9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478ED3-7119-714C-6FCF-594CC272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96D25-5B0B-7DF6-C126-DB13284F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2464-3DDB-994F-983F-A6EF57FC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644F7-7F60-8088-D959-BFA4758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3589E-7397-852E-42E2-29BBEC69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7E7B4-FB92-295B-9ACC-15ABEF26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BA55E-2375-2167-7094-837B62B4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A30B2-CC26-938C-2F3C-44788F5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CB609-4E00-0626-E7AE-BF58D6C9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67C37-FEF2-89F8-3FE7-F8DDEFBE4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F5AB1-34DD-6C61-A04B-C5C0402BA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3BC80-93A0-925F-3BCB-90EF8805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E01B1-DA06-B76C-0ECF-101D8B91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3E53F-248F-79CB-1D35-F23A83D6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3BDD7A-EC15-FF01-F74B-29D5A651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FE6DF-8F69-B6C4-3002-3DB37D1C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0D236-F6D0-B68F-80EA-E68CFDFE0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F49B-B8D0-4C11-B588-21EEF47AF49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978C1-44DF-A0A4-2272-AFFA5FAA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620EF-1076-5147-6F4E-5CCDECAD0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6FE1-3BAF-487A-B9B5-209246505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5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363DB6-B9E4-8F6D-77D0-DC467E46CD7E}"/>
              </a:ext>
            </a:extLst>
          </p:cNvPr>
          <p:cNvSpPr txBox="1"/>
          <p:nvPr/>
        </p:nvSpPr>
        <p:spPr>
          <a:xfrm>
            <a:off x="3048000" y="2929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STABLEMOE: Stable Routing Strategy for Mixture of Experts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409F8B-DEEA-46AF-41D7-5A43968A4001}"/>
              </a:ext>
            </a:extLst>
          </p:cNvPr>
          <p:cNvSpPr txBox="1"/>
          <p:nvPr/>
        </p:nvSpPr>
        <p:spPr>
          <a:xfrm>
            <a:off x="9144000" y="4064000"/>
            <a:ext cx="149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ACL'22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68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3FC3E1-2544-D8C7-4A5F-8D6642BF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" y="2145665"/>
            <a:ext cx="4943475" cy="2343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68F0C-8A91-39EB-AA1D-79521E2B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83" y="1688465"/>
            <a:ext cx="5248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00B032-0930-13FD-EDE6-BB1865697338}"/>
              </a:ext>
            </a:extLst>
          </p:cNvPr>
          <p:cNvSpPr txBox="1"/>
          <p:nvPr/>
        </p:nvSpPr>
        <p:spPr>
          <a:xfrm>
            <a:off x="1818640" y="579120"/>
            <a:ext cx="9784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现有的</a:t>
            </a:r>
            <a:r>
              <a:rPr lang="en-US" altLang="zh-CN" dirty="0"/>
              <a:t>MoE</a:t>
            </a:r>
            <a:r>
              <a:rPr lang="zh-CN" altLang="en-US" dirty="0"/>
              <a:t>方法存在路由波动问题，即相同输入的目标，专家可能随着训练而变化，但在推理过程中只会为输入激活一个专家。路由波动往往会损害样本效率，因为相同的输入更新不同的专家，但最终只使用一个。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B97804-4784-E099-5B4F-F5D25ADC405B}"/>
              </a:ext>
            </a:extLst>
          </p:cNvPr>
          <p:cNvSpPr txBox="1"/>
          <p:nvPr/>
        </p:nvSpPr>
        <p:spPr>
          <a:xfrm>
            <a:off x="548640" y="57912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CA3005-4086-ABF4-127F-BFA24D8D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300922"/>
            <a:ext cx="10677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C21D06-3A85-5AE1-8F78-3B034931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" y="793115"/>
            <a:ext cx="5324475" cy="3219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9F7872-2F4D-FA9A-CE70-6C26F36D8308}"/>
              </a:ext>
            </a:extLst>
          </p:cNvPr>
          <p:cNvSpPr txBox="1"/>
          <p:nvPr/>
        </p:nvSpPr>
        <p:spPr>
          <a:xfrm>
            <a:off x="5750877" y="1301115"/>
            <a:ext cx="6390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an input token, we define the last fluctuation step as the last step where its target expert is different from the final step.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065B0-9130-352C-5D51-869D796ECFD9}"/>
              </a:ext>
            </a:extLst>
          </p:cNvPr>
          <p:cNvSpPr txBox="1"/>
          <p:nvPr/>
        </p:nvSpPr>
        <p:spPr>
          <a:xfrm>
            <a:off x="5750877" y="25056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15.4% tokens even change the target expert after 80% of all training steps, which is nearing the training ending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9F7E11-A0BC-14A2-ABC2-84058EC32F4D}"/>
              </a:ext>
            </a:extLst>
          </p:cNvPr>
          <p:cNvSpPr txBox="1"/>
          <p:nvPr/>
        </p:nvSpPr>
        <p:spPr>
          <a:xfrm>
            <a:off x="477520" y="4530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STABLEMOE：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DD8362-DD28-5A5B-8F77-F8C8477732B2}"/>
              </a:ext>
            </a:extLst>
          </p:cNvPr>
          <p:cNvSpPr txBox="1"/>
          <p:nvPr/>
        </p:nvSpPr>
        <p:spPr>
          <a:xfrm>
            <a:off x="2316479" y="4534950"/>
            <a:ext cx="9530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在第一个训练阶段，学习路由策略，并将其提炼成一个与骨干模型解耦的轻量级路由器。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在第二个训练阶段，利用经过提炼的路由来确定令牌到专家的分配，获得稳定的路由策略。</a:t>
            </a:r>
          </a:p>
        </p:txBody>
      </p:sp>
    </p:spTree>
    <p:extLst>
      <p:ext uri="{BB962C8B-B14F-4D97-AF65-F5344CB8AC3E}">
        <p14:creationId xmlns:p14="http://schemas.microsoft.com/office/powerpoint/2010/main" val="59994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BAA993-6BFC-404A-FB53-CA0420A8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65" y="957637"/>
            <a:ext cx="4400550" cy="14573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D369D5-D2A1-7F3F-21C1-01FCEB967B1C}"/>
              </a:ext>
            </a:extLst>
          </p:cNvPr>
          <p:cNvSpPr txBox="1"/>
          <p:nvPr/>
        </p:nvSpPr>
        <p:spPr>
          <a:xfrm>
            <a:off x="2455231" y="5287627"/>
            <a:ext cx="925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通过将由一组</a:t>
            </a:r>
            <a:r>
              <a:rPr lang="en-US" altLang="zh-CN" dirty="0"/>
              <a:t>ffn</a:t>
            </a:r>
            <a:r>
              <a:rPr lang="zh-CN" altLang="en-US" dirty="0"/>
              <a:t>组成的</a:t>
            </a:r>
            <a:r>
              <a:rPr lang="en-US" altLang="zh-CN" dirty="0"/>
              <a:t>MoE</a:t>
            </a:r>
            <a:r>
              <a:rPr lang="zh-CN" altLang="en-US" dirty="0"/>
              <a:t>层插入到两个相邻的</a:t>
            </a:r>
            <a:r>
              <a:rPr lang="en-US" altLang="zh-CN" dirty="0"/>
              <a:t>Transformer</a:t>
            </a:r>
            <a:r>
              <a:rPr lang="zh-CN" altLang="en-US" dirty="0"/>
              <a:t>块中来实现</a:t>
            </a:r>
            <a:r>
              <a:rPr lang="en-US" altLang="zh-CN" dirty="0"/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MoE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B5822E-8A56-E0ED-8C81-0709536AB86D}"/>
              </a:ext>
            </a:extLst>
          </p:cNvPr>
          <p:cNvSpPr/>
          <p:nvPr/>
        </p:nvSpPr>
        <p:spPr>
          <a:xfrm>
            <a:off x="650236" y="957637"/>
            <a:ext cx="1132205" cy="6705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A49EF1-45E7-91C8-4724-32C1EB2FE540}"/>
              </a:ext>
            </a:extLst>
          </p:cNvPr>
          <p:cNvSpPr/>
          <p:nvPr/>
        </p:nvSpPr>
        <p:spPr>
          <a:xfrm>
            <a:off x="650239" y="3106786"/>
            <a:ext cx="1132205" cy="6705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F635A7-F84C-9BF7-19C4-FFF3509883C5}"/>
              </a:ext>
            </a:extLst>
          </p:cNvPr>
          <p:cNvSpPr/>
          <p:nvPr/>
        </p:nvSpPr>
        <p:spPr>
          <a:xfrm>
            <a:off x="650239" y="5002580"/>
            <a:ext cx="1132205" cy="6705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15E909-F24F-0CAE-F6AE-20EC602CE260}"/>
              </a:ext>
            </a:extLst>
          </p:cNvPr>
          <p:cNvSpPr/>
          <p:nvPr/>
        </p:nvSpPr>
        <p:spPr>
          <a:xfrm>
            <a:off x="650238" y="4054683"/>
            <a:ext cx="1132205" cy="670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9BEE26-DEE8-297C-9AB9-8729A33F567B}"/>
              </a:ext>
            </a:extLst>
          </p:cNvPr>
          <p:cNvSpPr txBox="1"/>
          <p:nvPr/>
        </p:nvSpPr>
        <p:spPr>
          <a:xfrm>
            <a:off x="550859" y="110825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524FB5-3410-7491-195C-1ED48CBEA172}"/>
              </a:ext>
            </a:extLst>
          </p:cNvPr>
          <p:cNvSpPr txBox="1"/>
          <p:nvPr/>
        </p:nvSpPr>
        <p:spPr>
          <a:xfrm>
            <a:off x="550859" y="325835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02966B-ECF2-0F61-3B1D-4C54E5E1E949}"/>
              </a:ext>
            </a:extLst>
          </p:cNvPr>
          <p:cNvSpPr txBox="1"/>
          <p:nvPr/>
        </p:nvSpPr>
        <p:spPr>
          <a:xfrm>
            <a:off x="550859" y="51515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1CF51-E2B9-95A7-FC42-DBD567F28D1C}"/>
              </a:ext>
            </a:extLst>
          </p:cNvPr>
          <p:cNvSpPr txBox="1"/>
          <p:nvPr/>
        </p:nvSpPr>
        <p:spPr>
          <a:xfrm>
            <a:off x="550859" y="420365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MoE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EF6650-FBE5-DDC8-7A55-39A245A3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05" y="3151553"/>
            <a:ext cx="3876675" cy="5810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E8783B1-C609-7C5F-7B71-1FE44B7AA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005" y="3793005"/>
            <a:ext cx="48196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CC6C40-0544-B520-7F7C-4F4E010A9071}"/>
              </a:ext>
            </a:extLst>
          </p:cNvPr>
          <p:cNvSpPr txBox="1"/>
          <p:nvPr/>
        </p:nvSpPr>
        <p:spPr>
          <a:xfrm>
            <a:off x="294640" y="416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Training Stage 1: Learn Routing Strategy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976F03-4573-E91E-F880-44E137F6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40" y="2389187"/>
            <a:ext cx="4829175" cy="1619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99774F-EFAF-F1C5-BF68-0C317BDC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8" y="1116647"/>
            <a:ext cx="5581650" cy="32766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9077975-C146-E36A-E7AB-C8107F6A8ED5}"/>
              </a:ext>
            </a:extLst>
          </p:cNvPr>
          <p:cNvSpPr txBox="1"/>
          <p:nvPr/>
        </p:nvSpPr>
        <p:spPr>
          <a:xfrm>
            <a:off x="7499667" y="1480303"/>
            <a:ext cx="44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增加额外参数：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89D18F-135F-A7F5-6C4A-1F0B8902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061" y="1436806"/>
            <a:ext cx="228600" cy="4953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09AE276-C0A9-E4B0-1C27-F83786960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5" y="5300897"/>
            <a:ext cx="4143375" cy="571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FC3B325-091C-AC23-BF67-544EA4C50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7235" y="4972284"/>
            <a:ext cx="5057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52AE79-AA1A-22B1-8C1A-45767AAA0673}"/>
              </a:ext>
            </a:extLst>
          </p:cNvPr>
          <p:cNvSpPr txBox="1"/>
          <p:nvPr/>
        </p:nvSpPr>
        <p:spPr>
          <a:xfrm>
            <a:off x="629920" y="758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Training Stage 2: Learn with Stable Routing Strategy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3030B8-6020-7861-5C92-5BDA4A0B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2" y="1838325"/>
            <a:ext cx="3419475" cy="3181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3BB3AB-D76F-2BA5-7BB0-39AFA575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33" y="2866707"/>
            <a:ext cx="4962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AA142F-2986-BC23-C10D-830423FE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677594"/>
            <a:ext cx="10629900" cy="2819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E941AF-0784-5B28-5602-493CA8B54B08}"/>
              </a:ext>
            </a:extLst>
          </p:cNvPr>
          <p:cNvSpPr txBox="1"/>
          <p:nvPr/>
        </p:nvSpPr>
        <p:spPr>
          <a:xfrm>
            <a:off x="863600" y="40212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token-level fixed routing strategies have good stability.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912A5C-8506-1114-B3B3-7FDBED5AE33A}"/>
              </a:ext>
            </a:extLst>
          </p:cNvPr>
          <p:cNvSpPr txBox="1"/>
          <p:nvPr/>
        </p:nvSpPr>
        <p:spPr>
          <a:xfrm>
            <a:off x="863600" y="4681681"/>
            <a:ext cx="1025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Soft gating mechanisms urge models to learn a more cohesive token-to-expert assignment.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77F473-AA02-F60A-F701-5685E6AD1EAA}"/>
              </a:ext>
            </a:extLst>
          </p:cNvPr>
          <p:cNvSpPr txBox="1"/>
          <p:nvPr/>
        </p:nvSpPr>
        <p:spPr>
          <a:xfrm>
            <a:off x="863600" y="5534075"/>
            <a:ext cx="1062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STABLEMOE has a stable, cohesive, and balanced routing strategy, while the other three MoE methods</a:t>
            </a:r>
          </a:p>
          <a:p>
            <a:r>
              <a:rPr lang="en-US" altLang="zh-CN" dirty="0"/>
              <a:t>cannot meet them all simultaneously.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56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27F767-8631-9A3E-AF5C-38500F4D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" y="523240"/>
            <a:ext cx="10277475" cy="3962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9DB755-81B9-5D25-8427-7DC11B81E182}"/>
              </a:ext>
            </a:extLst>
          </p:cNvPr>
          <p:cNvSpPr txBox="1"/>
          <p:nvPr/>
        </p:nvSpPr>
        <p:spPr>
          <a:xfrm>
            <a:off x="685800" y="4796135"/>
            <a:ext cx="1077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Under the base setting, STABLEMOE outperforms existing MoE methods on both the validation and the test sets by 0.3-0.8 perplexity.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96DFA-8EE6-8D08-2628-D2231DB9B586}"/>
              </a:ext>
            </a:extLst>
          </p:cNvPr>
          <p:cNvSpPr txBox="1"/>
          <p:nvPr/>
        </p:nvSpPr>
        <p:spPr>
          <a:xfrm>
            <a:off x="685800" y="5573038"/>
            <a:ext cx="11079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STABLEMOE achieves about 3.7 lower perplexity than the standard Transformer, and about 1.3 higher perplexity than the deeper larger model.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2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716CEA-C8E4-8E97-9B8B-FCB9F909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0" y="609282"/>
            <a:ext cx="5181600" cy="3952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C1753D-BA85-DEF7-8B12-70B96D38B432}"/>
              </a:ext>
            </a:extLst>
          </p:cNvPr>
          <p:cNvSpPr txBox="1"/>
          <p:nvPr/>
        </p:nvSpPr>
        <p:spPr>
          <a:xfrm>
            <a:off x="822960" y="5189696"/>
            <a:ext cx="1087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虽然较大的密集模型最终获得了较好的验证困惑度，但其训练速度相当慢。在收敛速度方面，基于</a:t>
            </a:r>
            <a:r>
              <a:rPr lang="en-US" altLang="zh-CN" dirty="0"/>
              <a:t>MoE</a:t>
            </a:r>
            <a:r>
              <a:rPr lang="zh-CN" altLang="en-US" dirty="0"/>
              <a:t>的模型通常超过密集模型。其中，</a:t>
            </a:r>
            <a:r>
              <a:rPr lang="en-US" altLang="zh-CN" dirty="0"/>
              <a:t>STABLEMOE</a:t>
            </a:r>
            <a:r>
              <a:rPr lang="zh-CN" altLang="en-US" dirty="0"/>
              <a:t>收敛速度最快。</a:t>
            </a:r>
          </a:p>
        </p:txBody>
      </p:sp>
    </p:spTree>
    <p:extLst>
      <p:ext uri="{BB962C8B-B14F-4D97-AF65-F5344CB8AC3E}">
        <p14:creationId xmlns:p14="http://schemas.microsoft.com/office/powerpoint/2010/main" val="23869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353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12</cp:revision>
  <dcterms:created xsi:type="dcterms:W3CDTF">2023-08-25T07:29:06Z</dcterms:created>
  <dcterms:modified xsi:type="dcterms:W3CDTF">2023-08-25T09:28:06Z</dcterms:modified>
</cp:coreProperties>
</file>