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497D7-20CD-719E-5A81-40BC1CB6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F7EAD6-F80B-CE89-8925-31E5ED1E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B632-B22C-2FC7-4627-704512FC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048D5-7F99-0460-4634-CC452BCB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CAB41-9D4C-8E67-BEDA-7986F414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4ECD-DE72-18E4-9293-E54ADA39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53E5C-674D-D33F-8ED7-88361FEA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10B4-FB41-F6D6-B165-1052E235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E35BC-80C6-C2C6-058E-0BF1171A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3A0E1-5F74-5F73-E9BE-9161080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7F2447-0FE6-1E34-705E-2A395BE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7EAD0-2A37-F18B-F6B1-E873A97E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2F495-2FB7-A9D0-625C-9DA74B48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0BB56-B6B1-D2F4-121E-F3F137DA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2E240-33AF-F020-7A45-90B7A8A2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18E8-D4D8-912D-22AC-DCAE318F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657A6-5B0E-C439-8B62-768F0051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C455E-E946-39E6-588B-0808F32E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30B9A-7C60-11F4-AFBB-E0AC79BD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C68DC-60A7-3198-9C74-6D15D70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9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E4611-621D-0B81-674C-F5717677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41066-A2D0-039B-194A-B3A041CA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28F1E-C648-82B8-4FCE-6E65648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E58D3-8487-1E9F-F5ED-21AB1F38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E3E5E-E402-8E97-D03B-B7C3E94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3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8C732-2976-57CD-9A54-7212E99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47EA4-B0F9-DD3E-24D3-4331EFFF7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CF9B8-7E47-26AF-D965-2C18F2A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D3BA0-18B1-7258-21B5-77ED4E3E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54642-19CB-20FA-32F1-AF762AB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50A49-3DD9-75DE-7DF2-608FEEF3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6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8B5E-A362-B8C2-AAD7-2FC1EAAE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7A330-AFCB-340E-9B8A-0AECF27D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FFB5F-335C-F5B8-B6A7-7DF1408B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3AA46B-4E6E-0F8D-C466-B3186768A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F753C2-434C-0A6B-3508-62C65C3B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919E59-9E0B-4AF0-BD2B-103DED7F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4725C-693B-C264-9EF8-67947833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48A2F-BB91-3F36-CBD6-EDE9F7A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C8D6-174A-D57E-8407-DE138C54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42D61-90A7-0886-4074-12466A43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CBB44B-31A4-1AF9-66E3-6E4FD14B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AA3B8-2776-B8A8-7F5C-B7A6BB82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7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0F6A8-C30B-01C5-0E68-83BC2CCD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58324-E743-31F4-0FC3-5183882D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8175E-1161-6DE6-35CB-50228826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BAA0-1E1E-26C1-F246-985DEEA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4216A-B25B-AFF2-94BE-5204F1A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1BFA2-2FE7-FA04-F335-1444DF14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0223C-3EF1-DF60-52FB-99E6CFD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32BB-B2CE-BCF4-6114-56B08B2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33871-4033-4462-9CD6-2C94CE8F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3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634F-CD85-4FE4-D9C0-633A0CC4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3E150-75B7-0A29-2E31-CA4DDEC7C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A0BA1-B4EF-DE14-D666-E78A0158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AFCE7-EFD8-07C9-C8DC-A94C9741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D5E90-E209-3D3C-ADD5-851F1C5F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99064B-9C32-7A14-31A8-2565A566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7CE21B-2FA0-A5A0-CB91-A9CA1BA4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03644-DFDF-B131-2608-BA676A2F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6DEA7-7C4E-EDFB-0BAF-7D8E96F22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AF37-6E8B-45D0-9894-A1095FE4695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6775B-F590-50C4-3172-74F273AF5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2E495-9A7B-2BD3-AF2B-E8BC6809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104E-6968-4950-BC38-682513C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5F7CCF-E3A9-D9DF-D411-A1ACF2C24BA8}"/>
              </a:ext>
            </a:extLst>
          </p:cNvPr>
          <p:cNvSpPr txBox="1"/>
          <p:nvPr/>
        </p:nvSpPr>
        <p:spPr>
          <a:xfrm>
            <a:off x="2256318" y="3244334"/>
            <a:ext cx="799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MEGABLOCKS: EFFICIENT SPARSE TRAINING WITH MIXTURE-OF-EXPERTS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3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87BEEF-57C3-DCB4-E814-6584D22DDFEF}"/>
              </a:ext>
            </a:extLst>
          </p:cNvPr>
          <p:cNvSpPr txBox="1"/>
          <p:nvPr/>
        </p:nvSpPr>
        <p:spPr>
          <a:xfrm>
            <a:off x="1804875" y="563526"/>
            <a:ext cx="800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现有的系统限制了</a:t>
            </a:r>
            <a:r>
              <a:rPr lang="en-US" altLang="zh-CN" dirty="0"/>
              <a:t>MoE</a:t>
            </a:r>
            <a:r>
              <a:rPr lang="zh-CN" altLang="en-US" dirty="0"/>
              <a:t>的动态路由，必须在模型质量和硬件效率之间进行权衡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003D6-00E8-4A76-7A89-C5DD216B7CA8}"/>
              </a:ext>
            </a:extLst>
          </p:cNvPr>
          <p:cNvSpPr txBox="1"/>
          <p:nvPr/>
        </p:nvSpPr>
        <p:spPr>
          <a:xfrm>
            <a:off x="478465" y="563526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A0A7-A4B5-BC5D-2222-BD5F66E9128B}"/>
              </a:ext>
            </a:extLst>
          </p:cNvPr>
          <p:cNvSpPr txBox="1"/>
          <p:nvPr/>
        </p:nvSpPr>
        <p:spPr>
          <a:xfrm>
            <a:off x="2219547" y="13623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在计算中浪费</a:t>
            </a:r>
            <a:r>
              <a:rPr lang="en-US" altLang="zh-CN" dirty="0"/>
              <a:t>token</a:t>
            </a:r>
            <a:r>
              <a:rPr lang="zh-CN" altLang="en-US" dirty="0"/>
              <a:t>，要么通过填充浪费计算和内存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3CBB42-E182-471E-28EC-146FC6002771}"/>
              </a:ext>
            </a:extLst>
          </p:cNvPr>
          <p:cNvSpPr txBox="1"/>
          <p:nvPr/>
        </p:nvSpPr>
        <p:spPr>
          <a:xfrm>
            <a:off x="1804875" y="2961467"/>
            <a:ext cx="10209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有效计算</a:t>
            </a:r>
            <a:r>
              <a:rPr lang="en-US" altLang="zh-CN" dirty="0"/>
              <a:t>moe</a:t>
            </a:r>
            <a:r>
              <a:rPr lang="zh-CN" altLang="en-US" dirty="0"/>
              <a:t>的挑战是处理动态路由和负载不平衡计算。现有的深度学习硬件和软件很难应对这一挑战。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8B08D7-6AAE-5069-0237-9DB2F92BBC05}"/>
              </a:ext>
            </a:extLst>
          </p:cNvPr>
          <p:cNvSpPr txBox="1"/>
          <p:nvPr/>
        </p:nvSpPr>
        <p:spPr>
          <a:xfrm>
            <a:off x="2219547" y="4111187"/>
            <a:ext cx="8678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TPUs and their XLA compiler require all tensor shapes to be known statically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779F0D-BCF0-E886-B859-CE8414FAB341}"/>
              </a:ext>
            </a:extLst>
          </p:cNvPr>
          <p:cNvSpPr txBox="1"/>
          <p:nvPr/>
        </p:nvSpPr>
        <p:spPr>
          <a:xfrm>
            <a:off x="2219547" y="4837562"/>
            <a:ext cx="8487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GPU, the sparse computation in MoEs does not map cleanly to the software primitives supported in major frameworks and libraries.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3F66D-E388-AA20-1A14-99F0F666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31" y="268391"/>
            <a:ext cx="9705975" cy="304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DA8BEA-2806-AE07-860E-253F76312A3C}"/>
              </a:ext>
            </a:extLst>
          </p:cNvPr>
          <p:cNvSpPr txBox="1"/>
          <p:nvPr/>
        </p:nvSpPr>
        <p:spPr>
          <a:xfrm>
            <a:off x="148413" y="3674507"/>
            <a:ext cx="812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最先进的</a:t>
            </a:r>
            <a:r>
              <a:rPr lang="en-US" altLang="zh-CN" dirty="0"/>
              <a:t>MoE</a:t>
            </a:r>
            <a:r>
              <a:rPr lang="zh-CN" altLang="en-US" dirty="0"/>
              <a:t>实现旨在并行计算所有专家层，以便有效利用</a:t>
            </a: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tpu</a:t>
            </a:r>
            <a:r>
              <a:rPr lang="zh-CN" altLang="en-US" dirty="0"/>
              <a:t>上可用的并行性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3DA10-F1CD-2618-BD33-DB4A59043BCD}"/>
              </a:ext>
            </a:extLst>
          </p:cNvPr>
          <p:cNvSpPr txBox="1"/>
          <p:nvPr/>
        </p:nvSpPr>
        <p:spPr>
          <a:xfrm>
            <a:off x="148413" y="4619922"/>
            <a:ext cx="7964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standard primitive used by implementations is batched matrix multiplication, which computes a set of matrix products of the same shape (see Figure 3A).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5337DE-D4DD-F948-D53F-3C5F652A1847}"/>
              </a:ext>
            </a:extLst>
          </p:cNvPr>
          <p:cNvSpPr txBox="1"/>
          <p:nvPr/>
        </p:nvSpPr>
        <p:spPr>
          <a:xfrm>
            <a:off x="382771" y="268391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53A0E5-1885-8E27-13A2-69C22B3A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87" y="3305175"/>
            <a:ext cx="3771900" cy="35528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EE766F-EF44-6722-EE92-0D91F5D1829E}"/>
              </a:ext>
            </a:extLst>
          </p:cNvPr>
          <p:cNvSpPr txBox="1"/>
          <p:nvPr/>
        </p:nvSpPr>
        <p:spPr>
          <a:xfrm>
            <a:off x="148413" y="5842336"/>
            <a:ext cx="8506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hyperparameter represents a tradeoff between additional computation and model quality.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04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31BC564-295B-FF82-2986-11925D16ED13}"/>
              </a:ext>
            </a:extLst>
          </p:cNvPr>
          <p:cNvSpPr txBox="1"/>
          <p:nvPr/>
        </p:nvSpPr>
        <p:spPr>
          <a:xfrm>
            <a:off x="1804875" y="2959764"/>
            <a:ext cx="10135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reformulate MoE computation in terms of block-sparse operations and develop new block-sparse GPU kernels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D437F8-E566-779F-B667-6B14564AA4C3}"/>
              </a:ext>
            </a:extLst>
          </p:cNvPr>
          <p:cNvSpPr txBox="1"/>
          <p:nvPr/>
        </p:nvSpPr>
        <p:spPr>
          <a:xfrm>
            <a:off x="478465" y="2959764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11B42-7DEC-5526-D35A-3076F6EBFE71}"/>
              </a:ext>
            </a:extLst>
          </p:cNvPr>
          <p:cNvSpPr txBox="1"/>
          <p:nvPr/>
        </p:nvSpPr>
        <p:spPr>
          <a:xfrm>
            <a:off x="478465" y="5078450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C4B72F-9A9B-54D1-F712-488AF6BD6095}"/>
              </a:ext>
            </a:extLst>
          </p:cNvPr>
          <p:cNvSpPr txBox="1"/>
          <p:nvPr/>
        </p:nvSpPr>
        <p:spPr>
          <a:xfrm>
            <a:off x="1804875" y="5032836"/>
            <a:ext cx="9908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enabling end-to-end training speedups of up to 40% over MoEs trained with the state-of-the-art Tutel library and 2.4× over DNNs trained with the highly-optimized Megatron-LM framework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7BCFE-4814-2687-D234-C7DF6A0729A7}"/>
              </a:ext>
            </a:extLst>
          </p:cNvPr>
          <p:cNvSpPr txBox="1"/>
          <p:nvPr/>
        </p:nvSpPr>
        <p:spPr>
          <a:xfrm>
            <a:off x="1804875" y="563526"/>
            <a:ext cx="800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现有的系统限制了</a:t>
            </a:r>
            <a:r>
              <a:rPr lang="en-US" altLang="zh-CN" dirty="0"/>
              <a:t>MoE</a:t>
            </a:r>
            <a:r>
              <a:rPr lang="zh-CN" altLang="en-US" dirty="0"/>
              <a:t>的动态路由，必须在模型质量和硬件效率之间进行权衡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71AE68-DDE2-2709-4E23-F1C3092DDCB5}"/>
              </a:ext>
            </a:extLst>
          </p:cNvPr>
          <p:cNvSpPr txBox="1"/>
          <p:nvPr/>
        </p:nvSpPr>
        <p:spPr>
          <a:xfrm>
            <a:off x="478465" y="563526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</p:spTree>
    <p:extLst>
      <p:ext uri="{BB962C8B-B14F-4D97-AF65-F5344CB8AC3E}">
        <p14:creationId xmlns:p14="http://schemas.microsoft.com/office/powerpoint/2010/main" val="24783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29057A-E7EB-604F-65EB-2DF574468ED5}"/>
              </a:ext>
            </a:extLst>
          </p:cNvPr>
          <p:cNvSpPr txBox="1"/>
          <p:nvPr/>
        </p:nvSpPr>
        <p:spPr>
          <a:xfrm>
            <a:off x="528970" y="3948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NO-TOKEN-LEFT-BEHIND WITH BLOCK SPARSITY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9B9F0A-804B-17FA-4D68-3743BC19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095500"/>
            <a:ext cx="9591675" cy="2667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C1FF0D-295F-8914-AE6E-E41E3FEC12F3}"/>
              </a:ext>
            </a:extLst>
          </p:cNvPr>
          <p:cNvSpPr txBox="1"/>
          <p:nvPr/>
        </p:nvSpPr>
        <p:spPr>
          <a:xfrm>
            <a:off x="4061637" y="26049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6DF9EC-F7A4-CFC9-F147-365DD59FCA0C}"/>
              </a:ext>
            </a:extLst>
          </p:cNvPr>
          <p:cNvSpPr txBox="1"/>
          <p:nvPr/>
        </p:nvSpPr>
        <p:spPr>
          <a:xfrm>
            <a:off x="4795284" y="24667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820BA9D-A3CC-24B9-AB75-8FACD035EC7C}"/>
              </a:ext>
            </a:extLst>
          </p:cNvPr>
          <p:cNvCxnSpPr/>
          <p:nvPr/>
        </p:nvCxnSpPr>
        <p:spPr>
          <a:xfrm>
            <a:off x="5539563" y="3551274"/>
            <a:ext cx="393404" cy="7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D77955-0E07-2688-687D-939ABB8C0D65}"/>
              </a:ext>
            </a:extLst>
          </p:cNvPr>
          <p:cNvCxnSpPr/>
          <p:nvPr/>
        </p:nvCxnSpPr>
        <p:spPr>
          <a:xfrm flipH="1">
            <a:off x="5528930" y="3530009"/>
            <a:ext cx="361507" cy="78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239</Words>
  <Application>Microsoft Office PowerPoint</Application>
  <PresentationFormat>宽屏</PresentationFormat>
  <Paragraphs>20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4</cp:revision>
  <dcterms:created xsi:type="dcterms:W3CDTF">2023-08-29T13:56:25Z</dcterms:created>
  <dcterms:modified xsi:type="dcterms:W3CDTF">2023-08-30T07:19:38Z</dcterms:modified>
</cp:coreProperties>
</file>