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738C-EE74-9882-03C1-89DE85FFD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EAE47-941E-B91D-678D-3D588309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4ABAB-9A9F-BF20-72C7-037C913D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4F191-826B-B033-4974-BB6CF8A8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39395-360A-379C-6026-1C2EB215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57B74-6D8B-9496-6B8F-50B3B731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7AC35-40FA-109D-5BA1-55127461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8C81F-1264-4C11-ACD7-73653A9D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69922-3E98-5EB0-2968-2A55108B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EB5A0-F54B-BACF-8CFA-DB6B612F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693E5-B7BD-D60F-BC9F-A9000B60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70909-A329-2572-ABBE-49F9183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641C6-475A-675A-72A4-8B664F44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8D87-E5FD-E081-5036-EC55EB06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D678B-CEAF-7D9C-EDB6-4BC9414A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14D4-9603-DF78-0FBC-0DE5B8DB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EF5E-C3D2-9859-7F7A-A2433AF1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4B97-4B31-3F2C-5B90-E25381EA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F40BD-D598-4917-6248-A6C470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FB97D-4EC5-7AEA-5961-0C610649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9CCAC-EE6C-51DB-5020-0CC2ED6A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BAB32-790C-5465-4D85-0EDD6CF6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24950-06D9-91D9-2A99-56AEFCED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D2111-7D68-EFE6-AFC7-F1361C0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9CBFD-CF26-C7E5-75C5-C90FCA30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D1B8-9A90-65DD-B7B1-D3F57757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DF99C-86E1-3281-49F6-0C9B6233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07733-1D46-7D92-F9DE-83E2B5F4B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BB1A0-C763-992C-4AB6-CAAEDDE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8E301-E690-ED8B-7E0D-FABB374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4C1D-5530-92B5-8669-AD2E72FA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D400E-FAA8-9531-021A-9C51F6B8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A29E8-63A2-C327-D0BE-EA2FAE1C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C29E9B-096F-B0BE-B81B-0CACC0B5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F23B8-883D-7E92-148B-D1B7C1D3C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0BDB7-E2C4-CE79-E8FA-A5C31532A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FC798-156A-C543-8DB4-12C4DAB3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566C9-9833-7852-3252-DB4DFD2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565754-2F59-C302-254A-AC309191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3C5B6-730A-03EC-8203-DB30D6BE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0999B-8109-0ACC-A73A-B9048982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7302B-FA09-E685-23C8-EE04B0C2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D3241-41FB-CBAB-E6E2-0365879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DB32B-4344-068F-DB8F-07FE97C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FA5DA5-C9A0-061F-ECE1-36F7268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567B-48E0-1330-4873-98683E1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945D6-57B0-6ACD-24ED-86F693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8116-CD0F-8C2E-C5D0-244F9A36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A1655-F8E0-8594-C52B-8E00B808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B348C-244A-B0C9-D4CC-E10201E0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D1521-3FCB-A7B9-9398-5A01EB39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19533-84EB-ADAB-1C14-5DD8A440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CD73C-C8A0-E94D-CDBE-44EB79EE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2B5D6C-2B9C-CD4D-C38D-74C79AC63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3223D-1E1C-9FAF-EFB5-6333913F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63B2-C7C5-BA2F-ECAD-58FA6F30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5D1C5-C926-4EBD-7F36-60D8FCCA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1463D-CF58-8464-CB63-1FDEE361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4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E1739-004F-49F5-C308-02CED9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1B350-BF39-B984-38C5-4F36098B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664CC-C17D-2F38-E7C5-1317CA16C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A4CF-7FEF-4232-8057-27AB1F2BBAB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5A2D1-098E-DF70-9968-7B54F1D82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4CDB6-469F-9931-98DC-A816E971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8647-84E4-4EF6-8533-B2793FF9E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232C46-817B-0EB9-855F-8603F994DAC5}"/>
              </a:ext>
            </a:extLst>
          </p:cNvPr>
          <p:cNvSpPr txBox="1"/>
          <p:nvPr/>
        </p:nvSpPr>
        <p:spPr>
          <a:xfrm>
            <a:off x="3048000" y="3207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MoEBERT: from BERT to Mixture-of-Experts via</a:t>
            </a:r>
          </a:p>
          <a:p>
            <a:pPr algn="ctr"/>
            <a:r>
              <a:rPr lang="zh-CN" altLang="en-US" dirty="0"/>
              <a:t>Importance-Guided Adaptation</a:t>
            </a:r>
          </a:p>
        </p:txBody>
      </p:sp>
    </p:spTree>
    <p:extLst>
      <p:ext uri="{BB962C8B-B14F-4D97-AF65-F5344CB8AC3E}">
        <p14:creationId xmlns:p14="http://schemas.microsoft.com/office/powerpoint/2010/main" val="93518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B6C958-297C-FD58-F06A-A17B48E5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802"/>
            <a:ext cx="3667125" cy="3038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1DB2E8-3EEE-A01F-344E-8C5EE24307E3}"/>
              </a:ext>
            </a:extLst>
          </p:cNvPr>
          <p:cNvSpPr txBox="1"/>
          <p:nvPr/>
        </p:nvSpPr>
        <p:spPr>
          <a:xfrm>
            <a:off x="185429" y="4543190"/>
            <a:ext cx="3481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不共享神经元会产生最差的性能，这表明了共享策略的有效性。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共享所有神经元导致性能下降，这是因为专家之间缺乏多样性。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A77A14-721B-7213-2D9F-9A3A504E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97" y="1113446"/>
            <a:ext cx="5686425" cy="2362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5BFFED-CB1F-C936-947B-EEC81A62B491}"/>
              </a:ext>
            </a:extLst>
          </p:cNvPr>
          <p:cNvSpPr txBox="1"/>
          <p:nvPr/>
        </p:nvSpPr>
        <p:spPr>
          <a:xfrm>
            <a:off x="4267837" y="4543190"/>
            <a:ext cx="447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去除蒸馏模块后，模型性能显著下降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18BDE7-DABE-5B91-7AAE-1A312248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493" y="566180"/>
            <a:ext cx="3023878" cy="34567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15AF667-7ABD-6927-2F27-560BDF56982C}"/>
              </a:ext>
            </a:extLst>
          </p:cNvPr>
          <p:cNvSpPr txBox="1"/>
          <p:nvPr/>
        </p:nvSpPr>
        <p:spPr>
          <a:xfrm>
            <a:off x="9140493" y="4570178"/>
            <a:ext cx="3042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MoEBERT</a:t>
            </a:r>
            <a:r>
              <a:rPr lang="zh-CN" altLang="en-US" dirty="0"/>
              <a:t>中的门控机制会导致额外的推理延迟。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MoEBERT</a:t>
            </a:r>
            <a:r>
              <a:rPr lang="zh-CN" altLang="en-US" dirty="0"/>
              <a:t>模型层数多。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B68E02-F2E7-6534-5BF4-09E3B285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645" y="5170342"/>
            <a:ext cx="3667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9DAF2B-83A3-9441-1F0C-D6D14A56308E}"/>
              </a:ext>
            </a:extLst>
          </p:cNvPr>
          <p:cNvSpPr txBox="1"/>
          <p:nvPr/>
        </p:nvSpPr>
        <p:spPr>
          <a:xfrm>
            <a:off x="589280" y="4673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E915AC-7330-8A6C-A7C3-47E2A7EFD757}"/>
              </a:ext>
            </a:extLst>
          </p:cNvPr>
          <p:cNvSpPr txBox="1"/>
          <p:nvPr/>
        </p:nvSpPr>
        <p:spPr>
          <a:xfrm>
            <a:off x="1076960" y="1128375"/>
            <a:ext cx="11115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预训练语言模型在各种自然语言处理任务中表现出优越的性能。然而，这些模型通常包含数亿个参数，这限制了它们的实用性，因为在实际应用程序中大模型的延迟大。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CA3313-FAF1-3B44-8071-1F07DB56932C}"/>
              </a:ext>
            </a:extLst>
          </p:cNvPr>
          <p:cNvSpPr txBox="1"/>
          <p:nvPr/>
        </p:nvSpPr>
        <p:spPr>
          <a:xfrm>
            <a:off x="589280" y="24909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现有办法：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B70C25-ABCD-5A07-E29B-11CF47EA3BB4}"/>
              </a:ext>
            </a:extLst>
          </p:cNvPr>
          <p:cNvSpPr txBox="1"/>
          <p:nvPr/>
        </p:nvSpPr>
        <p:spPr>
          <a:xfrm>
            <a:off x="107696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通过知识蒸馏训练小型压缩模型。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62DBAA-B52D-5B07-5E44-2C608CB1219E}"/>
              </a:ext>
            </a:extLst>
          </p:cNvPr>
          <p:cNvSpPr txBox="1"/>
          <p:nvPr/>
        </p:nvSpPr>
        <p:spPr>
          <a:xfrm>
            <a:off x="589280" y="45146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现有办法存在问题：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CCBB81-7D86-FFE0-FD3C-735E026E2E97}"/>
              </a:ext>
            </a:extLst>
          </p:cNvPr>
          <p:cNvSpPr txBox="1"/>
          <p:nvPr/>
        </p:nvSpPr>
        <p:spPr>
          <a:xfrm>
            <a:off x="1076960" y="5220454"/>
            <a:ext cx="915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与预训练模型相比，这些小模型的性能明显下降，因为它们的模型容量减少了。</a:t>
            </a:r>
          </a:p>
        </p:txBody>
      </p:sp>
    </p:spTree>
    <p:extLst>
      <p:ext uri="{BB962C8B-B14F-4D97-AF65-F5344CB8AC3E}">
        <p14:creationId xmlns:p14="http://schemas.microsoft.com/office/powerpoint/2010/main" val="20048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730E-825B-7B79-BD9B-9A1DA4EE1C40}"/>
              </a:ext>
            </a:extLst>
          </p:cNvPr>
          <p:cNvSpPr txBox="1"/>
          <p:nvPr/>
        </p:nvSpPr>
        <p:spPr>
          <a:xfrm>
            <a:off x="599440" y="955040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作者办法：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A8D8E-BE6F-6033-A005-D4E573640C05}"/>
              </a:ext>
            </a:extLst>
          </p:cNvPr>
          <p:cNvSpPr txBox="1"/>
          <p:nvPr/>
        </p:nvSpPr>
        <p:spPr>
          <a:xfrm>
            <a:off x="1137920" y="1639054"/>
            <a:ext cx="1062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MoEBERT</a:t>
            </a:r>
            <a:r>
              <a:rPr lang="zh-CN" altLang="en-US" dirty="0"/>
              <a:t>，它使用</a:t>
            </a:r>
            <a:r>
              <a:rPr lang="en-US" altLang="zh-CN" dirty="0"/>
              <a:t>MoE</a:t>
            </a:r>
            <a:r>
              <a:rPr lang="zh-CN" altLang="en-US" dirty="0"/>
              <a:t>结构来提高模型容量，在推理过程中，只有少数专家被激活，这样可以提高速度。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471ADC-E72E-C263-23C0-84497ACB74C0}"/>
              </a:ext>
            </a:extLst>
          </p:cNvPr>
          <p:cNvSpPr txBox="1"/>
          <p:nvPr/>
        </p:nvSpPr>
        <p:spPr>
          <a:xfrm>
            <a:off x="599440" y="305458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E21FE-83D0-E5C7-DF00-F6F6ADC577BE}"/>
              </a:ext>
            </a:extLst>
          </p:cNvPr>
          <p:cNvSpPr txBox="1"/>
          <p:nvPr/>
        </p:nvSpPr>
        <p:spPr>
          <a:xfrm>
            <a:off x="1137920" y="3738602"/>
            <a:ext cx="1105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Importance-Guided Adaptation</a:t>
            </a:r>
            <a:r>
              <a:rPr lang="zh-CN" altLang="en-US" dirty="0"/>
              <a:t>：用预训练模型的前馈神经网络来初始化</a:t>
            </a:r>
            <a:r>
              <a:rPr lang="en-US" altLang="zh-CN" dirty="0"/>
              <a:t>MoEBERT</a:t>
            </a:r>
            <a:r>
              <a:rPr lang="zh-CN" altLang="en-US" dirty="0"/>
              <a:t>的专家。因此，预训练模型的能力在很大程度上被保留了下来。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211476-5669-4B8A-F17B-B1447BC75821}"/>
              </a:ext>
            </a:extLst>
          </p:cNvPr>
          <p:cNvSpPr txBox="1"/>
          <p:nvPr/>
        </p:nvSpPr>
        <p:spPr>
          <a:xfrm>
            <a:off x="1137920" y="484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Layer-wise Distillation</a:t>
            </a:r>
            <a:r>
              <a:rPr lang="zh-CN" altLang="en-US" dirty="0"/>
              <a:t>：补偿模型压缩引起的性能下降。</a:t>
            </a:r>
          </a:p>
        </p:txBody>
      </p:sp>
    </p:spTree>
    <p:extLst>
      <p:ext uri="{BB962C8B-B14F-4D97-AF65-F5344CB8AC3E}">
        <p14:creationId xmlns:p14="http://schemas.microsoft.com/office/powerpoint/2010/main" val="3198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F8C0EB-81FB-4477-6D0D-5CE93812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67" y="865821"/>
            <a:ext cx="2695575" cy="2200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4395BA-4F8C-8C13-0265-91C47E4A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45" y="989012"/>
            <a:ext cx="2724150" cy="16287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1C1151-507F-A2B0-7579-FFD43370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" y="3716972"/>
            <a:ext cx="5791200" cy="2238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F3C290-5BED-12F4-9FC6-7FDAC5CE2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967" y="4074160"/>
            <a:ext cx="2886075" cy="762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2A46A7-DC90-9636-BB80-5D2251ACA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379" y="5147626"/>
            <a:ext cx="3448050" cy="4667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9E0289-15E9-B57F-ACF9-C2433D2300B8}"/>
              </a:ext>
            </a:extLst>
          </p:cNvPr>
          <p:cNvSpPr txBox="1"/>
          <p:nvPr/>
        </p:nvSpPr>
        <p:spPr>
          <a:xfrm>
            <a:off x="669925" y="479306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F705B6-4EE4-6377-0A59-08567D7E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058426"/>
            <a:ext cx="5543550" cy="5200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0F3E9A5-B069-8609-3B6C-0DBBA9CF6226}"/>
              </a:ext>
            </a:extLst>
          </p:cNvPr>
          <p:cNvSpPr txBox="1"/>
          <p:nvPr/>
        </p:nvSpPr>
        <p:spPr>
          <a:xfrm>
            <a:off x="173355" y="227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Importance-Guided Adaptation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17473-9791-3912-D0CF-DF9777D3101E}"/>
              </a:ext>
            </a:extLst>
          </p:cNvPr>
          <p:cNvSpPr txBox="1"/>
          <p:nvPr/>
        </p:nvSpPr>
        <p:spPr>
          <a:xfrm>
            <a:off x="566420" y="1430109"/>
            <a:ext cx="6082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MoE</a:t>
            </a:r>
            <a:r>
              <a:rPr lang="zh-CN" altLang="en-US" dirty="0"/>
              <a:t>模型很难从头开始训练。用预训练模型的前馈神经网络来初始化</a:t>
            </a:r>
            <a:r>
              <a:rPr lang="en-US" altLang="zh-CN" dirty="0"/>
              <a:t>MoEBERT</a:t>
            </a:r>
            <a:r>
              <a:rPr lang="zh-CN" altLang="en-US" dirty="0"/>
              <a:t>的专家。因此，预训练模型的能力在很大程度上被保留了下来。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6E2355-2732-C44B-A902-332B11976F2A}"/>
              </a:ext>
            </a:extLst>
          </p:cNvPr>
          <p:cNvSpPr txBox="1"/>
          <p:nvPr/>
        </p:nvSpPr>
        <p:spPr>
          <a:xfrm>
            <a:off x="566420" y="3327057"/>
            <a:ext cx="5895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ffn</a:t>
            </a:r>
            <a:r>
              <a:rPr lang="zh-CN" altLang="en-US" dirty="0"/>
              <a:t>中有一些神经元对模型性能的贡献大于其他神经元。在专家之间共享最重要的神经元，其他神经元均匀分布。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A78035-170D-F07D-58C7-7DB2A25EC2C2}"/>
              </a:ext>
            </a:extLst>
          </p:cNvPr>
          <p:cNvSpPr txBox="1"/>
          <p:nvPr/>
        </p:nvSpPr>
        <p:spPr>
          <a:xfrm>
            <a:off x="294640" y="87376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180F37-AF32-EF49-517A-E39B45E2BCE7}"/>
              </a:ext>
            </a:extLst>
          </p:cNvPr>
          <p:cNvSpPr txBox="1"/>
          <p:nvPr/>
        </p:nvSpPr>
        <p:spPr>
          <a:xfrm>
            <a:off x="294640" y="268998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经验：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76E207-8B22-EAD8-11FF-B8F8570E8BA0}"/>
              </a:ext>
            </a:extLst>
          </p:cNvPr>
          <p:cNvSpPr txBox="1"/>
          <p:nvPr/>
        </p:nvSpPr>
        <p:spPr>
          <a:xfrm>
            <a:off x="294640" y="4446640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E97198-B88B-A62A-020B-BE0DCC361366}"/>
              </a:ext>
            </a:extLst>
          </p:cNvPr>
          <p:cNvSpPr txBox="1"/>
          <p:nvPr/>
        </p:nvSpPr>
        <p:spPr>
          <a:xfrm>
            <a:off x="566420" y="5002969"/>
            <a:ext cx="5895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共享神经元保持了预训练模型的性能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非共享神经元促进了专家之间的多样性，从而进一步提高了模型的性能。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179903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B7C4A06-4872-C89B-A312-B89B4038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84" y="3429000"/>
            <a:ext cx="5667375" cy="2124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826A1C-DA0C-01DB-60C5-67840AB4A9EB}"/>
              </a:ext>
            </a:extLst>
          </p:cNvPr>
          <p:cNvSpPr txBox="1"/>
          <p:nvPr/>
        </p:nvSpPr>
        <p:spPr>
          <a:xfrm>
            <a:off x="355600" y="26416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重要性计算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A9DB48-711E-BA07-BDA1-EA2DE9C4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84" y="816550"/>
            <a:ext cx="5791200" cy="2238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4F7C12-2847-C3D9-37B3-8FA437F7AFE7}"/>
              </a:ext>
            </a:extLst>
          </p:cNvPr>
          <p:cNvSpPr txBox="1"/>
          <p:nvPr/>
        </p:nvSpPr>
        <p:spPr>
          <a:xfrm>
            <a:off x="451283" y="6041450"/>
            <a:ext cx="873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importance score in Eq. 4 indicates variation of the loss if we remove the neuron.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5FA968-EC17-6996-FD56-EF8F768B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163" y="5898058"/>
            <a:ext cx="2631324" cy="6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62AB24-4F25-03C7-1902-1B4E59041F14}"/>
              </a:ext>
            </a:extLst>
          </p:cNvPr>
          <p:cNvSpPr txBox="1"/>
          <p:nvPr/>
        </p:nvSpPr>
        <p:spPr>
          <a:xfrm>
            <a:off x="487680" y="30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C923CF-2327-4102-AFEB-4EFB5A61A2B4}"/>
              </a:ext>
            </a:extLst>
          </p:cNvPr>
          <p:cNvSpPr txBox="1"/>
          <p:nvPr/>
        </p:nvSpPr>
        <p:spPr>
          <a:xfrm>
            <a:off x="1046480" y="11829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每个向量按重要性排序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103CA1-E1BC-0C5D-9A64-121ADBC7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026622"/>
            <a:ext cx="7239000" cy="523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91A871-B4A9-5AE9-C196-15A4CE0986AB}"/>
              </a:ext>
            </a:extLst>
          </p:cNvPr>
          <p:cNvSpPr txBox="1"/>
          <p:nvPr/>
        </p:nvSpPr>
        <p:spPr>
          <a:xfrm>
            <a:off x="1046480" y="3548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共享前</a:t>
            </a:r>
            <a:r>
              <a:rPr lang="en-US" altLang="zh-CN" dirty="0"/>
              <a:t>s</a:t>
            </a:r>
            <a:r>
              <a:rPr lang="zh-CN" altLang="en-US" dirty="0"/>
              <a:t>个向量，其他神经元均匀分布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AAE5-6E82-2DD0-A465-B74F1A0F6E22}"/>
              </a:ext>
            </a:extLst>
          </p:cNvPr>
          <p:cNvSpPr txBox="1"/>
          <p:nvPr/>
        </p:nvSpPr>
        <p:spPr>
          <a:xfrm>
            <a:off x="2834640" y="4564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expert e </a:t>
            </a:r>
            <a:r>
              <a:rPr lang="zh-CN" altLang="en-US" dirty="0"/>
              <a:t>的参数为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65B4F98-7691-4DB8-B408-BF20E823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90" y="4539975"/>
            <a:ext cx="4133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BC8F70-E792-2EC4-6C87-362C4964264C}"/>
              </a:ext>
            </a:extLst>
          </p:cNvPr>
          <p:cNvSpPr txBox="1"/>
          <p:nvPr/>
        </p:nvSpPr>
        <p:spPr>
          <a:xfrm>
            <a:off x="497840" y="419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Layer-wise Distillation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5724F3-405B-AC9A-F2BC-43D216AF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1690311"/>
            <a:ext cx="3638550" cy="981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4DF13-7F18-2FBF-7F04-C88E75FD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40" y="2961005"/>
            <a:ext cx="4857750" cy="895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CC7733-A08A-56B9-1646-A70C413A0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05" y="4145974"/>
            <a:ext cx="366712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83AF52-D186-9377-5F81-4B0921BE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394" y="5303507"/>
            <a:ext cx="4981575" cy="7715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BD91900-3E25-0A07-5E15-96F918E5878B}"/>
              </a:ext>
            </a:extLst>
          </p:cNvPr>
          <p:cNvSpPr txBox="1"/>
          <p:nvPr/>
        </p:nvSpPr>
        <p:spPr>
          <a:xfrm>
            <a:off x="1238884" y="1018075"/>
            <a:ext cx="926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BERT-base </a:t>
            </a:r>
            <a:r>
              <a:rPr lang="zh-CN" altLang="en-US" dirty="0"/>
              <a:t>作为教师。提取</a:t>
            </a:r>
            <a:r>
              <a:rPr lang="en-US" altLang="zh-CN" dirty="0"/>
              <a:t>Transformer</a:t>
            </a:r>
            <a:r>
              <a:rPr lang="zh-CN" altLang="en-US" dirty="0"/>
              <a:t>层的输出和最终的预测概率。</a:t>
            </a:r>
          </a:p>
        </p:txBody>
      </p:sp>
    </p:spTree>
    <p:extLst>
      <p:ext uri="{BB962C8B-B14F-4D97-AF65-F5344CB8AC3E}">
        <p14:creationId xmlns:p14="http://schemas.microsoft.com/office/powerpoint/2010/main" val="386397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A4783A-ECA6-8CBB-C362-ADA87C76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2862"/>
            <a:ext cx="113919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390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18</cp:revision>
  <dcterms:created xsi:type="dcterms:W3CDTF">2023-08-18T06:22:36Z</dcterms:created>
  <dcterms:modified xsi:type="dcterms:W3CDTF">2023-08-18T15:15:48Z</dcterms:modified>
</cp:coreProperties>
</file>