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62" r:id="rId3"/>
    <p:sldId id="256" r:id="rId4"/>
    <p:sldId id="264" r:id="rId5"/>
    <p:sldId id="258" r:id="rId6"/>
    <p:sldId id="259"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F9671-E0F2-49AE-989D-C4EAA1DFDF26}" type="datetimeFigureOut">
              <a:rPr lang="zh-CN" altLang="en-US" smtClean="0"/>
              <a:t>2023/8/13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6065E-FE3F-4FCF-AA55-B46218F88A3D}" type="slidenum">
              <a:rPr lang="zh-CN" altLang="en-US" smtClean="0"/>
              <a:t>‹#›</a:t>
            </a:fld>
            <a:endParaRPr lang="zh-CN" altLang="en-US"/>
          </a:p>
        </p:txBody>
      </p:sp>
    </p:spTree>
    <p:extLst>
      <p:ext uri="{BB962C8B-B14F-4D97-AF65-F5344CB8AC3E}">
        <p14:creationId xmlns:p14="http://schemas.microsoft.com/office/powerpoint/2010/main" val="3218658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降低带宽：用尽计算能力，需要访问的数据少</a:t>
            </a:r>
          </a:p>
        </p:txBody>
      </p:sp>
      <p:sp>
        <p:nvSpPr>
          <p:cNvPr id="4" name="灯片编号占位符 3"/>
          <p:cNvSpPr>
            <a:spLocks noGrp="1"/>
          </p:cNvSpPr>
          <p:nvPr>
            <p:ph type="sldNum" sz="quarter" idx="5"/>
          </p:nvPr>
        </p:nvSpPr>
        <p:spPr/>
        <p:txBody>
          <a:bodyPr/>
          <a:lstStyle/>
          <a:p>
            <a:fld id="{EB86065E-FE3F-4FCF-AA55-B46218F88A3D}" type="slidenum">
              <a:rPr lang="zh-CN" altLang="en-US" smtClean="0"/>
              <a:t>5</a:t>
            </a:fld>
            <a:endParaRPr lang="zh-CN" altLang="en-US"/>
          </a:p>
        </p:txBody>
      </p:sp>
    </p:spTree>
    <p:extLst>
      <p:ext uri="{BB962C8B-B14F-4D97-AF65-F5344CB8AC3E}">
        <p14:creationId xmlns:p14="http://schemas.microsoft.com/office/powerpoint/2010/main" val="2162505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2C7F5-BFEE-3F5D-D6DC-D4E61679B3D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AB7866D-BF3C-222D-85F8-51C09A928D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3CFD46-2ABE-2414-6005-7C4A2705A60A}"/>
              </a:ext>
            </a:extLst>
          </p:cNvPr>
          <p:cNvSpPr>
            <a:spLocks noGrp="1"/>
          </p:cNvSpPr>
          <p:nvPr>
            <p:ph type="dt" sz="half" idx="10"/>
          </p:nvPr>
        </p:nvSpPr>
        <p:spPr/>
        <p:txBody>
          <a:bodyPr/>
          <a:lstStyle/>
          <a:p>
            <a:fld id="{28A8F5BB-202D-4643-8270-2788C84F23B5}" type="datetimeFigureOut">
              <a:rPr lang="zh-CN" altLang="en-US" smtClean="0"/>
              <a:t>2023/8/13</a:t>
            </a:fld>
            <a:endParaRPr lang="zh-CN" altLang="en-US"/>
          </a:p>
        </p:txBody>
      </p:sp>
      <p:sp>
        <p:nvSpPr>
          <p:cNvPr id="5" name="页脚占位符 4">
            <a:extLst>
              <a:ext uri="{FF2B5EF4-FFF2-40B4-BE49-F238E27FC236}">
                <a16:creationId xmlns:a16="http://schemas.microsoft.com/office/drawing/2014/main" id="{81934334-4D18-3C1F-AA13-545632EB61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73E34B-A871-E3A4-9EDD-7620A051190D}"/>
              </a:ext>
            </a:extLst>
          </p:cNvPr>
          <p:cNvSpPr>
            <a:spLocks noGrp="1"/>
          </p:cNvSpPr>
          <p:nvPr>
            <p:ph type="sldNum" sz="quarter" idx="12"/>
          </p:nvPr>
        </p:nvSpPr>
        <p:spPr/>
        <p:txBody>
          <a:body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23574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50F18-88DF-1BD8-26CF-5CD135075B3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A7565BF-12D9-905C-AF2D-57361A50DEA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FD2844-C213-D869-1A22-56F64B8CDDA5}"/>
              </a:ext>
            </a:extLst>
          </p:cNvPr>
          <p:cNvSpPr>
            <a:spLocks noGrp="1"/>
          </p:cNvSpPr>
          <p:nvPr>
            <p:ph type="dt" sz="half" idx="10"/>
          </p:nvPr>
        </p:nvSpPr>
        <p:spPr/>
        <p:txBody>
          <a:bodyPr/>
          <a:lstStyle/>
          <a:p>
            <a:fld id="{28A8F5BB-202D-4643-8270-2788C84F23B5}" type="datetimeFigureOut">
              <a:rPr lang="zh-CN" altLang="en-US" smtClean="0"/>
              <a:t>2023/8/13</a:t>
            </a:fld>
            <a:endParaRPr lang="zh-CN" altLang="en-US"/>
          </a:p>
        </p:txBody>
      </p:sp>
      <p:sp>
        <p:nvSpPr>
          <p:cNvPr id="5" name="页脚占位符 4">
            <a:extLst>
              <a:ext uri="{FF2B5EF4-FFF2-40B4-BE49-F238E27FC236}">
                <a16:creationId xmlns:a16="http://schemas.microsoft.com/office/drawing/2014/main" id="{7C3609FD-C33F-FB0A-734F-A314FDDD70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45AE64-55BB-C721-7837-3CB77FB027B3}"/>
              </a:ext>
            </a:extLst>
          </p:cNvPr>
          <p:cNvSpPr>
            <a:spLocks noGrp="1"/>
          </p:cNvSpPr>
          <p:nvPr>
            <p:ph type="sldNum" sz="quarter" idx="12"/>
          </p:nvPr>
        </p:nvSpPr>
        <p:spPr/>
        <p:txBody>
          <a:body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1395416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D893204-2AF2-B1A2-5588-0F349A9F02A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85A264-7FC2-3F88-675D-0B90379F95A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57BD90-95A5-2D26-9728-D093A8FD5DD1}"/>
              </a:ext>
            </a:extLst>
          </p:cNvPr>
          <p:cNvSpPr>
            <a:spLocks noGrp="1"/>
          </p:cNvSpPr>
          <p:nvPr>
            <p:ph type="dt" sz="half" idx="10"/>
          </p:nvPr>
        </p:nvSpPr>
        <p:spPr/>
        <p:txBody>
          <a:bodyPr/>
          <a:lstStyle/>
          <a:p>
            <a:fld id="{28A8F5BB-202D-4643-8270-2788C84F23B5}" type="datetimeFigureOut">
              <a:rPr lang="zh-CN" altLang="en-US" smtClean="0"/>
              <a:t>2023/8/13</a:t>
            </a:fld>
            <a:endParaRPr lang="zh-CN" altLang="en-US"/>
          </a:p>
        </p:txBody>
      </p:sp>
      <p:sp>
        <p:nvSpPr>
          <p:cNvPr id="5" name="页脚占位符 4">
            <a:extLst>
              <a:ext uri="{FF2B5EF4-FFF2-40B4-BE49-F238E27FC236}">
                <a16:creationId xmlns:a16="http://schemas.microsoft.com/office/drawing/2014/main" id="{8115E015-5134-DFFB-8AB4-00FB1D29DC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8BBF24-6D53-EE3C-2B03-BA81E4FF9CE7}"/>
              </a:ext>
            </a:extLst>
          </p:cNvPr>
          <p:cNvSpPr>
            <a:spLocks noGrp="1"/>
          </p:cNvSpPr>
          <p:nvPr>
            <p:ph type="sldNum" sz="quarter" idx="12"/>
          </p:nvPr>
        </p:nvSpPr>
        <p:spPr/>
        <p:txBody>
          <a:body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1196718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B7C016-4EBA-D9F8-AFBA-E03058C41D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3EB3F2-360F-984D-960F-70F06D9B9B9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DB19FC-89FA-3419-A5DB-7E94E7AA92A1}"/>
              </a:ext>
            </a:extLst>
          </p:cNvPr>
          <p:cNvSpPr>
            <a:spLocks noGrp="1"/>
          </p:cNvSpPr>
          <p:nvPr>
            <p:ph type="dt" sz="half" idx="10"/>
          </p:nvPr>
        </p:nvSpPr>
        <p:spPr/>
        <p:txBody>
          <a:bodyPr/>
          <a:lstStyle/>
          <a:p>
            <a:fld id="{28A8F5BB-202D-4643-8270-2788C84F23B5}" type="datetimeFigureOut">
              <a:rPr lang="zh-CN" altLang="en-US" smtClean="0"/>
              <a:t>2023/8/13</a:t>
            </a:fld>
            <a:endParaRPr lang="zh-CN" altLang="en-US"/>
          </a:p>
        </p:txBody>
      </p:sp>
      <p:sp>
        <p:nvSpPr>
          <p:cNvPr id="5" name="页脚占位符 4">
            <a:extLst>
              <a:ext uri="{FF2B5EF4-FFF2-40B4-BE49-F238E27FC236}">
                <a16:creationId xmlns:a16="http://schemas.microsoft.com/office/drawing/2014/main" id="{99294F2F-7185-431A-B440-D9709B98B3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1AC952-BCEC-5667-63F7-8A7D97AAEAE0}"/>
              </a:ext>
            </a:extLst>
          </p:cNvPr>
          <p:cNvSpPr>
            <a:spLocks noGrp="1"/>
          </p:cNvSpPr>
          <p:nvPr>
            <p:ph type="sldNum" sz="quarter" idx="12"/>
          </p:nvPr>
        </p:nvSpPr>
        <p:spPr/>
        <p:txBody>
          <a:body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3889143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622A9-3FA5-B54F-2F41-18536B0A914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D705165-E632-B90B-868D-E6F5EED69C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9209F7D-2DCB-4B13-E863-EF6A6954237A}"/>
              </a:ext>
            </a:extLst>
          </p:cNvPr>
          <p:cNvSpPr>
            <a:spLocks noGrp="1"/>
          </p:cNvSpPr>
          <p:nvPr>
            <p:ph type="dt" sz="half" idx="10"/>
          </p:nvPr>
        </p:nvSpPr>
        <p:spPr/>
        <p:txBody>
          <a:bodyPr/>
          <a:lstStyle/>
          <a:p>
            <a:fld id="{28A8F5BB-202D-4643-8270-2788C84F23B5}" type="datetimeFigureOut">
              <a:rPr lang="zh-CN" altLang="en-US" smtClean="0"/>
              <a:t>2023/8/13</a:t>
            </a:fld>
            <a:endParaRPr lang="zh-CN" altLang="en-US"/>
          </a:p>
        </p:txBody>
      </p:sp>
      <p:sp>
        <p:nvSpPr>
          <p:cNvPr id="5" name="页脚占位符 4">
            <a:extLst>
              <a:ext uri="{FF2B5EF4-FFF2-40B4-BE49-F238E27FC236}">
                <a16:creationId xmlns:a16="http://schemas.microsoft.com/office/drawing/2014/main" id="{F7B26F10-3634-D441-750D-4AF60AC6C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C4E705-B58A-B5DE-C7F9-4443CF57BCC1}"/>
              </a:ext>
            </a:extLst>
          </p:cNvPr>
          <p:cNvSpPr>
            <a:spLocks noGrp="1"/>
          </p:cNvSpPr>
          <p:nvPr>
            <p:ph type="sldNum" sz="quarter" idx="12"/>
          </p:nvPr>
        </p:nvSpPr>
        <p:spPr/>
        <p:txBody>
          <a:body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383159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36A94-AF2C-07B3-801E-DE67C2CA37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9481AA9-9C4D-EDC4-A398-671B74017D4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7DBB834-DA2D-FE84-755A-7BA1943F0F2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096C44D-9DD8-A055-CE12-706B507E46E9}"/>
              </a:ext>
            </a:extLst>
          </p:cNvPr>
          <p:cNvSpPr>
            <a:spLocks noGrp="1"/>
          </p:cNvSpPr>
          <p:nvPr>
            <p:ph type="dt" sz="half" idx="10"/>
          </p:nvPr>
        </p:nvSpPr>
        <p:spPr/>
        <p:txBody>
          <a:bodyPr/>
          <a:lstStyle/>
          <a:p>
            <a:fld id="{28A8F5BB-202D-4643-8270-2788C84F23B5}" type="datetimeFigureOut">
              <a:rPr lang="zh-CN" altLang="en-US" smtClean="0"/>
              <a:t>2023/8/13</a:t>
            </a:fld>
            <a:endParaRPr lang="zh-CN" altLang="en-US"/>
          </a:p>
        </p:txBody>
      </p:sp>
      <p:sp>
        <p:nvSpPr>
          <p:cNvPr id="6" name="页脚占位符 5">
            <a:extLst>
              <a:ext uri="{FF2B5EF4-FFF2-40B4-BE49-F238E27FC236}">
                <a16:creationId xmlns:a16="http://schemas.microsoft.com/office/drawing/2014/main" id="{78066DE1-33F7-F37B-DE2A-E51099A7E2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88D3CF-7031-6500-77E4-20CDB95AD395}"/>
              </a:ext>
            </a:extLst>
          </p:cNvPr>
          <p:cNvSpPr>
            <a:spLocks noGrp="1"/>
          </p:cNvSpPr>
          <p:nvPr>
            <p:ph type="sldNum" sz="quarter" idx="12"/>
          </p:nvPr>
        </p:nvSpPr>
        <p:spPr/>
        <p:txBody>
          <a:body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4274903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590FB-A268-D68B-BD67-1183CF22FBB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B9D05B4-5B7C-F533-F7AE-3FE76D160A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9315455-5FEC-1325-EB16-A54A347FF58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7AE0701-3345-A8A6-8E48-8164C0EBE6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03A190A-763F-5D97-A0F5-56025FF2B02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5932F3F-CB5D-754A-4993-B6BB97B086AC}"/>
              </a:ext>
            </a:extLst>
          </p:cNvPr>
          <p:cNvSpPr>
            <a:spLocks noGrp="1"/>
          </p:cNvSpPr>
          <p:nvPr>
            <p:ph type="dt" sz="half" idx="10"/>
          </p:nvPr>
        </p:nvSpPr>
        <p:spPr/>
        <p:txBody>
          <a:bodyPr/>
          <a:lstStyle/>
          <a:p>
            <a:fld id="{28A8F5BB-202D-4643-8270-2788C84F23B5}" type="datetimeFigureOut">
              <a:rPr lang="zh-CN" altLang="en-US" smtClean="0"/>
              <a:t>2023/8/13</a:t>
            </a:fld>
            <a:endParaRPr lang="zh-CN" altLang="en-US"/>
          </a:p>
        </p:txBody>
      </p:sp>
      <p:sp>
        <p:nvSpPr>
          <p:cNvPr id="8" name="页脚占位符 7">
            <a:extLst>
              <a:ext uri="{FF2B5EF4-FFF2-40B4-BE49-F238E27FC236}">
                <a16:creationId xmlns:a16="http://schemas.microsoft.com/office/drawing/2014/main" id="{0513DCA4-D125-F17C-88C1-48B79CF30BD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78B1D1B-50AC-0FF7-A15A-23B897AE22D9}"/>
              </a:ext>
            </a:extLst>
          </p:cNvPr>
          <p:cNvSpPr>
            <a:spLocks noGrp="1"/>
          </p:cNvSpPr>
          <p:nvPr>
            <p:ph type="sldNum" sz="quarter" idx="12"/>
          </p:nvPr>
        </p:nvSpPr>
        <p:spPr/>
        <p:txBody>
          <a:body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803297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0FF41-4D28-13C8-E00A-C4F5A913CEE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561754-BBB0-244E-E029-424B5D25DA04}"/>
              </a:ext>
            </a:extLst>
          </p:cNvPr>
          <p:cNvSpPr>
            <a:spLocks noGrp="1"/>
          </p:cNvSpPr>
          <p:nvPr>
            <p:ph type="dt" sz="half" idx="10"/>
          </p:nvPr>
        </p:nvSpPr>
        <p:spPr/>
        <p:txBody>
          <a:bodyPr/>
          <a:lstStyle/>
          <a:p>
            <a:fld id="{28A8F5BB-202D-4643-8270-2788C84F23B5}" type="datetimeFigureOut">
              <a:rPr lang="zh-CN" altLang="en-US" smtClean="0"/>
              <a:t>2023/8/13</a:t>
            </a:fld>
            <a:endParaRPr lang="zh-CN" altLang="en-US"/>
          </a:p>
        </p:txBody>
      </p:sp>
      <p:sp>
        <p:nvSpPr>
          <p:cNvPr id="4" name="页脚占位符 3">
            <a:extLst>
              <a:ext uri="{FF2B5EF4-FFF2-40B4-BE49-F238E27FC236}">
                <a16:creationId xmlns:a16="http://schemas.microsoft.com/office/drawing/2014/main" id="{9D3A218A-E879-73F9-7BEC-24FB0F65A20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29D8827-7247-E526-9F7E-4403E404800D}"/>
              </a:ext>
            </a:extLst>
          </p:cNvPr>
          <p:cNvSpPr>
            <a:spLocks noGrp="1"/>
          </p:cNvSpPr>
          <p:nvPr>
            <p:ph type="sldNum" sz="quarter" idx="12"/>
          </p:nvPr>
        </p:nvSpPr>
        <p:spPr/>
        <p:txBody>
          <a:body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446655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5691FC-23A4-E689-1F29-F4B2C5D3D8E5}"/>
              </a:ext>
            </a:extLst>
          </p:cNvPr>
          <p:cNvSpPr>
            <a:spLocks noGrp="1"/>
          </p:cNvSpPr>
          <p:nvPr>
            <p:ph type="dt" sz="half" idx="10"/>
          </p:nvPr>
        </p:nvSpPr>
        <p:spPr/>
        <p:txBody>
          <a:bodyPr/>
          <a:lstStyle/>
          <a:p>
            <a:fld id="{28A8F5BB-202D-4643-8270-2788C84F23B5}" type="datetimeFigureOut">
              <a:rPr lang="zh-CN" altLang="en-US" smtClean="0"/>
              <a:t>2023/8/13</a:t>
            </a:fld>
            <a:endParaRPr lang="zh-CN" altLang="en-US"/>
          </a:p>
        </p:txBody>
      </p:sp>
      <p:sp>
        <p:nvSpPr>
          <p:cNvPr id="3" name="页脚占位符 2">
            <a:extLst>
              <a:ext uri="{FF2B5EF4-FFF2-40B4-BE49-F238E27FC236}">
                <a16:creationId xmlns:a16="http://schemas.microsoft.com/office/drawing/2014/main" id="{DE559776-D10C-27ED-9335-EB4E60F6E6D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45796F1-FF92-F0C6-7093-2463E21B5E3D}"/>
              </a:ext>
            </a:extLst>
          </p:cNvPr>
          <p:cNvSpPr>
            <a:spLocks noGrp="1"/>
          </p:cNvSpPr>
          <p:nvPr>
            <p:ph type="sldNum" sz="quarter" idx="12"/>
          </p:nvPr>
        </p:nvSpPr>
        <p:spPr/>
        <p:txBody>
          <a:body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3827837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93D81-3AD7-EFA1-A013-045C5B7B0C1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E7DAB60-D97B-46FA-2351-3B8D68C08F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C96BBA4-2434-E63B-A176-45E6F0B84D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1CEFDD-DAA6-7575-8523-6387F6277A0C}"/>
              </a:ext>
            </a:extLst>
          </p:cNvPr>
          <p:cNvSpPr>
            <a:spLocks noGrp="1"/>
          </p:cNvSpPr>
          <p:nvPr>
            <p:ph type="dt" sz="half" idx="10"/>
          </p:nvPr>
        </p:nvSpPr>
        <p:spPr/>
        <p:txBody>
          <a:bodyPr/>
          <a:lstStyle/>
          <a:p>
            <a:fld id="{28A8F5BB-202D-4643-8270-2788C84F23B5}" type="datetimeFigureOut">
              <a:rPr lang="zh-CN" altLang="en-US" smtClean="0"/>
              <a:t>2023/8/13</a:t>
            </a:fld>
            <a:endParaRPr lang="zh-CN" altLang="en-US"/>
          </a:p>
        </p:txBody>
      </p:sp>
      <p:sp>
        <p:nvSpPr>
          <p:cNvPr id="6" name="页脚占位符 5">
            <a:extLst>
              <a:ext uri="{FF2B5EF4-FFF2-40B4-BE49-F238E27FC236}">
                <a16:creationId xmlns:a16="http://schemas.microsoft.com/office/drawing/2014/main" id="{11CEEFA8-9E4D-9331-A0A8-334F19BB30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CAE6EB-C9E9-D30E-7DE3-1A85145D5FED}"/>
              </a:ext>
            </a:extLst>
          </p:cNvPr>
          <p:cNvSpPr>
            <a:spLocks noGrp="1"/>
          </p:cNvSpPr>
          <p:nvPr>
            <p:ph type="sldNum" sz="quarter" idx="12"/>
          </p:nvPr>
        </p:nvSpPr>
        <p:spPr/>
        <p:txBody>
          <a:body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192514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8DC271-80CF-BB9C-D22D-BC118771B0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FF7A0A2-D549-908A-7DA4-39E87E0436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6EB4B3-1FE6-C9C5-5926-EE7496EE4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6453CB-4C30-7F78-6036-57F708D59322}"/>
              </a:ext>
            </a:extLst>
          </p:cNvPr>
          <p:cNvSpPr>
            <a:spLocks noGrp="1"/>
          </p:cNvSpPr>
          <p:nvPr>
            <p:ph type="dt" sz="half" idx="10"/>
          </p:nvPr>
        </p:nvSpPr>
        <p:spPr/>
        <p:txBody>
          <a:bodyPr/>
          <a:lstStyle/>
          <a:p>
            <a:fld id="{28A8F5BB-202D-4643-8270-2788C84F23B5}" type="datetimeFigureOut">
              <a:rPr lang="zh-CN" altLang="en-US" smtClean="0"/>
              <a:t>2023/8/13</a:t>
            </a:fld>
            <a:endParaRPr lang="zh-CN" altLang="en-US"/>
          </a:p>
        </p:txBody>
      </p:sp>
      <p:sp>
        <p:nvSpPr>
          <p:cNvPr id="6" name="页脚占位符 5">
            <a:extLst>
              <a:ext uri="{FF2B5EF4-FFF2-40B4-BE49-F238E27FC236}">
                <a16:creationId xmlns:a16="http://schemas.microsoft.com/office/drawing/2014/main" id="{DDA7D054-A159-699B-C90A-4F4E2ACA04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E83FF6-4C18-50EC-92DA-14FF9E7E457F}"/>
              </a:ext>
            </a:extLst>
          </p:cNvPr>
          <p:cNvSpPr>
            <a:spLocks noGrp="1"/>
          </p:cNvSpPr>
          <p:nvPr>
            <p:ph type="sldNum" sz="quarter" idx="12"/>
          </p:nvPr>
        </p:nvSpPr>
        <p:spPr/>
        <p:txBody>
          <a:body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3420923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A4F67D3-DE08-D0BA-58C9-B34010DF65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31A81C1-A3E5-79F1-EF4A-55BBC5340A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5A102C-7C0F-E895-F68B-F5332EC68F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A8F5BB-202D-4643-8270-2788C84F23B5}" type="datetimeFigureOut">
              <a:rPr lang="zh-CN" altLang="en-US" smtClean="0"/>
              <a:t>2023/8/13</a:t>
            </a:fld>
            <a:endParaRPr lang="zh-CN" altLang="en-US"/>
          </a:p>
        </p:txBody>
      </p:sp>
      <p:sp>
        <p:nvSpPr>
          <p:cNvPr id="5" name="页脚占位符 4">
            <a:extLst>
              <a:ext uri="{FF2B5EF4-FFF2-40B4-BE49-F238E27FC236}">
                <a16:creationId xmlns:a16="http://schemas.microsoft.com/office/drawing/2014/main" id="{AD22FF93-2A59-65EC-12E2-8BC9BECD7F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713E0D-C850-0312-528F-8A968D3AE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1320270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9317D6D-BC33-A7D5-04E1-62903F251955}"/>
              </a:ext>
            </a:extLst>
          </p:cNvPr>
          <p:cNvSpPr txBox="1"/>
          <p:nvPr/>
        </p:nvSpPr>
        <p:spPr>
          <a:xfrm>
            <a:off x="3047215" y="3108191"/>
            <a:ext cx="8170682" cy="369332"/>
          </a:xfrm>
          <a:prstGeom prst="rect">
            <a:avLst/>
          </a:prstGeom>
          <a:noFill/>
        </p:spPr>
        <p:txBody>
          <a:bodyPr wrap="square">
            <a:spAutoFit/>
          </a:bodyPr>
          <a:lstStyle/>
          <a:p>
            <a:r>
              <a:rPr lang="zh-CN" altLang="en-US" dirty="0"/>
              <a:t>FLAT: An Optimized Dataflow for Mitigating Attention Bottlenecks</a:t>
            </a:r>
          </a:p>
        </p:txBody>
      </p:sp>
      <p:sp>
        <p:nvSpPr>
          <p:cNvPr id="9" name="文本框 8">
            <a:extLst>
              <a:ext uri="{FF2B5EF4-FFF2-40B4-BE49-F238E27FC236}">
                <a16:creationId xmlns:a16="http://schemas.microsoft.com/office/drawing/2014/main" id="{0003AD2C-25B3-4CE2-9760-1B8B11455251}"/>
              </a:ext>
            </a:extLst>
          </p:cNvPr>
          <p:cNvSpPr txBox="1"/>
          <p:nvPr/>
        </p:nvSpPr>
        <p:spPr>
          <a:xfrm>
            <a:off x="7666349" y="4585296"/>
            <a:ext cx="2278929" cy="369332"/>
          </a:xfrm>
          <a:prstGeom prst="rect">
            <a:avLst/>
          </a:prstGeom>
          <a:noFill/>
        </p:spPr>
        <p:txBody>
          <a:bodyPr wrap="square">
            <a:spAutoFit/>
          </a:bodyPr>
          <a:lstStyle/>
          <a:p>
            <a:r>
              <a:rPr lang="en-US" altLang="zh-CN" dirty="0"/>
              <a:t>ASPLOS 2023</a:t>
            </a:r>
            <a:endParaRPr lang="zh-CN" altLang="en-US" dirty="0"/>
          </a:p>
        </p:txBody>
      </p:sp>
    </p:spTree>
    <p:extLst>
      <p:ext uri="{BB962C8B-B14F-4D97-AF65-F5344CB8AC3E}">
        <p14:creationId xmlns:p14="http://schemas.microsoft.com/office/powerpoint/2010/main" val="389972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B0220C5-0603-D856-A3DF-4CE5ACA732C6}"/>
              </a:ext>
            </a:extLst>
          </p:cNvPr>
          <p:cNvSpPr txBox="1"/>
          <p:nvPr/>
        </p:nvSpPr>
        <p:spPr>
          <a:xfrm>
            <a:off x="0" y="3552578"/>
            <a:ext cx="12192000" cy="646331"/>
          </a:xfrm>
          <a:prstGeom prst="rect">
            <a:avLst/>
          </a:prstGeom>
          <a:noFill/>
        </p:spPr>
        <p:txBody>
          <a:bodyPr wrap="square">
            <a:spAutoFit/>
          </a:bodyPr>
          <a:lstStyle/>
          <a:p>
            <a:r>
              <a:rPr lang="zh-CN" altLang="en-US" dirty="0"/>
              <a:t>效果：</a:t>
            </a:r>
            <a:r>
              <a:rPr lang="en-US" altLang="zh-CN" dirty="0"/>
              <a:t>Flat</a:t>
            </a:r>
            <a:r>
              <a:rPr lang="zh-CN" altLang="en-US" dirty="0"/>
              <a:t>提供</a:t>
            </a:r>
            <a:r>
              <a:rPr lang="en-US" altLang="zh-CN" dirty="0"/>
              <a:t>1.94</a:t>
            </a:r>
            <a:r>
              <a:rPr lang="zh-CN" altLang="en-US" dirty="0"/>
              <a:t>倍</a:t>
            </a:r>
            <a:r>
              <a:rPr lang="en-US" altLang="zh-CN" dirty="0"/>
              <a:t>(1.76</a:t>
            </a:r>
            <a:r>
              <a:rPr lang="zh-CN" altLang="en-US" dirty="0"/>
              <a:t>倍</a:t>
            </a:r>
            <a:r>
              <a:rPr lang="en-US" altLang="zh-CN" dirty="0"/>
              <a:t>)</a:t>
            </a:r>
            <a:r>
              <a:rPr lang="zh-CN" altLang="en-US" dirty="0"/>
              <a:t>的加速和</a:t>
            </a:r>
            <a:r>
              <a:rPr lang="en-US" altLang="zh-CN" dirty="0"/>
              <a:t>49%(42%)</a:t>
            </a:r>
            <a:r>
              <a:rPr lang="zh-CN" altLang="en-US" dirty="0"/>
              <a:t>的节能，</a:t>
            </a:r>
            <a:r>
              <a:rPr lang="en-US" altLang="zh-CN" dirty="0"/>
              <a:t>Flat</a:t>
            </a:r>
            <a:r>
              <a:rPr lang="zh-CN" altLang="en-US" dirty="0"/>
              <a:t>平均产生</a:t>
            </a:r>
            <a:r>
              <a:rPr lang="en-US" altLang="zh-CN" dirty="0"/>
              <a:t>1.5</a:t>
            </a:r>
            <a:r>
              <a:rPr lang="zh-CN" altLang="en-US" dirty="0"/>
              <a:t>倍的端到端延迟减少。应用于注意力操作的最先进的深度神经网络数据流在超过</a:t>
            </a:r>
            <a:r>
              <a:rPr lang="en-US" altLang="zh-CN" dirty="0"/>
              <a:t>512</a:t>
            </a:r>
            <a:r>
              <a:rPr lang="zh-CN" altLang="en-US" dirty="0"/>
              <a:t>个元素的输入时达到了效率极限。相比之下，</a:t>
            </a:r>
            <a:r>
              <a:rPr lang="en-US" altLang="zh-CN" dirty="0"/>
              <a:t>Flat</a:t>
            </a:r>
            <a:r>
              <a:rPr lang="zh-CN" altLang="en-US" dirty="0"/>
              <a:t>可以输入高达</a:t>
            </a:r>
            <a:r>
              <a:rPr lang="en-US" altLang="zh-CN" dirty="0"/>
              <a:t>64K</a:t>
            </a:r>
            <a:r>
              <a:rPr lang="zh-CN" altLang="en-US" dirty="0"/>
              <a:t>元素。</a:t>
            </a:r>
          </a:p>
        </p:txBody>
      </p:sp>
      <p:sp>
        <p:nvSpPr>
          <p:cNvPr id="7" name="文本框 6">
            <a:extLst>
              <a:ext uri="{FF2B5EF4-FFF2-40B4-BE49-F238E27FC236}">
                <a16:creationId xmlns:a16="http://schemas.microsoft.com/office/drawing/2014/main" id="{8AC94CF9-DF14-EF79-82E2-5EA9E508222A}"/>
              </a:ext>
            </a:extLst>
          </p:cNvPr>
          <p:cNvSpPr txBox="1"/>
          <p:nvPr/>
        </p:nvSpPr>
        <p:spPr>
          <a:xfrm>
            <a:off x="0" y="628942"/>
            <a:ext cx="12192000" cy="646331"/>
          </a:xfrm>
          <a:prstGeom prst="rect">
            <a:avLst/>
          </a:prstGeom>
          <a:noFill/>
        </p:spPr>
        <p:txBody>
          <a:bodyPr wrap="square">
            <a:spAutoFit/>
          </a:bodyPr>
          <a:lstStyle/>
          <a:p>
            <a:r>
              <a:rPr lang="zh-CN" altLang="en-US" dirty="0"/>
              <a:t>问题：注意力机制以过高的内存需求和计算复杂性为代价的，特别是在输入元素数量较多的情况下。注意力机制的限制是由于有限的数据重用机会和内存占用的二次增长，导致严重的内存受限和输入元素的有限。</a:t>
            </a:r>
          </a:p>
        </p:txBody>
      </p:sp>
      <p:sp>
        <p:nvSpPr>
          <p:cNvPr id="9" name="文本框 8">
            <a:extLst>
              <a:ext uri="{FF2B5EF4-FFF2-40B4-BE49-F238E27FC236}">
                <a16:creationId xmlns:a16="http://schemas.microsoft.com/office/drawing/2014/main" id="{454EFAF5-FB0E-87B5-5D29-C9663709FD32}"/>
              </a:ext>
            </a:extLst>
          </p:cNvPr>
          <p:cNvSpPr txBox="1"/>
          <p:nvPr/>
        </p:nvSpPr>
        <p:spPr>
          <a:xfrm>
            <a:off x="-1" y="1781928"/>
            <a:ext cx="12192001" cy="1200329"/>
          </a:xfrm>
          <a:prstGeom prst="rect">
            <a:avLst/>
          </a:prstGeom>
          <a:noFill/>
        </p:spPr>
        <p:txBody>
          <a:bodyPr wrap="square">
            <a:spAutoFit/>
          </a:bodyPr>
          <a:lstStyle/>
          <a:p>
            <a:r>
              <a:rPr lang="zh-CN" altLang="en-US" dirty="0"/>
              <a:t>工作：为注意力机制设计一个定制的数据流优化</a:t>
            </a:r>
            <a:r>
              <a:rPr lang="en-US" altLang="zh-CN" dirty="0"/>
              <a:t>(</a:t>
            </a:r>
            <a:r>
              <a:rPr lang="zh-CN" altLang="en-US" dirty="0"/>
              <a:t>称为</a:t>
            </a:r>
            <a:r>
              <a:rPr lang="en-US" altLang="zh-CN" dirty="0"/>
              <a:t>Flat)</a:t>
            </a:r>
            <a:r>
              <a:rPr lang="zh-CN" altLang="en-US" dirty="0"/>
              <a:t>。既缓解了片外带宽瓶颈，又降低了片内内存需求。设计了同类中第一个多对多算子间数据流优化机制，融合了多个多对多张量算子，同时系统地保留了它们之间的数据依赖关系，从而显著降低了片外内存带宽压力。实现了一种新的平铺方法。这种方法可以在预算紧张的片上存储器上有效地进行二次增长的中间注意力张量操作，从而实现更高的性能和节能，并将模型的输入扩展到</a:t>
            </a:r>
            <a:r>
              <a:rPr lang="en-US" altLang="zh-CN" dirty="0"/>
              <a:t>64K</a:t>
            </a:r>
            <a:r>
              <a:rPr lang="zh-CN" altLang="en-US" dirty="0"/>
              <a:t>。</a:t>
            </a:r>
          </a:p>
        </p:txBody>
      </p:sp>
      <p:sp>
        <p:nvSpPr>
          <p:cNvPr id="13" name="文本框 12">
            <a:extLst>
              <a:ext uri="{FF2B5EF4-FFF2-40B4-BE49-F238E27FC236}">
                <a16:creationId xmlns:a16="http://schemas.microsoft.com/office/drawing/2014/main" id="{DFC3D0AD-93E3-2173-768D-27B3E52C194A}"/>
              </a:ext>
            </a:extLst>
          </p:cNvPr>
          <p:cNvSpPr txBox="1"/>
          <p:nvPr/>
        </p:nvSpPr>
        <p:spPr>
          <a:xfrm>
            <a:off x="-1" y="4648035"/>
            <a:ext cx="12192000" cy="1477328"/>
          </a:xfrm>
          <a:prstGeom prst="rect">
            <a:avLst/>
          </a:prstGeom>
          <a:noFill/>
        </p:spPr>
        <p:txBody>
          <a:bodyPr wrap="square">
            <a:spAutoFit/>
          </a:bodyPr>
          <a:lstStyle/>
          <a:p>
            <a:r>
              <a:rPr lang="zh-CN" altLang="en-US" dirty="0"/>
              <a:t>相关工作：</a:t>
            </a:r>
            <a:endParaRPr lang="en-US" altLang="zh-CN" dirty="0"/>
          </a:p>
          <a:p>
            <a:r>
              <a:rPr lang="zh-CN" altLang="en-US" dirty="0"/>
              <a:t>最近用于基于注意力的模型的加速器主要依赖于算法优化，通常会对模型精度产生负面影响。稀疏化或压缩或有损逼近。</a:t>
            </a:r>
            <a:endParaRPr lang="en-US" altLang="zh-CN" dirty="0"/>
          </a:p>
          <a:p>
            <a:endParaRPr lang="en-US" altLang="zh-CN" dirty="0"/>
          </a:p>
          <a:p>
            <a:r>
              <a:rPr lang="zh-CN" altLang="en-US" dirty="0"/>
              <a:t>传统的</a:t>
            </a:r>
            <a:r>
              <a:rPr lang="en-US" altLang="zh-CN" dirty="0"/>
              <a:t>CONV</a:t>
            </a:r>
            <a:r>
              <a:rPr lang="zh-CN" altLang="en-US" dirty="0"/>
              <a:t>和</a:t>
            </a:r>
            <a:r>
              <a:rPr lang="en-US" altLang="zh-CN" dirty="0"/>
              <a:t>FC</a:t>
            </a:r>
            <a:r>
              <a:rPr lang="zh-CN" altLang="en-US" dirty="0"/>
              <a:t>层的数据流不</a:t>
            </a:r>
            <a:r>
              <a:rPr lang="zh-CN" altLang="en-US"/>
              <a:t>适合注意力层</a:t>
            </a:r>
            <a:r>
              <a:rPr lang="zh-CN" altLang="en-US" dirty="0"/>
              <a:t>。注意力层内的主要算子表现出不同的计算和存储特征，在片外存储带宽上构成了显著的瓶颈。</a:t>
            </a:r>
            <a:endParaRPr lang="en-US" altLang="zh-CN" dirty="0"/>
          </a:p>
        </p:txBody>
      </p:sp>
    </p:spTree>
    <p:extLst>
      <p:ext uri="{BB962C8B-B14F-4D97-AF65-F5344CB8AC3E}">
        <p14:creationId xmlns:p14="http://schemas.microsoft.com/office/powerpoint/2010/main" val="3590361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54F60A4-0092-9660-7206-36907195B7B0}"/>
              </a:ext>
            </a:extLst>
          </p:cNvPr>
          <p:cNvPicPr>
            <a:picLocks noChangeAspect="1"/>
          </p:cNvPicPr>
          <p:nvPr/>
        </p:nvPicPr>
        <p:blipFill>
          <a:blip r:embed="rId2"/>
          <a:stretch>
            <a:fillRect/>
          </a:stretch>
        </p:blipFill>
        <p:spPr>
          <a:xfrm>
            <a:off x="168252" y="61507"/>
            <a:ext cx="5867400" cy="3752850"/>
          </a:xfrm>
          <a:prstGeom prst="rect">
            <a:avLst/>
          </a:prstGeom>
        </p:spPr>
      </p:pic>
      <p:sp>
        <p:nvSpPr>
          <p:cNvPr id="6" name="矩形 5">
            <a:extLst>
              <a:ext uri="{FF2B5EF4-FFF2-40B4-BE49-F238E27FC236}">
                <a16:creationId xmlns:a16="http://schemas.microsoft.com/office/drawing/2014/main" id="{AF6DCC79-3072-1BC3-9389-E5A08274BF90}"/>
              </a:ext>
            </a:extLst>
          </p:cNvPr>
          <p:cNvSpPr/>
          <p:nvPr/>
        </p:nvSpPr>
        <p:spPr>
          <a:xfrm>
            <a:off x="7137067" y="-118248"/>
            <a:ext cx="1440000" cy="144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I</a:t>
            </a:r>
            <a:endParaRPr lang="zh-CN" altLang="en-US" dirty="0"/>
          </a:p>
        </p:txBody>
      </p:sp>
      <p:sp>
        <p:nvSpPr>
          <p:cNvPr id="9" name="左大括号 8">
            <a:extLst>
              <a:ext uri="{FF2B5EF4-FFF2-40B4-BE49-F238E27FC236}">
                <a16:creationId xmlns:a16="http://schemas.microsoft.com/office/drawing/2014/main" id="{537D655D-128C-CFF7-84E5-5A2891AB2EE0}"/>
              </a:ext>
            </a:extLst>
          </p:cNvPr>
          <p:cNvSpPr/>
          <p:nvPr/>
        </p:nvSpPr>
        <p:spPr>
          <a:xfrm>
            <a:off x="6703434" y="-118248"/>
            <a:ext cx="433633" cy="144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18DC8747-1A64-BA2F-5C70-61B8CAA3F86B}"/>
              </a:ext>
            </a:extLst>
          </p:cNvPr>
          <p:cNvSpPr txBox="1"/>
          <p:nvPr/>
        </p:nvSpPr>
        <p:spPr>
          <a:xfrm>
            <a:off x="6369710" y="383060"/>
            <a:ext cx="540470" cy="369332"/>
          </a:xfrm>
          <a:prstGeom prst="rect">
            <a:avLst/>
          </a:prstGeom>
          <a:noFill/>
        </p:spPr>
        <p:txBody>
          <a:bodyPr wrap="square" rtlCol="0">
            <a:spAutoFit/>
          </a:bodyPr>
          <a:lstStyle/>
          <a:p>
            <a:r>
              <a:rPr lang="en-US" altLang="zh-CN" dirty="0"/>
              <a:t>N</a:t>
            </a:r>
            <a:endParaRPr lang="zh-CN" altLang="en-US" dirty="0"/>
          </a:p>
        </p:txBody>
      </p:sp>
      <p:sp>
        <p:nvSpPr>
          <p:cNvPr id="11" name="左大括号 10">
            <a:extLst>
              <a:ext uri="{FF2B5EF4-FFF2-40B4-BE49-F238E27FC236}">
                <a16:creationId xmlns:a16="http://schemas.microsoft.com/office/drawing/2014/main" id="{424D29BD-C5CF-F519-CA8E-C931EB030F69}"/>
              </a:ext>
            </a:extLst>
          </p:cNvPr>
          <p:cNvSpPr/>
          <p:nvPr/>
        </p:nvSpPr>
        <p:spPr>
          <a:xfrm rot="16200000">
            <a:off x="7563686" y="895133"/>
            <a:ext cx="586763" cy="1440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42D9544D-7776-4D04-DB5B-F062847482E7}"/>
              </a:ext>
            </a:extLst>
          </p:cNvPr>
          <p:cNvSpPr txBox="1"/>
          <p:nvPr/>
        </p:nvSpPr>
        <p:spPr>
          <a:xfrm>
            <a:off x="7702675" y="1908515"/>
            <a:ext cx="631596" cy="377072"/>
          </a:xfrm>
          <a:prstGeom prst="rect">
            <a:avLst/>
          </a:prstGeom>
          <a:noFill/>
        </p:spPr>
        <p:txBody>
          <a:bodyPr wrap="square" rtlCol="0">
            <a:spAutoFit/>
          </a:bodyPr>
          <a:lstStyle/>
          <a:p>
            <a:r>
              <a:rPr lang="en-US" altLang="zh-CN" dirty="0"/>
              <a:t>D</a:t>
            </a:r>
            <a:endParaRPr lang="zh-CN" altLang="en-US" dirty="0"/>
          </a:p>
        </p:txBody>
      </p:sp>
      <p:sp>
        <p:nvSpPr>
          <p:cNvPr id="13" name="矩形 12">
            <a:extLst>
              <a:ext uri="{FF2B5EF4-FFF2-40B4-BE49-F238E27FC236}">
                <a16:creationId xmlns:a16="http://schemas.microsoft.com/office/drawing/2014/main" id="{1BF8E29B-C15B-AFC4-57ED-A3B6C3DDAC2A}"/>
              </a:ext>
            </a:extLst>
          </p:cNvPr>
          <p:cNvSpPr/>
          <p:nvPr/>
        </p:nvSpPr>
        <p:spPr>
          <a:xfrm>
            <a:off x="9854790" y="-118248"/>
            <a:ext cx="1440000" cy="1440000"/>
          </a:xfrm>
          <a:prstGeom prst="rect">
            <a:avLst/>
          </a:prstGeom>
          <a:solidFill>
            <a:schemeClr val="accent6"/>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WQ/WK/WV</a:t>
            </a:r>
            <a:endParaRPr lang="zh-CN" altLang="en-US" dirty="0"/>
          </a:p>
        </p:txBody>
      </p:sp>
      <p:sp>
        <p:nvSpPr>
          <p:cNvPr id="14" name="左大括号 13">
            <a:extLst>
              <a:ext uri="{FF2B5EF4-FFF2-40B4-BE49-F238E27FC236}">
                <a16:creationId xmlns:a16="http://schemas.microsoft.com/office/drawing/2014/main" id="{2C0AD998-DD90-A438-92A2-260501E141CF}"/>
              </a:ext>
            </a:extLst>
          </p:cNvPr>
          <p:cNvSpPr/>
          <p:nvPr/>
        </p:nvSpPr>
        <p:spPr>
          <a:xfrm>
            <a:off x="9421157" y="-118248"/>
            <a:ext cx="433633" cy="144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0ABEFAE-7D6C-4E91-2B01-3ED06CCEC84F}"/>
              </a:ext>
            </a:extLst>
          </p:cNvPr>
          <p:cNvSpPr txBox="1"/>
          <p:nvPr/>
        </p:nvSpPr>
        <p:spPr>
          <a:xfrm>
            <a:off x="9097504" y="383060"/>
            <a:ext cx="540470" cy="369332"/>
          </a:xfrm>
          <a:prstGeom prst="rect">
            <a:avLst/>
          </a:prstGeom>
          <a:noFill/>
        </p:spPr>
        <p:txBody>
          <a:bodyPr wrap="square" rtlCol="0">
            <a:spAutoFit/>
          </a:bodyPr>
          <a:lstStyle/>
          <a:p>
            <a:r>
              <a:rPr lang="en-US" altLang="zh-CN" dirty="0"/>
              <a:t>D</a:t>
            </a:r>
            <a:endParaRPr lang="zh-CN" altLang="en-US" dirty="0"/>
          </a:p>
        </p:txBody>
      </p:sp>
      <p:sp>
        <p:nvSpPr>
          <p:cNvPr id="16" name="左大括号 15">
            <a:extLst>
              <a:ext uri="{FF2B5EF4-FFF2-40B4-BE49-F238E27FC236}">
                <a16:creationId xmlns:a16="http://schemas.microsoft.com/office/drawing/2014/main" id="{9820E19B-3B7A-9CCD-F6E7-483439230850}"/>
              </a:ext>
            </a:extLst>
          </p:cNvPr>
          <p:cNvSpPr/>
          <p:nvPr/>
        </p:nvSpPr>
        <p:spPr>
          <a:xfrm rot="16200000">
            <a:off x="10281409" y="895133"/>
            <a:ext cx="586763" cy="1440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0170FC1D-1242-A121-CBC7-B40039A24A0A}"/>
              </a:ext>
            </a:extLst>
          </p:cNvPr>
          <p:cNvSpPr txBox="1"/>
          <p:nvPr/>
        </p:nvSpPr>
        <p:spPr>
          <a:xfrm>
            <a:off x="10420398" y="1908515"/>
            <a:ext cx="631596" cy="377072"/>
          </a:xfrm>
          <a:prstGeom prst="rect">
            <a:avLst/>
          </a:prstGeom>
          <a:noFill/>
        </p:spPr>
        <p:txBody>
          <a:bodyPr wrap="square" rtlCol="0">
            <a:spAutoFit/>
          </a:bodyPr>
          <a:lstStyle/>
          <a:p>
            <a:r>
              <a:rPr lang="en-US" altLang="zh-CN" dirty="0"/>
              <a:t>d</a:t>
            </a:r>
            <a:endParaRPr lang="zh-CN" altLang="en-US" dirty="0"/>
          </a:p>
        </p:txBody>
      </p:sp>
      <p:sp>
        <p:nvSpPr>
          <p:cNvPr id="22" name="矩形 21">
            <a:extLst>
              <a:ext uri="{FF2B5EF4-FFF2-40B4-BE49-F238E27FC236}">
                <a16:creationId xmlns:a16="http://schemas.microsoft.com/office/drawing/2014/main" id="{F61BD0AD-C0C0-C8AE-89D6-F05991C45E95}"/>
              </a:ext>
            </a:extLst>
          </p:cNvPr>
          <p:cNvSpPr/>
          <p:nvPr/>
        </p:nvSpPr>
        <p:spPr>
          <a:xfrm>
            <a:off x="7137067" y="2194267"/>
            <a:ext cx="1440000" cy="1440000"/>
          </a:xfrm>
          <a:prstGeom prst="rect">
            <a:avLst/>
          </a:prstGeom>
          <a:solidFill>
            <a:schemeClr val="accent5"/>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Q</a:t>
            </a:r>
            <a:endParaRPr lang="zh-CN" altLang="en-US" dirty="0"/>
          </a:p>
        </p:txBody>
      </p:sp>
      <p:sp>
        <p:nvSpPr>
          <p:cNvPr id="23" name="左大括号 22">
            <a:extLst>
              <a:ext uri="{FF2B5EF4-FFF2-40B4-BE49-F238E27FC236}">
                <a16:creationId xmlns:a16="http://schemas.microsoft.com/office/drawing/2014/main" id="{BA03821C-167B-EDF2-E409-56E15825B087}"/>
              </a:ext>
            </a:extLst>
          </p:cNvPr>
          <p:cNvSpPr/>
          <p:nvPr/>
        </p:nvSpPr>
        <p:spPr>
          <a:xfrm>
            <a:off x="6703434" y="2194267"/>
            <a:ext cx="433633" cy="144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C487FB29-7037-E532-C5FE-D1BF4773A6E5}"/>
              </a:ext>
            </a:extLst>
          </p:cNvPr>
          <p:cNvSpPr txBox="1"/>
          <p:nvPr/>
        </p:nvSpPr>
        <p:spPr>
          <a:xfrm>
            <a:off x="6369710" y="2695575"/>
            <a:ext cx="540470" cy="369332"/>
          </a:xfrm>
          <a:prstGeom prst="rect">
            <a:avLst/>
          </a:prstGeom>
          <a:noFill/>
        </p:spPr>
        <p:txBody>
          <a:bodyPr wrap="square" rtlCol="0">
            <a:spAutoFit/>
          </a:bodyPr>
          <a:lstStyle/>
          <a:p>
            <a:r>
              <a:rPr lang="en-US" altLang="zh-CN" dirty="0"/>
              <a:t>N</a:t>
            </a:r>
            <a:endParaRPr lang="zh-CN" altLang="en-US" dirty="0"/>
          </a:p>
        </p:txBody>
      </p:sp>
      <p:sp>
        <p:nvSpPr>
          <p:cNvPr id="25" name="左大括号 24">
            <a:extLst>
              <a:ext uri="{FF2B5EF4-FFF2-40B4-BE49-F238E27FC236}">
                <a16:creationId xmlns:a16="http://schemas.microsoft.com/office/drawing/2014/main" id="{4E9EE5E7-402F-78F4-DA85-1F697F745203}"/>
              </a:ext>
            </a:extLst>
          </p:cNvPr>
          <p:cNvSpPr/>
          <p:nvPr/>
        </p:nvSpPr>
        <p:spPr>
          <a:xfrm rot="16200000">
            <a:off x="7563686" y="3207648"/>
            <a:ext cx="586763" cy="1440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8B2FE3CA-B07E-1F86-4A80-AB4842884C1D}"/>
              </a:ext>
            </a:extLst>
          </p:cNvPr>
          <p:cNvSpPr txBox="1"/>
          <p:nvPr/>
        </p:nvSpPr>
        <p:spPr>
          <a:xfrm>
            <a:off x="7702675" y="4221030"/>
            <a:ext cx="631596" cy="377072"/>
          </a:xfrm>
          <a:prstGeom prst="rect">
            <a:avLst/>
          </a:prstGeom>
          <a:noFill/>
        </p:spPr>
        <p:txBody>
          <a:bodyPr wrap="square" rtlCol="0">
            <a:spAutoFit/>
          </a:bodyPr>
          <a:lstStyle/>
          <a:p>
            <a:r>
              <a:rPr lang="en-US" altLang="zh-CN" dirty="0"/>
              <a:t>d</a:t>
            </a:r>
            <a:endParaRPr lang="zh-CN" altLang="en-US" dirty="0"/>
          </a:p>
        </p:txBody>
      </p:sp>
      <p:sp>
        <p:nvSpPr>
          <p:cNvPr id="27" name="矩形 26">
            <a:extLst>
              <a:ext uri="{FF2B5EF4-FFF2-40B4-BE49-F238E27FC236}">
                <a16:creationId xmlns:a16="http://schemas.microsoft.com/office/drawing/2014/main" id="{6AA6FB1B-6708-FD54-7350-6B3288C15633}"/>
              </a:ext>
            </a:extLst>
          </p:cNvPr>
          <p:cNvSpPr/>
          <p:nvPr/>
        </p:nvSpPr>
        <p:spPr>
          <a:xfrm>
            <a:off x="9910032" y="2194267"/>
            <a:ext cx="1440000" cy="1440000"/>
          </a:xfrm>
          <a:prstGeom prst="rect">
            <a:avLst/>
          </a:prstGeom>
          <a:solidFill>
            <a:schemeClr val="accent4"/>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KT</a:t>
            </a:r>
            <a:endParaRPr lang="zh-CN" altLang="en-US" dirty="0"/>
          </a:p>
        </p:txBody>
      </p:sp>
      <p:sp>
        <p:nvSpPr>
          <p:cNvPr id="28" name="左大括号 27">
            <a:extLst>
              <a:ext uri="{FF2B5EF4-FFF2-40B4-BE49-F238E27FC236}">
                <a16:creationId xmlns:a16="http://schemas.microsoft.com/office/drawing/2014/main" id="{ECAEE44B-A16C-429C-7145-C5DAD72DC4E9}"/>
              </a:ext>
            </a:extLst>
          </p:cNvPr>
          <p:cNvSpPr/>
          <p:nvPr/>
        </p:nvSpPr>
        <p:spPr>
          <a:xfrm>
            <a:off x="9476399" y="2194267"/>
            <a:ext cx="433633" cy="144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FAB026EA-4087-4B4B-2CA4-E5BABE442BC5}"/>
              </a:ext>
            </a:extLst>
          </p:cNvPr>
          <p:cNvSpPr txBox="1"/>
          <p:nvPr/>
        </p:nvSpPr>
        <p:spPr>
          <a:xfrm>
            <a:off x="9142675" y="2695575"/>
            <a:ext cx="540470" cy="369332"/>
          </a:xfrm>
          <a:prstGeom prst="rect">
            <a:avLst/>
          </a:prstGeom>
          <a:noFill/>
        </p:spPr>
        <p:txBody>
          <a:bodyPr wrap="square" rtlCol="0">
            <a:spAutoFit/>
          </a:bodyPr>
          <a:lstStyle/>
          <a:p>
            <a:r>
              <a:rPr lang="en-US" altLang="zh-CN" dirty="0"/>
              <a:t>d</a:t>
            </a:r>
            <a:endParaRPr lang="zh-CN" altLang="en-US" dirty="0"/>
          </a:p>
        </p:txBody>
      </p:sp>
      <p:sp>
        <p:nvSpPr>
          <p:cNvPr id="30" name="左大括号 29">
            <a:extLst>
              <a:ext uri="{FF2B5EF4-FFF2-40B4-BE49-F238E27FC236}">
                <a16:creationId xmlns:a16="http://schemas.microsoft.com/office/drawing/2014/main" id="{5D34F3C6-F4D5-0FD0-08C0-9EE973C1A0E7}"/>
              </a:ext>
            </a:extLst>
          </p:cNvPr>
          <p:cNvSpPr/>
          <p:nvPr/>
        </p:nvSpPr>
        <p:spPr>
          <a:xfrm rot="16200000">
            <a:off x="10336651" y="3207648"/>
            <a:ext cx="586763" cy="1440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90B1B5D1-7FB3-E04D-F5B4-6CFFE46280E2}"/>
              </a:ext>
            </a:extLst>
          </p:cNvPr>
          <p:cNvSpPr txBox="1"/>
          <p:nvPr/>
        </p:nvSpPr>
        <p:spPr>
          <a:xfrm>
            <a:off x="10475640" y="4221030"/>
            <a:ext cx="631596" cy="377072"/>
          </a:xfrm>
          <a:prstGeom prst="rect">
            <a:avLst/>
          </a:prstGeom>
          <a:noFill/>
        </p:spPr>
        <p:txBody>
          <a:bodyPr wrap="square" rtlCol="0">
            <a:spAutoFit/>
          </a:bodyPr>
          <a:lstStyle/>
          <a:p>
            <a:r>
              <a:rPr lang="en-US" altLang="zh-CN" dirty="0"/>
              <a:t>N</a:t>
            </a:r>
            <a:endParaRPr lang="zh-CN" altLang="en-US" dirty="0"/>
          </a:p>
        </p:txBody>
      </p:sp>
      <p:sp>
        <p:nvSpPr>
          <p:cNvPr id="32" name="文本框 31">
            <a:extLst>
              <a:ext uri="{FF2B5EF4-FFF2-40B4-BE49-F238E27FC236}">
                <a16:creationId xmlns:a16="http://schemas.microsoft.com/office/drawing/2014/main" id="{C4C72580-CEC2-1827-0AA3-CE37D966B79A}"/>
              </a:ext>
            </a:extLst>
          </p:cNvPr>
          <p:cNvSpPr txBox="1"/>
          <p:nvPr/>
        </p:nvSpPr>
        <p:spPr>
          <a:xfrm>
            <a:off x="8710222" y="152227"/>
            <a:ext cx="273038" cy="1200329"/>
          </a:xfrm>
          <a:prstGeom prst="rect">
            <a:avLst/>
          </a:prstGeom>
          <a:noFill/>
        </p:spPr>
        <p:txBody>
          <a:bodyPr wrap="square" rtlCol="0">
            <a:spAutoFit/>
          </a:bodyPr>
          <a:lstStyle/>
          <a:p>
            <a:r>
              <a:rPr lang="zh-CN" altLang="en-US" dirty="0"/>
              <a:t>矩阵乘法</a:t>
            </a:r>
          </a:p>
        </p:txBody>
      </p:sp>
      <p:sp>
        <p:nvSpPr>
          <p:cNvPr id="34" name="文本框 33">
            <a:extLst>
              <a:ext uri="{FF2B5EF4-FFF2-40B4-BE49-F238E27FC236}">
                <a16:creationId xmlns:a16="http://schemas.microsoft.com/office/drawing/2014/main" id="{5C0B8A0E-A978-B813-D0B2-A9C5004BE645}"/>
              </a:ext>
            </a:extLst>
          </p:cNvPr>
          <p:cNvSpPr txBox="1"/>
          <p:nvPr/>
        </p:nvSpPr>
        <p:spPr>
          <a:xfrm>
            <a:off x="8692995" y="2314102"/>
            <a:ext cx="273038" cy="1200329"/>
          </a:xfrm>
          <a:prstGeom prst="rect">
            <a:avLst/>
          </a:prstGeom>
          <a:noFill/>
        </p:spPr>
        <p:txBody>
          <a:bodyPr wrap="square" rtlCol="0">
            <a:spAutoFit/>
          </a:bodyPr>
          <a:lstStyle/>
          <a:p>
            <a:r>
              <a:rPr lang="zh-CN" altLang="en-US" dirty="0"/>
              <a:t>矩阵乘法</a:t>
            </a:r>
          </a:p>
        </p:txBody>
      </p:sp>
      <p:sp>
        <p:nvSpPr>
          <p:cNvPr id="35" name="矩形 34">
            <a:extLst>
              <a:ext uri="{FF2B5EF4-FFF2-40B4-BE49-F238E27FC236}">
                <a16:creationId xmlns:a16="http://schemas.microsoft.com/office/drawing/2014/main" id="{7A05CA0C-53EC-AA28-26BE-80F48BCB9D85}"/>
              </a:ext>
            </a:extLst>
          </p:cNvPr>
          <p:cNvSpPr/>
          <p:nvPr/>
        </p:nvSpPr>
        <p:spPr>
          <a:xfrm>
            <a:off x="996361" y="4241663"/>
            <a:ext cx="1440000" cy="1440000"/>
          </a:xfrm>
          <a:prstGeom prst="rect">
            <a:avLst/>
          </a:prstGeom>
          <a:solidFill>
            <a:schemeClr val="accent5"/>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行</a:t>
            </a:r>
            <a:r>
              <a:rPr lang="en-US" altLang="zh-CN" dirty="0" err="1"/>
              <a:t>softmax</a:t>
            </a:r>
            <a:endParaRPr lang="zh-CN" altLang="en-US" dirty="0"/>
          </a:p>
        </p:txBody>
      </p:sp>
      <p:sp>
        <p:nvSpPr>
          <p:cNvPr id="36" name="左大括号 35">
            <a:extLst>
              <a:ext uri="{FF2B5EF4-FFF2-40B4-BE49-F238E27FC236}">
                <a16:creationId xmlns:a16="http://schemas.microsoft.com/office/drawing/2014/main" id="{D78BC638-AC91-6D17-69B9-4866EA1621A4}"/>
              </a:ext>
            </a:extLst>
          </p:cNvPr>
          <p:cNvSpPr/>
          <p:nvPr/>
        </p:nvSpPr>
        <p:spPr>
          <a:xfrm>
            <a:off x="562728" y="4241663"/>
            <a:ext cx="433633" cy="144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C402A069-7C8D-C3A5-3CC2-E6FA0B05D00A}"/>
              </a:ext>
            </a:extLst>
          </p:cNvPr>
          <p:cNvSpPr txBox="1"/>
          <p:nvPr/>
        </p:nvSpPr>
        <p:spPr>
          <a:xfrm>
            <a:off x="229004" y="4742971"/>
            <a:ext cx="540470" cy="369332"/>
          </a:xfrm>
          <a:prstGeom prst="rect">
            <a:avLst/>
          </a:prstGeom>
          <a:noFill/>
        </p:spPr>
        <p:txBody>
          <a:bodyPr wrap="square" rtlCol="0">
            <a:spAutoFit/>
          </a:bodyPr>
          <a:lstStyle/>
          <a:p>
            <a:r>
              <a:rPr lang="en-US" altLang="zh-CN" dirty="0"/>
              <a:t>N</a:t>
            </a:r>
            <a:endParaRPr lang="zh-CN" altLang="en-US" dirty="0"/>
          </a:p>
        </p:txBody>
      </p:sp>
      <p:sp>
        <p:nvSpPr>
          <p:cNvPr id="38" name="左大括号 37">
            <a:extLst>
              <a:ext uri="{FF2B5EF4-FFF2-40B4-BE49-F238E27FC236}">
                <a16:creationId xmlns:a16="http://schemas.microsoft.com/office/drawing/2014/main" id="{146EA9E2-C544-90D5-0441-4A079D7CDCE7}"/>
              </a:ext>
            </a:extLst>
          </p:cNvPr>
          <p:cNvSpPr/>
          <p:nvPr/>
        </p:nvSpPr>
        <p:spPr>
          <a:xfrm rot="16200000">
            <a:off x="1422980" y="5255044"/>
            <a:ext cx="586763" cy="1440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7AF7BDFA-BA7C-6039-2314-22CA09C2990F}"/>
              </a:ext>
            </a:extLst>
          </p:cNvPr>
          <p:cNvSpPr txBox="1"/>
          <p:nvPr/>
        </p:nvSpPr>
        <p:spPr>
          <a:xfrm>
            <a:off x="1561969" y="6268426"/>
            <a:ext cx="631596" cy="377072"/>
          </a:xfrm>
          <a:prstGeom prst="rect">
            <a:avLst/>
          </a:prstGeom>
          <a:noFill/>
        </p:spPr>
        <p:txBody>
          <a:bodyPr wrap="square" rtlCol="0">
            <a:spAutoFit/>
          </a:bodyPr>
          <a:lstStyle/>
          <a:p>
            <a:r>
              <a:rPr lang="en-US" altLang="zh-CN" dirty="0"/>
              <a:t>N</a:t>
            </a:r>
            <a:endParaRPr lang="zh-CN" altLang="en-US" dirty="0"/>
          </a:p>
        </p:txBody>
      </p:sp>
      <p:sp>
        <p:nvSpPr>
          <p:cNvPr id="40" name="矩形 39">
            <a:extLst>
              <a:ext uri="{FF2B5EF4-FFF2-40B4-BE49-F238E27FC236}">
                <a16:creationId xmlns:a16="http://schemas.microsoft.com/office/drawing/2014/main" id="{DD34519D-AA4E-4159-5A65-7DA9CAFE6FEE}"/>
              </a:ext>
            </a:extLst>
          </p:cNvPr>
          <p:cNvSpPr/>
          <p:nvPr/>
        </p:nvSpPr>
        <p:spPr>
          <a:xfrm>
            <a:off x="3769326" y="4241663"/>
            <a:ext cx="1440000" cy="1440000"/>
          </a:xfrm>
          <a:prstGeom prst="rect">
            <a:avLst/>
          </a:prstGeom>
          <a:solidFill>
            <a:schemeClr val="accent4"/>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V</a:t>
            </a:r>
            <a:endParaRPr lang="zh-CN" altLang="en-US" dirty="0"/>
          </a:p>
        </p:txBody>
      </p:sp>
      <p:sp>
        <p:nvSpPr>
          <p:cNvPr id="41" name="左大括号 40">
            <a:extLst>
              <a:ext uri="{FF2B5EF4-FFF2-40B4-BE49-F238E27FC236}">
                <a16:creationId xmlns:a16="http://schemas.microsoft.com/office/drawing/2014/main" id="{E86B27BC-BA05-81A9-82FB-7289A23B372E}"/>
              </a:ext>
            </a:extLst>
          </p:cNvPr>
          <p:cNvSpPr/>
          <p:nvPr/>
        </p:nvSpPr>
        <p:spPr>
          <a:xfrm>
            <a:off x="3335693" y="4241663"/>
            <a:ext cx="433633" cy="144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7750A8D9-0181-A962-48F5-F554636B5680}"/>
              </a:ext>
            </a:extLst>
          </p:cNvPr>
          <p:cNvSpPr txBox="1"/>
          <p:nvPr/>
        </p:nvSpPr>
        <p:spPr>
          <a:xfrm>
            <a:off x="3001969" y="4742971"/>
            <a:ext cx="540470" cy="369332"/>
          </a:xfrm>
          <a:prstGeom prst="rect">
            <a:avLst/>
          </a:prstGeom>
          <a:noFill/>
        </p:spPr>
        <p:txBody>
          <a:bodyPr wrap="square" rtlCol="0">
            <a:spAutoFit/>
          </a:bodyPr>
          <a:lstStyle/>
          <a:p>
            <a:r>
              <a:rPr lang="en-US" altLang="zh-CN" dirty="0"/>
              <a:t>N</a:t>
            </a:r>
            <a:endParaRPr lang="zh-CN" altLang="en-US" dirty="0"/>
          </a:p>
        </p:txBody>
      </p:sp>
      <p:sp>
        <p:nvSpPr>
          <p:cNvPr id="43" name="左大括号 42">
            <a:extLst>
              <a:ext uri="{FF2B5EF4-FFF2-40B4-BE49-F238E27FC236}">
                <a16:creationId xmlns:a16="http://schemas.microsoft.com/office/drawing/2014/main" id="{1E114F01-25F3-CEE0-01D4-3C7D2887557B}"/>
              </a:ext>
            </a:extLst>
          </p:cNvPr>
          <p:cNvSpPr/>
          <p:nvPr/>
        </p:nvSpPr>
        <p:spPr>
          <a:xfrm rot="16200000">
            <a:off x="4195945" y="5255044"/>
            <a:ext cx="586763" cy="1440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8B20EDFF-E850-1DDE-B61F-ED76682B2B21}"/>
              </a:ext>
            </a:extLst>
          </p:cNvPr>
          <p:cNvSpPr txBox="1"/>
          <p:nvPr/>
        </p:nvSpPr>
        <p:spPr>
          <a:xfrm>
            <a:off x="4334934" y="6268426"/>
            <a:ext cx="631596" cy="377072"/>
          </a:xfrm>
          <a:prstGeom prst="rect">
            <a:avLst/>
          </a:prstGeom>
          <a:noFill/>
        </p:spPr>
        <p:txBody>
          <a:bodyPr wrap="square" rtlCol="0">
            <a:spAutoFit/>
          </a:bodyPr>
          <a:lstStyle/>
          <a:p>
            <a:r>
              <a:rPr lang="en-US" altLang="zh-CN" dirty="0"/>
              <a:t>d</a:t>
            </a:r>
            <a:endParaRPr lang="zh-CN" altLang="en-US" dirty="0"/>
          </a:p>
        </p:txBody>
      </p:sp>
      <p:sp>
        <p:nvSpPr>
          <p:cNvPr id="45" name="文本框 44">
            <a:extLst>
              <a:ext uri="{FF2B5EF4-FFF2-40B4-BE49-F238E27FC236}">
                <a16:creationId xmlns:a16="http://schemas.microsoft.com/office/drawing/2014/main" id="{915486BE-9009-8955-4841-3084DAE03F77}"/>
              </a:ext>
            </a:extLst>
          </p:cNvPr>
          <p:cNvSpPr txBox="1"/>
          <p:nvPr/>
        </p:nvSpPr>
        <p:spPr>
          <a:xfrm>
            <a:off x="2552289" y="4361498"/>
            <a:ext cx="273038" cy="1200329"/>
          </a:xfrm>
          <a:prstGeom prst="rect">
            <a:avLst/>
          </a:prstGeom>
          <a:noFill/>
        </p:spPr>
        <p:txBody>
          <a:bodyPr wrap="square" rtlCol="0">
            <a:spAutoFit/>
          </a:bodyPr>
          <a:lstStyle/>
          <a:p>
            <a:r>
              <a:rPr lang="zh-CN" altLang="en-US" dirty="0"/>
              <a:t>矩阵乘法</a:t>
            </a:r>
          </a:p>
        </p:txBody>
      </p:sp>
      <p:sp>
        <p:nvSpPr>
          <p:cNvPr id="46" name="矩形 45">
            <a:extLst>
              <a:ext uri="{FF2B5EF4-FFF2-40B4-BE49-F238E27FC236}">
                <a16:creationId xmlns:a16="http://schemas.microsoft.com/office/drawing/2014/main" id="{0A81BFE4-4C12-4BC9-C626-3610949231B7}"/>
              </a:ext>
            </a:extLst>
          </p:cNvPr>
          <p:cNvSpPr/>
          <p:nvPr/>
        </p:nvSpPr>
        <p:spPr>
          <a:xfrm>
            <a:off x="6262675" y="4534358"/>
            <a:ext cx="1440000" cy="1440000"/>
          </a:xfrm>
          <a:prstGeom prst="rect">
            <a:avLst/>
          </a:prstGeom>
          <a:solidFill>
            <a:schemeClr val="accent4"/>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47" name="左大括号 46">
            <a:extLst>
              <a:ext uri="{FF2B5EF4-FFF2-40B4-BE49-F238E27FC236}">
                <a16:creationId xmlns:a16="http://schemas.microsoft.com/office/drawing/2014/main" id="{7BF2D8F2-437E-6DB5-9225-C63A3F076107}"/>
              </a:ext>
            </a:extLst>
          </p:cNvPr>
          <p:cNvSpPr/>
          <p:nvPr/>
        </p:nvSpPr>
        <p:spPr>
          <a:xfrm>
            <a:off x="5829042" y="4534358"/>
            <a:ext cx="433633" cy="144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F9B7B234-A722-052A-9A8A-D4C6831AFCA4}"/>
              </a:ext>
            </a:extLst>
          </p:cNvPr>
          <p:cNvSpPr txBox="1"/>
          <p:nvPr/>
        </p:nvSpPr>
        <p:spPr>
          <a:xfrm>
            <a:off x="5495318" y="5035666"/>
            <a:ext cx="540470" cy="369332"/>
          </a:xfrm>
          <a:prstGeom prst="rect">
            <a:avLst/>
          </a:prstGeom>
          <a:noFill/>
        </p:spPr>
        <p:txBody>
          <a:bodyPr wrap="square" rtlCol="0">
            <a:spAutoFit/>
          </a:bodyPr>
          <a:lstStyle/>
          <a:p>
            <a:r>
              <a:rPr lang="en-US" altLang="zh-CN" dirty="0"/>
              <a:t>N</a:t>
            </a:r>
            <a:endParaRPr lang="zh-CN" altLang="en-US" dirty="0"/>
          </a:p>
        </p:txBody>
      </p:sp>
      <p:sp>
        <p:nvSpPr>
          <p:cNvPr id="49" name="左大括号 48">
            <a:extLst>
              <a:ext uri="{FF2B5EF4-FFF2-40B4-BE49-F238E27FC236}">
                <a16:creationId xmlns:a16="http://schemas.microsoft.com/office/drawing/2014/main" id="{A248D4E1-17F4-BB9C-1A0A-51F193A5F212}"/>
              </a:ext>
            </a:extLst>
          </p:cNvPr>
          <p:cNvSpPr/>
          <p:nvPr/>
        </p:nvSpPr>
        <p:spPr>
          <a:xfrm rot="16200000">
            <a:off x="6689294" y="5547739"/>
            <a:ext cx="586763" cy="1440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5671C795-E53A-1B25-E136-D591499E8B2B}"/>
              </a:ext>
            </a:extLst>
          </p:cNvPr>
          <p:cNvSpPr txBox="1"/>
          <p:nvPr/>
        </p:nvSpPr>
        <p:spPr>
          <a:xfrm>
            <a:off x="6828283" y="6561121"/>
            <a:ext cx="631596" cy="377072"/>
          </a:xfrm>
          <a:prstGeom prst="rect">
            <a:avLst/>
          </a:prstGeom>
          <a:noFill/>
        </p:spPr>
        <p:txBody>
          <a:bodyPr wrap="square" rtlCol="0">
            <a:spAutoFit/>
          </a:bodyPr>
          <a:lstStyle/>
          <a:p>
            <a:r>
              <a:rPr lang="en-US" altLang="zh-CN" dirty="0"/>
              <a:t>d</a:t>
            </a:r>
            <a:endParaRPr lang="zh-CN" altLang="en-US" dirty="0"/>
          </a:p>
        </p:txBody>
      </p:sp>
      <p:sp>
        <p:nvSpPr>
          <p:cNvPr id="51" name="矩形 50">
            <a:extLst>
              <a:ext uri="{FF2B5EF4-FFF2-40B4-BE49-F238E27FC236}">
                <a16:creationId xmlns:a16="http://schemas.microsoft.com/office/drawing/2014/main" id="{54B61E98-DFEF-A416-6D27-2924543F0B64}"/>
              </a:ext>
            </a:extLst>
          </p:cNvPr>
          <p:cNvSpPr/>
          <p:nvPr/>
        </p:nvSpPr>
        <p:spPr>
          <a:xfrm>
            <a:off x="7703651" y="4534357"/>
            <a:ext cx="1440000" cy="1440000"/>
          </a:xfrm>
          <a:prstGeom prst="rect">
            <a:avLst/>
          </a:prstGeom>
          <a:solidFill>
            <a:schemeClr val="accent4"/>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52" name="矩形 51">
            <a:extLst>
              <a:ext uri="{FF2B5EF4-FFF2-40B4-BE49-F238E27FC236}">
                <a16:creationId xmlns:a16="http://schemas.microsoft.com/office/drawing/2014/main" id="{025A502E-40A5-754A-7F97-3A622EC2445D}"/>
              </a:ext>
            </a:extLst>
          </p:cNvPr>
          <p:cNvSpPr/>
          <p:nvPr/>
        </p:nvSpPr>
        <p:spPr>
          <a:xfrm>
            <a:off x="9142675" y="4534357"/>
            <a:ext cx="1440000" cy="1440000"/>
          </a:xfrm>
          <a:prstGeom prst="rect">
            <a:avLst/>
          </a:prstGeom>
          <a:solidFill>
            <a:schemeClr val="accent4"/>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Tree>
    <p:extLst>
      <p:ext uri="{BB962C8B-B14F-4D97-AF65-F5344CB8AC3E}">
        <p14:creationId xmlns:p14="http://schemas.microsoft.com/office/powerpoint/2010/main" val="380140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BBEC576-4411-52FE-E186-31146E0CEBBC}"/>
              </a:ext>
            </a:extLst>
          </p:cNvPr>
          <p:cNvSpPr txBox="1"/>
          <p:nvPr/>
        </p:nvSpPr>
        <p:spPr>
          <a:xfrm>
            <a:off x="0" y="1156842"/>
            <a:ext cx="12192000" cy="646331"/>
          </a:xfrm>
          <a:prstGeom prst="rect">
            <a:avLst/>
          </a:prstGeom>
          <a:noFill/>
        </p:spPr>
        <p:txBody>
          <a:bodyPr wrap="square">
            <a:spAutoFit/>
          </a:bodyPr>
          <a:lstStyle/>
          <a:p>
            <a:r>
              <a:rPr lang="zh-CN" altLang="en-US" dirty="0"/>
              <a:t>操作强度衡量给定一组硬件资源的单个算子的最大可能性能。定义为算术运算的次数除以内存访问的次数。较低的操作强度意味着算子具有较少的数据重用机会，并且更有可能受到内存带宽</a:t>
            </a:r>
            <a:r>
              <a:rPr lang="en-US" altLang="zh-CN" dirty="0"/>
              <a:t>(BW)</a:t>
            </a:r>
            <a:r>
              <a:rPr lang="zh-CN" altLang="en-US" dirty="0"/>
              <a:t>的限制。</a:t>
            </a:r>
          </a:p>
        </p:txBody>
      </p:sp>
      <p:sp>
        <p:nvSpPr>
          <p:cNvPr id="7" name="文本框 6">
            <a:extLst>
              <a:ext uri="{FF2B5EF4-FFF2-40B4-BE49-F238E27FC236}">
                <a16:creationId xmlns:a16="http://schemas.microsoft.com/office/drawing/2014/main" id="{7F65DC31-8BC2-941F-9D92-291A7720553E}"/>
              </a:ext>
            </a:extLst>
          </p:cNvPr>
          <p:cNvSpPr txBox="1"/>
          <p:nvPr/>
        </p:nvSpPr>
        <p:spPr>
          <a:xfrm>
            <a:off x="0" y="2158986"/>
            <a:ext cx="12192000" cy="923330"/>
          </a:xfrm>
          <a:prstGeom prst="rect">
            <a:avLst/>
          </a:prstGeom>
          <a:noFill/>
        </p:spPr>
        <p:txBody>
          <a:bodyPr wrap="square">
            <a:spAutoFit/>
          </a:bodyPr>
          <a:lstStyle/>
          <a:p>
            <a:r>
              <a:rPr lang="zh-CN" altLang="en-US" dirty="0"/>
              <a:t>数据流是指在空间和时间上将数据从片外存储器通过片内存储器层次结构过渡到计算</a:t>
            </a:r>
            <a:r>
              <a:rPr lang="en-US" altLang="zh-CN" dirty="0"/>
              <a:t>pe</a:t>
            </a:r>
            <a:r>
              <a:rPr lang="zh-CN" altLang="en-US" dirty="0"/>
              <a:t>的机制。它决定了实际的性能。数据流包括</a:t>
            </a:r>
            <a:r>
              <a:rPr lang="en-US" altLang="zh-CN" dirty="0"/>
              <a:t>:(</a:t>
            </a:r>
            <a:r>
              <a:rPr lang="en-US" altLang="zh-CN" dirty="0" err="1"/>
              <a:t>i</a:t>
            </a:r>
            <a:r>
              <a:rPr lang="en-US" altLang="zh-CN" dirty="0"/>
              <a:t>)</a:t>
            </a:r>
            <a:r>
              <a:rPr lang="zh-CN" altLang="en-US" dirty="0"/>
              <a:t>平铺</a:t>
            </a:r>
            <a:r>
              <a:rPr lang="en-US" altLang="zh-CN" dirty="0"/>
              <a:t>(</a:t>
            </a:r>
            <a:r>
              <a:rPr lang="zh-CN" altLang="en-US" dirty="0"/>
              <a:t>张量如何在内存层次结构中被切片、存储和获取</a:t>
            </a:r>
            <a:r>
              <a:rPr lang="en-US" altLang="zh-CN" dirty="0"/>
              <a:t>)</a:t>
            </a:r>
            <a:r>
              <a:rPr lang="zh-CN" altLang="en-US" dirty="0"/>
              <a:t>，</a:t>
            </a:r>
            <a:r>
              <a:rPr lang="en-US" altLang="zh-CN" dirty="0"/>
              <a:t>(ii)</a:t>
            </a:r>
            <a:r>
              <a:rPr lang="zh-CN" altLang="en-US" dirty="0"/>
              <a:t>计算顺序</a:t>
            </a:r>
            <a:r>
              <a:rPr lang="en-US" altLang="zh-CN" dirty="0"/>
              <a:t>(</a:t>
            </a:r>
            <a:r>
              <a:rPr lang="zh-CN" altLang="en-US" dirty="0"/>
              <a:t>执行循环迭代的顺序</a:t>
            </a:r>
            <a:r>
              <a:rPr lang="en-US" altLang="zh-CN" dirty="0"/>
              <a:t>)</a:t>
            </a:r>
            <a:r>
              <a:rPr lang="zh-CN" altLang="en-US" dirty="0"/>
              <a:t>，以及</a:t>
            </a:r>
            <a:r>
              <a:rPr lang="en-US" altLang="zh-CN" dirty="0"/>
              <a:t>(iii)</a:t>
            </a:r>
            <a:r>
              <a:rPr lang="zh-CN" altLang="en-US" dirty="0"/>
              <a:t>并行性</a:t>
            </a:r>
            <a:r>
              <a:rPr lang="en-US" altLang="zh-CN" dirty="0"/>
              <a:t>(</a:t>
            </a:r>
            <a:r>
              <a:rPr lang="zh-CN" altLang="en-US" dirty="0"/>
              <a:t>计算如何在空间上跨</a:t>
            </a:r>
            <a:r>
              <a:rPr lang="en-US" altLang="zh-CN" dirty="0"/>
              <a:t>pe</a:t>
            </a:r>
            <a:r>
              <a:rPr lang="zh-CN" altLang="en-US" dirty="0"/>
              <a:t>映射</a:t>
            </a:r>
            <a:r>
              <a:rPr lang="en-US" altLang="zh-CN" dirty="0"/>
              <a:t>)</a:t>
            </a:r>
            <a:r>
              <a:rPr lang="zh-CN" altLang="en-US" dirty="0"/>
              <a:t>。</a:t>
            </a:r>
          </a:p>
        </p:txBody>
      </p:sp>
      <p:sp>
        <p:nvSpPr>
          <p:cNvPr id="9" name="文本框 8">
            <a:extLst>
              <a:ext uri="{FF2B5EF4-FFF2-40B4-BE49-F238E27FC236}">
                <a16:creationId xmlns:a16="http://schemas.microsoft.com/office/drawing/2014/main" id="{C1E62020-145B-C763-50DD-3BAEF8CD8F11}"/>
              </a:ext>
            </a:extLst>
          </p:cNvPr>
          <p:cNvSpPr txBox="1"/>
          <p:nvPr/>
        </p:nvSpPr>
        <p:spPr>
          <a:xfrm>
            <a:off x="0" y="256943"/>
            <a:ext cx="6136848" cy="369332"/>
          </a:xfrm>
          <a:prstGeom prst="rect">
            <a:avLst/>
          </a:prstGeom>
          <a:noFill/>
        </p:spPr>
        <p:txBody>
          <a:bodyPr wrap="square">
            <a:spAutoFit/>
          </a:bodyPr>
          <a:lstStyle/>
          <a:p>
            <a:r>
              <a:rPr lang="en-US" altLang="zh-CN" dirty="0"/>
              <a:t>DNN</a:t>
            </a:r>
            <a:r>
              <a:rPr lang="zh-CN" altLang="en-US" dirty="0"/>
              <a:t>加速器</a:t>
            </a:r>
            <a:r>
              <a:rPr lang="en-US" altLang="zh-CN" dirty="0"/>
              <a:t>-</a:t>
            </a:r>
            <a:r>
              <a:rPr lang="zh-CN" altLang="en-US" dirty="0"/>
              <a:t>性能</a:t>
            </a:r>
          </a:p>
        </p:txBody>
      </p:sp>
    </p:spTree>
    <p:extLst>
      <p:ext uri="{BB962C8B-B14F-4D97-AF65-F5344CB8AC3E}">
        <p14:creationId xmlns:p14="http://schemas.microsoft.com/office/powerpoint/2010/main" val="177173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EA7BCAA-7ECD-183E-7645-49FD92C7B3A7}"/>
              </a:ext>
            </a:extLst>
          </p:cNvPr>
          <p:cNvPicPr>
            <a:picLocks noChangeAspect="1"/>
          </p:cNvPicPr>
          <p:nvPr/>
        </p:nvPicPr>
        <p:blipFill>
          <a:blip r:embed="rId3"/>
          <a:stretch>
            <a:fillRect/>
          </a:stretch>
        </p:blipFill>
        <p:spPr>
          <a:xfrm>
            <a:off x="6237401" y="591844"/>
            <a:ext cx="5867400" cy="3752850"/>
          </a:xfrm>
          <a:prstGeom prst="rect">
            <a:avLst/>
          </a:prstGeom>
        </p:spPr>
      </p:pic>
      <p:sp>
        <p:nvSpPr>
          <p:cNvPr id="6" name="文本框 5">
            <a:extLst>
              <a:ext uri="{FF2B5EF4-FFF2-40B4-BE49-F238E27FC236}">
                <a16:creationId xmlns:a16="http://schemas.microsoft.com/office/drawing/2014/main" id="{21217DCD-45FB-D95F-7142-E06A5020A390}"/>
              </a:ext>
            </a:extLst>
          </p:cNvPr>
          <p:cNvSpPr txBox="1"/>
          <p:nvPr/>
        </p:nvSpPr>
        <p:spPr>
          <a:xfrm>
            <a:off x="0" y="86842"/>
            <a:ext cx="7180867" cy="369332"/>
          </a:xfrm>
          <a:prstGeom prst="rect">
            <a:avLst/>
          </a:prstGeom>
          <a:noFill/>
        </p:spPr>
        <p:txBody>
          <a:bodyPr wrap="square">
            <a:spAutoFit/>
          </a:bodyPr>
          <a:lstStyle/>
          <a:p>
            <a:r>
              <a:rPr lang="en-US" altLang="zh-CN" dirty="0"/>
              <a:t>activation-weight operators: previous operators, model parameters</a:t>
            </a:r>
          </a:p>
        </p:txBody>
      </p:sp>
      <p:sp>
        <p:nvSpPr>
          <p:cNvPr id="8" name="文本框 7">
            <a:extLst>
              <a:ext uri="{FF2B5EF4-FFF2-40B4-BE49-F238E27FC236}">
                <a16:creationId xmlns:a16="http://schemas.microsoft.com/office/drawing/2014/main" id="{D02BDDC1-3071-62F4-6857-C38B5CDC4F20}"/>
              </a:ext>
            </a:extLst>
          </p:cNvPr>
          <p:cNvSpPr txBox="1"/>
          <p:nvPr/>
        </p:nvSpPr>
        <p:spPr>
          <a:xfrm>
            <a:off x="1572" y="3244334"/>
            <a:ext cx="6094428" cy="369332"/>
          </a:xfrm>
          <a:prstGeom prst="rect">
            <a:avLst/>
          </a:prstGeom>
          <a:noFill/>
        </p:spPr>
        <p:txBody>
          <a:bodyPr wrap="square">
            <a:spAutoFit/>
          </a:bodyPr>
          <a:lstStyle/>
          <a:p>
            <a:r>
              <a:rPr lang="en-US" altLang="zh-CN" dirty="0"/>
              <a:t>activation-activation operators: previous operators</a:t>
            </a:r>
            <a:endParaRPr lang="zh-CN" altLang="en-US" dirty="0"/>
          </a:p>
        </p:txBody>
      </p:sp>
      <p:pic>
        <p:nvPicPr>
          <p:cNvPr id="10" name="图片 9">
            <a:extLst>
              <a:ext uri="{FF2B5EF4-FFF2-40B4-BE49-F238E27FC236}">
                <a16:creationId xmlns:a16="http://schemas.microsoft.com/office/drawing/2014/main" id="{382CA11A-199B-2AE0-0857-276BDBA8F4F6}"/>
              </a:ext>
            </a:extLst>
          </p:cNvPr>
          <p:cNvPicPr>
            <a:picLocks noChangeAspect="1"/>
          </p:cNvPicPr>
          <p:nvPr/>
        </p:nvPicPr>
        <p:blipFill>
          <a:blip r:embed="rId4"/>
          <a:stretch>
            <a:fillRect/>
          </a:stretch>
        </p:blipFill>
        <p:spPr>
          <a:xfrm>
            <a:off x="203321" y="463724"/>
            <a:ext cx="6102258" cy="1556499"/>
          </a:xfrm>
          <a:prstGeom prst="rect">
            <a:avLst/>
          </a:prstGeom>
        </p:spPr>
      </p:pic>
      <p:sp>
        <p:nvSpPr>
          <p:cNvPr id="12" name="文本框 11">
            <a:extLst>
              <a:ext uri="{FF2B5EF4-FFF2-40B4-BE49-F238E27FC236}">
                <a16:creationId xmlns:a16="http://schemas.microsoft.com/office/drawing/2014/main" id="{F6751AA9-972A-B20F-0D6E-6938D708A19E}"/>
              </a:ext>
            </a:extLst>
          </p:cNvPr>
          <p:cNvSpPr txBox="1"/>
          <p:nvPr/>
        </p:nvSpPr>
        <p:spPr>
          <a:xfrm>
            <a:off x="0" y="2071336"/>
            <a:ext cx="6168666" cy="923330"/>
          </a:xfrm>
          <a:prstGeom prst="rect">
            <a:avLst/>
          </a:prstGeom>
          <a:noFill/>
        </p:spPr>
        <p:txBody>
          <a:bodyPr wrap="square">
            <a:spAutoFit/>
          </a:bodyPr>
          <a:lstStyle/>
          <a:p>
            <a:r>
              <a:rPr lang="zh-CN" altLang="en-US" dirty="0"/>
              <a:t>相同的模型参数可以重复使用，从而降低带宽压力。可以更好地利用加速器中稀缺的内存带宽，并提高预置计算资源的利用率，从而提高吞吐量。</a:t>
            </a:r>
          </a:p>
        </p:txBody>
      </p:sp>
      <p:pic>
        <p:nvPicPr>
          <p:cNvPr id="14" name="图片 13">
            <a:extLst>
              <a:ext uri="{FF2B5EF4-FFF2-40B4-BE49-F238E27FC236}">
                <a16:creationId xmlns:a16="http://schemas.microsoft.com/office/drawing/2014/main" id="{82C0D98C-3FC3-1473-319C-B70E3E251FEC}"/>
              </a:ext>
            </a:extLst>
          </p:cNvPr>
          <p:cNvPicPr>
            <a:picLocks noChangeAspect="1"/>
          </p:cNvPicPr>
          <p:nvPr/>
        </p:nvPicPr>
        <p:blipFill>
          <a:blip r:embed="rId5"/>
          <a:stretch>
            <a:fillRect/>
          </a:stretch>
        </p:blipFill>
        <p:spPr>
          <a:xfrm>
            <a:off x="234939" y="3687996"/>
            <a:ext cx="6081020" cy="1313395"/>
          </a:xfrm>
          <a:prstGeom prst="rect">
            <a:avLst/>
          </a:prstGeom>
        </p:spPr>
      </p:pic>
      <p:sp>
        <p:nvSpPr>
          <p:cNvPr id="16" name="文本框 15">
            <a:extLst>
              <a:ext uri="{FF2B5EF4-FFF2-40B4-BE49-F238E27FC236}">
                <a16:creationId xmlns:a16="http://schemas.microsoft.com/office/drawing/2014/main" id="{F41F2CD5-F42F-045D-BAA1-57992694F5A2}"/>
              </a:ext>
            </a:extLst>
          </p:cNvPr>
          <p:cNvSpPr txBox="1"/>
          <p:nvPr/>
        </p:nvSpPr>
        <p:spPr>
          <a:xfrm>
            <a:off x="0" y="5070395"/>
            <a:ext cx="12192000" cy="923330"/>
          </a:xfrm>
          <a:prstGeom prst="rect">
            <a:avLst/>
          </a:prstGeom>
          <a:noFill/>
        </p:spPr>
        <p:txBody>
          <a:bodyPr wrap="square">
            <a:spAutoFit/>
          </a:bodyPr>
          <a:lstStyle/>
          <a:p>
            <a:r>
              <a:rPr lang="zh-CN" altLang="en-US" dirty="0"/>
              <a:t>不能简单地通过增加批量来增加操作强度，较低的操作强度意味着算子具有较少的数据重用机会，并且更有可能受到内存带宽</a:t>
            </a:r>
            <a:r>
              <a:rPr lang="en-US" altLang="zh-CN" dirty="0"/>
              <a:t>(BW)</a:t>
            </a:r>
            <a:r>
              <a:rPr lang="zh-CN" altLang="en-US" dirty="0"/>
              <a:t>的限制。</a:t>
            </a:r>
          </a:p>
          <a:p>
            <a:endParaRPr lang="zh-CN" altLang="en-US" dirty="0"/>
          </a:p>
        </p:txBody>
      </p:sp>
      <p:sp>
        <p:nvSpPr>
          <p:cNvPr id="18" name="文本框 17">
            <a:extLst>
              <a:ext uri="{FF2B5EF4-FFF2-40B4-BE49-F238E27FC236}">
                <a16:creationId xmlns:a16="http://schemas.microsoft.com/office/drawing/2014/main" id="{DB9E78F3-75B0-AA0F-97BB-1514257B0018}"/>
              </a:ext>
            </a:extLst>
          </p:cNvPr>
          <p:cNvSpPr txBox="1"/>
          <p:nvPr/>
        </p:nvSpPr>
        <p:spPr>
          <a:xfrm>
            <a:off x="0" y="5942990"/>
            <a:ext cx="12037693" cy="369332"/>
          </a:xfrm>
          <a:prstGeom prst="rect">
            <a:avLst/>
          </a:prstGeom>
          <a:noFill/>
        </p:spPr>
        <p:txBody>
          <a:bodyPr wrap="square">
            <a:spAutoFit/>
          </a:bodyPr>
          <a:lstStyle/>
          <a:p>
            <a:r>
              <a:rPr lang="en-US" altLang="zh-CN" dirty="0"/>
              <a:t>Roofline analysis: L</a:t>
            </a:r>
            <a:r>
              <a:rPr lang="zh-CN" altLang="en-US" dirty="0"/>
              <a:t>和</a:t>
            </a:r>
            <a:r>
              <a:rPr lang="en-US" altLang="zh-CN" dirty="0"/>
              <a:t>A</a:t>
            </a:r>
            <a:r>
              <a:rPr lang="zh-CN" altLang="en-US" dirty="0"/>
              <a:t>算子位于内存受限和低性能区域。任何单个算子级别的数据流探索都不能进一步提高性能。</a:t>
            </a:r>
            <a:endParaRPr lang="en-US" altLang="zh-CN" dirty="0"/>
          </a:p>
        </p:txBody>
      </p:sp>
    </p:spTree>
    <p:extLst>
      <p:ext uri="{BB962C8B-B14F-4D97-AF65-F5344CB8AC3E}">
        <p14:creationId xmlns:p14="http://schemas.microsoft.com/office/powerpoint/2010/main" val="93303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C8E5B1B-7B66-6AAA-458F-009A78E2805C}"/>
              </a:ext>
            </a:extLst>
          </p:cNvPr>
          <p:cNvSpPr txBox="1"/>
          <p:nvPr/>
        </p:nvSpPr>
        <p:spPr>
          <a:xfrm>
            <a:off x="-1" y="204016"/>
            <a:ext cx="7635711" cy="1200329"/>
          </a:xfrm>
          <a:prstGeom prst="rect">
            <a:avLst/>
          </a:prstGeom>
          <a:noFill/>
        </p:spPr>
        <p:txBody>
          <a:bodyPr wrap="square">
            <a:spAutoFit/>
          </a:bodyPr>
          <a:lstStyle/>
          <a:p>
            <a:r>
              <a:rPr lang="zh-CN" altLang="en-US" dirty="0"/>
              <a:t>算子融合是一种优化，将相邻的算子安排在一起，使生产者的输出直接提供给消费者，从而避免在内存中实现完整的中间张量。通过避免中间张量的片外数据移动，我们可以使用更高的片上带宽来提高融合算子的性能</a:t>
            </a:r>
            <a:r>
              <a:rPr lang="en-US" altLang="zh-CN" dirty="0"/>
              <a:t>(</a:t>
            </a:r>
            <a:r>
              <a:rPr lang="zh-CN" altLang="en-US" dirty="0"/>
              <a:t>而不是单独执行算子</a:t>
            </a:r>
            <a:r>
              <a:rPr lang="en-US" altLang="zh-CN" dirty="0"/>
              <a:t>)</a:t>
            </a:r>
            <a:r>
              <a:rPr lang="zh-CN" altLang="en-US" dirty="0"/>
              <a:t>。</a:t>
            </a:r>
          </a:p>
        </p:txBody>
      </p:sp>
      <p:pic>
        <p:nvPicPr>
          <p:cNvPr id="7" name="图片 6">
            <a:extLst>
              <a:ext uri="{FF2B5EF4-FFF2-40B4-BE49-F238E27FC236}">
                <a16:creationId xmlns:a16="http://schemas.microsoft.com/office/drawing/2014/main" id="{C45F7217-702E-F5E2-4F47-FCBAB4095555}"/>
              </a:ext>
            </a:extLst>
          </p:cNvPr>
          <p:cNvPicPr>
            <a:picLocks noChangeAspect="1"/>
          </p:cNvPicPr>
          <p:nvPr/>
        </p:nvPicPr>
        <p:blipFill>
          <a:blip r:embed="rId2"/>
          <a:stretch>
            <a:fillRect/>
          </a:stretch>
        </p:blipFill>
        <p:spPr>
          <a:xfrm>
            <a:off x="7493147" y="0"/>
            <a:ext cx="4596319" cy="6858000"/>
          </a:xfrm>
          <a:prstGeom prst="rect">
            <a:avLst/>
          </a:prstGeom>
        </p:spPr>
      </p:pic>
      <p:sp>
        <p:nvSpPr>
          <p:cNvPr id="13" name="文本框 12">
            <a:extLst>
              <a:ext uri="{FF2B5EF4-FFF2-40B4-BE49-F238E27FC236}">
                <a16:creationId xmlns:a16="http://schemas.microsoft.com/office/drawing/2014/main" id="{C3ACD70E-7389-D404-0E53-C8A1BB2DE371}"/>
              </a:ext>
            </a:extLst>
          </p:cNvPr>
          <p:cNvSpPr txBox="1"/>
          <p:nvPr/>
        </p:nvSpPr>
        <p:spPr>
          <a:xfrm>
            <a:off x="-1" y="2099847"/>
            <a:ext cx="3035431" cy="2031325"/>
          </a:xfrm>
          <a:prstGeom prst="rect">
            <a:avLst/>
          </a:prstGeom>
          <a:noFill/>
        </p:spPr>
        <p:txBody>
          <a:bodyPr wrap="square">
            <a:spAutoFit/>
          </a:bodyPr>
          <a:lstStyle/>
          <a:p>
            <a:r>
              <a:rPr lang="zh-CN" altLang="en-US" dirty="0"/>
              <a:t>我们设计了一个专门的数据流，</a:t>
            </a:r>
            <a:r>
              <a:rPr lang="en-US" altLang="zh-CN" dirty="0"/>
              <a:t>Fused Logit Attention Tiling (Flat)</a:t>
            </a:r>
            <a:r>
              <a:rPr lang="zh-CN" altLang="en-US" dirty="0"/>
              <a:t>，针对注意力层中两个内存带宽</a:t>
            </a:r>
            <a:r>
              <a:rPr lang="en-US" altLang="zh-CN" dirty="0"/>
              <a:t>(BW)</a:t>
            </a:r>
            <a:r>
              <a:rPr lang="zh-CN" altLang="en-US" dirty="0"/>
              <a:t>受限的算子</a:t>
            </a:r>
            <a:r>
              <a:rPr lang="en-US" altLang="zh-CN" dirty="0"/>
              <a:t>L</a:t>
            </a:r>
            <a:r>
              <a:rPr lang="zh-CN" altLang="en-US" dirty="0"/>
              <a:t>和</a:t>
            </a:r>
            <a:r>
              <a:rPr lang="en-US" altLang="zh-CN" dirty="0"/>
              <a:t>A</a:t>
            </a:r>
            <a:r>
              <a:rPr lang="zh-CN" altLang="en-US" dirty="0"/>
              <a:t>。</a:t>
            </a:r>
            <a:r>
              <a:rPr lang="en-US" altLang="zh-CN" dirty="0"/>
              <a:t>Flat</a:t>
            </a:r>
            <a:r>
              <a:rPr lang="zh-CN" altLang="en-US" dirty="0"/>
              <a:t>包括算子内部数据流和算子间数据流，同时执行</a:t>
            </a:r>
            <a:r>
              <a:rPr lang="en-US" altLang="zh-CN" dirty="0"/>
              <a:t>L</a:t>
            </a:r>
            <a:r>
              <a:rPr lang="zh-CN" altLang="en-US" dirty="0"/>
              <a:t>和</a:t>
            </a:r>
            <a:r>
              <a:rPr lang="en-US" altLang="zh-CN" dirty="0"/>
              <a:t>A</a:t>
            </a:r>
            <a:r>
              <a:rPr lang="zh-CN" altLang="en-US" dirty="0"/>
              <a:t>。</a:t>
            </a:r>
          </a:p>
        </p:txBody>
      </p:sp>
      <p:pic>
        <p:nvPicPr>
          <p:cNvPr id="15" name="图片 14">
            <a:extLst>
              <a:ext uri="{FF2B5EF4-FFF2-40B4-BE49-F238E27FC236}">
                <a16:creationId xmlns:a16="http://schemas.microsoft.com/office/drawing/2014/main" id="{12D4D661-16E2-4AE3-2A5C-4460D29C3452}"/>
              </a:ext>
            </a:extLst>
          </p:cNvPr>
          <p:cNvPicPr>
            <a:picLocks noChangeAspect="1"/>
          </p:cNvPicPr>
          <p:nvPr/>
        </p:nvPicPr>
        <p:blipFill>
          <a:blip r:embed="rId3"/>
          <a:stretch>
            <a:fillRect/>
          </a:stretch>
        </p:blipFill>
        <p:spPr>
          <a:xfrm>
            <a:off x="2950214" y="1865063"/>
            <a:ext cx="4542933" cy="2783492"/>
          </a:xfrm>
          <a:prstGeom prst="rect">
            <a:avLst/>
          </a:prstGeom>
        </p:spPr>
      </p:pic>
      <p:pic>
        <p:nvPicPr>
          <p:cNvPr id="16" name="图片 15">
            <a:extLst>
              <a:ext uri="{FF2B5EF4-FFF2-40B4-BE49-F238E27FC236}">
                <a16:creationId xmlns:a16="http://schemas.microsoft.com/office/drawing/2014/main" id="{FAE3A631-C2F8-ECEF-EF00-EE26076FBCEE}"/>
              </a:ext>
            </a:extLst>
          </p:cNvPr>
          <p:cNvPicPr>
            <a:picLocks noChangeAspect="1"/>
          </p:cNvPicPr>
          <p:nvPr/>
        </p:nvPicPr>
        <p:blipFill>
          <a:blip r:embed="rId4"/>
          <a:stretch>
            <a:fillRect/>
          </a:stretch>
        </p:blipFill>
        <p:spPr>
          <a:xfrm>
            <a:off x="0" y="4826675"/>
            <a:ext cx="5424396" cy="2037254"/>
          </a:xfrm>
          <a:prstGeom prst="rect">
            <a:avLst/>
          </a:prstGeom>
        </p:spPr>
      </p:pic>
      <p:sp>
        <p:nvSpPr>
          <p:cNvPr id="18" name="文本框 17">
            <a:extLst>
              <a:ext uri="{FF2B5EF4-FFF2-40B4-BE49-F238E27FC236}">
                <a16:creationId xmlns:a16="http://schemas.microsoft.com/office/drawing/2014/main" id="{A7EE8932-F72B-B6DB-347F-670952AAE850}"/>
              </a:ext>
            </a:extLst>
          </p:cNvPr>
          <p:cNvSpPr txBox="1"/>
          <p:nvPr/>
        </p:nvSpPr>
        <p:spPr>
          <a:xfrm>
            <a:off x="5513368" y="5239208"/>
            <a:ext cx="1890805" cy="1200329"/>
          </a:xfrm>
          <a:prstGeom prst="rect">
            <a:avLst/>
          </a:prstGeom>
          <a:noFill/>
        </p:spPr>
        <p:txBody>
          <a:bodyPr wrap="square">
            <a:spAutoFit/>
          </a:bodyPr>
          <a:lstStyle/>
          <a:p>
            <a:r>
              <a:rPr lang="zh-CN" altLang="en-US" dirty="0"/>
              <a:t>根据序列长度和片上存储器的大小，可以选择不同的粒度</a:t>
            </a:r>
          </a:p>
        </p:txBody>
      </p:sp>
    </p:spTree>
    <p:extLst>
      <p:ext uri="{BB962C8B-B14F-4D97-AF65-F5344CB8AC3E}">
        <p14:creationId xmlns:p14="http://schemas.microsoft.com/office/powerpoint/2010/main" val="3546613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7D9EE77-6AB2-B551-E940-F81D873F03F8}"/>
              </a:ext>
            </a:extLst>
          </p:cNvPr>
          <p:cNvPicPr>
            <a:picLocks noChangeAspect="1"/>
          </p:cNvPicPr>
          <p:nvPr/>
        </p:nvPicPr>
        <p:blipFill>
          <a:blip r:embed="rId2"/>
          <a:stretch>
            <a:fillRect/>
          </a:stretch>
        </p:blipFill>
        <p:spPr>
          <a:xfrm>
            <a:off x="0" y="266111"/>
            <a:ext cx="4978174" cy="2128297"/>
          </a:xfrm>
          <a:prstGeom prst="rect">
            <a:avLst/>
          </a:prstGeom>
        </p:spPr>
      </p:pic>
      <p:pic>
        <p:nvPicPr>
          <p:cNvPr id="7" name="图片 6">
            <a:extLst>
              <a:ext uri="{FF2B5EF4-FFF2-40B4-BE49-F238E27FC236}">
                <a16:creationId xmlns:a16="http://schemas.microsoft.com/office/drawing/2014/main" id="{D67ACA0C-2C91-6182-4D58-60031F3F233A}"/>
              </a:ext>
            </a:extLst>
          </p:cNvPr>
          <p:cNvPicPr>
            <a:picLocks noChangeAspect="1"/>
          </p:cNvPicPr>
          <p:nvPr/>
        </p:nvPicPr>
        <p:blipFill>
          <a:blip r:embed="rId3"/>
          <a:stretch>
            <a:fillRect/>
          </a:stretch>
        </p:blipFill>
        <p:spPr>
          <a:xfrm>
            <a:off x="5128022" y="497440"/>
            <a:ext cx="3425993" cy="5623798"/>
          </a:xfrm>
          <a:prstGeom prst="rect">
            <a:avLst/>
          </a:prstGeom>
        </p:spPr>
      </p:pic>
      <p:pic>
        <p:nvPicPr>
          <p:cNvPr id="9" name="图片 8">
            <a:extLst>
              <a:ext uri="{FF2B5EF4-FFF2-40B4-BE49-F238E27FC236}">
                <a16:creationId xmlns:a16="http://schemas.microsoft.com/office/drawing/2014/main" id="{87DFEBF4-0242-DF1B-5B03-32B250AD186F}"/>
              </a:ext>
            </a:extLst>
          </p:cNvPr>
          <p:cNvPicPr>
            <a:picLocks noChangeAspect="1"/>
          </p:cNvPicPr>
          <p:nvPr/>
        </p:nvPicPr>
        <p:blipFill>
          <a:blip r:embed="rId4"/>
          <a:stretch>
            <a:fillRect/>
          </a:stretch>
        </p:blipFill>
        <p:spPr>
          <a:xfrm>
            <a:off x="8659640" y="497440"/>
            <a:ext cx="3532360" cy="5623799"/>
          </a:xfrm>
          <a:prstGeom prst="rect">
            <a:avLst/>
          </a:prstGeom>
        </p:spPr>
      </p:pic>
      <p:pic>
        <p:nvPicPr>
          <p:cNvPr id="11" name="图片 10">
            <a:extLst>
              <a:ext uri="{FF2B5EF4-FFF2-40B4-BE49-F238E27FC236}">
                <a16:creationId xmlns:a16="http://schemas.microsoft.com/office/drawing/2014/main" id="{2C0D11C5-0221-F8C3-608E-733D975EE676}"/>
              </a:ext>
            </a:extLst>
          </p:cNvPr>
          <p:cNvPicPr>
            <a:picLocks noChangeAspect="1"/>
          </p:cNvPicPr>
          <p:nvPr/>
        </p:nvPicPr>
        <p:blipFill>
          <a:blip r:embed="rId5"/>
          <a:stretch>
            <a:fillRect/>
          </a:stretch>
        </p:blipFill>
        <p:spPr>
          <a:xfrm>
            <a:off x="-1" y="2690812"/>
            <a:ext cx="5152673" cy="1541823"/>
          </a:xfrm>
          <a:prstGeom prst="rect">
            <a:avLst/>
          </a:prstGeom>
        </p:spPr>
      </p:pic>
      <p:pic>
        <p:nvPicPr>
          <p:cNvPr id="13" name="图片 12">
            <a:extLst>
              <a:ext uri="{FF2B5EF4-FFF2-40B4-BE49-F238E27FC236}">
                <a16:creationId xmlns:a16="http://schemas.microsoft.com/office/drawing/2014/main" id="{EF211908-3E5F-DE79-912D-2DF1F15E1BEB}"/>
              </a:ext>
            </a:extLst>
          </p:cNvPr>
          <p:cNvPicPr>
            <a:picLocks noChangeAspect="1"/>
          </p:cNvPicPr>
          <p:nvPr/>
        </p:nvPicPr>
        <p:blipFill>
          <a:blip r:embed="rId6"/>
          <a:stretch>
            <a:fillRect/>
          </a:stretch>
        </p:blipFill>
        <p:spPr>
          <a:xfrm>
            <a:off x="0" y="4588793"/>
            <a:ext cx="5128022" cy="1465149"/>
          </a:xfrm>
          <a:prstGeom prst="rect">
            <a:avLst/>
          </a:prstGeom>
        </p:spPr>
      </p:pic>
    </p:spTree>
    <p:extLst>
      <p:ext uri="{BB962C8B-B14F-4D97-AF65-F5344CB8AC3E}">
        <p14:creationId xmlns:p14="http://schemas.microsoft.com/office/powerpoint/2010/main" val="17769197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3212</TotalTime>
  <Words>767</Words>
  <Application>Microsoft Office PowerPoint</Application>
  <PresentationFormat>宽屏</PresentationFormat>
  <Paragraphs>48</Paragraphs>
  <Slides>7</Slides>
  <Notes>1</Notes>
  <HiddenSlides>1</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煜彦</dc:creator>
  <cp:lastModifiedBy>煜彦 陈</cp:lastModifiedBy>
  <cp:revision>28</cp:revision>
  <dcterms:created xsi:type="dcterms:W3CDTF">2023-05-29T09:02:37Z</dcterms:created>
  <dcterms:modified xsi:type="dcterms:W3CDTF">2023-08-13T13:30:35Z</dcterms:modified>
</cp:coreProperties>
</file>