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  <p:sldId id="264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DBA49-515A-3C45-2153-956DE81A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9FE96-911B-6439-086F-76C10EFA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8D858-06B7-05FC-1EBC-C53401CB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6BA02-D051-9BA8-C4E6-C8B7C8B4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335FE-9E21-EC26-5B0A-E27ACEFC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476E-B704-2C35-16C8-653FA7F9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CD9FF-235E-49FC-BFAF-B9AF6208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3E360-7EEA-1C13-C442-A1C112C9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FBF16-3068-9758-666B-65AD2FBD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842B8-BC69-27B5-776E-4581B23F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6FC9F-C70C-9990-7443-C36432616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2D2A2-96EA-5875-0678-45FD79FE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6ABCA-E2C1-7176-F783-E513CC8D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8E74-EDA5-7416-03F8-7FEDA936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69898-51F7-E206-2241-CB12C5B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C314-539F-68DC-0D50-B32D989C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79A1-D998-6D04-3F18-D62AAB1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4A69C-05BB-49CA-5DC6-EB98B2D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022F6-9376-FCF5-46B9-21A3FC51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1506B-640B-8165-EC90-0ED4D6D6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7CD9-D4F2-8CC2-44B2-CF811FDF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0E78A-CE78-ED9B-E585-FC2DB1F1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C35A0-26E0-D4BD-8A09-E86150E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EF837-E3AA-5D4F-5933-671A5D2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C88CD-6BE2-8686-85DC-4D76B11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4C77-6A55-E84B-1A7A-B0D21EA5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A57E1-7125-9088-B104-D3DDADAA4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1A24B-A367-B0A6-B618-8951A236B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D2B56-E8F0-08EA-9667-6709F81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8DD89-3232-A432-7D03-AC89AD87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35610-747C-C23B-05BC-770CE493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644E3-9FB1-162A-3E78-A5470816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01A68-09B3-1409-59DC-3F57F6C6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A03B1-ECD7-8CF3-71A6-40B39D07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1740E2-4C47-8D0C-EF90-01B3F0E0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61FC3-9FAE-3752-F567-2AEEAD3D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CBA41-5B23-5248-DC67-15B779E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04FDC-2566-14FD-9E62-7ED8098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86B9-2660-903E-1D1D-32A66FF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6EE3A-F767-4438-2CBF-66857A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70467-6110-4A3C-7443-B0991A0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6451E-9F11-E2EA-1E0D-3D4FE59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5A8D4-638B-9527-2851-A9E29A6A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BC647-5565-59B0-C6DF-2646BAF5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D2919B-6AC2-32B9-AE97-1843D464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E85DB-808E-5005-EDAD-B889FFE3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0B9B-EEC0-2DAC-BC4A-B7FB770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760CE-38B4-F96B-DB0A-138A4196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7A030-08CF-9109-69F1-C98F7B35C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8A0FE-A8B5-7097-DDAB-39CC7AFE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6F28E-84E8-982B-2382-83C2F1AA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C8509-0838-57CB-F7F2-80CC3275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7237-4D30-464F-10B2-C9631FFF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45DB2C-9DFC-2981-E332-DC06B39A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38DEB-9444-C512-514C-8B354A2A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A5C93-39B0-87A7-D5D9-DFC21B12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3BEBE-209E-3DB9-A963-D66C1249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E1351-F304-172E-C941-2CBB7519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8F230F-38C1-9F71-4F7D-7AE67F20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274B3-D75C-9AB3-0BBE-CF04A623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4E7D7-8EC4-2F4B-6817-E53E99D26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54F6-7BC3-4474-B947-CCE0069B1EEB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0D9B4-7C01-F15A-8F8A-57DA20F64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ABC39-3C8A-DF12-E642-73BE6D70E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6401-53EA-4A2C-A275-4392E098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B2EF5B-643B-A53B-73BB-472659F44B55}"/>
              </a:ext>
            </a:extLst>
          </p:cNvPr>
          <p:cNvSpPr/>
          <p:nvPr/>
        </p:nvSpPr>
        <p:spPr>
          <a:xfrm>
            <a:off x="2413591" y="1275907"/>
            <a:ext cx="1424762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BEAADF-222F-89B8-0FD3-5027AA93B11F}"/>
              </a:ext>
            </a:extLst>
          </p:cNvPr>
          <p:cNvSpPr/>
          <p:nvPr/>
        </p:nvSpPr>
        <p:spPr>
          <a:xfrm>
            <a:off x="8467061" y="1275906"/>
            <a:ext cx="1424762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BD3573-E175-3D65-FF82-DD3BDB11DFE9}"/>
              </a:ext>
            </a:extLst>
          </p:cNvPr>
          <p:cNvSpPr/>
          <p:nvPr/>
        </p:nvSpPr>
        <p:spPr>
          <a:xfrm>
            <a:off x="5383619" y="1275907"/>
            <a:ext cx="1424762" cy="63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C0548-C40F-12C1-6FB6-26E87639BB68}"/>
              </a:ext>
            </a:extLst>
          </p:cNvPr>
          <p:cNvSpPr/>
          <p:nvPr/>
        </p:nvSpPr>
        <p:spPr>
          <a:xfrm>
            <a:off x="2668772" y="3104705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7F1F9-1C53-350D-68D4-0ECB0DC16CD9}"/>
              </a:ext>
            </a:extLst>
          </p:cNvPr>
          <p:cNvSpPr/>
          <p:nvPr/>
        </p:nvSpPr>
        <p:spPr>
          <a:xfrm>
            <a:off x="8722242" y="3108247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0FFDE0-D54E-45B4-C73A-942D62208A8A}"/>
              </a:ext>
            </a:extLst>
          </p:cNvPr>
          <p:cNvSpPr/>
          <p:nvPr/>
        </p:nvSpPr>
        <p:spPr>
          <a:xfrm>
            <a:off x="5638800" y="3104705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7C6AB-AD92-317C-6C7F-FEEF40D36C91}"/>
              </a:ext>
            </a:extLst>
          </p:cNvPr>
          <p:cNvSpPr/>
          <p:nvPr/>
        </p:nvSpPr>
        <p:spPr>
          <a:xfrm>
            <a:off x="2498651" y="4944141"/>
            <a:ext cx="1254642" cy="6911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CE3AF9-A600-7717-B2AC-9A18EF0457C1}"/>
              </a:ext>
            </a:extLst>
          </p:cNvPr>
          <p:cNvSpPr/>
          <p:nvPr/>
        </p:nvSpPr>
        <p:spPr>
          <a:xfrm>
            <a:off x="8552121" y="4944141"/>
            <a:ext cx="1254642" cy="6911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AE6D7B-15E3-7395-148B-E37DDB9B456B}"/>
              </a:ext>
            </a:extLst>
          </p:cNvPr>
          <p:cNvSpPr/>
          <p:nvPr/>
        </p:nvSpPr>
        <p:spPr>
          <a:xfrm>
            <a:off x="5468679" y="4944141"/>
            <a:ext cx="1254642" cy="6911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DC48C0-EEDA-DBF7-0568-009E0BCD787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25972" y="1913860"/>
            <a:ext cx="0" cy="11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B804EF-01DC-CA8C-E2A1-0C13D4B2E42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125972" y="1913860"/>
            <a:ext cx="2970028" cy="11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E54000-C4C6-2DB5-2FE9-440691427297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125972" y="1913860"/>
            <a:ext cx="6053470" cy="11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CD48E0E-B5CA-A1C2-F55D-CAB24D6DD13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125972" y="1913860"/>
            <a:ext cx="2970028" cy="11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07C5F2-B56C-0109-F9F4-E6B3818B184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1913860"/>
            <a:ext cx="0" cy="11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39579AD-6878-07AC-859E-3409DC39D4C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913860"/>
            <a:ext cx="3083442" cy="11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8D164B-6891-DD59-3A7C-73072DDAC5F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25972" y="1913859"/>
            <a:ext cx="6053470" cy="11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9A57E7-D5CE-2405-50F4-C9DC49BBA69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096000" y="1913859"/>
            <a:ext cx="3083442" cy="11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D06520-C27F-1888-9BAC-642A0510695C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179442" y="1913859"/>
            <a:ext cx="0" cy="1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B566EF7-8B4C-B53D-DE3B-464C2769799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125972" y="4019105"/>
            <a:ext cx="0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800FE8-9342-A198-E2E4-AC1BD6F07C4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125972" y="4019105"/>
            <a:ext cx="2970028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2015D6-C981-2CCA-684B-9DEA66909DB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125972" y="4022647"/>
            <a:ext cx="6053470" cy="9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51DD59D-DC45-D190-717A-19FF654DE198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125972" y="4019105"/>
            <a:ext cx="2970028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13DE38B-C500-6D76-426C-1D97E2F5B796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125972" y="4019105"/>
            <a:ext cx="6053470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F403991-CC8A-F090-5617-BBC2C88769B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96000" y="4019105"/>
            <a:ext cx="0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101C516-EF98-8AB6-27A8-CD4A960215C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096000" y="4019105"/>
            <a:ext cx="3083442" cy="9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3AEA3D0-41E6-ACD3-301F-77E6BE3423E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6096000" y="4022647"/>
            <a:ext cx="3083442" cy="9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7A4368E-6280-D39C-18A2-E90AD4FF3C66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9179442" y="4022647"/>
            <a:ext cx="0" cy="9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80A074D-F0FE-CB6D-67E0-2171C4908F31}"/>
              </a:ext>
            </a:extLst>
          </p:cNvPr>
          <p:cNvCxnSpPr/>
          <p:nvPr/>
        </p:nvCxnSpPr>
        <p:spPr>
          <a:xfrm>
            <a:off x="461453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7A87B7C-EDB2-8EE0-A1E0-307C8D0FBB09}"/>
              </a:ext>
            </a:extLst>
          </p:cNvPr>
          <p:cNvCxnSpPr>
            <a:cxnSpLocks/>
          </p:cNvCxnSpPr>
          <p:nvPr/>
        </p:nvCxnSpPr>
        <p:spPr>
          <a:xfrm>
            <a:off x="764481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68B937-BCE9-4409-78A2-5EF90440536E}"/>
              </a:ext>
            </a:extLst>
          </p:cNvPr>
          <p:cNvSpPr txBox="1"/>
          <p:nvPr/>
        </p:nvSpPr>
        <p:spPr>
          <a:xfrm>
            <a:off x="709723" y="66062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Phase two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509EF-C90E-1ABE-0FA6-D41CB2F332F3}"/>
              </a:ext>
            </a:extLst>
          </p:cNvPr>
          <p:cNvSpPr txBox="1"/>
          <p:nvPr/>
        </p:nvSpPr>
        <p:spPr>
          <a:xfrm>
            <a:off x="1129266" y="1861825"/>
            <a:ext cx="757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在门控网络选择实际专家后，对基于估计的调度决策进行微调。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708EE2-A9B7-5DDB-72E6-10B975BEAD04}"/>
              </a:ext>
            </a:extLst>
          </p:cNvPr>
          <p:cNvSpPr txBox="1"/>
          <p:nvPr/>
        </p:nvSpPr>
        <p:spPr>
          <a:xfrm>
            <a:off x="1129267" y="3063029"/>
            <a:ext cx="9486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通过比较总体前</a:t>
            </a:r>
            <a:r>
              <a:rPr lang="en-US" altLang="zh-CN" dirty="0"/>
              <a:t>2k</a:t>
            </a:r>
            <a:r>
              <a:rPr lang="zh-CN" altLang="en-US" dirty="0"/>
              <a:t>名专家来检查选择结果是否明显偏离估计。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211141-B248-30A5-57A7-E95C8E24EAE6}"/>
              </a:ext>
            </a:extLst>
          </p:cNvPr>
          <p:cNvSpPr txBox="1"/>
          <p:nvPr/>
        </p:nvSpPr>
        <p:spPr>
          <a:xfrm>
            <a:off x="1129266" y="4264233"/>
            <a:ext cx="993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如果两个列表相同，则不需要进行微调，并继续进行推理。否则，调度器将按照阶段</a:t>
            </a:r>
            <a:r>
              <a:rPr lang="en-US" altLang="zh-CN" dirty="0"/>
              <a:t>1</a:t>
            </a:r>
            <a:r>
              <a:rPr lang="zh-CN" altLang="en-US" dirty="0"/>
              <a:t>中相同的逻辑，使用现在可用的实际专家流行度重新计算资源分配。</a:t>
            </a:r>
          </a:p>
        </p:txBody>
      </p:sp>
    </p:spTree>
    <p:extLst>
      <p:ext uri="{BB962C8B-B14F-4D97-AF65-F5344CB8AC3E}">
        <p14:creationId xmlns:p14="http://schemas.microsoft.com/office/powerpoint/2010/main" val="182797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D89821-A831-43D8-B539-15813668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0" y="802869"/>
            <a:ext cx="10277475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BCE33-C039-E902-73B9-1E220843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6" y="3521592"/>
            <a:ext cx="10410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0DAF2E4-47B1-A048-84DA-516E9CE05D65}"/>
              </a:ext>
            </a:extLst>
          </p:cNvPr>
          <p:cNvSpPr txBox="1"/>
          <p:nvPr/>
        </p:nvSpPr>
        <p:spPr>
          <a:xfrm>
            <a:off x="2836235" y="3059668"/>
            <a:ext cx="74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Accelerating Distributed </a:t>
            </a:r>
            <a:r>
              <a:rPr lang="en-US" altLang="zh-CN" dirty="0" err="1"/>
              <a:t>MoE</a:t>
            </a:r>
            <a:r>
              <a:rPr lang="en-US" altLang="zh-CN" dirty="0"/>
              <a:t> Training and Inference with Lina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659064-F54C-1ACE-E217-B45EA3843CEF}"/>
              </a:ext>
            </a:extLst>
          </p:cNvPr>
          <p:cNvSpPr txBox="1"/>
          <p:nvPr/>
        </p:nvSpPr>
        <p:spPr>
          <a:xfrm>
            <a:off x="8790468" y="4673009"/>
            <a:ext cx="102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atc23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96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59F15-511E-D900-1D5B-D97F33B8F7AE}"/>
              </a:ext>
            </a:extLst>
          </p:cNvPr>
          <p:cNvSpPr txBox="1"/>
          <p:nvPr/>
        </p:nvSpPr>
        <p:spPr>
          <a:xfrm>
            <a:off x="2293532" y="1219782"/>
            <a:ext cx="830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分布式</a:t>
            </a:r>
            <a:r>
              <a:rPr lang="en-US" altLang="zh-CN" dirty="0" err="1"/>
              <a:t>MoE</a:t>
            </a:r>
            <a:r>
              <a:rPr lang="zh-CN" altLang="en-US" dirty="0"/>
              <a:t>训练和推理是低效的，主要是由于模型计算过程中</a:t>
            </a:r>
            <a:r>
              <a:rPr lang="en-US" altLang="zh-CN" dirty="0"/>
              <a:t>all-to-all</a:t>
            </a:r>
            <a:r>
              <a:rPr lang="zh-CN" altLang="en-US" dirty="0"/>
              <a:t>的通信。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B22D9-3576-B252-0356-DEB609B8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953"/>
            <a:ext cx="5374703" cy="36026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618E55-897C-DAA2-61EB-5935640082E0}"/>
              </a:ext>
            </a:extLst>
          </p:cNvPr>
          <p:cNvSpPr txBox="1"/>
          <p:nvPr/>
        </p:nvSpPr>
        <p:spPr>
          <a:xfrm>
            <a:off x="1134584" y="1219782"/>
            <a:ext cx="8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EF7561-73F0-952E-7122-B0EA7422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32" y="2636875"/>
            <a:ext cx="6940060" cy="28166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DF6A0E-25A7-32F5-B697-52699D212601}"/>
              </a:ext>
            </a:extLst>
          </p:cNvPr>
          <p:cNvSpPr/>
          <p:nvPr/>
        </p:nvSpPr>
        <p:spPr>
          <a:xfrm>
            <a:off x="833120" y="2052320"/>
            <a:ext cx="3759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6C10B5-7B77-C688-6EBC-1AD276FA7F25}"/>
              </a:ext>
            </a:extLst>
          </p:cNvPr>
          <p:cNvSpPr/>
          <p:nvPr/>
        </p:nvSpPr>
        <p:spPr>
          <a:xfrm>
            <a:off x="1219200" y="2052320"/>
            <a:ext cx="3759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CCC81D-E221-DE89-87CE-C3A0FF1F02AA}"/>
              </a:ext>
            </a:extLst>
          </p:cNvPr>
          <p:cNvSpPr/>
          <p:nvPr/>
        </p:nvSpPr>
        <p:spPr>
          <a:xfrm>
            <a:off x="518160" y="4339695"/>
            <a:ext cx="389416" cy="4215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B7BFED-D64C-A5E8-F144-BFE81B8D6C2A}"/>
              </a:ext>
            </a:extLst>
          </p:cNvPr>
          <p:cNvSpPr/>
          <p:nvPr/>
        </p:nvSpPr>
        <p:spPr>
          <a:xfrm>
            <a:off x="4648116" y="4339695"/>
            <a:ext cx="389416" cy="4215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C62E9C-5E75-8B3F-2D51-548116042E01}"/>
              </a:ext>
            </a:extLst>
          </p:cNvPr>
          <p:cNvSpPr/>
          <p:nvPr/>
        </p:nvSpPr>
        <p:spPr>
          <a:xfrm>
            <a:off x="819624" y="5576255"/>
            <a:ext cx="389416" cy="4215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1FCA49-BBEC-234F-3069-40FCB6F30F26}"/>
              </a:ext>
            </a:extLst>
          </p:cNvPr>
          <p:cNvSpPr/>
          <p:nvPr/>
        </p:nvSpPr>
        <p:spPr>
          <a:xfrm>
            <a:off x="1219200" y="5576254"/>
            <a:ext cx="389416" cy="4215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E0083-2282-F0AF-9D85-B3A9B31A9342}"/>
              </a:ext>
            </a:extLst>
          </p:cNvPr>
          <p:cNvSpPr/>
          <p:nvPr/>
        </p:nvSpPr>
        <p:spPr>
          <a:xfrm>
            <a:off x="3635132" y="5576254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F3DBFF-23C0-98F2-9D8F-7839CFA8DC7E}"/>
              </a:ext>
            </a:extLst>
          </p:cNvPr>
          <p:cNvSpPr/>
          <p:nvPr/>
        </p:nvSpPr>
        <p:spPr>
          <a:xfrm>
            <a:off x="4034708" y="5576253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1E7A78-E080-1D1D-4B83-66F9E79E0920}"/>
              </a:ext>
            </a:extLst>
          </p:cNvPr>
          <p:cNvSpPr/>
          <p:nvPr/>
        </p:nvSpPr>
        <p:spPr>
          <a:xfrm>
            <a:off x="3635132" y="2052321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6EA1A-BDD1-92D7-E1B5-461A7A804F69}"/>
              </a:ext>
            </a:extLst>
          </p:cNvPr>
          <p:cNvSpPr/>
          <p:nvPr/>
        </p:nvSpPr>
        <p:spPr>
          <a:xfrm>
            <a:off x="4034708" y="2052320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8B75D-81CF-6B5C-B1C7-C1EF4AE380B2}"/>
              </a:ext>
            </a:extLst>
          </p:cNvPr>
          <p:cNvSpPr/>
          <p:nvPr/>
        </p:nvSpPr>
        <p:spPr>
          <a:xfrm>
            <a:off x="3314688" y="4333107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F62200-A525-E734-C21D-894DB5BF8DAF}"/>
              </a:ext>
            </a:extLst>
          </p:cNvPr>
          <p:cNvSpPr/>
          <p:nvPr/>
        </p:nvSpPr>
        <p:spPr>
          <a:xfrm>
            <a:off x="1627670" y="4344642"/>
            <a:ext cx="389416" cy="421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8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B92712-A229-5862-9707-4B4FB0EB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00" y="940985"/>
            <a:ext cx="5545997" cy="1525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44ED2E-A3DF-ED05-8926-930E4E3FF5FF}"/>
              </a:ext>
            </a:extLst>
          </p:cNvPr>
          <p:cNvSpPr txBox="1"/>
          <p:nvPr/>
        </p:nvSpPr>
        <p:spPr>
          <a:xfrm>
            <a:off x="1144786" y="6092567"/>
            <a:ext cx="99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负载不均衡不仅会延迟</a:t>
            </a:r>
            <a:r>
              <a:rPr lang="en-US" altLang="zh-CN" dirty="0"/>
              <a:t>all-to-all</a:t>
            </a:r>
            <a:r>
              <a:rPr lang="zh-CN" altLang="en-US" dirty="0"/>
              <a:t>的启动，而且还会导致设备之间传输大小和带宽利用率的不平衡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B96D1-E210-5A2A-6885-5AB43A591A2F}"/>
              </a:ext>
            </a:extLst>
          </p:cNvPr>
          <p:cNvSpPr txBox="1"/>
          <p:nvPr/>
        </p:nvSpPr>
        <p:spPr>
          <a:xfrm>
            <a:off x="830929" y="773140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8FB3EA-D791-922C-C54B-9F61B0BAEE7E}"/>
              </a:ext>
            </a:extLst>
          </p:cNvPr>
          <p:cNvSpPr txBox="1"/>
          <p:nvPr/>
        </p:nvSpPr>
        <p:spPr>
          <a:xfrm>
            <a:off x="830929" y="3297866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C99547-2AFD-ECAC-C5E8-78AD3859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04" y="3791187"/>
            <a:ext cx="4676775" cy="2000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8E6CC6-B2C1-8B03-FCAA-E4392A39D799}"/>
              </a:ext>
            </a:extLst>
          </p:cNvPr>
          <p:cNvSpPr txBox="1"/>
          <p:nvPr/>
        </p:nvSpPr>
        <p:spPr>
          <a:xfrm>
            <a:off x="1803867" y="2682278"/>
            <a:ext cx="920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all-to-all</a:t>
            </a:r>
            <a:r>
              <a:rPr lang="zh-CN" altLang="en-US" dirty="0"/>
              <a:t>和</a:t>
            </a:r>
            <a:r>
              <a:rPr lang="en-US" altLang="zh-CN" dirty="0"/>
              <a:t>all-reduce</a:t>
            </a:r>
            <a:r>
              <a:rPr lang="zh-CN" altLang="en-US" dirty="0"/>
              <a:t>在后向中重叠时经常会争夺网络带宽，导致计算阻塞时间延长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741043-B5B0-1843-C6CB-96E0EF736C7A}"/>
              </a:ext>
            </a:extLst>
          </p:cNvPr>
          <p:cNvSpPr txBox="1"/>
          <p:nvPr/>
        </p:nvSpPr>
        <p:spPr>
          <a:xfrm>
            <a:off x="219615" y="192438"/>
            <a:ext cx="8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</a:p>
        </p:txBody>
      </p:sp>
    </p:spTree>
    <p:extLst>
      <p:ext uri="{BB962C8B-B14F-4D97-AF65-F5344CB8AC3E}">
        <p14:creationId xmlns:p14="http://schemas.microsoft.com/office/powerpoint/2010/main" val="37906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9D4433-AB62-B4A0-5939-4EFE84763BB9}"/>
              </a:ext>
            </a:extLst>
          </p:cNvPr>
          <p:cNvSpPr txBox="1"/>
          <p:nvPr/>
        </p:nvSpPr>
        <p:spPr>
          <a:xfrm>
            <a:off x="6719776" y="1705183"/>
            <a:ext cx="461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all-reduce</a:t>
            </a:r>
            <a:r>
              <a:rPr lang="zh-CN" altLang="en-US" dirty="0"/>
              <a:t>不会阻塞计算，</a:t>
            </a:r>
            <a:r>
              <a:rPr lang="en-US" altLang="zh-CN" dirty="0"/>
              <a:t>all-to-all</a:t>
            </a:r>
            <a:r>
              <a:rPr lang="zh-CN" altLang="en-US" dirty="0"/>
              <a:t>阻塞计算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3520BA-F485-DB87-753D-DD2FD82EFE8F}"/>
              </a:ext>
            </a:extLst>
          </p:cNvPr>
          <p:cNvSpPr txBox="1"/>
          <p:nvPr/>
        </p:nvSpPr>
        <p:spPr>
          <a:xfrm>
            <a:off x="2384574" y="2978542"/>
            <a:ext cx="1037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在后向中优先考虑</a:t>
            </a:r>
            <a:r>
              <a:rPr lang="en-US" altLang="zh-CN" dirty="0"/>
              <a:t>all-to-all</a:t>
            </a:r>
            <a:r>
              <a:rPr lang="zh-CN" altLang="en-US" dirty="0"/>
              <a:t>，避免</a:t>
            </a:r>
            <a:r>
              <a:rPr lang="en-US" altLang="zh-CN" dirty="0"/>
              <a:t>all-reduce</a:t>
            </a:r>
            <a:r>
              <a:rPr lang="zh-CN" altLang="en-US" dirty="0"/>
              <a:t>和</a:t>
            </a:r>
            <a:r>
              <a:rPr lang="en-US" altLang="zh-CN" dirty="0"/>
              <a:t>all-to-all</a:t>
            </a:r>
            <a:r>
              <a:rPr lang="zh-CN" altLang="en-US" dirty="0"/>
              <a:t>并发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BC8210-CDE6-A0DC-5EA1-B44B5E39C48F}"/>
              </a:ext>
            </a:extLst>
          </p:cNvPr>
          <p:cNvSpPr txBox="1"/>
          <p:nvPr/>
        </p:nvSpPr>
        <p:spPr>
          <a:xfrm>
            <a:off x="468054" y="446713"/>
            <a:ext cx="5124891" cy="36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Prioritizing All-to-All Training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41545C-6F42-8D83-44BB-4F03F6525ED3}"/>
              </a:ext>
            </a:extLst>
          </p:cNvPr>
          <p:cNvSpPr txBox="1"/>
          <p:nvPr/>
        </p:nvSpPr>
        <p:spPr>
          <a:xfrm>
            <a:off x="2120083" y="3831729"/>
            <a:ext cx="970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Challenge</a:t>
            </a:r>
            <a:r>
              <a:rPr lang="zh-CN" altLang="en-US" dirty="0"/>
              <a:t>：抢占</a:t>
            </a:r>
            <a:r>
              <a:rPr lang="en-US" altLang="zh-CN" dirty="0"/>
              <a:t>all-reduce</a:t>
            </a:r>
            <a:r>
              <a:rPr lang="zh-CN" altLang="en-US" dirty="0"/>
              <a:t>在当前的多</a:t>
            </a:r>
            <a:r>
              <a:rPr lang="en-US" altLang="zh-CN" dirty="0" err="1"/>
              <a:t>gpu</a:t>
            </a:r>
            <a:r>
              <a:rPr lang="zh-CN" altLang="en-US" dirty="0"/>
              <a:t>通信库是不可能做到的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56DBC20-A7CC-E5CC-6430-BF47C4C4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00" y="4790377"/>
            <a:ext cx="4829175" cy="1066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1422567-427B-B1B8-45C7-93D99684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88" y="1285012"/>
            <a:ext cx="4762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64DF41-088F-C277-8530-8BF50AE95B24}"/>
              </a:ext>
            </a:extLst>
          </p:cNvPr>
          <p:cNvSpPr txBox="1"/>
          <p:nvPr/>
        </p:nvSpPr>
        <p:spPr>
          <a:xfrm>
            <a:off x="1249880" y="1315536"/>
            <a:ext cx="10028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partitions the communication operations into small micro-ops and schedule them strategically in order to prioritize all-to-all without impeding all-reduce and the computation process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D7438-7A83-6B9A-E0D8-A11DAA2A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80" y="2699802"/>
            <a:ext cx="4743450" cy="1047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DB54B9-9586-2672-19C5-D3930188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41" y="4485488"/>
            <a:ext cx="4781550" cy="11906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E20C8-9507-15E7-DDAE-1409D5A71231}"/>
              </a:ext>
            </a:extLst>
          </p:cNvPr>
          <p:cNvSpPr txBox="1"/>
          <p:nvPr/>
        </p:nvSpPr>
        <p:spPr>
          <a:xfrm>
            <a:off x="390746" y="43967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Tensor Partitioning and Micro-Ops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2DFADF-8767-F37C-77C1-63038ECE54B4}"/>
              </a:ext>
            </a:extLst>
          </p:cNvPr>
          <p:cNvSpPr txBox="1"/>
          <p:nvPr/>
        </p:nvSpPr>
        <p:spPr>
          <a:xfrm>
            <a:off x="7581015" y="3030279"/>
            <a:ext cx="229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切分</a:t>
            </a:r>
            <a:r>
              <a:rPr lang="en-US" altLang="zh-CN" dirty="0"/>
              <a:t>all-reduce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2A6BF-088E-35CB-3785-2F4FA87582B1}"/>
              </a:ext>
            </a:extLst>
          </p:cNvPr>
          <p:cNvSpPr txBox="1"/>
          <p:nvPr/>
        </p:nvSpPr>
        <p:spPr>
          <a:xfrm>
            <a:off x="6533707" y="4896134"/>
            <a:ext cx="439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切分</a:t>
            </a:r>
            <a:r>
              <a:rPr lang="en-US" altLang="zh-CN" dirty="0"/>
              <a:t>all-to-all</a:t>
            </a:r>
            <a:r>
              <a:rPr lang="zh-CN" altLang="en-US" dirty="0"/>
              <a:t>和</a:t>
            </a:r>
            <a:r>
              <a:rPr lang="en-US" altLang="zh-CN" dirty="0"/>
              <a:t>FFN</a:t>
            </a:r>
            <a:r>
              <a:rPr lang="zh-CN" altLang="en-US" dirty="0"/>
              <a:t>，</a:t>
            </a:r>
            <a:r>
              <a:rPr lang="en-US" altLang="zh-CN" dirty="0"/>
              <a:t>all-to-all</a:t>
            </a:r>
            <a:r>
              <a:rPr lang="zh-CN" altLang="en-US" dirty="0"/>
              <a:t>和</a:t>
            </a:r>
            <a:r>
              <a:rPr lang="en-US" altLang="zh-CN" dirty="0"/>
              <a:t>FFN</a:t>
            </a:r>
            <a:r>
              <a:rPr lang="zh-CN" altLang="en-US" dirty="0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23245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502271-0E3C-1E0E-FE11-9DB86B40AEA1}"/>
              </a:ext>
            </a:extLst>
          </p:cNvPr>
          <p:cNvSpPr txBox="1"/>
          <p:nvPr/>
        </p:nvSpPr>
        <p:spPr>
          <a:xfrm>
            <a:off x="390746" y="86264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Scheduling Resources in Inference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284BAA-241C-9E27-798E-EE2DC4275613}"/>
              </a:ext>
            </a:extLst>
          </p:cNvPr>
          <p:cNvSpPr txBox="1"/>
          <p:nvPr/>
        </p:nvSpPr>
        <p:spPr>
          <a:xfrm>
            <a:off x="1102240" y="2127089"/>
            <a:ext cx="635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动态调度每个专家的资源，以平衡每个设备的工作负载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BC3D9C-89CE-1A07-7DFE-26AA0E42AA75}"/>
              </a:ext>
            </a:extLst>
          </p:cNvPr>
          <p:cNvSpPr txBox="1"/>
          <p:nvPr/>
        </p:nvSpPr>
        <p:spPr>
          <a:xfrm>
            <a:off x="6780026" y="2127089"/>
            <a:ext cx="436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受欢迎的专家分配更多的设备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B91BA4-B8F4-3694-6FC1-BC608941E925}"/>
              </a:ext>
            </a:extLst>
          </p:cNvPr>
          <p:cNvSpPr txBox="1"/>
          <p:nvPr/>
        </p:nvSpPr>
        <p:spPr>
          <a:xfrm>
            <a:off x="1102240" y="3378630"/>
            <a:ext cx="10702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Challenge: know the expert popularity distribution, before the input is processed by the gating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AF6BB1-B5C7-3A25-FF80-289CB914B701}"/>
              </a:ext>
            </a:extLst>
          </p:cNvPr>
          <p:cNvSpPr txBox="1"/>
          <p:nvPr/>
        </p:nvSpPr>
        <p:spPr>
          <a:xfrm>
            <a:off x="1102240" y="4616178"/>
            <a:ext cx="915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similar tokens naturally tend to be processed by the same or similar experts in each layer</a:t>
            </a:r>
          </a:p>
        </p:txBody>
      </p:sp>
    </p:spTree>
    <p:extLst>
      <p:ext uri="{BB962C8B-B14F-4D97-AF65-F5344CB8AC3E}">
        <p14:creationId xmlns:p14="http://schemas.microsoft.com/office/powerpoint/2010/main" val="375575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849DCF-95D8-A012-2860-7D32C0F676FC}"/>
              </a:ext>
            </a:extLst>
          </p:cNvPr>
          <p:cNvSpPr txBox="1"/>
          <p:nvPr/>
        </p:nvSpPr>
        <p:spPr>
          <a:xfrm>
            <a:off x="324292" y="42081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Estimating expert popularity in i+1 layer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3EC6B0-8166-C595-949D-5843825F0C06}"/>
              </a:ext>
            </a:extLst>
          </p:cNvPr>
          <p:cNvSpPr txBox="1"/>
          <p:nvPr/>
        </p:nvSpPr>
        <p:spPr>
          <a:xfrm>
            <a:off x="1065468" y="1269047"/>
            <a:ext cx="887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the profiling stage, collect the expert selection results of all tokens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038C79-7C78-878E-1E13-7AF1950616C9}"/>
              </a:ext>
            </a:extLst>
          </p:cNvPr>
          <p:cNvSpPr txBox="1"/>
          <p:nvPr/>
        </p:nvSpPr>
        <p:spPr>
          <a:xfrm>
            <a:off x="1028361" y="2172563"/>
            <a:ext cx="10683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group tokens that select the same experts from layer </a:t>
            </a:r>
            <a:r>
              <a:rPr lang="en-US" altLang="zh-CN" dirty="0" err="1"/>
              <a:t>i</a:t>
            </a:r>
            <a:r>
              <a:rPr lang="en-US" altLang="zh-CN" dirty="0"/>
              <a:t>−l to layer </a:t>
            </a:r>
            <a:r>
              <a:rPr lang="en-US" altLang="zh-CN" dirty="0" err="1"/>
              <a:t>i</a:t>
            </a:r>
            <a:r>
              <a:rPr lang="en-US" altLang="zh-CN" dirty="0"/>
              <a:t>, which represent a unique sample path of experts used.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87D8EA-8F91-ACC4-CAB2-19863B48D721}"/>
              </a:ext>
            </a:extLst>
          </p:cNvPr>
          <p:cNvSpPr txBox="1"/>
          <p:nvPr/>
        </p:nvSpPr>
        <p:spPr>
          <a:xfrm>
            <a:off x="1065468" y="3432866"/>
            <a:ext cx="906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each sample path j, compute the expert popularity distribution         for layer i+1.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B02BDD-B387-34E9-7EE0-E4EE820F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99" y="3474672"/>
            <a:ext cx="466725" cy="3238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48EDAE-0796-1328-3986-EE8989BB8AC0}"/>
              </a:ext>
            </a:extLst>
          </p:cNvPr>
          <p:cNvSpPr txBox="1"/>
          <p:nvPr/>
        </p:nvSpPr>
        <p:spPr>
          <a:xfrm>
            <a:off x="1065468" y="4578088"/>
            <a:ext cx="1060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estimate the next layer’s expert selection distribution for each sample path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2B80DD-A9F0-8244-CBE5-1614CA6D26AB}"/>
              </a:ext>
            </a:extLst>
          </p:cNvPr>
          <p:cNvSpPr txBox="1"/>
          <p:nvPr/>
        </p:nvSpPr>
        <p:spPr>
          <a:xfrm>
            <a:off x="1687919" y="5187607"/>
            <a:ext cx="9890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each layer </a:t>
            </a:r>
            <a:r>
              <a:rPr lang="en-US" altLang="zh-CN" dirty="0" err="1"/>
              <a:t>i</a:t>
            </a:r>
            <a:r>
              <a:rPr lang="en-US" altLang="zh-CN" dirty="0"/>
              <a:t>, for a sample path j, pick the top-k expert(s) of the i+1 layer from         and use their probabilities               to represent expert popularity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0934A4F-6E56-2DBE-6848-D0EAE2A1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386" y="5210933"/>
            <a:ext cx="466725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982394-FFD1-81E6-ADAA-D88751BFB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68" y="5529066"/>
            <a:ext cx="790575" cy="2857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BB7F79-06C0-0D86-0C35-B992B5076157}"/>
              </a:ext>
            </a:extLst>
          </p:cNvPr>
          <p:cNvSpPr txBox="1"/>
          <p:nvPr/>
        </p:nvSpPr>
        <p:spPr>
          <a:xfrm>
            <a:off x="1687919" y="4038027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同一组 </a:t>
            </a:r>
            <a:r>
              <a:rPr lang="en-US" altLang="zh-CN" dirty="0"/>
              <a:t>token </a:t>
            </a:r>
            <a:r>
              <a:rPr lang="zh-CN" altLang="en-US" dirty="0"/>
              <a:t>选择 </a:t>
            </a:r>
            <a:r>
              <a:rPr lang="en-US" altLang="zh-CN" dirty="0"/>
              <a:t>i+1 </a:t>
            </a:r>
            <a:r>
              <a:rPr lang="zh-CN" altLang="en-US" dirty="0"/>
              <a:t>层的专家的可能性均值？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1C5E95-F871-A1E2-0D7A-3937FF334F96}"/>
              </a:ext>
            </a:extLst>
          </p:cNvPr>
          <p:cNvSpPr txBox="1"/>
          <p:nvPr/>
        </p:nvSpPr>
        <p:spPr>
          <a:xfrm>
            <a:off x="1687919" y="2961735"/>
            <a:ext cx="26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同一组的 </a:t>
            </a:r>
            <a:r>
              <a:rPr lang="en-US" altLang="zh-CN" dirty="0"/>
              <a:t>token </a:t>
            </a:r>
            <a:r>
              <a:rPr lang="zh-CN" altLang="en-US" dirty="0"/>
              <a:t>相似</a:t>
            </a:r>
          </a:p>
        </p:txBody>
      </p:sp>
    </p:spTree>
    <p:extLst>
      <p:ext uri="{BB962C8B-B14F-4D97-AF65-F5344CB8AC3E}">
        <p14:creationId xmlns:p14="http://schemas.microsoft.com/office/powerpoint/2010/main" val="36269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C170019-9CEC-5C7E-10B5-44098DABB130}"/>
              </a:ext>
            </a:extLst>
          </p:cNvPr>
          <p:cNvSpPr txBox="1"/>
          <p:nvPr/>
        </p:nvSpPr>
        <p:spPr>
          <a:xfrm>
            <a:off x="295053" y="327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Two-phase scheduling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145D5-5CE6-75D9-64F3-92190FFE159B}"/>
              </a:ext>
            </a:extLst>
          </p:cNvPr>
          <p:cNvSpPr txBox="1"/>
          <p:nvPr/>
        </p:nvSpPr>
        <p:spPr>
          <a:xfrm>
            <a:off x="1315779" y="1638542"/>
            <a:ext cx="9029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在更多的设备上复制受欢迎的专家，并将不受欢迎的专家打包到更少的设备上。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D5C031-4F31-84CE-7D15-0AC0EB727D9C}"/>
              </a:ext>
            </a:extLst>
          </p:cNvPr>
          <p:cNvSpPr txBox="1"/>
          <p:nvPr/>
        </p:nvSpPr>
        <p:spPr>
          <a:xfrm>
            <a:off x="1315779" y="240485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专家</a:t>
            </a:r>
            <a:r>
              <a:rPr lang="en-US" altLang="zh-CN" dirty="0"/>
              <a:t>e</a:t>
            </a:r>
            <a:r>
              <a:rPr lang="zh-CN" altLang="en-US" dirty="0"/>
              <a:t>的设备总数由以下公式确定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B1D415-06AB-BE80-4F34-AF97C9F9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12" y="3032937"/>
            <a:ext cx="226695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2D31C83-711E-E726-22DB-1F7B32B7655A}"/>
              </a:ext>
            </a:extLst>
          </p:cNvPr>
          <p:cNvSpPr txBox="1"/>
          <p:nvPr/>
        </p:nvSpPr>
        <p:spPr>
          <a:xfrm>
            <a:off x="1315779" y="420379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将专家放在空设备上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81F12B4-5114-BF0C-BA67-FE2634C3F239}"/>
              </a:ext>
            </a:extLst>
          </p:cNvPr>
          <p:cNvSpPr txBox="1"/>
          <p:nvPr/>
        </p:nvSpPr>
        <p:spPr>
          <a:xfrm>
            <a:off x="1315779" y="5039556"/>
            <a:ext cx="10709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experts are not amongst the top-k list of any tokens</a:t>
            </a:r>
            <a:r>
              <a:rPr lang="zh-CN" altLang="en-US" dirty="0"/>
              <a:t>：如果有剩余的空闲设备，它们将被平均分配</a:t>
            </a:r>
            <a:r>
              <a:rPr lang="en-US" altLang="zh-CN" dirty="0"/>
              <a:t>;</a:t>
            </a:r>
            <a:r>
              <a:rPr lang="zh-CN" altLang="en-US" dirty="0"/>
              <a:t>否则被随机分配到一个设备。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D4BED6-7042-12E5-3F49-54D8FFD58704}"/>
              </a:ext>
            </a:extLst>
          </p:cNvPr>
          <p:cNvSpPr txBox="1"/>
          <p:nvPr/>
        </p:nvSpPr>
        <p:spPr>
          <a:xfrm>
            <a:off x="837314" y="95946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Phase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43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508</Words>
  <Application>Microsoft Office PowerPoint</Application>
  <PresentationFormat>宽屏</PresentationFormat>
  <Paragraphs>49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煜彦 陈</dc:creator>
  <cp:lastModifiedBy>煜彦 陈</cp:lastModifiedBy>
  <cp:revision>19</cp:revision>
  <dcterms:created xsi:type="dcterms:W3CDTF">2023-09-11T02:38:58Z</dcterms:created>
  <dcterms:modified xsi:type="dcterms:W3CDTF">2023-09-15T16:24:42Z</dcterms:modified>
</cp:coreProperties>
</file>