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Garamond" panose="02020404030301010803" pitchFamily="18" charset="0"/>
      <p:regular r:id="rId23"/>
      <p:bold r:id="rId24"/>
      <p:italic r:id="rId25"/>
      <p:boldItalic r:id="rId26"/>
    </p:embeddedFont>
    <p:embeddedFont>
      <p:font typeface="Verdana" panose="020B060403050404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cFvjWdNSqedjQsIvNMJJnGNz5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grpSp>
        <p:nvGrpSpPr>
          <p:cNvPr id="17" name="Google Shape;17;p18"/>
          <p:cNvGrpSpPr/>
          <p:nvPr/>
        </p:nvGrpSpPr>
        <p:grpSpPr>
          <a:xfrm>
            <a:off x="-16934" y="0"/>
            <a:ext cx="12231160" cy="6856214"/>
            <a:chOff x="-16934" y="0"/>
            <a:chExt cx="12231160" cy="6856214"/>
          </a:xfrm>
        </p:grpSpPr>
        <p:pic>
          <p:nvPicPr>
            <p:cNvPr id="18" name="Google Shape;18;p18"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9" name="Google Shape;19;p18"/>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18"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1" name="Google Shape;21;p18"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2" name="Google Shape;22;p18"/>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8"/>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24" name="Google Shape;24;p18"/>
          <p:cNvSpPr txBox="1">
            <a:spLocks noGrp="1"/>
          </p:cNvSpPr>
          <p:nvPr>
            <p:ph type="dt" idx="10"/>
          </p:nvPr>
        </p:nvSpPr>
        <p:spPr>
          <a:xfrm>
            <a:off x="7983232" y="5037663"/>
            <a:ext cx="897467"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2692397" y="5037663"/>
            <a:ext cx="5214635"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18"/>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5"/>
        <p:cNvGrpSpPr/>
        <p:nvPr/>
      </p:nvGrpSpPr>
      <p:grpSpPr>
        <a:xfrm>
          <a:off x="0" y="0"/>
          <a:ext cx="0" cy="0"/>
          <a:chOff x="0" y="0"/>
          <a:chExt cx="0" cy="0"/>
        </a:xfrm>
      </p:grpSpPr>
      <p:sp>
        <p:nvSpPr>
          <p:cNvPr id="86" name="Google Shape;86;p27"/>
          <p:cNvSpPr txBox="1">
            <a:spLocks noGrp="1"/>
          </p:cNvSpPr>
          <p:nvPr>
            <p:ph type="title"/>
          </p:nvPr>
        </p:nvSpPr>
        <p:spPr>
          <a:xfrm>
            <a:off x="1295401" y="4815415"/>
            <a:ext cx="9609666"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7"/>
          <p:cNvSpPr>
            <a:spLocks noGrp="1"/>
          </p:cNvSpPr>
          <p:nvPr>
            <p:ph type="pic" idx="2"/>
          </p:nvPr>
        </p:nvSpPr>
        <p:spPr>
          <a:xfrm>
            <a:off x="1041427" y="1041399"/>
            <a:ext cx="10105972" cy="3335869"/>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8" name="Google Shape;88;p27"/>
          <p:cNvSpPr txBox="1">
            <a:spLocks noGrp="1"/>
          </p:cNvSpPr>
          <p:nvPr>
            <p:ph type="body" idx="1"/>
          </p:nvPr>
        </p:nvSpPr>
        <p:spPr>
          <a:xfrm>
            <a:off x="1295401" y="5382153"/>
            <a:ext cx="9609666" cy="493712"/>
          </a:xfrm>
          <a:prstGeom prst="rect">
            <a:avLst/>
          </a:prstGeom>
          <a:noFill/>
          <a:ln>
            <a:noFill/>
          </a:ln>
        </p:spPr>
        <p:txBody>
          <a:bodyPr spcFirstLastPara="1" wrap="square" lIns="91425" tIns="45700" rIns="91425" bIns="45700" anchor="t" anchorCtr="0">
            <a:normAutofit/>
          </a:bodyPr>
          <a:lstStyle>
            <a:lvl1pPr marL="457200" lvl="0" indent="-228600" algn="ctr">
              <a:spcBef>
                <a:spcPts val="280"/>
              </a:spcBef>
              <a:spcAft>
                <a:spcPts val="0"/>
              </a:spcAft>
              <a:buSzPts val="1610"/>
              <a:buNone/>
              <a:defRPr sz="14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9" name="Google Shape;89;p2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2"/>
        <p:cNvGrpSpPr/>
        <p:nvPr/>
      </p:nvGrpSpPr>
      <p:grpSpPr>
        <a:xfrm>
          <a:off x="0" y="0"/>
          <a:ext cx="0" cy="0"/>
          <a:chOff x="0" y="0"/>
          <a:chExt cx="0" cy="0"/>
        </a:xfrm>
      </p:grpSpPr>
      <p:sp>
        <p:nvSpPr>
          <p:cNvPr id="93" name="Google Shape;93;p28"/>
          <p:cNvSpPr txBox="1">
            <a:spLocks noGrp="1"/>
          </p:cNvSpPr>
          <p:nvPr>
            <p:ph type="title"/>
          </p:nvPr>
        </p:nvSpPr>
        <p:spPr>
          <a:xfrm>
            <a:off x="1303868" y="982132"/>
            <a:ext cx="9592732" cy="29548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8"/>
          <p:cNvSpPr txBox="1">
            <a:spLocks noGrp="1"/>
          </p:cNvSpPr>
          <p:nvPr>
            <p:ph type="body" idx="1"/>
          </p:nvPr>
        </p:nvSpPr>
        <p:spPr>
          <a:xfrm>
            <a:off x="1303868" y="4343399"/>
            <a:ext cx="9592732"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5" name="Google Shape;95;p2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8" name="Google Shape;98;p28"/>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sp>
        <p:nvSpPr>
          <p:cNvPr id="100" name="Google Shape;100;p29"/>
          <p:cNvSpPr txBox="1">
            <a:spLocks noGrp="1"/>
          </p:cNvSpPr>
          <p:nvPr>
            <p:ph type="title"/>
          </p:nvPr>
        </p:nvSpPr>
        <p:spPr>
          <a:xfrm>
            <a:off x="1446213" y="982132"/>
            <a:ext cx="9296398" cy="2370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9"/>
          <p:cNvSpPr txBox="1">
            <a:spLocks noGrp="1"/>
          </p:cNvSpPr>
          <p:nvPr>
            <p:ph type="body" idx="1"/>
          </p:nvPr>
        </p:nvSpPr>
        <p:spPr>
          <a:xfrm>
            <a:off x="1674812" y="3352800"/>
            <a:ext cx="8839202" cy="584200"/>
          </a:xfrm>
          <a:prstGeom prst="rect">
            <a:avLst/>
          </a:prstGeom>
          <a:noFill/>
          <a:ln>
            <a:noFill/>
          </a:ln>
        </p:spPr>
        <p:txBody>
          <a:bodyPr spcFirstLastPara="1" wrap="square" lIns="91425" tIns="45700" rIns="91425" bIns="45700" anchor="ctr" anchorCtr="0">
            <a:normAutofit/>
          </a:bodyPr>
          <a:lstStyle>
            <a:lvl1pPr marL="457200" lvl="0" indent="-228600" algn="r">
              <a:spcBef>
                <a:spcPts val="400"/>
              </a:spcBef>
              <a:spcAft>
                <a:spcPts val="0"/>
              </a:spcAft>
              <a:buSzPts val="2300"/>
              <a:buFont typeface="Garamond"/>
              <a:buNone/>
              <a:defRPr sz="20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2" name="Google Shape;102;p29"/>
          <p:cNvSpPr txBox="1">
            <a:spLocks noGrp="1"/>
          </p:cNvSpPr>
          <p:nvPr>
            <p:ph type="body" idx="2"/>
          </p:nvPr>
        </p:nvSpPr>
        <p:spPr>
          <a:xfrm>
            <a:off x="1295401" y="4343399"/>
            <a:ext cx="9609666"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3" name="Google Shape;103;p2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6" name="Google Shape;106;p29"/>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07" name="Google Shape;107;p29"/>
          <p:cNvSpPr txBox="1"/>
          <p:nvPr/>
        </p:nvSpPr>
        <p:spPr>
          <a:xfrm>
            <a:off x="10600267" y="282787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08" name="Google Shape;108;p29"/>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30"/>
          <p:cNvSpPr txBox="1">
            <a:spLocks noGrp="1"/>
          </p:cNvSpPr>
          <p:nvPr>
            <p:ph type="title"/>
          </p:nvPr>
        </p:nvSpPr>
        <p:spPr>
          <a:xfrm>
            <a:off x="1295402" y="3308581"/>
            <a:ext cx="9609668"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0"/>
          <p:cNvSpPr txBox="1">
            <a:spLocks noGrp="1"/>
          </p:cNvSpPr>
          <p:nvPr>
            <p:ph type="body" idx="1"/>
          </p:nvPr>
        </p:nvSpPr>
        <p:spPr>
          <a:xfrm>
            <a:off x="1295401" y="4777381"/>
            <a:ext cx="9609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2" name="Google Shape;112;p3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31"/>
          <p:cNvSpPr txBox="1">
            <a:spLocks noGrp="1"/>
          </p:cNvSpPr>
          <p:nvPr>
            <p:ph type="title"/>
          </p:nvPr>
        </p:nvSpPr>
        <p:spPr>
          <a:xfrm>
            <a:off x="1446213" y="982132"/>
            <a:ext cx="9296398"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1"/>
          <p:cNvSpPr txBox="1">
            <a:spLocks noGrp="1"/>
          </p:cNvSpPr>
          <p:nvPr>
            <p:ph type="body" idx="1"/>
          </p:nvPr>
        </p:nvSpPr>
        <p:spPr>
          <a:xfrm>
            <a:off x="1295401" y="3639312"/>
            <a:ext cx="9609668" cy="88696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8" name="Google Shape;118;p31"/>
          <p:cNvSpPr txBox="1">
            <a:spLocks noGrp="1"/>
          </p:cNvSpPr>
          <p:nvPr>
            <p:ph type="body" idx="2"/>
          </p:nvPr>
        </p:nvSpPr>
        <p:spPr>
          <a:xfrm>
            <a:off x="1295401" y="4529667"/>
            <a:ext cx="9609668" cy="13462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9" name="Google Shape;119;p3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31"/>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23" name="Google Shape;123;p31"/>
          <p:cNvSpPr txBox="1"/>
          <p:nvPr/>
        </p:nvSpPr>
        <p:spPr>
          <a:xfrm>
            <a:off x="10600267" y="259926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24" name="Google Shape;124;p31"/>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p32"/>
          <p:cNvSpPr txBox="1">
            <a:spLocks noGrp="1"/>
          </p:cNvSpPr>
          <p:nvPr>
            <p:ph type="title"/>
          </p:nvPr>
        </p:nvSpPr>
        <p:spPr>
          <a:xfrm>
            <a:off x="1295401" y="982132"/>
            <a:ext cx="9609666"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2"/>
          <p:cNvSpPr txBox="1">
            <a:spLocks noGrp="1"/>
          </p:cNvSpPr>
          <p:nvPr>
            <p:ph type="body" idx="1"/>
          </p:nvPr>
        </p:nvSpPr>
        <p:spPr>
          <a:xfrm>
            <a:off x="1295401" y="3630168"/>
            <a:ext cx="9609668" cy="84124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3220"/>
              <a:buNone/>
              <a:defRPr sz="2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8" name="Google Shape;128;p32"/>
          <p:cNvSpPr txBox="1">
            <a:spLocks noGrp="1"/>
          </p:cNvSpPr>
          <p:nvPr>
            <p:ph type="body" idx="2"/>
          </p:nvPr>
        </p:nvSpPr>
        <p:spPr>
          <a:xfrm>
            <a:off x="1295400" y="4470399"/>
            <a:ext cx="9609670" cy="14054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9" name="Google Shape;129;p3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32" name="Google Shape;132;p32"/>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p3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3"/>
          <p:cNvSpPr txBox="1">
            <a:spLocks noGrp="1"/>
          </p:cNvSpPr>
          <p:nvPr>
            <p:ph type="body" idx="1"/>
          </p:nvPr>
        </p:nvSpPr>
        <p:spPr>
          <a:xfrm rot="5400000">
            <a:off x="4436531" y="-584198"/>
            <a:ext cx="3318936" cy="960119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36" name="Google Shape;136;p3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39" name="Google Shape;139;p33"/>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0"/>
        <p:cNvGrpSpPr/>
        <p:nvPr/>
      </p:nvGrpSpPr>
      <p:grpSpPr>
        <a:xfrm>
          <a:off x="0" y="0"/>
          <a:ext cx="0" cy="0"/>
          <a:chOff x="0" y="0"/>
          <a:chExt cx="0" cy="0"/>
        </a:xfrm>
      </p:grpSpPr>
      <p:sp>
        <p:nvSpPr>
          <p:cNvPr id="141" name="Google Shape;141;p34"/>
          <p:cNvSpPr txBox="1">
            <a:spLocks noGrp="1"/>
          </p:cNvSpPr>
          <p:nvPr>
            <p:ph type="title"/>
          </p:nvPr>
        </p:nvSpPr>
        <p:spPr>
          <a:xfrm rot="5400000">
            <a:off x="7497936" y="2483551"/>
            <a:ext cx="4893735" cy="189089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4"/>
          <p:cNvSpPr txBox="1">
            <a:spLocks noGrp="1"/>
          </p:cNvSpPr>
          <p:nvPr>
            <p:ph type="body" idx="1"/>
          </p:nvPr>
        </p:nvSpPr>
        <p:spPr>
          <a:xfrm rot="5400000">
            <a:off x="2565043" y="-287513"/>
            <a:ext cx="4893734" cy="743302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3" name="Google Shape;143;p3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3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46" name="Google Shape;146;p34"/>
          <p:cNvCxnSpPr/>
          <p:nvPr/>
        </p:nvCxnSpPr>
        <p:spPr>
          <a:xfrm>
            <a:off x="8863890"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cxnSp>
        <p:nvCxnSpPr>
          <p:cNvPr id="29" name="Google Shape;29;p19"/>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30" name="Google Shape;30;p19"/>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2" name="Google Shape;32;p1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20"/>
          <p:cNvSpPr txBox="1">
            <a:spLocks noGrp="1"/>
          </p:cNvSpPr>
          <p:nvPr>
            <p:ph type="title"/>
          </p:nvPr>
        </p:nvSpPr>
        <p:spPr>
          <a:xfrm>
            <a:off x="2015069" y="1752606"/>
            <a:ext cx="8158688" cy="1822514"/>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4400"/>
              <a:buFont typeface="Garamond"/>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0"/>
          <p:cNvSpPr txBox="1">
            <a:spLocks noGrp="1"/>
          </p:cNvSpPr>
          <p:nvPr>
            <p:ph type="body" idx="1"/>
          </p:nvPr>
        </p:nvSpPr>
        <p:spPr>
          <a:xfrm>
            <a:off x="2015067" y="3846051"/>
            <a:ext cx="8158690" cy="954547"/>
          </a:xfrm>
          <a:prstGeom prst="rect">
            <a:avLst/>
          </a:prstGeom>
          <a:noFill/>
          <a:ln>
            <a:noFill/>
          </a:ln>
        </p:spPr>
        <p:txBody>
          <a:bodyPr spcFirstLastPara="1" wrap="square" lIns="91425" tIns="45700" rIns="91425" bIns="45700" anchor="t" anchorCtr="0">
            <a:norm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38" name="Google Shape;38;p2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1" name="Google Shape;41;p20"/>
          <p:cNvCxnSpPr/>
          <p:nvPr/>
        </p:nvCxnSpPr>
        <p:spPr>
          <a:xfrm>
            <a:off x="2012723" y="3710585"/>
            <a:ext cx="816338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cxnSp>
        <p:nvCxnSpPr>
          <p:cNvPr id="43" name="Google Shape;43;p21"/>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44" name="Google Shape;44;p21"/>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1"/>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6" name="Google Shape;46;p21"/>
          <p:cNvSpPr txBox="1">
            <a:spLocks noGrp="1"/>
          </p:cNvSpPr>
          <p:nvPr>
            <p:ph type="body" idx="2"/>
          </p:nvPr>
        </p:nvSpPr>
        <p:spPr>
          <a:xfrm>
            <a:off x="6181344"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7" name="Google Shape;47;p2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body" idx="1"/>
          </p:nvPr>
        </p:nvSpPr>
        <p:spPr>
          <a:xfrm>
            <a:off x="129540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3" name="Google Shape;53;p22"/>
          <p:cNvSpPr txBox="1">
            <a:spLocks noGrp="1"/>
          </p:cNvSpPr>
          <p:nvPr>
            <p:ph type="body" idx="2"/>
          </p:nvPr>
        </p:nvSpPr>
        <p:spPr>
          <a:xfrm>
            <a:off x="129540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4" name="Google Shape;54;p22"/>
          <p:cNvSpPr txBox="1">
            <a:spLocks noGrp="1"/>
          </p:cNvSpPr>
          <p:nvPr>
            <p:ph type="body" idx="3"/>
          </p:nvPr>
        </p:nvSpPr>
        <p:spPr>
          <a:xfrm>
            <a:off x="618067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5" name="Google Shape;55;p22"/>
          <p:cNvSpPr txBox="1">
            <a:spLocks noGrp="1"/>
          </p:cNvSpPr>
          <p:nvPr>
            <p:ph type="body" idx="4"/>
          </p:nvPr>
        </p:nvSpPr>
        <p:spPr>
          <a:xfrm>
            <a:off x="618067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6" name="Google Shape;56;p2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9" name="Google Shape;59;p22"/>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5" name="Google Shape;65;p23"/>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2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5"/>
          <p:cNvSpPr txBox="1">
            <a:spLocks noGrp="1"/>
          </p:cNvSpPr>
          <p:nvPr>
            <p:ph type="title"/>
          </p:nvPr>
        </p:nvSpPr>
        <p:spPr>
          <a:xfrm>
            <a:off x="1293811" y="1388534"/>
            <a:ext cx="3718455"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body" idx="1"/>
          </p:nvPr>
        </p:nvSpPr>
        <p:spPr>
          <a:xfrm>
            <a:off x="5418668" y="982131"/>
            <a:ext cx="5469466" cy="4893735"/>
          </a:xfrm>
          <a:prstGeom prst="rect">
            <a:avLst/>
          </a:prstGeom>
          <a:noFill/>
          <a:ln>
            <a:noFill/>
          </a:ln>
        </p:spPr>
        <p:txBody>
          <a:bodyPr spcFirstLastPara="1" wrap="square" lIns="91425" tIns="45700" rIns="91425" bIns="45700" anchor="ctr"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3" name="Google Shape;73;p25"/>
          <p:cNvSpPr txBox="1">
            <a:spLocks noGrp="1"/>
          </p:cNvSpPr>
          <p:nvPr>
            <p:ph type="body" idx="2"/>
          </p:nvPr>
        </p:nvSpPr>
        <p:spPr>
          <a:xfrm>
            <a:off x="1293811" y="3031065"/>
            <a:ext cx="3718455" cy="2438404"/>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4" name="Google Shape;74;p2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7" name="Google Shape;77;p25"/>
          <p:cNvCxnSpPr/>
          <p:nvPr/>
        </p:nvCxnSpPr>
        <p:spPr>
          <a:xfrm>
            <a:off x="1396169" y="2912533"/>
            <a:ext cx="35144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a:off x="1295399" y="1883832"/>
            <a:ext cx="6241816"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800"/>
              <a:buFont typeface="Garamond"/>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6"/>
          <p:cNvSpPr>
            <a:spLocks noGrp="1"/>
          </p:cNvSpPr>
          <p:nvPr>
            <p:ph type="pic" idx="2"/>
          </p:nvPr>
        </p:nvSpPr>
        <p:spPr>
          <a:xfrm>
            <a:off x="8094831" y="1041400"/>
            <a:ext cx="3063347" cy="4775200"/>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1" name="Google Shape;81;p26"/>
          <p:cNvSpPr txBox="1">
            <a:spLocks noGrp="1"/>
          </p:cNvSpPr>
          <p:nvPr>
            <p:ph type="body" idx="1"/>
          </p:nvPr>
        </p:nvSpPr>
        <p:spPr>
          <a:xfrm>
            <a:off x="1295399" y="3255432"/>
            <a:ext cx="6241816" cy="1828800"/>
          </a:xfrm>
          <a:prstGeom prst="rect">
            <a:avLst/>
          </a:prstGeom>
          <a:noFill/>
          <a:ln>
            <a:noFill/>
          </a:ln>
        </p:spPr>
        <p:txBody>
          <a:bodyPr spcFirstLastPara="1" wrap="square" lIns="91425" tIns="45700" rIns="91425" bIns="45700" anchor="t" anchorCtr="0">
            <a:normAutofit/>
          </a:bodyPr>
          <a:lstStyle>
            <a:lvl1pPr marL="457200" lvl="0" indent="-228600" algn="ctr">
              <a:spcBef>
                <a:spcPts val="360"/>
              </a:spcBef>
              <a:spcAft>
                <a:spcPts val="0"/>
              </a:spcAft>
              <a:buSzPts val="2070"/>
              <a:buNone/>
              <a:defRPr sz="18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2" name="Google Shape;82;p2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7"/>
          <p:cNvGrpSpPr/>
          <p:nvPr/>
        </p:nvGrpSpPr>
        <p:grpSpPr>
          <a:xfrm>
            <a:off x="-15736" y="0"/>
            <a:ext cx="12229962" cy="6856214"/>
            <a:chOff x="-15736" y="0"/>
            <a:chExt cx="12229962" cy="6856214"/>
          </a:xfrm>
        </p:grpSpPr>
        <p:pic>
          <p:nvPicPr>
            <p:cNvPr id="7" name="Google Shape;7;p17" descr="HD-PanelContent.png"/>
            <p:cNvPicPr preferRelativeResize="0"/>
            <p:nvPr/>
          </p:nvPicPr>
          <p:blipFill rotWithShape="1">
            <a:blip r:embed="rId20">
              <a:alphaModFix/>
            </a:blip>
            <a:srcRect/>
            <a:stretch/>
          </p:blipFill>
          <p:spPr>
            <a:xfrm>
              <a:off x="0" y="0"/>
              <a:ext cx="12188825" cy="6856214"/>
            </a:xfrm>
            <a:prstGeom prst="rect">
              <a:avLst/>
            </a:prstGeom>
            <a:noFill/>
            <a:ln>
              <a:noFill/>
            </a:ln>
          </p:spPr>
        </p:pic>
        <p:sp>
          <p:nvSpPr>
            <p:cNvPr id="8" name="Google Shape;8;p17"/>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7" descr="HDRibbonContent-UniformTrim.png"/>
            <p:cNvPicPr preferRelativeResize="0"/>
            <p:nvPr/>
          </p:nvPicPr>
          <p:blipFill rotWithShape="1">
            <a:blip r:embed="rId21">
              <a:alphaModFix/>
            </a:blip>
            <a:srcRect/>
            <a:stretch/>
          </p:blipFill>
          <p:spPr>
            <a:xfrm>
              <a:off x="-15736" y="3153832"/>
              <a:ext cx="777240" cy="606425"/>
            </a:xfrm>
            <a:prstGeom prst="rect">
              <a:avLst/>
            </a:prstGeom>
            <a:noFill/>
            <a:ln>
              <a:noFill/>
            </a:ln>
          </p:spPr>
        </p:pic>
        <p:pic>
          <p:nvPicPr>
            <p:cNvPr id="10" name="Google Shape;10;p17" descr="HDRibbonContent-UniformTrim.png"/>
            <p:cNvPicPr preferRelativeResize="0"/>
            <p:nvPr/>
          </p:nvPicPr>
          <p:blipFill rotWithShape="1">
            <a:blip r:embed="rId21">
              <a:alphaModFix/>
            </a:blip>
            <a:srcRect/>
            <a:stretch/>
          </p:blipFill>
          <p:spPr>
            <a:xfrm>
              <a:off x="11436986" y="3153832"/>
              <a:ext cx="777240" cy="606425"/>
            </a:xfrm>
            <a:prstGeom prst="rect">
              <a:avLst/>
            </a:prstGeom>
            <a:noFill/>
            <a:ln>
              <a:noFill/>
            </a:ln>
          </p:spPr>
        </p:pic>
      </p:grpSp>
      <p:sp>
        <p:nvSpPr>
          <p:cNvPr id="11" name="Google Shape;11;p1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 name="Google Shape;12;p17"/>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 name="Google Shape;13;p1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4" name="Google Shape;14;p1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5" name="Google Shape;15;p1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txBox="1"/>
          <p:nvPr/>
        </p:nvSpPr>
        <p:spPr>
          <a:xfrm>
            <a:off x="3038100" y="2677443"/>
            <a:ext cx="6115800" cy="12310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76"/>
              </a:buClr>
              <a:buSzPts val="3600"/>
              <a:buFont typeface="Verdana"/>
              <a:buNone/>
            </a:pPr>
            <a:r>
              <a:rPr lang="en-US" sz="2800" b="1" i="0" u="none" strike="noStrike" cap="none" dirty="0">
                <a:solidFill>
                  <a:srgbClr val="0070C0"/>
                </a:solidFill>
                <a:latin typeface="Arial"/>
                <a:ea typeface="Arial"/>
                <a:cs typeface="Arial"/>
                <a:sym typeface="Arial"/>
              </a:rPr>
              <a:t>Forecasting Particulate matter  in Delhi</a:t>
            </a:r>
            <a:r>
              <a:rPr lang="en-US" sz="1400" b="1" i="0" u="none" strike="noStrike" cap="none" dirty="0">
                <a:solidFill>
                  <a:srgbClr val="0070C0"/>
                </a:solidFill>
                <a:latin typeface="Arial"/>
                <a:ea typeface="Arial"/>
                <a:cs typeface="Arial"/>
                <a:sym typeface="Arial"/>
              </a:rPr>
              <a:t> </a:t>
            </a:r>
            <a:endParaRPr sz="1800" b="0" i="0" u="none" strike="noStrike" cap="none" dirty="0">
              <a:solidFill>
                <a:srgbClr val="0070C0"/>
              </a:solidFill>
              <a:latin typeface="Arial"/>
              <a:ea typeface="Arial"/>
              <a:cs typeface="Arial"/>
              <a:sym typeface="Arial"/>
            </a:endParaRPr>
          </a:p>
          <a:p>
            <a:pPr marL="0" marR="0" lvl="0" indent="0" algn="ctr" rtl="0">
              <a:lnSpc>
                <a:spcPct val="100000"/>
              </a:lnSpc>
              <a:spcBef>
                <a:spcPts val="0"/>
              </a:spcBef>
              <a:spcAft>
                <a:spcPts val="0"/>
              </a:spcAft>
              <a:buClr>
                <a:srgbClr val="002776"/>
              </a:buClr>
              <a:buSzPts val="3600"/>
              <a:buFont typeface="Verdana"/>
              <a:buNone/>
            </a:pPr>
            <a:r>
              <a:rPr lang="en-US" sz="1800" b="1" dirty="0">
                <a:solidFill>
                  <a:srgbClr val="A3591C"/>
                </a:solidFill>
              </a:rPr>
              <a:t>Author by: </a:t>
            </a:r>
            <a:r>
              <a:rPr lang="en-US" sz="1800" b="1" i="0" u="none" strike="noStrike" cap="none" dirty="0">
                <a:solidFill>
                  <a:srgbClr val="A3591C"/>
                </a:solidFill>
                <a:latin typeface="Arial"/>
                <a:ea typeface="Arial"/>
                <a:cs typeface="Arial"/>
                <a:sym typeface="Arial"/>
              </a:rPr>
              <a:t>Priyanka Biswas </a:t>
            </a:r>
            <a:endParaRPr sz="1800" b="1" i="0" u="none" strike="noStrike" cap="none" dirty="0">
              <a:solidFill>
                <a:srgbClr val="A3591C"/>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0"/>
          <p:cNvSpPr txBox="1">
            <a:spLocks noGrp="1"/>
          </p:cNvSpPr>
          <p:nvPr>
            <p:ph type="body" idx="1"/>
          </p:nvPr>
        </p:nvSpPr>
        <p:spPr>
          <a:xfrm>
            <a:off x="636104" y="649356"/>
            <a:ext cx="11039061" cy="5226512"/>
          </a:xfrm>
          <a:prstGeom prst="rect">
            <a:avLst/>
          </a:prstGeom>
          <a:noFill/>
          <a:ln>
            <a:noFill/>
          </a:ln>
        </p:spPr>
        <p:txBody>
          <a:bodyPr spcFirstLastPara="1" wrap="square" lIns="91425" tIns="45700" rIns="91425" bIns="45700" anchor="t" anchorCtr="0">
            <a:normAutofit/>
          </a:bodyPr>
          <a:lstStyle/>
          <a:p>
            <a:pPr marL="285750" lvl="0" indent="-285750" algn="just" rtl="0">
              <a:spcBef>
                <a:spcPts val="0"/>
              </a:spcBef>
              <a:spcAft>
                <a:spcPts val="0"/>
              </a:spcAft>
              <a:buSzPts val="2760"/>
              <a:buChar char="•"/>
            </a:pPr>
            <a:r>
              <a:rPr lang="en-US" b="1">
                <a:solidFill>
                  <a:srgbClr val="2C7153"/>
                </a:solidFill>
              </a:rPr>
              <a:t>Model Building: </a:t>
            </a:r>
            <a:r>
              <a:rPr lang="en-US" sz="2000"/>
              <a:t>A seasonal autoregressive integrated moving average (SARIMA) model is one step different from an ARIMA model based on the concept of seasonal trends. In many time series data, frequent seasonal effects come into play. There will be a seasonal effect on a yearly basis or monthly basis , and the data  in this particular season will definitely have a strong correlation with the data  measured last year in the same season.</a:t>
            </a:r>
            <a:endParaRPr/>
          </a:p>
          <a:p>
            <a:pPr marL="285750" lvl="0" indent="-110490" algn="l" rtl="0">
              <a:spcBef>
                <a:spcPts val="1080"/>
              </a:spcBef>
              <a:spcAft>
                <a:spcPts val="0"/>
              </a:spcAft>
              <a:buSzPts val="2760"/>
              <a:buNone/>
            </a:pPr>
            <a:endParaRPr/>
          </a:p>
        </p:txBody>
      </p:sp>
      <p:pic>
        <p:nvPicPr>
          <p:cNvPr id="231" name="Google Shape;231;p10"/>
          <p:cNvPicPr preferRelativeResize="0"/>
          <p:nvPr/>
        </p:nvPicPr>
        <p:blipFill rotWithShape="1">
          <a:blip r:embed="rId3">
            <a:alphaModFix/>
          </a:blip>
          <a:srcRect/>
          <a:stretch/>
        </p:blipFill>
        <p:spPr>
          <a:xfrm>
            <a:off x="826073" y="2531164"/>
            <a:ext cx="4978380" cy="3149206"/>
          </a:xfrm>
          <a:prstGeom prst="rect">
            <a:avLst/>
          </a:prstGeom>
          <a:noFill/>
          <a:ln>
            <a:noFill/>
          </a:ln>
        </p:spPr>
      </p:pic>
      <p:pic>
        <p:nvPicPr>
          <p:cNvPr id="232" name="Google Shape;232;p10"/>
          <p:cNvPicPr preferRelativeResize="0"/>
          <p:nvPr/>
        </p:nvPicPr>
        <p:blipFill rotWithShape="1">
          <a:blip r:embed="rId4">
            <a:alphaModFix/>
          </a:blip>
          <a:srcRect/>
          <a:stretch/>
        </p:blipFill>
        <p:spPr>
          <a:xfrm>
            <a:off x="5857461" y="2531164"/>
            <a:ext cx="5508466" cy="314920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11"/>
          <p:cNvSpPr txBox="1">
            <a:spLocks noGrp="1"/>
          </p:cNvSpPr>
          <p:nvPr>
            <p:ph type="body" idx="1"/>
          </p:nvPr>
        </p:nvSpPr>
        <p:spPr>
          <a:xfrm>
            <a:off x="662609" y="649356"/>
            <a:ext cx="10827026" cy="5226512"/>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2760"/>
              <a:buChar char="•"/>
            </a:pPr>
            <a:r>
              <a:rPr lang="en-US" b="1">
                <a:solidFill>
                  <a:srgbClr val="2C7153"/>
                </a:solidFill>
              </a:rPr>
              <a:t>Model Predictions: These are the predicted results for the next 24 hours </a:t>
            </a:r>
            <a:endParaRPr/>
          </a:p>
          <a:p>
            <a:pPr marL="285750" lvl="0" indent="-110490" algn="l" rtl="0">
              <a:spcBef>
                <a:spcPts val="1080"/>
              </a:spcBef>
              <a:spcAft>
                <a:spcPts val="0"/>
              </a:spcAft>
              <a:buSzPts val="2760"/>
              <a:buNone/>
            </a:pPr>
            <a:endParaRPr/>
          </a:p>
        </p:txBody>
      </p:sp>
      <p:pic>
        <p:nvPicPr>
          <p:cNvPr id="239" name="Google Shape;239;p11"/>
          <p:cNvPicPr preferRelativeResize="0"/>
          <p:nvPr/>
        </p:nvPicPr>
        <p:blipFill rotWithShape="1">
          <a:blip r:embed="rId3">
            <a:alphaModFix/>
          </a:blip>
          <a:srcRect/>
          <a:stretch/>
        </p:blipFill>
        <p:spPr>
          <a:xfrm>
            <a:off x="1378226" y="1242184"/>
            <a:ext cx="1976851" cy="4833572"/>
          </a:xfrm>
          <a:prstGeom prst="rect">
            <a:avLst/>
          </a:prstGeom>
          <a:noFill/>
          <a:ln>
            <a:noFill/>
          </a:ln>
        </p:spPr>
      </p:pic>
      <p:pic>
        <p:nvPicPr>
          <p:cNvPr id="240" name="Google Shape;240;p11"/>
          <p:cNvPicPr preferRelativeResize="0"/>
          <p:nvPr/>
        </p:nvPicPr>
        <p:blipFill rotWithShape="1">
          <a:blip r:embed="rId4">
            <a:alphaModFix/>
          </a:blip>
          <a:srcRect/>
          <a:stretch/>
        </p:blipFill>
        <p:spPr>
          <a:xfrm>
            <a:off x="3419062" y="1812037"/>
            <a:ext cx="7977808" cy="36938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2"/>
          <p:cNvSpPr txBox="1">
            <a:spLocks noGrp="1"/>
          </p:cNvSpPr>
          <p:nvPr>
            <p:ph type="body" idx="1"/>
          </p:nvPr>
        </p:nvSpPr>
        <p:spPr>
          <a:xfrm>
            <a:off x="569843" y="556591"/>
            <a:ext cx="11065566" cy="577794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760"/>
              <a:buNone/>
            </a:pPr>
            <a:r>
              <a:rPr lang="en-US" b="1">
                <a:solidFill>
                  <a:srgbClr val="2C7153"/>
                </a:solidFill>
              </a:rPr>
              <a:t>	Challenges faced?</a:t>
            </a:r>
            <a:endParaRPr b="1">
              <a:solidFill>
                <a:srgbClr val="2C7153"/>
              </a:solidFill>
            </a:endParaRPr>
          </a:p>
          <a:p>
            <a:pPr marL="285750" lvl="0" indent="-285750" algn="l" rtl="0">
              <a:spcBef>
                <a:spcPts val="1000"/>
              </a:spcBef>
              <a:spcAft>
                <a:spcPts val="0"/>
              </a:spcAft>
              <a:buSzPts val="2300"/>
              <a:buFont typeface="Arial"/>
              <a:buChar char="•"/>
            </a:pPr>
            <a:r>
              <a:rPr lang="en-US" sz="2000"/>
              <a:t> Data conversion.</a:t>
            </a:r>
            <a:endParaRPr/>
          </a:p>
          <a:p>
            <a:pPr marL="285750" lvl="0" indent="-285750" algn="l" rtl="0">
              <a:spcBef>
                <a:spcPts val="1000"/>
              </a:spcBef>
              <a:spcAft>
                <a:spcPts val="0"/>
              </a:spcAft>
              <a:buSzPts val="2300"/>
              <a:buFont typeface="Arial"/>
              <a:buChar char="•"/>
            </a:pPr>
            <a:r>
              <a:rPr lang="en-US" sz="2000"/>
              <a:t> Interpolate missing value.</a:t>
            </a:r>
            <a:endParaRPr/>
          </a:p>
          <a:p>
            <a:pPr marL="285750" lvl="0" indent="-285750" algn="l" rtl="0">
              <a:spcBef>
                <a:spcPts val="1000"/>
              </a:spcBef>
              <a:spcAft>
                <a:spcPts val="0"/>
              </a:spcAft>
              <a:buSzPts val="2300"/>
              <a:buFont typeface="Arial"/>
              <a:buChar char="•"/>
            </a:pPr>
            <a:r>
              <a:rPr lang="en-US" sz="2000"/>
              <a:t>Predicting the time series on hourly basis.</a:t>
            </a:r>
            <a:endParaRPr/>
          </a:p>
          <a:p>
            <a:pPr marL="285750" lvl="0" indent="-285750" algn="l" rtl="0">
              <a:spcBef>
                <a:spcPts val="1000"/>
              </a:spcBef>
              <a:spcAft>
                <a:spcPts val="0"/>
              </a:spcAft>
              <a:buSzPts val="2300"/>
              <a:buFont typeface="Arial"/>
              <a:buChar char="•"/>
            </a:pPr>
            <a:r>
              <a:rPr lang="en-US" sz="2000"/>
              <a:t> Plotting graphs in deployment.</a:t>
            </a:r>
            <a:endParaRPr/>
          </a:p>
          <a:p>
            <a:pPr marL="0" lvl="0" indent="0" algn="l" rtl="0">
              <a:spcBef>
                <a:spcPts val="1080"/>
              </a:spcBef>
              <a:spcAft>
                <a:spcPts val="0"/>
              </a:spcAft>
              <a:buSzPts val="2760"/>
              <a:buNone/>
            </a:pPr>
            <a:r>
              <a:rPr lang="en-US" b="1">
                <a:solidFill>
                  <a:srgbClr val="2C7153"/>
                </a:solidFill>
              </a:rPr>
              <a:t>  </a:t>
            </a:r>
            <a:endParaRPr/>
          </a:p>
          <a:p>
            <a:pPr marL="0" lvl="0" indent="0" algn="l" rtl="0">
              <a:spcBef>
                <a:spcPts val="1080"/>
              </a:spcBef>
              <a:spcAft>
                <a:spcPts val="0"/>
              </a:spcAft>
              <a:buSzPts val="2760"/>
              <a:buNone/>
            </a:pPr>
            <a:r>
              <a:rPr lang="en-US" b="1">
                <a:solidFill>
                  <a:srgbClr val="2C7153"/>
                </a:solidFill>
              </a:rPr>
              <a:t>	 How did you overcome?</a:t>
            </a:r>
            <a:endParaRPr b="1">
              <a:solidFill>
                <a:srgbClr val="2C7153"/>
              </a:solidFill>
            </a:endParaRPr>
          </a:p>
          <a:p>
            <a:pPr marL="285750" lvl="0" indent="-285750" algn="l" rtl="0">
              <a:spcBef>
                <a:spcPts val="1000"/>
              </a:spcBef>
              <a:spcAft>
                <a:spcPts val="0"/>
              </a:spcAft>
              <a:buSzPts val="2300"/>
              <a:buFont typeface="Arial"/>
              <a:buChar char="•"/>
            </a:pPr>
            <a:r>
              <a:rPr lang="en-US" sz="2000"/>
              <a:t>Data conversion by analyzing the data types of data (PM) values are numbers stored as string.</a:t>
            </a:r>
            <a:endParaRPr/>
          </a:p>
          <a:p>
            <a:pPr marL="285750" lvl="0" indent="-285750" algn="l" rtl="0">
              <a:spcBef>
                <a:spcPts val="1000"/>
              </a:spcBef>
              <a:spcAft>
                <a:spcPts val="0"/>
              </a:spcAft>
              <a:buSzPts val="2300"/>
              <a:buFont typeface="Arial"/>
              <a:buChar char="•"/>
            </a:pPr>
            <a:r>
              <a:rPr lang="en-US" sz="2000"/>
              <a:t>Missing values were filled using nearest interpolation method.</a:t>
            </a:r>
            <a:endParaRPr/>
          </a:p>
          <a:p>
            <a:pPr marL="285750" lvl="0" indent="-285750" algn="l" rtl="0">
              <a:spcBef>
                <a:spcPts val="1000"/>
              </a:spcBef>
              <a:spcAft>
                <a:spcPts val="0"/>
              </a:spcAft>
              <a:buSzPts val="2300"/>
              <a:buFont typeface="Arial"/>
              <a:buChar char="•"/>
            </a:pPr>
            <a:r>
              <a:rPr lang="en-US" sz="2000"/>
              <a:t>Performing different models and comparing RMSE values.</a:t>
            </a:r>
            <a:endParaRPr/>
          </a:p>
          <a:p>
            <a:pPr marL="285750" lvl="0" indent="-285750" algn="l" rtl="0">
              <a:spcBef>
                <a:spcPts val="1000"/>
              </a:spcBef>
              <a:spcAft>
                <a:spcPts val="0"/>
              </a:spcAft>
              <a:buSzPts val="2300"/>
              <a:buFont typeface="Arial"/>
              <a:buChar char="•"/>
            </a:pPr>
            <a:r>
              <a:rPr lang="en-US" sz="2000"/>
              <a:t> Used different logics to plot graph in deployment in streamlet.</a:t>
            </a:r>
            <a:endParaRPr/>
          </a:p>
          <a:p>
            <a:pPr marL="285750" lvl="0" indent="-110490" algn="l" rtl="0">
              <a:spcBef>
                <a:spcPts val="1080"/>
              </a:spcBef>
              <a:spcAft>
                <a:spcPts val="0"/>
              </a:spcAft>
              <a:buSzPts val="276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3"/>
          <p:cNvSpPr txBox="1">
            <a:spLocks noGrp="1"/>
          </p:cNvSpPr>
          <p:nvPr>
            <p:ph type="body" idx="1"/>
          </p:nvPr>
        </p:nvSpPr>
        <p:spPr>
          <a:xfrm>
            <a:off x="689114" y="649355"/>
            <a:ext cx="10906538" cy="5539409"/>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b="1">
                <a:solidFill>
                  <a:srgbClr val="2C7153"/>
                </a:solidFill>
              </a:rPr>
              <a:t>Web page deployment</a:t>
            </a:r>
            <a:endParaRPr/>
          </a:p>
        </p:txBody>
      </p:sp>
      <p:pic>
        <p:nvPicPr>
          <p:cNvPr id="253" name="Google Shape;253;p13"/>
          <p:cNvPicPr preferRelativeResize="0"/>
          <p:nvPr/>
        </p:nvPicPr>
        <p:blipFill rotWithShape="1">
          <a:blip r:embed="rId3">
            <a:alphaModFix/>
          </a:blip>
          <a:srcRect/>
          <a:stretch/>
        </p:blipFill>
        <p:spPr>
          <a:xfrm>
            <a:off x="1431235" y="1121951"/>
            <a:ext cx="9465362" cy="50233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4"/>
          <p:cNvSpPr txBox="1">
            <a:spLocks noGrp="1"/>
          </p:cNvSpPr>
          <p:nvPr>
            <p:ph type="body" idx="1"/>
          </p:nvPr>
        </p:nvSpPr>
        <p:spPr>
          <a:xfrm>
            <a:off x="662609" y="649356"/>
            <a:ext cx="10827026" cy="5226512"/>
          </a:xfrm>
          <a:prstGeom prst="rect">
            <a:avLst/>
          </a:prstGeom>
          <a:noFill/>
          <a:ln>
            <a:noFill/>
          </a:ln>
        </p:spPr>
        <p:txBody>
          <a:bodyPr spcFirstLastPara="1" wrap="square" lIns="91425" tIns="45700" rIns="91425" bIns="45700" anchor="t" anchorCtr="0">
            <a:normAutofit/>
          </a:bodyPr>
          <a:lstStyle/>
          <a:p>
            <a:pPr marL="285750" lvl="0" indent="-110490" algn="l" rtl="0">
              <a:spcBef>
                <a:spcPts val="0"/>
              </a:spcBef>
              <a:spcAft>
                <a:spcPts val="0"/>
              </a:spcAft>
              <a:buSzPts val="2760"/>
              <a:buNone/>
            </a:pPr>
            <a:endParaRPr/>
          </a:p>
        </p:txBody>
      </p:sp>
      <p:pic>
        <p:nvPicPr>
          <p:cNvPr id="260" name="Google Shape;260;p14"/>
          <p:cNvPicPr preferRelativeResize="0"/>
          <p:nvPr/>
        </p:nvPicPr>
        <p:blipFill rotWithShape="1">
          <a:blip r:embed="rId3">
            <a:alphaModFix/>
          </a:blip>
          <a:srcRect/>
          <a:stretch/>
        </p:blipFill>
        <p:spPr>
          <a:xfrm>
            <a:off x="694518" y="649356"/>
            <a:ext cx="10834874" cy="54333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5"/>
          <p:cNvSpPr txBox="1">
            <a:spLocks noGrp="1"/>
          </p:cNvSpPr>
          <p:nvPr>
            <p:ph type="body" idx="1"/>
          </p:nvPr>
        </p:nvSpPr>
        <p:spPr>
          <a:xfrm>
            <a:off x="1295401" y="715617"/>
            <a:ext cx="9601196" cy="5160251"/>
          </a:xfrm>
          <a:prstGeom prst="rect">
            <a:avLst/>
          </a:prstGeom>
          <a:noFill/>
          <a:ln>
            <a:noFill/>
          </a:ln>
        </p:spPr>
        <p:txBody>
          <a:bodyPr spcFirstLastPara="1" wrap="square" lIns="91425" tIns="45700" rIns="91425" bIns="45700" anchor="t" anchorCtr="0">
            <a:normAutofit/>
          </a:bodyPr>
          <a:lstStyle/>
          <a:p>
            <a:pPr marL="285750" lvl="0" indent="-110490" algn="l" rtl="0">
              <a:spcBef>
                <a:spcPts val="0"/>
              </a:spcBef>
              <a:spcAft>
                <a:spcPts val="0"/>
              </a:spcAft>
              <a:buSzPts val="2760"/>
              <a:buNone/>
            </a:pPr>
            <a:endParaRPr/>
          </a:p>
        </p:txBody>
      </p:sp>
      <p:pic>
        <p:nvPicPr>
          <p:cNvPr id="267" name="Google Shape;267;p15"/>
          <p:cNvPicPr preferRelativeResize="0"/>
          <p:nvPr/>
        </p:nvPicPr>
        <p:blipFill rotWithShape="1">
          <a:blip r:embed="rId3">
            <a:alphaModFix/>
          </a:blip>
          <a:srcRect/>
          <a:stretch/>
        </p:blipFill>
        <p:spPr>
          <a:xfrm>
            <a:off x="1295401" y="715617"/>
            <a:ext cx="9662306" cy="50674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16"/>
          <p:cNvSpPr txBox="1"/>
          <p:nvPr/>
        </p:nvSpPr>
        <p:spPr>
          <a:xfrm>
            <a:off x="3760304" y="2876586"/>
            <a:ext cx="407173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rgbClr val="2C7153"/>
                </a:solidFill>
                <a:latin typeface="Garamond"/>
                <a:ea typeface="Garamond"/>
                <a:cs typeface="Garamond"/>
                <a:sym typeface="Garamond"/>
              </a:rPr>
              <a:t>Thank you</a:t>
            </a:r>
            <a:endParaRPr sz="3600">
              <a:solidFill>
                <a:schemeClr val="dk1"/>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
          <p:cNvSpPr txBox="1">
            <a:spLocks noGrp="1"/>
          </p:cNvSpPr>
          <p:nvPr>
            <p:ph type="body" idx="1"/>
          </p:nvPr>
        </p:nvSpPr>
        <p:spPr>
          <a:xfrm>
            <a:off x="1295401" y="967408"/>
            <a:ext cx="9601196" cy="4908459"/>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sz="2400" b="1">
                <a:solidFill>
                  <a:srgbClr val="2C7153"/>
                </a:solidFill>
              </a:rPr>
              <a:t>Business</a:t>
            </a:r>
            <a:r>
              <a:rPr lang="en-US" sz="2400" b="1">
                <a:solidFill>
                  <a:srgbClr val="62721F"/>
                </a:solidFill>
                <a:latin typeface="Arial"/>
                <a:ea typeface="Arial"/>
                <a:cs typeface="Arial"/>
                <a:sym typeface="Arial"/>
              </a:rPr>
              <a:t> </a:t>
            </a:r>
            <a:r>
              <a:rPr lang="en-US" b="1">
                <a:solidFill>
                  <a:srgbClr val="2C7153"/>
                </a:solidFill>
              </a:rPr>
              <a:t>Problem:</a:t>
            </a:r>
            <a:endParaRPr b="1">
              <a:solidFill>
                <a:srgbClr val="2C7153"/>
              </a:solidFill>
            </a:endParaRPr>
          </a:p>
          <a:p>
            <a:pPr marL="285750" lvl="0" indent="-285750" algn="l" rtl="0">
              <a:spcBef>
                <a:spcPts val="1000"/>
              </a:spcBef>
              <a:spcAft>
                <a:spcPts val="0"/>
              </a:spcAft>
              <a:buSzPts val="2300"/>
              <a:buChar char="•"/>
            </a:pPr>
            <a:r>
              <a:rPr lang="en-US" sz="2000"/>
              <a:t>Forecast in Delhi to understand the air quality on an hourly basis for 4 months.</a:t>
            </a:r>
            <a:endParaRPr/>
          </a:p>
          <a:p>
            <a:pPr marL="285750" lvl="0" indent="-110490" algn="l" rtl="0">
              <a:spcBef>
                <a:spcPts val="1080"/>
              </a:spcBef>
              <a:spcAft>
                <a:spcPts val="0"/>
              </a:spcAft>
              <a:buSzPts val="2760"/>
              <a:buNone/>
            </a:pPr>
            <a:endParaRPr/>
          </a:p>
          <a:p>
            <a:pPr marL="285750" lvl="0" indent="-110490" algn="l" rtl="0">
              <a:spcBef>
                <a:spcPts val="1080"/>
              </a:spcBef>
              <a:spcAft>
                <a:spcPts val="0"/>
              </a:spcAft>
              <a:buSzPts val="2760"/>
              <a:buNone/>
            </a:pPr>
            <a:endParaRPr sz="2400" b="1">
              <a:solidFill>
                <a:srgbClr val="2C7153"/>
              </a:solidFill>
            </a:endParaRPr>
          </a:p>
          <a:p>
            <a:pPr marL="285750" lvl="0" indent="-285750" algn="l" rtl="0">
              <a:spcBef>
                <a:spcPts val="1080"/>
              </a:spcBef>
              <a:spcAft>
                <a:spcPts val="0"/>
              </a:spcAft>
              <a:buSzPts val="2760"/>
              <a:buChar char="•"/>
            </a:pPr>
            <a:r>
              <a:rPr lang="en-US" sz="2400" b="1">
                <a:solidFill>
                  <a:srgbClr val="2C7153"/>
                </a:solidFill>
              </a:rPr>
              <a:t>Objective:</a:t>
            </a:r>
            <a:endParaRPr>
              <a:solidFill>
                <a:srgbClr val="62721F"/>
              </a:solidFill>
            </a:endParaRPr>
          </a:p>
          <a:p>
            <a:pPr marL="285750" lvl="0" indent="-285750" algn="l" rtl="0">
              <a:spcBef>
                <a:spcPts val="1000"/>
              </a:spcBef>
              <a:spcAft>
                <a:spcPts val="0"/>
              </a:spcAft>
              <a:buSzPts val="2300"/>
              <a:buChar char="•"/>
            </a:pPr>
            <a:r>
              <a:rPr lang="en-US" sz="2000"/>
              <a:t>Particulate matter (PM ) has been recorded in Delhi to understand the air quality on an hourly basis for 4 months. Our objective is to forecast the data available.</a:t>
            </a:r>
            <a:endParaRPr/>
          </a:p>
          <a:p>
            <a:pPr marL="285750" lvl="0" indent="-110490" algn="l" rtl="0">
              <a:spcBef>
                <a:spcPts val="1080"/>
              </a:spcBef>
              <a:spcAft>
                <a:spcPts val="0"/>
              </a:spcAft>
              <a:buSzPts val="276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
          <p:cNvSpPr txBox="1">
            <a:spLocks noGrp="1"/>
          </p:cNvSpPr>
          <p:nvPr>
            <p:ph type="body" idx="1"/>
          </p:nvPr>
        </p:nvSpPr>
        <p:spPr>
          <a:xfrm>
            <a:off x="1019882" y="646044"/>
            <a:ext cx="9601196" cy="5226511"/>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b="1">
                <a:solidFill>
                  <a:srgbClr val="2C7153"/>
                </a:solidFill>
              </a:rPr>
              <a:t>Project Architecture / Project Flow</a:t>
            </a:r>
            <a:endParaRPr b="1">
              <a:solidFill>
                <a:srgbClr val="2C7153"/>
              </a:solidFill>
            </a:endParaRPr>
          </a:p>
          <a:p>
            <a:pPr marL="285750" lvl="0" indent="-110490" algn="l" rtl="0">
              <a:spcBef>
                <a:spcPts val="1080"/>
              </a:spcBef>
              <a:spcAft>
                <a:spcPts val="0"/>
              </a:spcAft>
              <a:buSzPts val="2760"/>
              <a:buNone/>
            </a:pPr>
            <a:endParaRPr/>
          </a:p>
        </p:txBody>
      </p:sp>
      <p:sp>
        <p:nvSpPr>
          <p:cNvPr id="165" name="Google Shape;165;p3"/>
          <p:cNvSpPr/>
          <p:nvPr/>
        </p:nvSpPr>
        <p:spPr>
          <a:xfrm>
            <a:off x="1668457" y="2570859"/>
            <a:ext cx="1831680" cy="969120"/>
          </a:xfrm>
          <a:prstGeom prst="flowChartProcess">
            <a:avLst/>
          </a:prstGeom>
          <a:solidFill>
            <a:srgbClr val="FF0000">
              <a:alpha val="63921"/>
            </a:srgbClr>
          </a:solidFill>
          <a:ln w="15875" cap="flat" cmpd="sng">
            <a:solidFill>
              <a:srgbClr val="5F6F1E"/>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600" b="1" i="0" u="none" strike="noStrike" cap="none">
                <a:solidFill>
                  <a:srgbClr val="000000"/>
                </a:solidFill>
                <a:latin typeface="Calibri"/>
                <a:ea typeface="Calibri"/>
                <a:cs typeface="Calibri"/>
                <a:sym typeface="Calibri"/>
              </a:rPr>
              <a:t>Understand the domain and identify the business problem</a:t>
            </a:r>
            <a:endParaRPr sz="1600" b="0" i="0" u="none" strike="noStrike" cap="none">
              <a:solidFill>
                <a:schemeClr val="dk1"/>
              </a:solidFill>
              <a:latin typeface="Arial"/>
              <a:ea typeface="Arial"/>
              <a:cs typeface="Arial"/>
              <a:sym typeface="Arial"/>
            </a:endParaRPr>
          </a:p>
        </p:txBody>
      </p:sp>
      <p:sp>
        <p:nvSpPr>
          <p:cNvPr id="166" name="Google Shape;166;p3"/>
          <p:cNvSpPr/>
          <p:nvPr/>
        </p:nvSpPr>
        <p:spPr>
          <a:xfrm>
            <a:off x="5527864" y="2570859"/>
            <a:ext cx="1620360" cy="969120"/>
          </a:xfrm>
          <a:prstGeom prst="flowChartProcess">
            <a:avLst/>
          </a:prstGeom>
          <a:solidFill>
            <a:srgbClr val="A3A3A3">
              <a:alpha val="58823"/>
            </a:srgbClr>
          </a:solidFill>
          <a:ln w="15875" cap="flat" cmpd="sng">
            <a:solidFill>
              <a:srgbClr val="5F6F1E"/>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Data Understanding</a:t>
            </a:r>
            <a:endParaRPr sz="1800" b="0" i="0" u="none" strike="noStrike" cap="none">
              <a:solidFill>
                <a:schemeClr val="dk1"/>
              </a:solidFill>
              <a:latin typeface="Arial"/>
              <a:ea typeface="Arial"/>
              <a:cs typeface="Arial"/>
              <a:sym typeface="Arial"/>
            </a:endParaRPr>
          </a:p>
        </p:txBody>
      </p:sp>
      <p:sp>
        <p:nvSpPr>
          <p:cNvPr id="167" name="Google Shape;167;p3"/>
          <p:cNvSpPr/>
          <p:nvPr/>
        </p:nvSpPr>
        <p:spPr>
          <a:xfrm>
            <a:off x="8770938" y="2570859"/>
            <a:ext cx="1731240" cy="969120"/>
          </a:xfrm>
          <a:prstGeom prst="flowChartProcess">
            <a:avLst/>
          </a:prstGeom>
          <a:solidFill>
            <a:srgbClr val="00B050">
              <a:alpha val="58823"/>
            </a:srgbClr>
          </a:solidFill>
          <a:ln w="15875" cap="flat" cmpd="sng">
            <a:solidFill>
              <a:srgbClr val="5F6F1E"/>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Data Cleaning and Preparation</a:t>
            </a: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(EDA)</a:t>
            </a:r>
            <a:endParaRPr sz="1800" b="0" i="0" u="none" strike="noStrike" cap="none">
              <a:solidFill>
                <a:schemeClr val="dk1"/>
              </a:solidFill>
              <a:latin typeface="Arial"/>
              <a:ea typeface="Arial"/>
              <a:cs typeface="Arial"/>
              <a:sym typeface="Arial"/>
            </a:endParaRPr>
          </a:p>
        </p:txBody>
      </p:sp>
      <p:sp>
        <p:nvSpPr>
          <p:cNvPr id="168" name="Google Shape;168;p3"/>
          <p:cNvSpPr/>
          <p:nvPr/>
        </p:nvSpPr>
        <p:spPr>
          <a:xfrm>
            <a:off x="8826378" y="4668175"/>
            <a:ext cx="1675800" cy="996840"/>
          </a:xfrm>
          <a:prstGeom prst="flowChartProcess">
            <a:avLst/>
          </a:prstGeom>
          <a:solidFill>
            <a:srgbClr val="0070C0">
              <a:alpha val="58823"/>
            </a:srgbClr>
          </a:solidFill>
          <a:ln w="15875" cap="flat" cmpd="sng">
            <a:solidFill>
              <a:srgbClr val="5F6F1E"/>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Calibri"/>
                <a:ea typeface="Calibri"/>
                <a:cs typeface="Calibri"/>
                <a:sym typeface="Calibri"/>
              </a:rPr>
              <a:t>Develop Model</a:t>
            </a:r>
            <a:endParaRPr sz="2000" b="0" i="0" u="none" strike="noStrike" cap="none">
              <a:solidFill>
                <a:schemeClr val="dk1"/>
              </a:solidFill>
              <a:latin typeface="Arial"/>
              <a:ea typeface="Arial"/>
              <a:cs typeface="Arial"/>
              <a:sym typeface="Arial"/>
            </a:endParaRPr>
          </a:p>
        </p:txBody>
      </p:sp>
      <p:sp>
        <p:nvSpPr>
          <p:cNvPr id="169" name="Google Shape;169;p3"/>
          <p:cNvSpPr/>
          <p:nvPr/>
        </p:nvSpPr>
        <p:spPr>
          <a:xfrm>
            <a:off x="5527864" y="4668175"/>
            <a:ext cx="1675800" cy="996840"/>
          </a:xfrm>
          <a:prstGeom prst="flowChartProcess">
            <a:avLst/>
          </a:prstGeom>
          <a:solidFill>
            <a:srgbClr val="7030A0">
              <a:alpha val="58823"/>
            </a:srgbClr>
          </a:solidFill>
          <a:ln w="15875" cap="flat" cmpd="sng">
            <a:solidFill>
              <a:srgbClr val="5F6F1E"/>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Calibri"/>
                <a:ea typeface="Calibri"/>
                <a:cs typeface="Calibri"/>
                <a:sym typeface="Calibri"/>
              </a:rPr>
              <a:t>Validate Model</a:t>
            </a:r>
            <a:endParaRPr sz="2000" b="0" i="0" u="none" strike="noStrike" cap="none">
              <a:solidFill>
                <a:schemeClr val="dk1"/>
              </a:solidFill>
              <a:latin typeface="Arial"/>
              <a:ea typeface="Arial"/>
              <a:cs typeface="Arial"/>
              <a:sym typeface="Arial"/>
            </a:endParaRPr>
          </a:p>
        </p:txBody>
      </p:sp>
      <p:sp>
        <p:nvSpPr>
          <p:cNvPr id="170" name="Google Shape;170;p3"/>
          <p:cNvSpPr/>
          <p:nvPr/>
        </p:nvSpPr>
        <p:spPr>
          <a:xfrm>
            <a:off x="1668457" y="4668175"/>
            <a:ext cx="1731240" cy="996840"/>
          </a:xfrm>
          <a:prstGeom prst="flowChartProcess">
            <a:avLst/>
          </a:prstGeom>
          <a:solidFill>
            <a:srgbClr val="00B0F0">
              <a:alpha val="58823"/>
            </a:srgbClr>
          </a:solidFill>
          <a:ln w="15875" cap="flat" cmpd="sng">
            <a:solidFill>
              <a:srgbClr val="5F6F1E"/>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000" b="1" i="0" u="none" strike="noStrike" cap="none">
                <a:solidFill>
                  <a:srgbClr val="0D0D0D"/>
                </a:solidFill>
                <a:latin typeface="Calibri"/>
                <a:ea typeface="Calibri"/>
                <a:cs typeface="Calibri"/>
                <a:sym typeface="Calibri"/>
              </a:rPr>
              <a:t>Deployment</a:t>
            </a:r>
            <a:endParaRPr sz="2000" b="0" i="0" u="none" strike="noStrike" cap="none">
              <a:solidFill>
                <a:schemeClr val="dk1"/>
              </a:solidFill>
              <a:latin typeface="Arial"/>
              <a:ea typeface="Arial"/>
              <a:cs typeface="Arial"/>
              <a:sym typeface="Arial"/>
            </a:endParaRPr>
          </a:p>
        </p:txBody>
      </p:sp>
      <p:sp>
        <p:nvSpPr>
          <p:cNvPr id="171" name="Google Shape;171;p3"/>
          <p:cNvSpPr/>
          <p:nvPr/>
        </p:nvSpPr>
        <p:spPr>
          <a:xfrm>
            <a:off x="3905150" y="2847879"/>
            <a:ext cx="812624" cy="415080"/>
          </a:xfrm>
          <a:prstGeom prst="stripedRightArrow">
            <a:avLst>
              <a:gd name="adj1" fmla="val 50000"/>
              <a:gd name="adj2" fmla="val 50000"/>
            </a:avLst>
          </a:prstGeom>
          <a:solidFill>
            <a:srgbClr val="0070C0"/>
          </a:solidFill>
          <a:ln w="15875" cap="flat" cmpd="sng">
            <a:solidFill>
              <a:srgbClr val="5F6F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7566992" y="2847879"/>
            <a:ext cx="848138" cy="415080"/>
          </a:xfrm>
          <a:prstGeom prst="stripedRightArrow">
            <a:avLst>
              <a:gd name="adj1" fmla="val 50000"/>
              <a:gd name="adj2" fmla="val 50000"/>
            </a:avLst>
          </a:prstGeom>
          <a:solidFill>
            <a:srgbClr val="0070C0"/>
          </a:solidFill>
          <a:ln w="15875" cap="flat" cmpd="sng">
            <a:solidFill>
              <a:srgbClr val="5F6F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rot="5400000">
            <a:off x="9344640" y="3940390"/>
            <a:ext cx="821635" cy="415080"/>
          </a:xfrm>
          <a:prstGeom prst="stripedRightArrow">
            <a:avLst>
              <a:gd name="adj1" fmla="val 50000"/>
              <a:gd name="adj2" fmla="val 50000"/>
            </a:avLst>
          </a:prstGeom>
          <a:solidFill>
            <a:srgbClr val="0070C0"/>
          </a:solidFill>
          <a:ln w="15875" cap="flat" cmpd="sng">
            <a:solidFill>
              <a:srgbClr val="5F6F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rot="10800000">
            <a:off x="7566992" y="5049714"/>
            <a:ext cx="848138" cy="415080"/>
          </a:xfrm>
          <a:prstGeom prst="stripedRightArrow">
            <a:avLst>
              <a:gd name="adj1" fmla="val 50000"/>
              <a:gd name="adj2" fmla="val 50000"/>
            </a:avLst>
          </a:prstGeom>
          <a:solidFill>
            <a:srgbClr val="0070C0"/>
          </a:solidFill>
          <a:ln w="15875" cap="flat" cmpd="sng">
            <a:solidFill>
              <a:srgbClr val="5F6F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0800000">
            <a:off x="3905150" y="5049714"/>
            <a:ext cx="812624" cy="415080"/>
          </a:xfrm>
          <a:prstGeom prst="stripedRightArrow">
            <a:avLst>
              <a:gd name="adj1" fmla="val 50000"/>
              <a:gd name="adj2" fmla="val 50000"/>
            </a:avLst>
          </a:prstGeom>
          <a:solidFill>
            <a:srgbClr val="0070C0"/>
          </a:solidFill>
          <a:ln w="15875" cap="flat" cmpd="sng">
            <a:solidFill>
              <a:srgbClr val="5F6F1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4"/>
          <p:cNvSpPr txBox="1">
            <a:spLocks noGrp="1"/>
          </p:cNvSpPr>
          <p:nvPr>
            <p:ph type="body" idx="1"/>
          </p:nvPr>
        </p:nvSpPr>
        <p:spPr>
          <a:xfrm>
            <a:off x="1295401" y="649357"/>
            <a:ext cx="9601196" cy="5226511"/>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b="1">
                <a:solidFill>
                  <a:srgbClr val="2C7153"/>
                </a:solidFill>
              </a:rPr>
              <a:t>Data set details</a:t>
            </a:r>
            <a:endParaRPr b="1">
              <a:solidFill>
                <a:srgbClr val="2C7153"/>
              </a:solidFill>
            </a:endParaRPr>
          </a:p>
          <a:p>
            <a:pPr marL="285750" lvl="0" indent="-285750" algn="l" rtl="0">
              <a:spcBef>
                <a:spcPts val="1000"/>
              </a:spcBef>
              <a:spcAft>
                <a:spcPts val="0"/>
              </a:spcAft>
              <a:buSzPts val="2300"/>
              <a:buChar char="•"/>
            </a:pPr>
            <a:r>
              <a:rPr lang="en-US" sz="2000"/>
              <a:t>The dataset contains total</a:t>
            </a:r>
            <a:r>
              <a:rPr lang="en-US" sz="2000">
                <a:solidFill>
                  <a:srgbClr val="00B0F0"/>
                </a:solidFill>
              </a:rPr>
              <a:t> </a:t>
            </a:r>
            <a:r>
              <a:rPr lang="en-US" sz="2000" b="1">
                <a:solidFill>
                  <a:srgbClr val="A3591C"/>
                </a:solidFill>
              </a:rPr>
              <a:t>2374</a:t>
            </a:r>
            <a:r>
              <a:rPr lang="en-US" sz="2000">
                <a:solidFill>
                  <a:srgbClr val="00B0F0"/>
                </a:solidFill>
              </a:rPr>
              <a:t> </a:t>
            </a:r>
            <a:r>
              <a:rPr lang="en-US" sz="2000"/>
              <a:t>records of Date and pm2.5. Date column contains date with hourly records of pm2.5</a:t>
            </a:r>
            <a:endParaRPr/>
          </a:p>
          <a:p>
            <a:pPr marL="285750" lvl="0" indent="-285750" algn="l" rtl="0">
              <a:spcBef>
                <a:spcPts val="1000"/>
              </a:spcBef>
              <a:spcAft>
                <a:spcPts val="0"/>
              </a:spcAft>
              <a:buSzPts val="2300"/>
              <a:buChar char="•"/>
            </a:pPr>
            <a:r>
              <a:rPr lang="en-US" sz="2000"/>
              <a:t>In pm2.5 column there are, total </a:t>
            </a:r>
            <a:r>
              <a:rPr lang="en-US" sz="2000" b="1">
                <a:solidFill>
                  <a:srgbClr val="A3591C"/>
                </a:solidFill>
              </a:rPr>
              <a:t>80</a:t>
            </a:r>
            <a:r>
              <a:rPr lang="en-US" sz="2000">
                <a:solidFill>
                  <a:srgbClr val="00B0F0"/>
                </a:solidFill>
              </a:rPr>
              <a:t> </a:t>
            </a:r>
            <a:r>
              <a:rPr lang="en-US" sz="2000"/>
              <a:t>null values.</a:t>
            </a:r>
            <a:endParaRPr/>
          </a:p>
          <a:p>
            <a:pPr marL="0" lvl="0" indent="0" algn="l" rtl="0">
              <a:spcBef>
                <a:spcPts val="1000"/>
              </a:spcBef>
              <a:spcAft>
                <a:spcPts val="0"/>
              </a:spcAft>
              <a:buSzPts val="2300"/>
              <a:buNone/>
            </a:pPr>
            <a:endParaRPr sz="2000"/>
          </a:p>
          <a:p>
            <a:pPr marL="285750" lvl="0" indent="-285750" algn="l" rtl="0">
              <a:spcBef>
                <a:spcPts val="1000"/>
              </a:spcBef>
              <a:spcAft>
                <a:spcPts val="0"/>
              </a:spcAft>
              <a:buSzPts val="2300"/>
              <a:buChar char="•"/>
            </a:pPr>
            <a:r>
              <a:rPr lang="en-US" sz="2000"/>
              <a:t>In date column there are, </a:t>
            </a:r>
            <a:r>
              <a:rPr lang="en-US" sz="2000" b="1">
                <a:solidFill>
                  <a:srgbClr val="A3591C"/>
                </a:solidFill>
              </a:rPr>
              <a:t>243</a:t>
            </a:r>
            <a:r>
              <a:rPr lang="en-US" sz="2000"/>
              <a:t> missing timestamps.</a:t>
            </a:r>
            <a:endParaRPr/>
          </a:p>
          <a:p>
            <a:pPr marL="285750" lvl="0" indent="-285750" algn="l" rtl="0">
              <a:spcBef>
                <a:spcPts val="1000"/>
              </a:spcBef>
              <a:spcAft>
                <a:spcPts val="0"/>
              </a:spcAft>
              <a:buSzPts val="2300"/>
              <a:buChar char="•"/>
            </a:pPr>
            <a:r>
              <a:rPr lang="en-US" sz="2000"/>
              <a:t>The record is from </a:t>
            </a:r>
            <a:r>
              <a:rPr lang="en-US" sz="2000" b="1">
                <a:solidFill>
                  <a:srgbClr val="A3591C"/>
                </a:solidFill>
              </a:rPr>
              <a:t>01/01/2018</a:t>
            </a:r>
            <a:r>
              <a:rPr lang="en-US" sz="2000"/>
              <a:t> to </a:t>
            </a:r>
            <a:r>
              <a:rPr lang="en-US" sz="2000" b="1">
                <a:solidFill>
                  <a:srgbClr val="A3591C"/>
                </a:solidFill>
              </a:rPr>
              <a:t>20/042018. </a:t>
            </a:r>
            <a:endParaRPr/>
          </a:p>
          <a:p>
            <a:pPr marL="285750" lvl="0" indent="-285750" algn="l" rtl="0">
              <a:spcBef>
                <a:spcPts val="1000"/>
              </a:spcBef>
              <a:spcAft>
                <a:spcPts val="0"/>
              </a:spcAft>
              <a:buSzPts val="2300"/>
              <a:buChar char="•"/>
            </a:pPr>
            <a:r>
              <a:rPr lang="en-US" sz="2000"/>
              <a:t>Maximum particle present was on 2nd Jan 2018 = </a:t>
            </a:r>
            <a:r>
              <a:rPr lang="en-US" sz="2000" b="1">
                <a:solidFill>
                  <a:srgbClr val="A3591C"/>
                </a:solidFill>
              </a:rPr>
              <a:t>492.</a:t>
            </a:r>
            <a:endParaRPr/>
          </a:p>
          <a:p>
            <a:pPr marL="285750" lvl="0" indent="-285750" algn="l" rtl="0">
              <a:spcBef>
                <a:spcPts val="1000"/>
              </a:spcBef>
              <a:spcAft>
                <a:spcPts val="0"/>
              </a:spcAft>
              <a:buSzPts val="2300"/>
              <a:buChar char="•"/>
            </a:pPr>
            <a:r>
              <a:rPr lang="en-US" sz="2000"/>
              <a:t>Minimum particle present was on 12th April 2018 =</a:t>
            </a:r>
            <a:r>
              <a:rPr lang="en-US" sz="2000" b="1">
                <a:solidFill>
                  <a:srgbClr val="A3591C"/>
                </a:solidFill>
              </a:rPr>
              <a:t>1’</a:t>
            </a:r>
            <a:endParaRPr/>
          </a:p>
          <a:p>
            <a:pPr marL="285750" lvl="0" indent="-285750" algn="l" rtl="0">
              <a:spcBef>
                <a:spcPts val="1000"/>
              </a:spcBef>
              <a:spcAft>
                <a:spcPts val="0"/>
              </a:spcAft>
              <a:buSzPts val="2300"/>
              <a:buChar char="•"/>
            </a:pPr>
            <a:r>
              <a:rPr lang="en-US" sz="2000"/>
              <a:t>Count-</a:t>
            </a:r>
            <a:r>
              <a:rPr lang="en-US" sz="2000" b="1">
                <a:solidFill>
                  <a:srgbClr val="A3591C"/>
                </a:solidFill>
              </a:rPr>
              <a:t>2374</a:t>
            </a:r>
            <a:r>
              <a:rPr lang="en-US" sz="2000"/>
              <a:t>,mean-</a:t>
            </a:r>
            <a:r>
              <a:rPr lang="en-US" sz="2000" b="1">
                <a:solidFill>
                  <a:srgbClr val="A3591C"/>
                </a:solidFill>
              </a:rPr>
              <a:t>191.87</a:t>
            </a:r>
            <a:r>
              <a:rPr lang="en-US" sz="2000"/>
              <a:t>,std-</a:t>
            </a:r>
            <a:r>
              <a:rPr lang="en-US" sz="2000" b="1">
                <a:solidFill>
                  <a:srgbClr val="A3591C"/>
                </a:solidFill>
              </a:rPr>
              <a:t>125.529</a:t>
            </a:r>
            <a:r>
              <a:rPr lang="en-US" sz="2000"/>
              <a:t>,25%-</a:t>
            </a:r>
            <a:r>
              <a:rPr lang="en-US" sz="2000" b="1">
                <a:solidFill>
                  <a:srgbClr val="A3591C"/>
                </a:solidFill>
              </a:rPr>
              <a:t>76.61</a:t>
            </a:r>
            <a:endParaRPr sz="2000" b="1">
              <a:solidFill>
                <a:srgbClr val="A3591C"/>
              </a:solidFill>
            </a:endParaRPr>
          </a:p>
          <a:p>
            <a:pPr marL="285750" lvl="0" indent="-285750" algn="l" rtl="0">
              <a:spcBef>
                <a:spcPts val="1000"/>
              </a:spcBef>
              <a:spcAft>
                <a:spcPts val="0"/>
              </a:spcAft>
              <a:buSzPts val="2300"/>
              <a:buChar char="•"/>
            </a:pPr>
            <a:r>
              <a:rPr lang="en-US" sz="2000"/>
              <a:t>50%-</a:t>
            </a:r>
            <a:r>
              <a:rPr lang="en-US" sz="2000" b="1">
                <a:solidFill>
                  <a:srgbClr val="A3591C"/>
                </a:solidFill>
              </a:rPr>
              <a:t>163</a:t>
            </a:r>
            <a:r>
              <a:rPr lang="en-US" sz="2000"/>
              <a:t>,75%-</a:t>
            </a:r>
            <a:r>
              <a:rPr lang="en-US" sz="2000" b="1">
                <a:solidFill>
                  <a:srgbClr val="A3591C"/>
                </a:solidFill>
              </a:rPr>
              <a:t>316</a:t>
            </a:r>
            <a:endParaRPr sz="2000" b="1">
              <a:solidFill>
                <a:srgbClr val="A3591C"/>
              </a:solidFill>
            </a:endParaRPr>
          </a:p>
        </p:txBody>
      </p:sp>
      <p:pic>
        <p:nvPicPr>
          <p:cNvPr id="182" name="Google Shape;182;p4"/>
          <p:cNvPicPr preferRelativeResize="0"/>
          <p:nvPr/>
        </p:nvPicPr>
        <p:blipFill rotWithShape="1">
          <a:blip r:embed="rId3">
            <a:alphaModFix/>
          </a:blip>
          <a:srcRect l="12592" t="42997" r="68192" b="8406"/>
          <a:stretch/>
        </p:blipFill>
        <p:spPr>
          <a:xfrm rot="-9600">
            <a:off x="7370182" y="2134965"/>
            <a:ext cx="3960529" cy="39606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5"/>
          <p:cNvSpPr txBox="1">
            <a:spLocks noGrp="1"/>
          </p:cNvSpPr>
          <p:nvPr>
            <p:ph type="body" idx="1"/>
          </p:nvPr>
        </p:nvSpPr>
        <p:spPr>
          <a:xfrm>
            <a:off x="1295401" y="609600"/>
            <a:ext cx="9601196" cy="5266268"/>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b="1">
                <a:solidFill>
                  <a:srgbClr val="2C7153"/>
                </a:solidFill>
              </a:rPr>
              <a:t>Exploratory Data Analysis (EDA)</a:t>
            </a:r>
            <a:endParaRPr b="1">
              <a:solidFill>
                <a:srgbClr val="2C7153"/>
              </a:solidFill>
            </a:endParaRPr>
          </a:p>
          <a:p>
            <a:pPr marL="285750" lvl="0" indent="-285750" algn="l" rtl="0">
              <a:spcBef>
                <a:spcPts val="1080"/>
              </a:spcBef>
              <a:spcAft>
                <a:spcPts val="0"/>
              </a:spcAft>
              <a:buSzPts val="2760"/>
              <a:buChar char="•"/>
            </a:pPr>
            <a:r>
              <a:rPr lang="en-US" b="1">
                <a:solidFill>
                  <a:srgbClr val="A3591C"/>
                </a:solidFill>
              </a:rPr>
              <a:t>Treating null values: </a:t>
            </a:r>
            <a:r>
              <a:rPr lang="en-US" sz="2000"/>
              <a:t>As there were 80null values(‘-’ missing values)  we have performed </a:t>
            </a:r>
            <a:r>
              <a:rPr lang="en-US" sz="2000" b="1"/>
              <a:t>linear Interpolation </a:t>
            </a:r>
            <a:r>
              <a:rPr lang="en-US" sz="2000"/>
              <a:t>imputation on all these null values. And the mean of this dataset is </a:t>
            </a:r>
            <a:r>
              <a:rPr lang="en-US" sz="2000" b="1">
                <a:solidFill>
                  <a:srgbClr val="A3591C"/>
                </a:solidFill>
              </a:rPr>
              <a:t>191.87.</a:t>
            </a:r>
            <a:r>
              <a:rPr lang="en-US" sz="2000"/>
              <a:t> we see a decreasing trend and Additive  seasonality.</a:t>
            </a:r>
            <a:br>
              <a:rPr lang="en-US" sz="2400"/>
            </a:br>
            <a:endParaRPr sz="2000"/>
          </a:p>
          <a:p>
            <a:pPr marL="285750" lvl="0" indent="-139700" algn="l" rtl="0">
              <a:spcBef>
                <a:spcPts val="1000"/>
              </a:spcBef>
              <a:spcAft>
                <a:spcPts val="0"/>
              </a:spcAft>
              <a:buSzPts val="2300"/>
              <a:buNone/>
            </a:pPr>
            <a:endParaRPr sz="2000" b="1">
              <a:solidFill>
                <a:srgbClr val="A3591C"/>
              </a:solidFill>
            </a:endParaRPr>
          </a:p>
          <a:p>
            <a:pPr marL="285750" lvl="0" indent="-139700" algn="l" rtl="0">
              <a:spcBef>
                <a:spcPts val="1000"/>
              </a:spcBef>
              <a:spcAft>
                <a:spcPts val="0"/>
              </a:spcAft>
              <a:buSzPts val="2300"/>
              <a:buNone/>
            </a:pPr>
            <a:endParaRPr sz="2000"/>
          </a:p>
        </p:txBody>
      </p:sp>
      <p:pic>
        <p:nvPicPr>
          <p:cNvPr id="189" name="Google Shape;189;p5"/>
          <p:cNvPicPr preferRelativeResize="0"/>
          <p:nvPr/>
        </p:nvPicPr>
        <p:blipFill rotWithShape="1">
          <a:blip r:embed="rId3">
            <a:alphaModFix/>
          </a:blip>
          <a:srcRect/>
          <a:stretch/>
        </p:blipFill>
        <p:spPr>
          <a:xfrm>
            <a:off x="1224550" y="2438400"/>
            <a:ext cx="4778685" cy="3177015"/>
          </a:xfrm>
          <a:prstGeom prst="rect">
            <a:avLst/>
          </a:prstGeom>
          <a:noFill/>
          <a:ln>
            <a:noFill/>
          </a:ln>
        </p:spPr>
      </p:pic>
      <p:pic>
        <p:nvPicPr>
          <p:cNvPr id="190" name="Google Shape;190;p5"/>
          <p:cNvPicPr preferRelativeResize="0"/>
          <p:nvPr/>
        </p:nvPicPr>
        <p:blipFill rotWithShape="1">
          <a:blip r:embed="rId4">
            <a:alphaModFix/>
          </a:blip>
          <a:srcRect/>
          <a:stretch/>
        </p:blipFill>
        <p:spPr>
          <a:xfrm>
            <a:off x="6188767" y="2637428"/>
            <a:ext cx="5247859" cy="27789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6"/>
          <p:cNvSpPr txBox="1">
            <a:spLocks noGrp="1"/>
          </p:cNvSpPr>
          <p:nvPr>
            <p:ph type="body" idx="1"/>
          </p:nvPr>
        </p:nvSpPr>
        <p:spPr>
          <a:xfrm>
            <a:off x="649357" y="649356"/>
            <a:ext cx="10247240" cy="5226512"/>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sz="2400" b="1">
                <a:solidFill>
                  <a:srgbClr val="2C7153"/>
                </a:solidFill>
                <a:latin typeface="Garamond"/>
                <a:ea typeface="Garamond"/>
                <a:cs typeface="Garamond"/>
                <a:sym typeface="Garamond"/>
              </a:rPr>
              <a:t>Interpolation of missing values: </a:t>
            </a:r>
            <a:endParaRPr/>
          </a:p>
          <a:p>
            <a:pPr marL="285750" lvl="0" indent="-285750" algn="l" rtl="0">
              <a:spcBef>
                <a:spcPts val="1000"/>
              </a:spcBef>
              <a:spcAft>
                <a:spcPts val="0"/>
              </a:spcAft>
              <a:buSzPts val="2300"/>
              <a:buChar char="•"/>
            </a:pPr>
            <a:r>
              <a:rPr lang="en-US" sz="2000"/>
              <a:t>Method =Interpolation(linear) The following graph shows the distribution of the values before and after the interpolation of the missing values. Trying the different method of the treating the missing values the linear interpolation method gives the best result.</a:t>
            </a:r>
            <a:endParaRPr/>
          </a:p>
          <a:p>
            <a:pPr marL="285750" lvl="0" indent="-110490" algn="l" rtl="0">
              <a:spcBef>
                <a:spcPts val="1080"/>
              </a:spcBef>
              <a:spcAft>
                <a:spcPts val="0"/>
              </a:spcAft>
              <a:buSzPts val="2760"/>
              <a:buNone/>
            </a:pPr>
            <a:endParaRPr/>
          </a:p>
        </p:txBody>
      </p:sp>
      <p:pic>
        <p:nvPicPr>
          <p:cNvPr id="197" name="Google Shape;197;p6"/>
          <p:cNvPicPr preferRelativeResize="0"/>
          <p:nvPr/>
        </p:nvPicPr>
        <p:blipFill rotWithShape="1">
          <a:blip r:embed="rId3">
            <a:alphaModFix/>
          </a:blip>
          <a:srcRect/>
          <a:stretch/>
        </p:blipFill>
        <p:spPr>
          <a:xfrm>
            <a:off x="895400" y="2438401"/>
            <a:ext cx="4483759" cy="3770244"/>
          </a:xfrm>
          <a:prstGeom prst="rect">
            <a:avLst/>
          </a:prstGeom>
          <a:noFill/>
          <a:ln>
            <a:noFill/>
          </a:ln>
        </p:spPr>
      </p:pic>
      <p:pic>
        <p:nvPicPr>
          <p:cNvPr id="198" name="Google Shape;198;p6"/>
          <p:cNvPicPr preferRelativeResize="0"/>
          <p:nvPr/>
        </p:nvPicPr>
        <p:blipFill rotWithShape="1">
          <a:blip r:embed="rId4">
            <a:alphaModFix/>
          </a:blip>
          <a:srcRect/>
          <a:stretch/>
        </p:blipFill>
        <p:spPr>
          <a:xfrm>
            <a:off x="5625202" y="2438400"/>
            <a:ext cx="5400607" cy="37702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7"/>
          <p:cNvSpPr txBox="1">
            <a:spLocks noGrp="1"/>
          </p:cNvSpPr>
          <p:nvPr>
            <p:ph type="body" idx="1"/>
          </p:nvPr>
        </p:nvSpPr>
        <p:spPr>
          <a:xfrm>
            <a:off x="1295401" y="649356"/>
            <a:ext cx="9601196" cy="5226512"/>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b="1">
                <a:solidFill>
                  <a:srgbClr val="2C7153"/>
                </a:solidFill>
              </a:rPr>
              <a:t>Box plot &amp; line Plot:</a:t>
            </a:r>
            <a:endParaRPr/>
          </a:p>
          <a:p>
            <a:pPr marL="285750" lvl="0" indent="-110490" algn="l" rtl="0">
              <a:spcBef>
                <a:spcPts val="1080"/>
              </a:spcBef>
              <a:spcAft>
                <a:spcPts val="0"/>
              </a:spcAft>
              <a:buSzPts val="2760"/>
              <a:buNone/>
            </a:pPr>
            <a:endParaRPr b="1">
              <a:solidFill>
                <a:srgbClr val="2C7153"/>
              </a:solidFill>
            </a:endParaRPr>
          </a:p>
        </p:txBody>
      </p:sp>
      <p:pic>
        <p:nvPicPr>
          <p:cNvPr id="205" name="Google Shape;205;p7"/>
          <p:cNvPicPr preferRelativeResize="0"/>
          <p:nvPr/>
        </p:nvPicPr>
        <p:blipFill rotWithShape="1">
          <a:blip r:embed="rId3">
            <a:alphaModFix/>
          </a:blip>
          <a:srcRect/>
          <a:stretch/>
        </p:blipFill>
        <p:spPr>
          <a:xfrm>
            <a:off x="924721" y="1254179"/>
            <a:ext cx="4959244" cy="2643206"/>
          </a:xfrm>
          <a:prstGeom prst="rect">
            <a:avLst/>
          </a:prstGeom>
          <a:noFill/>
          <a:ln>
            <a:noFill/>
          </a:ln>
        </p:spPr>
      </p:pic>
      <p:pic>
        <p:nvPicPr>
          <p:cNvPr id="206" name="Google Shape;206;p7"/>
          <p:cNvPicPr preferRelativeResize="0"/>
          <p:nvPr/>
        </p:nvPicPr>
        <p:blipFill rotWithShape="1">
          <a:blip r:embed="rId4">
            <a:alphaModFix/>
          </a:blip>
          <a:srcRect/>
          <a:stretch/>
        </p:blipFill>
        <p:spPr>
          <a:xfrm>
            <a:off x="5883965" y="1254179"/>
            <a:ext cx="5632174" cy="2643206"/>
          </a:xfrm>
          <a:prstGeom prst="rect">
            <a:avLst/>
          </a:prstGeom>
          <a:noFill/>
          <a:ln>
            <a:noFill/>
          </a:ln>
        </p:spPr>
      </p:pic>
      <p:pic>
        <p:nvPicPr>
          <p:cNvPr id="207" name="Google Shape;207;p7"/>
          <p:cNvPicPr preferRelativeResize="0"/>
          <p:nvPr/>
        </p:nvPicPr>
        <p:blipFill rotWithShape="1">
          <a:blip r:embed="rId5">
            <a:alphaModFix/>
          </a:blip>
          <a:srcRect/>
          <a:stretch/>
        </p:blipFill>
        <p:spPr>
          <a:xfrm>
            <a:off x="1295401" y="3803261"/>
            <a:ext cx="4588564" cy="2166731"/>
          </a:xfrm>
          <a:prstGeom prst="rect">
            <a:avLst/>
          </a:prstGeom>
          <a:noFill/>
          <a:ln>
            <a:noFill/>
          </a:ln>
        </p:spPr>
      </p:pic>
      <p:pic>
        <p:nvPicPr>
          <p:cNvPr id="208" name="Google Shape;208;p7"/>
          <p:cNvPicPr preferRelativeResize="0"/>
          <p:nvPr/>
        </p:nvPicPr>
        <p:blipFill rotWithShape="1">
          <a:blip r:embed="rId6">
            <a:alphaModFix/>
          </a:blip>
          <a:srcRect/>
          <a:stretch/>
        </p:blipFill>
        <p:spPr>
          <a:xfrm>
            <a:off x="5883965" y="3803261"/>
            <a:ext cx="5923722" cy="24053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8"/>
          <p:cNvSpPr txBox="1">
            <a:spLocks noGrp="1"/>
          </p:cNvSpPr>
          <p:nvPr>
            <p:ph type="body" idx="1"/>
          </p:nvPr>
        </p:nvSpPr>
        <p:spPr>
          <a:xfrm>
            <a:off x="675860" y="649356"/>
            <a:ext cx="10893287" cy="5226512"/>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b="1">
                <a:solidFill>
                  <a:srgbClr val="2C7153"/>
                </a:solidFill>
              </a:rPr>
              <a:t>Decomposition Plot</a:t>
            </a:r>
            <a:endParaRPr/>
          </a:p>
          <a:p>
            <a:pPr marL="285750" lvl="0" indent="-110490" algn="l" rtl="0">
              <a:spcBef>
                <a:spcPts val="1080"/>
              </a:spcBef>
              <a:spcAft>
                <a:spcPts val="0"/>
              </a:spcAft>
              <a:buSzPts val="2760"/>
              <a:buNone/>
            </a:pPr>
            <a:endParaRPr b="1">
              <a:solidFill>
                <a:srgbClr val="2C7153"/>
              </a:solidFill>
            </a:endParaRPr>
          </a:p>
          <a:p>
            <a:pPr marL="285750" lvl="0" indent="-110490" algn="l" rtl="0">
              <a:spcBef>
                <a:spcPts val="1080"/>
              </a:spcBef>
              <a:spcAft>
                <a:spcPts val="0"/>
              </a:spcAft>
              <a:buSzPts val="2760"/>
              <a:buNone/>
            </a:pPr>
            <a:endParaRPr b="1">
              <a:solidFill>
                <a:srgbClr val="2C7153"/>
              </a:solidFill>
            </a:endParaRPr>
          </a:p>
          <a:p>
            <a:pPr marL="285750" lvl="0" indent="-110490" algn="l" rtl="0">
              <a:spcBef>
                <a:spcPts val="1080"/>
              </a:spcBef>
              <a:spcAft>
                <a:spcPts val="0"/>
              </a:spcAft>
              <a:buSzPts val="2760"/>
              <a:buNone/>
            </a:pPr>
            <a:endParaRPr b="1">
              <a:solidFill>
                <a:srgbClr val="2C7153"/>
              </a:solidFill>
            </a:endParaRPr>
          </a:p>
          <a:p>
            <a:pPr marL="285750" lvl="0" indent="-110490" algn="l" rtl="0">
              <a:spcBef>
                <a:spcPts val="1080"/>
              </a:spcBef>
              <a:spcAft>
                <a:spcPts val="0"/>
              </a:spcAft>
              <a:buSzPts val="2760"/>
              <a:buNone/>
            </a:pPr>
            <a:endParaRPr b="1">
              <a:solidFill>
                <a:srgbClr val="2C7153"/>
              </a:solidFill>
            </a:endParaRPr>
          </a:p>
          <a:p>
            <a:pPr marL="285750" lvl="0" indent="-285750" algn="l" rtl="0">
              <a:spcBef>
                <a:spcPts val="1080"/>
              </a:spcBef>
              <a:spcAft>
                <a:spcPts val="0"/>
              </a:spcAft>
              <a:buSzPts val="2760"/>
              <a:buChar char="•"/>
            </a:pPr>
            <a:r>
              <a:rPr lang="en-US" b="1">
                <a:solidFill>
                  <a:srgbClr val="2C7153"/>
                </a:solidFill>
              </a:rPr>
              <a:t>ACF &amp; PACF</a:t>
            </a:r>
            <a:endParaRPr/>
          </a:p>
          <a:p>
            <a:pPr marL="285750" lvl="0" indent="-110490" algn="l" rtl="0">
              <a:spcBef>
                <a:spcPts val="1080"/>
              </a:spcBef>
              <a:spcAft>
                <a:spcPts val="0"/>
              </a:spcAft>
              <a:buSzPts val="2760"/>
              <a:buNone/>
            </a:pPr>
            <a:endParaRPr b="1">
              <a:solidFill>
                <a:srgbClr val="2C7153"/>
              </a:solidFill>
            </a:endParaRPr>
          </a:p>
          <a:p>
            <a:pPr marL="285750" lvl="0" indent="-110490" algn="l" rtl="0">
              <a:spcBef>
                <a:spcPts val="1080"/>
              </a:spcBef>
              <a:spcAft>
                <a:spcPts val="0"/>
              </a:spcAft>
              <a:buSzPts val="2760"/>
              <a:buNone/>
            </a:pPr>
            <a:endParaRPr/>
          </a:p>
        </p:txBody>
      </p:sp>
      <p:pic>
        <p:nvPicPr>
          <p:cNvPr id="215" name="Google Shape;215;p8" descr="1619238709309.jpg"/>
          <p:cNvPicPr preferRelativeResize="0"/>
          <p:nvPr/>
        </p:nvPicPr>
        <p:blipFill rotWithShape="1">
          <a:blip r:embed="rId3">
            <a:alphaModFix/>
          </a:blip>
          <a:srcRect/>
          <a:stretch/>
        </p:blipFill>
        <p:spPr>
          <a:xfrm>
            <a:off x="649842" y="1060604"/>
            <a:ext cx="10840280" cy="2118876"/>
          </a:xfrm>
          <a:prstGeom prst="rect">
            <a:avLst/>
          </a:prstGeom>
          <a:noFill/>
          <a:ln>
            <a:noFill/>
          </a:ln>
        </p:spPr>
      </p:pic>
      <p:pic>
        <p:nvPicPr>
          <p:cNvPr id="216" name="Google Shape;216;p8"/>
          <p:cNvPicPr preferRelativeResize="0"/>
          <p:nvPr/>
        </p:nvPicPr>
        <p:blipFill rotWithShape="1">
          <a:blip r:embed="rId4">
            <a:alphaModFix/>
          </a:blip>
          <a:srcRect/>
          <a:stretch/>
        </p:blipFill>
        <p:spPr>
          <a:xfrm>
            <a:off x="1070408" y="3590727"/>
            <a:ext cx="4723809" cy="2285140"/>
          </a:xfrm>
          <a:prstGeom prst="rect">
            <a:avLst/>
          </a:prstGeom>
          <a:noFill/>
          <a:ln>
            <a:noFill/>
          </a:ln>
        </p:spPr>
      </p:pic>
      <p:pic>
        <p:nvPicPr>
          <p:cNvPr id="217" name="Google Shape;217;p8"/>
          <p:cNvPicPr preferRelativeResize="0"/>
          <p:nvPr/>
        </p:nvPicPr>
        <p:blipFill rotWithShape="1">
          <a:blip r:embed="rId5">
            <a:alphaModFix/>
          </a:blip>
          <a:srcRect/>
          <a:stretch/>
        </p:blipFill>
        <p:spPr>
          <a:xfrm>
            <a:off x="6268982" y="3429000"/>
            <a:ext cx="4825397" cy="24468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9"/>
          <p:cNvSpPr txBox="1">
            <a:spLocks noGrp="1"/>
          </p:cNvSpPr>
          <p:nvPr>
            <p:ph type="body" idx="1"/>
          </p:nvPr>
        </p:nvSpPr>
        <p:spPr>
          <a:xfrm>
            <a:off x="728870" y="649356"/>
            <a:ext cx="10853530" cy="5559288"/>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b="1">
                <a:solidFill>
                  <a:srgbClr val="2C7153"/>
                </a:solidFill>
              </a:rPr>
              <a:t>Model Building</a:t>
            </a:r>
            <a:endParaRPr/>
          </a:p>
          <a:p>
            <a:pPr marL="285750" lvl="0" indent="-285750" algn="just" rtl="0">
              <a:spcBef>
                <a:spcPts val="1000"/>
              </a:spcBef>
              <a:spcAft>
                <a:spcPts val="0"/>
              </a:spcAft>
              <a:buSzPts val="2300"/>
              <a:buFont typeface="Arial"/>
              <a:buChar char="•"/>
            </a:pPr>
            <a:r>
              <a:rPr lang="en-US" sz="2000"/>
              <a:t>Seasonal Autoregressive Integrated Moving Average, SARIMA or Seasonal ARIMA, is an extension of ARIMA that explicitly supports univariate time series data with a seasonal component.</a:t>
            </a:r>
            <a:endParaRPr/>
          </a:p>
          <a:p>
            <a:pPr marL="285750" lvl="0" indent="-285750" algn="just" rtl="0">
              <a:spcBef>
                <a:spcPts val="1000"/>
              </a:spcBef>
              <a:spcAft>
                <a:spcPts val="0"/>
              </a:spcAft>
              <a:buSzPts val="2300"/>
              <a:buFont typeface="Arial"/>
              <a:buChar char="•"/>
            </a:pPr>
            <a:r>
              <a:rPr lang="en-US" sz="2000"/>
              <a:t> It adds three parameters to specify the autoregression (AR), differencing (I) and moving average (MA)</a:t>
            </a:r>
            <a:endParaRPr/>
          </a:p>
          <a:p>
            <a:pPr marL="0" lvl="0" indent="0" algn="just" rtl="0">
              <a:spcBef>
                <a:spcPts val="1000"/>
              </a:spcBef>
              <a:spcAft>
                <a:spcPts val="0"/>
              </a:spcAft>
              <a:buSzPts val="2300"/>
              <a:buNone/>
            </a:pPr>
            <a:r>
              <a:rPr lang="en-US" sz="2000"/>
              <a:t> for the seasonal component of the series, as well as an additional parameter for the period of the seasonality(m).Here, we have taken p=2, d=1,q=1 &amp; m=4</a:t>
            </a:r>
            <a:endParaRPr/>
          </a:p>
          <a:p>
            <a:pPr marL="285750" lvl="0" indent="-139700" algn="just" rtl="0">
              <a:spcBef>
                <a:spcPts val="1000"/>
              </a:spcBef>
              <a:spcAft>
                <a:spcPts val="0"/>
              </a:spcAft>
              <a:buSzPts val="2300"/>
              <a:buFont typeface="Arial"/>
              <a:buNone/>
            </a:pPr>
            <a:endParaRPr sz="2000"/>
          </a:p>
          <a:p>
            <a:pPr marL="285750" lvl="0" indent="-110490" algn="l" rtl="0">
              <a:spcBef>
                <a:spcPts val="1080"/>
              </a:spcBef>
              <a:spcAft>
                <a:spcPts val="0"/>
              </a:spcAft>
              <a:buSzPts val="2760"/>
              <a:buNone/>
            </a:pPr>
            <a:endParaRPr/>
          </a:p>
        </p:txBody>
      </p:sp>
      <p:pic>
        <p:nvPicPr>
          <p:cNvPr id="224" name="Google Shape;224;p9"/>
          <p:cNvPicPr preferRelativeResize="0"/>
          <p:nvPr/>
        </p:nvPicPr>
        <p:blipFill rotWithShape="1">
          <a:blip r:embed="rId3">
            <a:alphaModFix/>
          </a:blip>
          <a:srcRect/>
          <a:stretch/>
        </p:blipFill>
        <p:spPr>
          <a:xfrm>
            <a:off x="3469585" y="3144493"/>
            <a:ext cx="5252830" cy="3064151"/>
          </a:xfrm>
          <a:prstGeom prst="rect">
            <a:avLst/>
          </a:prstGeom>
          <a:noFill/>
          <a:ln>
            <a:noFill/>
          </a:ln>
        </p:spPr>
      </p:pic>
    </p:spTree>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563</Words>
  <Application>Microsoft Office PowerPoint</Application>
  <PresentationFormat>Widescreen</PresentationFormat>
  <Paragraphs>56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Garamond</vt:lpstr>
      <vt:lpstr>Calibri</vt:lpstr>
      <vt:lpstr>Verdana</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shambhu mandal</dc:creator>
  <cp:lastModifiedBy>shambhu mandal</cp:lastModifiedBy>
  <cp:revision>1</cp:revision>
  <dcterms:created xsi:type="dcterms:W3CDTF">2021-05-01T15:36:05Z</dcterms:created>
  <dcterms:modified xsi:type="dcterms:W3CDTF">2021-06-18T16:21:03Z</dcterms:modified>
</cp:coreProperties>
</file>