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aleway"/>
      <p:regular r:id="rId41"/>
      <p:bold r:id="rId42"/>
      <p:italic r:id="rId43"/>
      <p:boldItalic r:id="rId44"/>
    </p:embeddedFont>
    <p:embeddedFont>
      <p:font typeface="Roboto"/>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3e26d47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3e26d47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3eafb22c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3eafb22c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3e26d47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3e26d47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3e26d47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3e26d4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3dc49ced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3dc49ced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3dc49ced6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3dc49ced6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2a088f8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2a088f8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2a088f8a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2a088f8a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2a088f8a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2a088f8a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3dc49ced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3dc49ced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3dc49ced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3dc49ced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3dc49ced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3dc49ced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3dc49ced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3dc49ced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3dc49ced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3dc49ced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3dc49ced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3dc49ced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3ea92f4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3ea92f4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3dc49ced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3dc49ced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3ea92f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3ea92f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3dc49ced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3dc49ced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3ea92f440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3ea92f440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3ea92f440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e3ea92f440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3dc49ced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e3dc49ced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3dc49ced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3dc49ced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36f1265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e36f1265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3e94039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e3e94039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2b111e2d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e2b111e2d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e3dc49ced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e3dc49ced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36f1265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36f1265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3ea92f44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e3ea92f44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3dc49ced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3dc49ced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3ea92f440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3ea92f440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3e26d47c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3e26d47c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2a088f8a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2a088f8a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3dc49ced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3dc49ced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3dc49ced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3dc49ced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0" name="Shape 70"/>
        <p:cNvGrpSpPr/>
        <p:nvPr/>
      </p:nvGrpSpPr>
      <p:grpSpPr>
        <a:xfrm>
          <a:off x="0" y="0"/>
          <a:ext cx="0" cy="0"/>
          <a:chOff x="0" y="0"/>
          <a:chExt cx="0" cy="0"/>
        </a:xfrm>
      </p:grpSpPr>
      <p:grpSp>
        <p:nvGrpSpPr>
          <p:cNvPr id="71" name="Google Shape;71;p11"/>
          <p:cNvGrpSpPr/>
          <p:nvPr/>
        </p:nvGrpSpPr>
        <p:grpSpPr>
          <a:xfrm>
            <a:off x="830392" y="4169130"/>
            <a:ext cx="745763" cy="45826"/>
            <a:chOff x="4580561" y="2589004"/>
            <a:chExt cx="1064464" cy="25200"/>
          </a:xfrm>
        </p:grpSpPr>
        <p:sp>
          <p:nvSpPr>
            <p:cNvPr id="72" name="Google Shape;72;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5" name="Google Shape;75;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6" name="Google Shape;76;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6" name="Google Shape;26;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 name="Google Shape;27;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5"/>
          <p:cNvGrpSpPr/>
          <p:nvPr/>
        </p:nvGrpSpPr>
        <p:grpSpPr>
          <a:xfrm>
            <a:off x="830392" y="1191256"/>
            <a:ext cx="745763" cy="45826"/>
            <a:chOff x="4580561" y="2589004"/>
            <a:chExt cx="1064464" cy="25200"/>
          </a:xfrm>
        </p:grpSpPr>
        <p:sp>
          <p:nvSpPr>
            <p:cNvPr id="31" name="Google Shape;31;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4" name="Google Shape;34;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5" name="Google Shape;35;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6" name="Google Shape;36;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6"/>
          <p:cNvGrpSpPr/>
          <p:nvPr/>
        </p:nvGrpSpPr>
        <p:grpSpPr>
          <a:xfrm>
            <a:off x="830392" y="1191256"/>
            <a:ext cx="745763" cy="45826"/>
            <a:chOff x="4580561" y="2589004"/>
            <a:chExt cx="1064464" cy="25200"/>
          </a:xfrm>
        </p:grpSpPr>
        <p:sp>
          <p:nvSpPr>
            <p:cNvPr id="40" name="Google Shape;4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3" name="Google Shape;43;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7"/>
          <p:cNvGrpSpPr/>
          <p:nvPr/>
        </p:nvGrpSpPr>
        <p:grpSpPr>
          <a:xfrm>
            <a:off x="830392" y="1191256"/>
            <a:ext cx="745763" cy="45826"/>
            <a:chOff x="4580561" y="2589004"/>
            <a:chExt cx="1064464" cy="25200"/>
          </a:xfrm>
        </p:grpSpPr>
        <p:sp>
          <p:nvSpPr>
            <p:cNvPr id="47" name="Google Shape;47;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0" name="Google Shape;50;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 name="Google Shape;51;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2" name="Shape 52"/>
        <p:cNvGrpSpPr/>
        <p:nvPr/>
      </p:nvGrpSpPr>
      <p:grpSpPr>
        <a:xfrm>
          <a:off x="0" y="0"/>
          <a:ext cx="0" cy="0"/>
          <a:chOff x="0" y="0"/>
          <a:chExt cx="0" cy="0"/>
        </a:xfrm>
      </p:grpSpPr>
      <p:grpSp>
        <p:nvGrpSpPr>
          <p:cNvPr id="53" name="Google Shape;53;p8"/>
          <p:cNvGrpSpPr/>
          <p:nvPr/>
        </p:nvGrpSpPr>
        <p:grpSpPr>
          <a:xfrm>
            <a:off x="830392" y="4169130"/>
            <a:ext cx="745763" cy="45826"/>
            <a:chOff x="4580561" y="2589004"/>
            <a:chExt cx="1064464" cy="25200"/>
          </a:xfrm>
        </p:grpSpPr>
        <p:sp>
          <p:nvSpPr>
            <p:cNvPr id="54" name="Google Shape;54;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7" name="Google Shape;57;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9"/>
          <p:cNvGrpSpPr/>
          <p:nvPr/>
        </p:nvGrpSpPr>
        <p:grpSpPr>
          <a:xfrm>
            <a:off x="830392" y="1191256"/>
            <a:ext cx="745763" cy="45826"/>
            <a:chOff x="4580561" y="2589004"/>
            <a:chExt cx="1064464" cy="25200"/>
          </a:xfrm>
        </p:grpSpPr>
        <p:sp>
          <p:nvSpPr>
            <p:cNvPr id="61" name="Google Shape;61;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4" name="Google Shape;64;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5" name="Google Shape;65;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6" name="Google Shape;66;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69" name="Google Shape;69;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ensus.gov/topics/income-poverty.html" TargetMode="External"/><Relationship Id="rId4" Type="http://schemas.openxmlformats.org/officeDocument/2006/relationships/hyperlink" Target="https://worldpopulationreview.com/state-rankings/average-income-by-state" TargetMode="External"/><Relationship Id="rId5" Type="http://schemas.openxmlformats.org/officeDocument/2006/relationships/hyperlink" Target="https://www.census.gov/library/visualizations/interactive/2019-median-household-income.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DSIF Group 2</a:t>
            </a:r>
            <a:endParaRPr/>
          </a:p>
          <a:p>
            <a:pPr indent="0" lvl="0" marL="0" rtl="0" algn="l">
              <a:spcBef>
                <a:spcPts val="0"/>
              </a:spcBef>
              <a:spcAft>
                <a:spcPts val="0"/>
              </a:spcAft>
              <a:buNone/>
            </a:pPr>
            <a:r>
              <a:rPr lang="en"/>
              <a:t>Project 1 Presentation</a:t>
            </a:r>
            <a:endParaRPr/>
          </a:p>
          <a:p>
            <a:pPr indent="0" lvl="0" marL="0" rtl="0" algn="l">
              <a:spcBef>
                <a:spcPts val="0"/>
              </a:spcBef>
              <a:spcAft>
                <a:spcPts val="0"/>
              </a:spcAft>
              <a:buNone/>
            </a:pPr>
            <a:r>
              <a:rPr lang="en" sz="2266"/>
              <a:t>10 July 2021</a:t>
            </a:r>
            <a:endParaRPr sz="2266"/>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grpSp>
        <p:nvGrpSpPr>
          <p:cNvPr id="203" name="Google Shape;203;p22"/>
          <p:cNvGrpSpPr/>
          <p:nvPr/>
        </p:nvGrpSpPr>
        <p:grpSpPr>
          <a:xfrm>
            <a:off x="1320104" y="2142104"/>
            <a:ext cx="6885513" cy="1056708"/>
            <a:chOff x="2258475" y="3726017"/>
            <a:chExt cx="6885513" cy="1572014"/>
          </a:xfrm>
        </p:grpSpPr>
        <p:grpSp>
          <p:nvGrpSpPr>
            <p:cNvPr id="204" name="Google Shape;204;p22"/>
            <p:cNvGrpSpPr/>
            <p:nvPr/>
          </p:nvGrpSpPr>
          <p:grpSpPr>
            <a:xfrm>
              <a:off x="4200688" y="3728375"/>
              <a:ext cx="1944600" cy="1569656"/>
              <a:chOff x="3071457" y="2013875"/>
              <a:chExt cx="1944600" cy="1569656"/>
            </a:xfrm>
          </p:grpSpPr>
          <p:sp>
            <p:nvSpPr>
              <p:cNvPr id="205" name="Google Shape;205;p22"/>
              <p:cNvSpPr/>
              <p:nvPr/>
            </p:nvSpPr>
            <p:spPr>
              <a:xfrm flipH="1" rot="10800000">
                <a:off x="3071457" y="2013875"/>
                <a:ext cx="1944600" cy="1569600"/>
              </a:xfrm>
              <a:prstGeom prst="round2DiagRect">
                <a:avLst>
                  <a:gd fmla="val 0" name="adj1"/>
                  <a:gd fmla="val 17764"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txBox="1"/>
              <p:nvPr/>
            </p:nvSpPr>
            <p:spPr>
              <a:xfrm>
                <a:off x="3316177" y="2013891"/>
                <a:ext cx="1451700" cy="528300"/>
              </a:xfrm>
              <a:prstGeom prst="rect">
                <a:avLst/>
              </a:prstGeom>
              <a:solidFill>
                <a:srgbClr val="1D7E7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Where?</a:t>
                </a:r>
                <a:endParaRPr sz="1800">
                  <a:solidFill>
                    <a:srgbClr val="FFFFFF"/>
                  </a:solidFill>
                  <a:latin typeface="Roboto"/>
                  <a:ea typeface="Roboto"/>
                  <a:cs typeface="Roboto"/>
                  <a:sym typeface="Roboto"/>
                </a:endParaRPr>
              </a:p>
            </p:txBody>
          </p:sp>
          <p:sp>
            <p:nvSpPr>
              <p:cNvPr id="207" name="Google Shape;207;p22"/>
              <p:cNvSpPr txBox="1"/>
              <p:nvPr/>
            </p:nvSpPr>
            <p:spPr>
              <a:xfrm>
                <a:off x="3097565" y="2555731"/>
                <a:ext cx="1917600" cy="1027800"/>
              </a:xfrm>
              <a:prstGeom prst="rect">
                <a:avLst/>
              </a:prstGeom>
              <a:solidFill>
                <a:srgbClr val="1D7E7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Roboto"/>
                    <a:ea typeface="Roboto"/>
                    <a:cs typeface="Roboto"/>
                    <a:sym typeface="Roboto"/>
                  </a:rPr>
                  <a:t>Mississippi , Arkansas , Louisiana , Alabama, Kentucky , Oklahoma</a:t>
                </a:r>
                <a:endParaRPr sz="1100">
                  <a:solidFill>
                    <a:srgbClr val="FFFFFF"/>
                  </a:solidFill>
                  <a:latin typeface="Lato"/>
                  <a:ea typeface="Lato"/>
                  <a:cs typeface="Lato"/>
                  <a:sym typeface="Lato"/>
                </a:endParaRPr>
              </a:p>
            </p:txBody>
          </p:sp>
        </p:grpSp>
        <p:grpSp>
          <p:nvGrpSpPr>
            <p:cNvPr id="208" name="Google Shape;208;p22"/>
            <p:cNvGrpSpPr/>
            <p:nvPr/>
          </p:nvGrpSpPr>
          <p:grpSpPr>
            <a:xfrm>
              <a:off x="2258475" y="3726017"/>
              <a:ext cx="1944600" cy="1571958"/>
              <a:chOff x="1126863" y="2011517"/>
              <a:chExt cx="1944600" cy="1571958"/>
            </a:xfrm>
          </p:grpSpPr>
          <p:sp>
            <p:nvSpPr>
              <p:cNvPr id="209" name="Google Shape;209;p22"/>
              <p:cNvSpPr/>
              <p:nvPr/>
            </p:nvSpPr>
            <p:spPr>
              <a:xfrm>
                <a:off x="1126863" y="2013875"/>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txBox="1"/>
              <p:nvPr/>
            </p:nvSpPr>
            <p:spPr>
              <a:xfrm>
                <a:off x="1370952" y="2011517"/>
                <a:ext cx="14517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What?</a:t>
                </a:r>
                <a:endParaRPr sz="1800">
                  <a:solidFill>
                    <a:srgbClr val="FFFFFF"/>
                  </a:solidFill>
                  <a:latin typeface="Roboto"/>
                  <a:ea typeface="Roboto"/>
                  <a:cs typeface="Roboto"/>
                  <a:sym typeface="Roboto"/>
                </a:endParaRPr>
              </a:p>
            </p:txBody>
          </p:sp>
          <p:sp>
            <p:nvSpPr>
              <p:cNvPr id="211" name="Google Shape;211;p22"/>
              <p:cNvSpPr txBox="1"/>
              <p:nvPr/>
            </p:nvSpPr>
            <p:spPr>
              <a:xfrm>
                <a:off x="1150496" y="2508053"/>
                <a:ext cx="1917600" cy="956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Provide financial aid to household aiming to take ACT</a:t>
                </a:r>
                <a:endParaRPr sz="1100">
                  <a:solidFill>
                    <a:srgbClr val="FFFFFF"/>
                  </a:solidFill>
                  <a:latin typeface="Roboto"/>
                  <a:ea typeface="Roboto"/>
                  <a:cs typeface="Roboto"/>
                  <a:sym typeface="Roboto"/>
                </a:endParaRPr>
              </a:p>
            </p:txBody>
          </p:sp>
        </p:grpSp>
        <p:grpSp>
          <p:nvGrpSpPr>
            <p:cNvPr id="212" name="Google Shape;212;p22"/>
            <p:cNvGrpSpPr/>
            <p:nvPr/>
          </p:nvGrpSpPr>
          <p:grpSpPr>
            <a:xfrm>
              <a:off x="6142788" y="3728375"/>
              <a:ext cx="3001200" cy="1569600"/>
              <a:chOff x="5015938" y="2013875"/>
              <a:chExt cx="3001200" cy="1569600"/>
            </a:xfrm>
          </p:grpSpPr>
          <p:sp>
            <p:nvSpPr>
              <p:cNvPr id="213" name="Google Shape;213;p22"/>
              <p:cNvSpPr/>
              <p:nvPr/>
            </p:nvSpPr>
            <p:spPr>
              <a:xfrm>
                <a:off x="5015938" y="2013875"/>
                <a:ext cx="3001200" cy="1569600"/>
              </a:xfrm>
              <a:prstGeom prst="round2DiagRect">
                <a:avLst>
                  <a:gd fmla="val 0" name="adj1"/>
                  <a:gd fmla="val 17764" name="adj2"/>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4" name="Google Shape;214;p22"/>
              <p:cNvSpPr txBox="1"/>
              <p:nvPr/>
            </p:nvSpPr>
            <p:spPr>
              <a:xfrm>
                <a:off x="5307996" y="2013891"/>
                <a:ext cx="2417100" cy="528300"/>
              </a:xfrm>
              <a:prstGeom prst="rect">
                <a:avLst/>
              </a:prstGeom>
              <a:solidFill>
                <a:srgbClr val="A72A1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Target Result</a:t>
                </a:r>
                <a:endParaRPr sz="1800">
                  <a:solidFill>
                    <a:srgbClr val="FFFFFF"/>
                  </a:solidFill>
                  <a:latin typeface="Roboto"/>
                  <a:ea typeface="Roboto"/>
                  <a:cs typeface="Roboto"/>
                  <a:sym typeface="Roboto"/>
                </a:endParaRPr>
              </a:p>
            </p:txBody>
          </p:sp>
          <p:sp>
            <p:nvSpPr>
              <p:cNvPr id="215" name="Google Shape;215;p22"/>
              <p:cNvSpPr txBox="1"/>
              <p:nvPr/>
            </p:nvSpPr>
            <p:spPr>
              <a:xfrm>
                <a:off x="5041271" y="2603449"/>
                <a:ext cx="2736300" cy="860700"/>
              </a:xfrm>
              <a:prstGeom prst="rect">
                <a:avLst/>
              </a:prstGeom>
              <a:solidFill>
                <a:srgbClr val="A72A1E"/>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To increase their ACT mean score towards the 25% by 2021</a:t>
                </a:r>
                <a:endParaRPr sz="1100">
                  <a:solidFill>
                    <a:srgbClr val="FFFFFF"/>
                  </a:solidFill>
                  <a:latin typeface="Roboto"/>
                  <a:ea typeface="Roboto"/>
                  <a:cs typeface="Roboto"/>
                  <a:sym typeface="Roboto"/>
                </a:endParaRPr>
              </a:p>
            </p:txBody>
          </p:sp>
        </p:grpSp>
      </p:grpSp>
      <p:grpSp>
        <p:nvGrpSpPr>
          <p:cNvPr id="216" name="Google Shape;216;p22"/>
          <p:cNvGrpSpPr/>
          <p:nvPr/>
        </p:nvGrpSpPr>
        <p:grpSpPr>
          <a:xfrm>
            <a:off x="1320104" y="3273341"/>
            <a:ext cx="6885513" cy="1056707"/>
            <a:chOff x="2258475" y="3725962"/>
            <a:chExt cx="6885513" cy="1572013"/>
          </a:xfrm>
        </p:grpSpPr>
        <p:grpSp>
          <p:nvGrpSpPr>
            <p:cNvPr id="217" name="Google Shape;217;p22"/>
            <p:cNvGrpSpPr/>
            <p:nvPr/>
          </p:nvGrpSpPr>
          <p:grpSpPr>
            <a:xfrm>
              <a:off x="4200688" y="3728375"/>
              <a:ext cx="1944600" cy="1569600"/>
              <a:chOff x="3071457" y="2013875"/>
              <a:chExt cx="1944600" cy="1569600"/>
            </a:xfrm>
          </p:grpSpPr>
          <p:sp>
            <p:nvSpPr>
              <p:cNvPr id="218" name="Google Shape;218;p22"/>
              <p:cNvSpPr/>
              <p:nvPr/>
            </p:nvSpPr>
            <p:spPr>
              <a:xfrm flipH="1" rot="10800000">
                <a:off x="3071457" y="2013875"/>
                <a:ext cx="1944600" cy="1569600"/>
              </a:xfrm>
              <a:prstGeom prst="round2DiagRect">
                <a:avLst>
                  <a:gd fmla="val 0" name="adj1"/>
                  <a:gd fmla="val 17764"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txBox="1"/>
              <p:nvPr/>
            </p:nvSpPr>
            <p:spPr>
              <a:xfrm>
                <a:off x="3316690" y="2122378"/>
                <a:ext cx="1451700" cy="614100"/>
              </a:xfrm>
              <a:prstGeom prst="rect">
                <a:avLst/>
              </a:prstGeom>
              <a:solidFill>
                <a:srgbClr val="1D7E7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Where?</a:t>
                </a:r>
                <a:endParaRPr sz="1800">
                  <a:solidFill>
                    <a:srgbClr val="FFFFFF"/>
                  </a:solidFill>
                  <a:latin typeface="Roboto"/>
                  <a:ea typeface="Roboto"/>
                  <a:cs typeface="Roboto"/>
                  <a:sym typeface="Roboto"/>
                </a:endParaRPr>
              </a:p>
            </p:txBody>
          </p:sp>
          <p:sp>
            <p:nvSpPr>
              <p:cNvPr id="220" name="Google Shape;220;p22"/>
              <p:cNvSpPr txBox="1"/>
              <p:nvPr/>
            </p:nvSpPr>
            <p:spPr>
              <a:xfrm>
                <a:off x="3316090" y="2610509"/>
                <a:ext cx="1451700" cy="796200"/>
              </a:xfrm>
              <a:prstGeom prst="rect">
                <a:avLst/>
              </a:prstGeom>
              <a:solidFill>
                <a:srgbClr val="1D7E7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Iowa , Kansas</a:t>
                </a:r>
                <a:endParaRPr sz="1100">
                  <a:solidFill>
                    <a:srgbClr val="FFFFFF"/>
                  </a:solidFill>
                  <a:latin typeface="Roboto"/>
                  <a:ea typeface="Roboto"/>
                  <a:cs typeface="Roboto"/>
                  <a:sym typeface="Roboto"/>
                </a:endParaRPr>
              </a:p>
            </p:txBody>
          </p:sp>
        </p:grpSp>
        <p:grpSp>
          <p:nvGrpSpPr>
            <p:cNvPr id="221" name="Google Shape;221;p22"/>
            <p:cNvGrpSpPr/>
            <p:nvPr/>
          </p:nvGrpSpPr>
          <p:grpSpPr>
            <a:xfrm>
              <a:off x="2258475" y="3725962"/>
              <a:ext cx="1944600" cy="1572013"/>
              <a:chOff x="1126863" y="2011462"/>
              <a:chExt cx="1944600" cy="1572013"/>
            </a:xfrm>
          </p:grpSpPr>
          <p:sp>
            <p:nvSpPr>
              <p:cNvPr id="222" name="Google Shape;222;p22"/>
              <p:cNvSpPr/>
              <p:nvPr/>
            </p:nvSpPr>
            <p:spPr>
              <a:xfrm>
                <a:off x="1126863" y="2013875"/>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txBox="1"/>
              <p:nvPr/>
            </p:nvSpPr>
            <p:spPr>
              <a:xfrm>
                <a:off x="1337527" y="2011462"/>
                <a:ext cx="14517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What?</a:t>
                </a:r>
                <a:endParaRPr sz="1800">
                  <a:solidFill>
                    <a:srgbClr val="FFFFFF"/>
                  </a:solidFill>
                  <a:latin typeface="Roboto"/>
                  <a:ea typeface="Roboto"/>
                  <a:cs typeface="Roboto"/>
                  <a:sym typeface="Roboto"/>
                </a:endParaRPr>
              </a:p>
            </p:txBody>
          </p:sp>
          <p:sp>
            <p:nvSpPr>
              <p:cNvPr id="224" name="Google Shape;224;p22"/>
              <p:cNvSpPr txBox="1"/>
              <p:nvPr/>
            </p:nvSpPr>
            <p:spPr>
              <a:xfrm>
                <a:off x="1253158" y="2582287"/>
                <a:ext cx="1815900" cy="878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Fee waiver and state grant</a:t>
                </a:r>
                <a:endParaRPr sz="1100">
                  <a:solidFill>
                    <a:srgbClr val="FFFFFF"/>
                  </a:solidFill>
                  <a:latin typeface="Roboto"/>
                  <a:ea typeface="Roboto"/>
                  <a:cs typeface="Roboto"/>
                  <a:sym typeface="Roboto"/>
                </a:endParaRPr>
              </a:p>
            </p:txBody>
          </p:sp>
        </p:grpSp>
        <p:grpSp>
          <p:nvGrpSpPr>
            <p:cNvPr id="225" name="Google Shape;225;p22"/>
            <p:cNvGrpSpPr/>
            <p:nvPr/>
          </p:nvGrpSpPr>
          <p:grpSpPr>
            <a:xfrm>
              <a:off x="6142788" y="3728375"/>
              <a:ext cx="3001200" cy="1569600"/>
              <a:chOff x="5015938" y="2013875"/>
              <a:chExt cx="3001200" cy="1569600"/>
            </a:xfrm>
          </p:grpSpPr>
          <p:sp>
            <p:nvSpPr>
              <p:cNvPr id="226" name="Google Shape;226;p22"/>
              <p:cNvSpPr/>
              <p:nvPr/>
            </p:nvSpPr>
            <p:spPr>
              <a:xfrm>
                <a:off x="5015938" y="2013875"/>
                <a:ext cx="3001200" cy="1569600"/>
              </a:xfrm>
              <a:prstGeom prst="round2DiagRect">
                <a:avLst>
                  <a:gd fmla="val 0" name="adj1"/>
                  <a:gd fmla="val 17764" name="adj2"/>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7" name="Google Shape;227;p22"/>
              <p:cNvSpPr txBox="1"/>
              <p:nvPr/>
            </p:nvSpPr>
            <p:spPr>
              <a:xfrm>
                <a:off x="5298296" y="2022035"/>
                <a:ext cx="2417100" cy="614100"/>
              </a:xfrm>
              <a:prstGeom prst="rect">
                <a:avLst/>
              </a:prstGeom>
              <a:solidFill>
                <a:srgbClr val="A72A1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Target Result</a:t>
                </a:r>
                <a:endParaRPr sz="1800">
                  <a:solidFill>
                    <a:srgbClr val="FFFFFF"/>
                  </a:solidFill>
                  <a:latin typeface="Roboto"/>
                  <a:ea typeface="Roboto"/>
                  <a:cs typeface="Roboto"/>
                  <a:sym typeface="Roboto"/>
                </a:endParaRPr>
              </a:p>
            </p:txBody>
          </p:sp>
          <p:sp>
            <p:nvSpPr>
              <p:cNvPr id="228" name="Google Shape;228;p22"/>
              <p:cNvSpPr txBox="1"/>
              <p:nvPr/>
            </p:nvSpPr>
            <p:spPr>
              <a:xfrm>
                <a:off x="5124346" y="2603449"/>
                <a:ext cx="2652900" cy="796200"/>
              </a:xfrm>
              <a:prstGeom prst="rect">
                <a:avLst/>
              </a:prstGeom>
              <a:solidFill>
                <a:srgbClr val="A72A1E"/>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To increase their SAT Participation from &lt;5% to min. 30%</a:t>
                </a:r>
                <a:endParaRPr sz="1100">
                  <a:solidFill>
                    <a:srgbClr val="FFFFFF"/>
                  </a:solidFill>
                  <a:latin typeface="Roboto"/>
                  <a:ea typeface="Roboto"/>
                  <a:cs typeface="Roboto"/>
                  <a:sym typeface="Roboto"/>
                </a:endParaRPr>
              </a:p>
            </p:txBody>
          </p:sp>
        </p:grpSp>
      </p:grpSp>
      <p:grpSp>
        <p:nvGrpSpPr>
          <p:cNvPr id="229" name="Google Shape;229;p22"/>
          <p:cNvGrpSpPr/>
          <p:nvPr/>
        </p:nvGrpSpPr>
        <p:grpSpPr>
          <a:xfrm>
            <a:off x="1317775" y="1012413"/>
            <a:ext cx="6887842" cy="1055085"/>
            <a:chOff x="2227925" y="1602513"/>
            <a:chExt cx="6887842" cy="1055085"/>
          </a:xfrm>
        </p:grpSpPr>
        <p:grpSp>
          <p:nvGrpSpPr>
            <p:cNvPr id="230" name="Google Shape;230;p22"/>
            <p:cNvGrpSpPr/>
            <p:nvPr/>
          </p:nvGrpSpPr>
          <p:grpSpPr>
            <a:xfrm>
              <a:off x="2227925" y="1602513"/>
              <a:ext cx="6887842" cy="1055085"/>
              <a:chOff x="2256146" y="3728375"/>
              <a:chExt cx="6887842" cy="1569600"/>
            </a:xfrm>
          </p:grpSpPr>
          <p:grpSp>
            <p:nvGrpSpPr>
              <p:cNvPr id="231" name="Google Shape;231;p22"/>
              <p:cNvGrpSpPr/>
              <p:nvPr/>
            </p:nvGrpSpPr>
            <p:grpSpPr>
              <a:xfrm>
                <a:off x="4200688" y="3728375"/>
                <a:ext cx="1944600" cy="1569600"/>
                <a:chOff x="3071457" y="2013875"/>
                <a:chExt cx="1944600" cy="1569600"/>
              </a:xfrm>
            </p:grpSpPr>
            <p:sp>
              <p:nvSpPr>
                <p:cNvPr id="232" name="Google Shape;232;p22"/>
                <p:cNvSpPr/>
                <p:nvPr/>
              </p:nvSpPr>
              <p:spPr>
                <a:xfrm flipH="1" rot="10800000">
                  <a:off x="3071457" y="2013875"/>
                  <a:ext cx="1944600" cy="1569600"/>
                </a:xfrm>
                <a:prstGeom prst="round2DiagRect">
                  <a:avLst>
                    <a:gd fmla="val 0" name="adj1"/>
                    <a:gd fmla="val 17764"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txBox="1"/>
                <p:nvPr/>
              </p:nvSpPr>
              <p:spPr>
                <a:xfrm>
                  <a:off x="3317840" y="2013891"/>
                  <a:ext cx="1451700" cy="568500"/>
                </a:xfrm>
                <a:prstGeom prst="rect">
                  <a:avLst/>
                </a:prstGeom>
                <a:solidFill>
                  <a:srgbClr val="1D7E7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Where?</a:t>
                  </a:r>
                  <a:endParaRPr sz="1800">
                    <a:solidFill>
                      <a:srgbClr val="FFFFFF"/>
                    </a:solidFill>
                    <a:latin typeface="Roboto"/>
                    <a:ea typeface="Roboto"/>
                    <a:cs typeface="Roboto"/>
                    <a:sym typeface="Roboto"/>
                  </a:endParaRPr>
                </a:p>
              </p:txBody>
            </p:sp>
            <p:sp>
              <p:nvSpPr>
                <p:cNvPr id="234" name="Google Shape;234;p22"/>
                <p:cNvSpPr txBox="1"/>
                <p:nvPr/>
              </p:nvSpPr>
              <p:spPr>
                <a:xfrm>
                  <a:off x="3316090" y="2610512"/>
                  <a:ext cx="1451700" cy="678600"/>
                </a:xfrm>
                <a:prstGeom prst="rect">
                  <a:avLst/>
                </a:prstGeom>
                <a:solidFill>
                  <a:srgbClr val="1D7E7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Roboto"/>
                      <a:ea typeface="Roboto"/>
                      <a:cs typeface="Roboto"/>
                      <a:sym typeface="Roboto"/>
                    </a:rPr>
                    <a:t>Iowa, Kansas and South Dakota</a:t>
                  </a:r>
                  <a:endParaRPr b="1" sz="1100">
                    <a:solidFill>
                      <a:srgbClr val="FFFFFF"/>
                    </a:solidFill>
                    <a:latin typeface="Roboto"/>
                    <a:ea typeface="Roboto"/>
                    <a:cs typeface="Roboto"/>
                    <a:sym typeface="Roboto"/>
                  </a:endParaRPr>
                </a:p>
              </p:txBody>
            </p:sp>
          </p:grpSp>
          <p:grpSp>
            <p:nvGrpSpPr>
              <p:cNvPr id="235" name="Google Shape;235;p22"/>
              <p:cNvGrpSpPr/>
              <p:nvPr/>
            </p:nvGrpSpPr>
            <p:grpSpPr>
              <a:xfrm>
                <a:off x="2256146" y="3728375"/>
                <a:ext cx="1946929" cy="1569600"/>
                <a:chOff x="1124533" y="2013875"/>
                <a:chExt cx="1946929" cy="1569600"/>
              </a:xfrm>
            </p:grpSpPr>
            <p:sp>
              <p:nvSpPr>
                <p:cNvPr id="236" name="Google Shape;236;p22"/>
                <p:cNvSpPr/>
                <p:nvPr/>
              </p:nvSpPr>
              <p:spPr>
                <a:xfrm>
                  <a:off x="1126863" y="2013875"/>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txBox="1"/>
                <p:nvPr/>
              </p:nvSpPr>
              <p:spPr>
                <a:xfrm>
                  <a:off x="1330452" y="2013898"/>
                  <a:ext cx="14517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What?</a:t>
                  </a:r>
                  <a:endParaRPr sz="1800">
                    <a:solidFill>
                      <a:srgbClr val="FFFFFF"/>
                    </a:solidFill>
                    <a:latin typeface="Roboto"/>
                    <a:ea typeface="Roboto"/>
                    <a:cs typeface="Roboto"/>
                    <a:sym typeface="Roboto"/>
                  </a:endParaRPr>
                </a:p>
              </p:txBody>
            </p:sp>
            <p:sp>
              <p:nvSpPr>
                <p:cNvPr id="238" name="Google Shape;238;p22"/>
                <p:cNvSpPr txBox="1"/>
                <p:nvPr/>
              </p:nvSpPr>
              <p:spPr>
                <a:xfrm>
                  <a:off x="1124533" y="2582287"/>
                  <a:ext cx="1944600" cy="512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100">
                    <a:solidFill>
                      <a:srgbClr val="FFFFFF"/>
                    </a:solidFill>
                    <a:latin typeface="Roboto"/>
                    <a:ea typeface="Roboto"/>
                    <a:cs typeface="Roboto"/>
                    <a:sym typeface="Roboto"/>
                  </a:endParaRPr>
                </a:p>
              </p:txBody>
            </p:sp>
          </p:grpSp>
          <p:grpSp>
            <p:nvGrpSpPr>
              <p:cNvPr id="239" name="Google Shape;239;p22"/>
              <p:cNvGrpSpPr/>
              <p:nvPr/>
            </p:nvGrpSpPr>
            <p:grpSpPr>
              <a:xfrm>
                <a:off x="6142788" y="3728375"/>
                <a:ext cx="3001200" cy="1569600"/>
                <a:chOff x="5015938" y="2013875"/>
                <a:chExt cx="3001200" cy="1569600"/>
              </a:xfrm>
            </p:grpSpPr>
            <p:sp>
              <p:nvSpPr>
                <p:cNvPr id="240" name="Google Shape;240;p22"/>
                <p:cNvSpPr/>
                <p:nvPr/>
              </p:nvSpPr>
              <p:spPr>
                <a:xfrm>
                  <a:off x="5015938" y="2013875"/>
                  <a:ext cx="3001200" cy="1569600"/>
                </a:xfrm>
                <a:prstGeom prst="round2DiagRect">
                  <a:avLst>
                    <a:gd fmla="val 0" name="adj1"/>
                    <a:gd fmla="val 17764" name="adj2"/>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1" name="Google Shape;241;p22"/>
                <p:cNvSpPr txBox="1"/>
                <p:nvPr/>
              </p:nvSpPr>
              <p:spPr>
                <a:xfrm>
                  <a:off x="5305371" y="2013891"/>
                  <a:ext cx="2417100" cy="568500"/>
                </a:xfrm>
                <a:prstGeom prst="rect">
                  <a:avLst/>
                </a:prstGeom>
                <a:solidFill>
                  <a:srgbClr val="A72A1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Target Result</a:t>
                  </a:r>
                  <a:endParaRPr sz="1800">
                    <a:solidFill>
                      <a:srgbClr val="FFFFFF"/>
                    </a:solidFill>
                    <a:latin typeface="Roboto"/>
                    <a:ea typeface="Roboto"/>
                    <a:cs typeface="Roboto"/>
                    <a:sym typeface="Roboto"/>
                  </a:endParaRPr>
                </a:p>
              </p:txBody>
            </p:sp>
            <p:sp>
              <p:nvSpPr>
                <p:cNvPr id="242" name="Google Shape;242;p22"/>
                <p:cNvSpPr txBox="1"/>
                <p:nvPr/>
              </p:nvSpPr>
              <p:spPr>
                <a:xfrm>
                  <a:off x="5360225" y="2603453"/>
                  <a:ext cx="2417100" cy="512400"/>
                </a:xfrm>
                <a:prstGeom prst="rect">
                  <a:avLst/>
                </a:prstGeom>
                <a:solidFill>
                  <a:srgbClr val="A72A1E"/>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100">
                    <a:solidFill>
                      <a:srgbClr val="FFFFFF"/>
                    </a:solidFill>
                    <a:latin typeface="Roboto"/>
                    <a:ea typeface="Roboto"/>
                    <a:cs typeface="Roboto"/>
                    <a:sym typeface="Roboto"/>
                  </a:endParaRPr>
                </a:p>
              </p:txBody>
            </p:sp>
          </p:grpSp>
        </p:grpSp>
        <p:sp>
          <p:nvSpPr>
            <p:cNvPr id="243" name="Google Shape;243;p22"/>
            <p:cNvSpPr txBox="1"/>
            <p:nvPr/>
          </p:nvSpPr>
          <p:spPr>
            <a:xfrm>
              <a:off x="2286475" y="1955075"/>
              <a:ext cx="1855200" cy="6426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Roboto"/>
                  <a:ea typeface="Roboto"/>
                  <a:cs typeface="Roboto"/>
                  <a:sym typeface="Roboto"/>
                </a:rPr>
                <a:t>Support state-level effort towards administering tests to students</a:t>
              </a:r>
              <a:endParaRPr sz="1100">
                <a:solidFill>
                  <a:srgbClr val="FFFFFF"/>
                </a:solidFill>
                <a:latin typeface="Roboto"/>
                <a:ea typeface="Roboto"/>
                <a:cs typeface="Roboto"/>
                <a:sym typeface="Roboto"/>
              </a:endParaRPr>
            </a:p>
          </p:txBody>
        </p:sp>
        <p:sp>
          <p:nvSpPr>
            <p:cNvPr id="244" name="Google Shape;244;p22"/>
            <p:cNvSpPr txBox="1"/>
            <p:nvPr/>
          </p:nvSpPr>
          <p:spPr>
            <a:xfrm>
              <a:off x="6208875" y="2033675"/>
              <a:ext cx="2878800" cy="535200"/>
            </a:xfrm>
            <a:prstGeom prst="rect">
              <a:avLst/>
            </a:prstGeom>
            <a:solidFill>
              <a:srgbClr val="A72A1E"/>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To increase combined (SAT &amp; ACT) test participation from &lt;80% to 100% </a:t>
              </a:r>
              <a:endParaRPr sz="1100">
                <a:solidFill>
                  <a:srgbClr val="FFFFFF"/>
                </a:solidFill>
                <a:latin typeface="Roboto"/>
                <a:ea typeface="Roboto"/>
                <a:cs typeface="Roboto"/>
                <a:sym typeface="Roboto"/>
              </a:endParaRPr>
            </a:p>
          </p:txBody>
        </p:sp>
      </p:grpSp>
      <p:sp>
        <p:nvSpPr>
          <p:cNvPr id="245" name="Google Shape;245;p22"/>
          <p:cNvSpPr/>
          <p:nvPr/>
        </p:nvSpPr>
        <p:spPr>
          <a:xfrm>
            <a:off x="626866" y="1218665"/>
            <a:ext cx="690900" cy="642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01</a:t>
            </a:r>
            <a:endParaRPr b="1" sz="2600">
              <a:solidFill>
                <a:srgbClr val="FFFFFF"/>
              </a:solidFill>
              <a:latin typeface="Roboto"/>
              <a:ea typeface="Roboto"/>
              <a:cs typeface="Roboto"/>
              <a:sym typeface="Roboto"/>
            </a:endParaRPr>
          </a:p>
        </p:txBody>
      </p:sp>
      <p:sp>
        <p:nvSpPr>
          <p:cNvPr id="246" name="Google Shape;246;p22"/>
          <p:cNvSpPr/>
          <p:nvPr/>
        </p:nvSpPr>
        <p:spPr>
          <a:xfrm>
            <a:off x="626866" y="2349928"/>
            <a:ext cx="690900" cy="642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02</a:t>
            </a:r>
            <a:endParaRPr b="1" sz="2600">
              <a:solidFill>
                <a:srgbClr val="FFFFFF"/>
              </a:solidFill>
              <a:latin typeface="Roboto"/>
              <a:ea typeface="Roboto"/>
              <a:cs typeface="Roboto"/>
              <a:sym typeface="Roboto"/>
            </a:endParaRPr>
          </a:p>
        </p:txBody>
      </p:sp>
      <p:sp>
        <p:nvSpPr>
          <p:cNvPr id="247" name="Google Shape;247;p22"/>
          <p:cNvSpPr/>
          <p:nvPr/>
        </p:nvSpPr>
        <p:spPr>
          <a:xfrm>
            <a:off x="626866" y="3400240"/>
            <a:ext cx="690900" cy="642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03</a:t>
            </a:r>
            <a:endParaRPr b="1" sz="2600">
              <a:solidFill>
                <a:srgbClr val="FFFFFF"/>
              </a:solidFill>
              <a:latin typeface="Roboto"/>
              <a:ea typeface="Roboto"/>
              <a:cs typeface="Roboto"/>
              <a:sym typeface="Roboto"/>
            </a:endParaRPr>
          </a:p>
        </p:txBody>
      </p:sp>
      <p:sp>
        <p:nvSpPr>
          <p:cNvPr id="248" name="Google Shape;248;p22"/>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1646850" y="2036550"/>
            <a:ext cx="58503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40"/>
              <a:t>Question &amp; Answer</a:t>
            </a:r>
            <a:endParaRPr sz="3040"/>
          </a:p>
          <a:p>
            <a:pPr indent="0" lvl="0" marL="0" rtl="0" algn="ctr">
              <a:spcBef>
                <a:spcPts val="0"/>
              </a:spcBef>
              <a:spcAft>
                <a:spcPts val="0"/>
              </a:spcAft>
              <a:buSzPts val="990"/>
              <a:buNone/>
            </a:pPr>
            <a:r>
              <a:rPr lang="en" sz="3040"/>
              <a:t>Session</a:t>
            </a:r>
            <a:r>
              <a:rPr lang="en" sz="3040"/>
              <a:t> </a:t>
            </a:r>
            <a:endParaRPr sz="304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type="title"/>
          </p:nvPr>
        </p:nvSpPr>
        <p:spPr>
          <a:xfrm>
            <a:off x="727650" y="23935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Appendix A - Additional Slides For States Study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idx="1" type="body"/>
          </p:nvPr>
        </p:nvSpPr>
        <p:spPr>
          <a:xfrm>
            <a:off x="437025" y="3930200"/>
            <a:ext cx="7981200" cy="843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2019, there are 8 states with 100% SAT participations and 15 states with 100% ACT participations</a:t>
            </a:r>
            <a:endParaRPr/>
          </a:p>
          <a:p>
            <a:pPr indent="-311150" lvl="0" marL="457200" rtl="0" algn="l">
              <a:spcBef>
                <a:spcPts val="0"/>
              </a:spcBef>
              <a:spcAft>
                <a:spcPts val="0"/>
              </a:spcAft>
              <a:buSzPts val="1300"/>
              <a:buChar char="-"/>
            </a:pPr>
            <a:r>
              <a:rPr lang="en"/>
              <a:t>There is roughly an equal distribution of states where ACT or SAT is the more dominant test. However, where SAT is more dominant, their number doesn’t quite hit close to 100% participation</a:t>
            </a:r>
            <a:endParaRPr/>
          </a:p>
        </p:txBody>
      </p:sp>
      <p:sp>
        <p:nvSpPr>
          <p:cNvPr id="269" name="Google Shape;269;p26"/>
          <p:cNvSpPr txBox="1"/>
          <p:nvPr>
            <p:ph idx="1" type="body"/>
          </p:nvPr>
        </p:nvSpPr>
        <p:spPr>
          <a:xfrm>
            <a:off x="324000" y="4842250"/>
            <a:ext cx="7688700" cy="301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n"/>
              <a:t>2 states (Hawaii and Alaska) aren’t displayed in this picture, for readability purposes</a:t>
            </a:r>
            <a:endParaRPr/>
          </a:p>
        </p:txBody>
      </p:sp>
      <p:pic>
        <p:nvPicPr>
          <p:cNvPr id="270" name="Google Shape;270;p26"/>
          <p:cNvPicPr preferRelativeResize="0"/>
          <p:nvPr/>
        </p:nvPicPr>
        <p:blipFill>
          <a:blip r:embed="rId3">
            <a:alphaModFix/>
          </a:blip>
          <a:stretch>
            <a:fillRect/>
          </a:stretch>
        </p:blipFill>
        <p:spPr>
          <a:xfrm>
            <a:off x="729450" y="647725"/>
            <a:ext cx="7582726" cy="3282475"/>
          </a:xfrm>
          <a:prstGeom prst="rect">
            <a:avLst/>
          </a:prstGeom>
          <a:noFill/>
          <a:ln>
            <a:noFill/>
          </a:ln>
        </p:spPr>
      </p:pic>
      <p:sp>
        <p:nvSpPr>
          <p:cNvPr id="271" name="Google Shape;271;p26"/>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 States &amp; Their More Popular Test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27"/>
          <p:cNvPicPr preferRelativeResize="0"/>
          <p:nvPr/>
        </p:nvPicPr>
        <p:blipFill>
          <a:blip r:embed="rId3">
            <a:alphaModFix/>
          </a:blip>
          <a:stretch>
            <a:fillRect/>
          </a:stretch>
        </p:blipFill>
        <p:spPr>
          <a:xfrm>
            <a:off x="337150" y="604300"/>
            <a:ext cx="8651225" cy="3438675"/>
          </a:xfrm>
          <a:prstGeom prst="rect">
            <a:avLst/>
          </a:prstGeom>
          <a:noFill/>
          <a:ln>
            <a:noFill/>
          </a:ln>
        </p:spPr>
      </p:pic>
      <p:sp>
        <p:nvSpPr>
          <p:cNvPr id="277" name="Google Shape;277;p27"/>
          <p:cNvSpPr/>
          <p:nvPr/>
        </p:nvSpPr>
        <p:spPr>
          <a:xfrm>
            <a:off x="729450" y="919050"/>
            <a:ext cx="647100" cy="1043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3"/>
              </a:highlight>
            </a:endParaRPr>
          </a:p>
        </p:txBody>
      </p:sp>
      <p:sp>
        <p:nvSpPr>
          <p:cNvPr id="278" name="Google Shape;278;p27"/>
          <p:cNvSpPr txBox="1"/>
          <p:nvPr>
            <p:ph idx="1" type="body"/>
          </p:nvPr>
        </p:nvSpPr>
        <p:spPr>
          <a:xfrm>
            <a:off x="449225" y="4264475"/>
            <a:ext cx="3943500" cy="721800"/>
          </a:xfrm>
          <a:prstGeom prst="rect">
            <a:avLst/>
          </a:prstGeom>
          <a:solidFill>
            <a:srgbClr val="FF9900"/>
          </a:solid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There is an inverse correlation between </a:t>
            </a:r>
            <a:r>
              <a:rPr b="1" lang="en"/>
              <a:t>ACT and SAT participation rate, i.e. states cluster around the top-left and bottom-right corners</a:t>
            </a:r>
            <a:endParaRPr b="1"/>
          </a:p>
        </p:txBody>
      </p:sp>
      <p:sp>
        <p:nvSpPr>
          <p:cNvPr id="279" name="Google Shape;279;p27"/>
          <p:cNvSpPr/>
          <p:nvPr/>
        </p:nvSpPr>
        <p:spPr>
          <a:xfrm>
            <a:off x="7431150" y="1962150"/>
            <a:ext cx="647100" cy="1043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Inverse Correlation of Participation Rates and Scores</a:t>
            </a:r>
            <a:endParaRPr/>
          </a:p>
        </p:txBody>
      </p:sp>
      <p:sp>
        <p:nvSpPr>
          <p:cNvPr id="281" name="Google Shape;281;p27"/>
          <p:cNvSpPr txBox="1"/>
          <p:nvPr>
            <p:ph idx="1" type="body"/>
          </p:nvPr>
        </p:nvSpPr>
        <p:spPr>
          <a:xfrm>
            <a:off x="4572000" y="4264475"/>
            <a:ext cx="4522500" cy="721800"/>
          </a:xfrm>
          <a:prstGeom prst="rect">
            <a:avLst/>
          </a:prstGeom>
          <a:solidFill>
            <a:srgbClr val="FF9900"/>
          </a:solid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There is an inverse correlation between </a:t>
            </a:r>
            <a:r>
              <a:rPr b="1" lang="en"/>
              <a:t>participation rate and scores of the same test, e.g. Midwest states who have high ACT participation rate scores much mid-low range of ACT  (in bottom-right of the second graph)</a:t>
            </a:r>
            <a:endParaRPr b="1"/>
          </a:p>
        </p:txBody>
      </p:sp>
      <p:cxnSp>
        <p:nvCxnSpPr>
          <p:cNvPr id="282" name="Google Shape;282;p27"/>
          <p:cNvCxnSpPr>
            <a:stCxn id="277" idx="4"/>
            <a:endCxn id="278" idx="0"/>
          </p:cNvCxnSpPr>
          <p:nvPr/>
        </p:nvCxnSpPr>
        <p:spPr>
          <a:xfrm>
            <a:off x="1053000" y="1962150"/>
            <a:ext cx="1368000" cy="2302200"/>
          </a:xfrm>
          <a:prstGeom prst="straightConnector1">
            <a:avLst/>
          </a:prstGeom>
          <a:noFill/>
          <a:ln cap="flat" cmpd="sng" w="9525">
            <a:solidFill>
              <a:schemeClr val="dk2"/>
            </a:solidFill>
            <a:prstDash val="solid"/>
            <a:round/>
            <a:headEnd len="med" w="med" type="none"/>
            <a:tailEnd len="med" w="med" type="none"/>
          </a:ln>
        </p:spPr>
      </p:cxnSp>
      <p:sp>
        <p:nvSpPr>
          <p:cNvPr id="283" name="Google Shape;283;p27"/>
          <p:cNvSpPr/>
          <p:nvPr/>
        </p:nvSpPr>
        <p:spPr>
          <a:xfrm>
            <a:off x="2943725" y="2636525"/>
            <a:ext cx="1449000" cy="1043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3"/>
              </a:highlight>
            </a:endParaRPr>
          </a:p>
        </p:txBody>
      </p:sp>
      <p:cxnSp>
        <p:nvCxnSpPr>
          <p:cNvPr id="284" name="Google Shape;284;p27"/>
          <p:cNvCxnSpPr>
            <a:stCxn id="283" idx="4"/>
            <a:endCxn id="278" idx="0"/>
          </p:cNvCxnSpPr>
          <p:nvPr/>
        </p:nvCxnSpPr>
        <p:spPr>
          <a:xfrm flipH="1">
            <a:off x="2421125" y="3679625"/>
            <a:ext cx="1247100" cy="5850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27"/>
          <p:cNvCxnSpPr>
            <a:stCxn id="277" idx="6"/>
            <a:endCxn id="281" idx="0"/>
          </p:cNvCxnSpPr>
          <p:nvPr/>
        </p:nvCxnSpPr>
        <p:spPr>
          <a:xfrm>
            <a:off x="1376550" y="1440600"/>
            <a:ext cx="5456700" cy="28239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27"/>
          <p:cNvCxnSpPr>
            <a:stCxn id="279" idx="4"/>
            <a:endCxn id="281" idx="0"/>
          </p:cNvCxnSpPr>
          <p:nvPr/>
        </p:nvCxnSpPr>
        <p:spPr>
          <a:xfrm flipH="1">
            <a:off x="6833100" y="3005250"/>
            <a:ext cx="921600" cy="1259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idx="1" type="body"/>
          </p:nvPr>
        </p:nvSpPr>
        <p:spPr>
          <a:xfrm>
            <a:off x="5513300" y="899175"/>
            <a:ext cx="3605700" cy="36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Each of the 9 states in blue have </a:t>
            </a:r>
            <a:r>
              <a:rPr b="1" lang="en"/>
              <a:t>a combined SAT + ACT participation rates &lt; 1 standard deviation below the average</a:t>
            </a:r>
            <a:r>
              <a:rPr lang="en"/>
              <a:t> SAT + ACT combined participation rates.</a:t>
            </a:r>
            <a:endParaRPr/>
          </a:p>
          <a:p>
            <a:pPr indent="0" lvl="0" marL="0" rtl="0" algn="l">
              <a:spcBef>
                <a:spcPts val="1200"/>
              </a:spcBef>
              <a:spcAft>
                <a:spcPts val="1200"/>
              </a:spcAft>
              <a:buNone/>
            </a:pPr>
            <a:r>
              <a:rPr lang="en"/>
              <a:t>What this means is that these states are lagging behind in terms of test participations</a:t>
            </a:r>
            <a:endParaRPr/>
          </a:p>
        </p:txBody>
      </p:sp>
      <p:pic>
        <p:nvPicPr>
          <p:cNvPr id="292" name="Google Shape;292;p28"/>
          <p:cNvPicPr preferRelativeResize="0"/>
          <p:nvPr/>
        </p:nvPicPr>
        <p:blipFill>
          <a:blip r:embed="rId3">
            <a:alphaModFix/>
          </a:blip>
          <a:stretch>
            <a:fillRect/>
          </a:stretch>
        </p:blipFill>
        <p:spPr>
          <a:xfrm>
            <a:off x="361250" y="715800"/>
            <a:ext cx="5152050" cy="4063051"/>
          </a:xfrm>
          <a:prstGeom prst="rect">
            <a:avLst/>
          </a:prstGeom>
          <a:noFill/>
          <a:ln>
            <a:noFill/>
          </a:ln>
        </p:spPr>
      </p:pic>
      <p:sp>
        <p:nvSpPr>
          <p:cNvPr id="293" name="Google Shape;293;p28"/>
          <p:cNvSpPr txBox="1"/>
          <p:nvPr>
            <p:ph type="title"/>
          </p:nvPr>
        </p:nvSpPr>
        <p:spPr>
          <a:xfrm>
            <a:off x="0" y="0"/>
            <a:ext cx="9020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 ACT Combined Participation Rates - Bottom 15 States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txBox="1"/>
          <p:nvPr>
            <p:ph idx="1" type="body"/>
          </p:nvPr>
        </p:nvSpPr>
        <p:spPr>
          <a:xfrm>
            <a:off x="443525" y="4415875"/>
            <a:ext cx="84165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state ‘Oklahoma’ is lagging behind the other states in terms of both ACT and SAT scores.</a:t>
            </a:r>
            <a:endParaRPr/>
          </a:p>
        </p:txBody>
      </p:sp>
      <p:pic>
        <p:nvPicPr>
          <p:cNvPr id="299" name="Google Shape;299;p29"/>
          <p:cNvPicPr preferRelativeResize="0"/>
          <p:nvPr/>
        </p:nvPicPr>
        <p:blipFill>
          <a:blip r:embed="rId3">
            <a:alphaModFix/>
          </a:blip>
          <a:stretch>
            <a:fillRect/>
          </a:stretch>
        </p:blipFill>
        <p:spPr>
          <a:xfrm>
            <a:off x="395950" y="724775"/>
            <a:ext cx="8464076" cy="3691100"/>
          </a:xfrm>
          <a:prstGeom prst="rect">
            <a:avLst/>
          </a:prstGeom>
          <a:noFill/>
          <a:ln>
            <a:noFill/>
          </a:ln>
        </p:spPr>
      </p:pic>
      <p:sp>
        <p:nvSpPr>
          <p:cNvPr id="300" name="Google Shape;300;p29"/>
          <p:cNvSpPr/>
          <p:nvPr/>
        </p:nvSpPr>
        <p:spPr>
          <a:xfrm>
            <a:off x="705350" y="3546075"/>
            <a:ext cx="647100" cy="195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3"/>
              </a:highlight>
            </a:endParaRPr>
          </a:p>
        </p:txBody>
      </p:sp>
      <p:sp>
        <p:nvSpPr>
          <p:cNvPr id="301" name="Google Shape;301;p29"/>
          <p:cNvSpPr/>
          <p:nvPr/>
        </p:nvSpPr>
        <p:spPr>
          <a:xfrm>
            <a:off x="4773925" y="2794325"/>
            <a:ext cx="647100" cy="195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3"/>
              </a:highlight>
            </a:endParaRPr>
          </a:p>
        </p:txBody>
      </p:sp>
      <p:sp>
        <p:nvSpPr>
          <p:cNvPr id="302" name="Google Shape;302;p29"/>
          <p:cNvSpPr txBox="1"/>
          <p:nvPr>
            <p:ph type="title"/>
          </p:nvPr>
        </p:nvSpPr>
        <p:spPr>
          <a:xfrm>
            <a:off x="0" y="0"/>
            <a:ext cx="9065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Total Score / ACT Composite Score - Bottom 15 States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0"/>
          <p:cNvSpPr txBox="1"/>
          <p:nvPr>
            <p:ph type="title"/>
          </p:nvPr>
        </p:nvSpPr>
        <p:spPr>
          <a:xfrm>
            <a:off x="727650" y="2393575"/>
            <a:ext cx="7688700" cy="94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Appendix B - Additional</a:t>
            </a:r>
            <a:r>
              <a:rPr lang="en"/>
              <a:t> Slides for Household Income, Poverty Rate and Gini Coeff</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Income features - Correlation Study</a:t>
            </a:r>
            <a:endParaRPr/>
          </a:p>
        </p:txBody>
      </p:sp>
      <p:sp>
        <p:nvSpPr>
          <p:cNvPr id="313" name="Google Shape;313;p31"/>
          <p:cNvSpPr txBox="1"/>
          <p:nvPr/>
        </p:nvSpPr>
        <p:spPr>
          <a:xfrm>
            <a:off x="1597275" y="4058550"/>
            <a:ext cx="256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All 51 States (Including Mandatory)</a:t>
            </a:r>
            <a:endParaRPr sz="1200">
              <a:latin typeface="Lato"/>
              <a:ea typeface="Lato"/>
              <a:cs typeface="Lato"/>
              <a:sym typeface="Lato"/>
            </a:endParaRPr>
          </a:p>
        </p:txBody>
      </p:sp>
      <p:sp>
        <p:nvSpPr>
          <p:cNvPr id="314" name="Google Shape;314;p31"/>
          <p:cNvSpPr txBox="1"/>
          <p:nvPr/>
        </p:nvSpPr>
        <p:spPr>
          <a:xfrm>
            <a:off x="5002663" y="4058550"/>
            <a:ext cx="256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29 States (Excluding Mandatory)</a:t>
            </a:r>
            <a:endParaRPr sz="1200">
              <a:latin typeface="Lato"/>
              <a:ea typeface="Lato"/>
              <a:cs typeface="Lato"/>
              <a:sym typeface="Lato"/>
            </a:endParaRPr>
          </a:p>
        </p:txBody>
      </p:sp>
      <p:sp>
        <p:nvSpPr>
          <p:cNvPr id="315" name="Google Shape;315;p31"/>
          <p:cNvSpPr txBox="1"/>
          <p:nvPr/>
        </p:nvSpPr>
        <p:spPr>
          <a:xfrm>
            <a:off x="1324850" y="4265550"/>
            <a:ext cx="7177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0000FF"/>
                </a:solidFill>
                <a:latin typeface="Lato"/>
                <a:ea typeface="Lato"/>
                <a:cs typeface="Lato"/>
                <a:sym typeface="Lato"/>
              </a:rPr>
              <a:t>Key Insights:</a:t>
            </a:r>
            <a:endParaRPr b="1" sz="1200">
              <a:solidFill>
                <a:srgbClr val="0000FF"/>
              </a:solidFill>
              <a:latin typeface="Lato"/>
              <a:ea typeface="Lato"/>
              <a:cs typeface="Lato"/>
              <a:sym typeface="Lato"/>
            </a:endParaRPr>
          </a:p>
          <a:p>
            <a:pPr indent="-304800" lvl="0" marL="457200" rtl="0" algn="l">
              <a:spcBef>
                <a:spcPts val="0"/>
              </a:spcBef>
              <a:spcAft>
                <a:spcPts val="0"/>
              </a:spcAft>
              <a:buClr>
                <a:srgbClr val="0000FF"/>
              </a:buClr>
              <a:buSzPts val="1200"/>
              <a:buFont typeface="Lato"/>
              <a:buChar char="●"/>
            </a:pPr>
            <a:r>
              <a:rPr lang="en" sz="1200">
                <a:solidFill>
                  <a:srgbClr val="0000FF"/>
                </a:solidFill>
                <a:latin typeface="Lato"/>
                <a:ea typeface="Lato"/>
                <a:cs typeface="Lato"/>
                <a:sym typeface="Lato"/>
              </a:rPr>
              <a:t>Poverty Rate &amp; Household Income have Strong impact on ACT Score ~0.6 but not SAT</a:t>
            </a:r>
            <a:endParaRPr sz="1200">
              <a:solidFill>
                <a:srgbClr val="0000FF"/>
              </a:solidFill>
              <a:latin typeface="Lato"/>
              <a:ea typeface="Lato"/>
              <a:cs typeface="Lato"/>
              <a:sym typeface="Lato"/>
            </a:endParaRPr>
          </a:p>
          <a:p>
            <a:pPr indent="-304800" lvl="0" marL="457200" rtl="0" algn="l">
              <a:spcBef>
                <a:spcPts val="0"/>
              </a:spcBef>
              <a:spcAft>
                <a:spcPts val="0"/>
              </a:spcAft>
              <a:buClr>
                <a:srgbClr val="0000FF"/>
              </a:buClr>
              <a:buSzPts val="1200"/>
              <a:buFont typeface="Lato"/>
              <a:buChar char="●"/>
            </a:pPr>
            <a:r>
              <a:rPr lang="en" sz="1200">
                <a:solidFill>
                  <a:srgbClr val="0000FF"/>
                </a:solidFill>
                <a:latin typeface="Lato"/>
                <a:ea typeface="Lato"/>
                <a:cs typeface="Lato"/>
                <a:sym typeface="Lato"/>
              </a:rPr>
              <a:t>Poverty Rate and Household income have relatively strong correlation with each other, therefore we will just take 1 of these 2 to further study</a:t>
            </a:r>
            <a:endParaRPr sz="1200">
              <a:solidFill>
                <a:srgbClr val="0000FF"/>
              </a:solidFill>
              <a:latin typeface="Lato"/>
              <a:ea typeface="Lato"/>
              <a:cs typeface="Lato"/>
              <a:sym typeface="Lato"/>
            </a:endParaRPr>
          </a:p>
        </p:txBody>
      </p:sp>
      <p:pic>
        <p:nvPicPr>
          <p:cNvPr id="316" name="Google Shape;316;p31"/>
          <p:cNvPicPr preferRelativeResize="0"/>
          <p:nvPr/>
        </p:nvPicPr>
        <p:blipFill>
          <a:blip r:embed="rId3">
            <a:alphaModFix/>
          </a:blip>
          <a:stretch>
            <a:fillRect/>
          </a:stretch>
        </p:blipFill>
        <p:spPr>
          <a:xfrm>
            <a:off x="1200750" y="483425"/>
            <a:ext cx="6540801" cy="36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89" name="Google Shape;89;p14"/>
          <p:cNvSpPr txBox="1"/>
          <p:nvPr/>
        </p:nvSpPr>
        <p:spPr>
          <a:xfrm>
            <a:off x="289825" y="872200"/>
            <a:ext cx="8364000" cy="325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1"/>
                </a:solidFill>
              </a:rPr>
              <a:t>To present recommendations to the US Department of Education on how they should focus their effort &amp; resources to improve overall SAT and ACT participation rates and scores. This is based on studying: </a:t>
            </a:r>
            <a:endParaRPr sz="1800">
              <a:solidFill>
                <a:schemeClr val="accent1"/>
              </a:solidFill>
            </a:endParaRPr>
          </a:p>
          <a:p>
            <a:pPr indent="-342900" lvl="0" marL="457200" rtl="0" algn="l">
              <a:lnSpc>
                <a:spcPct val="115000"/>
              </a:lnSpc>
              <a:spcBef>
                <a:spcPts val="1200"/>
              </a:spcBef>
              <a:spcAft>
                <a:spcPts val="0"/>
              </a:spcAft>
              <a:buClr>
                <a:schemeClr val="accent1"/>
              </a:buClr>
              <a:buSzPts val="1800"/>
              <a:buChar char="-"/>
            </a:pPr>
            <a:r>
              <a:rPr lang="en" sz="1800">
                <a:solidFill>
                  <a:schemeClr val="accent1"/>
                </a:solidFill>
              </a:rPr>
              <a:t>Different States</a:t>
            </a:r>
            <a:endParaRPr sz="1800">
              <a:solidFill>
                <a:schemeClr val="accent1"/>
              </a:solidFill>
            </a:endParaRPr>
          </a:p>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Races</a:t>
            </a:r>
            <a:endParaRPr sz="1800">
              <a:solidFill>
                <a:schemeClr val="accent1"/>
              </a:solidFill>
            </a:endParaRPr>
          </a:p>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College Majors </a:t>
            </a:r>
            <a:endParaRPr sz="1800">
              <a:solidFill>
                <a:schemeClr val="accent1"/>
              </a:solidFill>
            </a:endParaRPr>
          </a:p>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Income Background</a:t>
            </a:r>
            <a:endParaRPr sz="1800">
              <a:solidFill>
                <a:schemeClr val="accent1"/>
              </a:solidFill>
            </a:endParaRPr>
          </a:p>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School Subsidies</a:t>
            </a:r>
            <a:endParaRPr sz="1800">
              <a:solidFill>
                <a:schemeClr val="accent1"/>
              </a:solidFill>
            </a:endParaRPr>
          </a:p>
          <a:p>
            <a:pPr indent="0" lvl="0" marL="0" rtl="0" algn="l">
              <a:spcBef>
                <a:spcPts val="1200"/>
              </a:spcBef>
              <a:spcAft>
                <a:spcPts val="0"/>
              </a:spcAft>
              <a:buNone/>
            </a:pPr>
            <a:r>
              <a:t/>
            </a:r>
            <a:endParaRPr b="1">
              <a:solidFill>
                <a:srgbClr val="0000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Score 2019</a:t>
            </a:r>
            <a:endParaRPr/>
          </a:p>
        </p:txBody>
      </p:sp>
      <p:sp>
        <p:nvSpPr>
          <p:cNvPr id="322" name="Google Shape;322;p32"/>
          <p:cNvSpPr txBox="1"/>
          <p:nvPr/>
        </p:nvSpPr>
        <p:spPr>
          <a:xfrm>
            <a:off x="6306075" y="3458175"/>
            <a:ext cx="256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All 51 States (Including Mandatory)</a:t>
            </a:r>
            <a:endParaRPr sz="1200">
              <a:latin typeface="Lato"/>
              <a:ea typeface="Lato"/>
              <a:cs typeface="Lato"/>
              <a:sym typeface="Lato"/>
            </a:endParaRPr>
          </a:p>
        </p:txBody>
      </p:sp>
      <p:sp>
        <p:nvSpPr>
          <p:cNvPr id="323" name="Google Shape;323;p32"/>
          <p:cNvSpPr txBox="1"/>
          <p:nvPr/>
        </p:nvSpPr>
        <p:spPr>
          <a:xfrm>
            <a:off x="6306075" y="1451900"/>
            <a:ext cx="256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29 States (Excluding Mandatory)</a:t>
            </a:r>
            <a:endParaRPr sz="1200">
              <a:latin typeface="Lato"/>
              <a:ea typeface="Lato"/>
              <a:cs typeface="Lato"/>
              <a:sym typeface="Lato"/>
            </a:endParaRPr>
          </a:p>
        </p:txBody>
      </p:sp>
      <p:sp>
        <p:nvSpPr>
          <p:cNvPr id="324" name="Google Shape;324;p32"/>
          <p:cNvSpPr txBox="1"/>
          <p:nvPr/>
        </p:nvSpPr>
        <p:spPr>
          <a:xfrm>
            <a:off x="6306225" y="3827475"/>
            <a:ext cx="2838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Lato"/>
                <a:ea typeface="Lato"/>
                <a:cs typeface="Lato"/>
                <a:sym typeface="Lato"/>
              </a:rPr>
              <a:t>Key Insights:</a:t>
            </a:r>
            <a:endParaRPr b="1">
              <a:solidFill>
                <a:srgbClr val="0000FF"/>
              </a:solidFill>
              <a:latin typeface="Lato"/>
              <a:ea typeface="Lato"/>
              <a:cs typeface="Lato"/>
              <a:sym typeface="Lato"/>
            </a:endParaRPr>
          </a:p>
          <a:p>
            <a:pPr indent="0" lvl="0" marL="0" rtl="0" algn="l">
              <a:spcBef>
                <a:spcPts val="0"/>
              </a:spcBef>
              <a:spcAft>
                <a:spcPts val="0"/>
              </a:spcAft>
              <a:buNone/>
            </a:pPr>
            <a:r>
              <a:rPr lang="en">
                <a:solidFill>
                  <a:srgbClr val="0000FF"/>
                </a:solidFill>
                <a:latin typeface="Lato"/>
                <a:ea typeface="Lato"/>
                <a:cs typeface="Lato"/>
                <a:sym typeface="Lato"/>
              </a:rPr>
              <a:t>Lower Income Perform better in SAT</a:t>
            </a:r>
            <a:endParaRPr>
              <a:solidFill>
                <a:srgbClr val="0000FF"/>
              </a:solidFill>
              <a:latin typeface="Lato"/>
              <a:ea typeface="Lato"/>
              <a:cs typeface="Lato"/>
              <a:sym typeface="Lato"/>
            </a:endParaRPr>
          </a:p>
          <a:p>
            <a:pPr indent="0" lvl="0" marL="0" rtl="0" algn="l">
              <a:spcBef>
                <a:spcPts val="0"/>
              </a:spcBef>
              <a:spcAft>
                <a:spcPts val="0"/>
              </a:spcAft>
              <a:buNone/>
            </a:pPr>
            <a:r>
              <a:rPr lang="en">
                <a:solidFill>
                  <a:srgbClr val="0000FF"/>
                </a:solidFill>
                <a:latin typeface="Lato"/>
                <a:ea typeface="Lato"/>
                <a:cs typeface="Lato"/>
                <a:sym typeface="Lato"/>
              </a:rPr>
              <a:t>Household Income does not impact SAT Score</a:t>
            </a:r>
            <a:endParaRPr>
              <a:solidFill>
                <a:srgbClr val="0000FF"/>
              </a:solidFill>
              <a:latin typeface="Lato"/>
              <a:ea typeface="Lato"/>
              <a:cs typeface="Lato"/>
              <a:sym typeface="Lato"/>
            </a:endParaRPr>
          </a:p>
        </p:txBody>
      </p:sp>
      <p:pic>
        <p:nvPicPr>
          <p:cNvPr id="325" name="Google Shape;325;p32"/>
          <p:cNvPicPr preferRelativeResize="0"/>
          <p:nvPr/>
        </p:nvPicPr>
        <p:blipFill>
          <a:blip r:embed="rId3">
            <a:alphaModFix/>
          </a:blip>
          <a:stretch>
            <a:fillRect/>
          </a:stretch>
        </p:blipFill>
        <p:spPr>
          <a:xfrm>
            <a:off x="0" y="484300"/>
            <a:ext cx="6231836" cy="4659200"/>
          </a:xfrm>
          <a:prstGeom prst="rect">
            <a:avLst/>
          </a:prstGeom>
          <a:noFill/>
          <a:ln>
            <a:noFill/>
          </a:ln>
        </p:spPr>
      </p:pic>
      <p:sp>
        <p:nvSpPr>
          <p:cNvPr id="326" name="Google Shape;326;p32"/>
          <p:cNvSpPr/>
          <p:nvPr/>
        </p:nvSpPr>
        <p:spPr>
          <a:xfrm>
            <a:off x="20325" y="467600"/>
            <a:ext cx="6285900" cy="2337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20325" y="2805500"/>
            <a:ext cx="6285900" cy="2337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 Score 2019</a:t>
            </a:r>
            <a:endParaRPr/>
          </a:p>
        </p:txBody>
      </p:sp>
      <p:sp>
        <p:nvSpPr>
          <p:cNvPr id="333" name="Google Shape;333;p33"/>
          <p:cNvSpPr txBox="1"/>
          <p:nvPr/>
        </p:nvSpPr>
        <p:spPr>
          <a:xfrm>
            <a:off x="6306075" y="3789800"/>
            <a:ext cx="256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All 51 States (Including Mandatory)</a:t>
            </a:r>
            <a:endParaRPr sz="1200">
              <a:latin typeface="Lato"/>
              <a:ea typeface="Lato"/>
              <a:cs typeface="Lato"/>
              <a:sym typeface="Lato"/>
            </a:endParaRPr>
          </a:p>
        </p:txBody>
      </p:sp>
      <p:sp>
        <p:nvSpPr>
          <p:cNvPr id="334" name="Google Shape;334;p33"/>
          <p:cNvSpPr txBox="1"/>
          <p:nvPr/>
        </p:nvSpPr>
        <p:spPr>
          <a:xfrm>
            <a:off x="6306075" y="1451900"/>
            <a:ext cx="256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29 States (Excluding Mandatory)</a:t>
            </a:r>
            <a:endParaRPr sz="1200">
              <a:latin typeface="Lato"/>
              <a:ea typeface="Lato"/>
              <a:cs typeface="Lato"/>
              <a:sym typeface="Lato"/>
            </a:endParaRPr>
          </a:p>
        </p:txBody>
      </p:sp>
      <p:sp>
        <p:nvSpPr>
          <p:cNvPr id="335" name="Google Shape;335;p33"/>
          <p:cNvSpPr txBox="1"/>
          <p:nvPr/>
        </p:nvSpPr>
        <p:spPr>
          <a:xfrm>
            <a:off x="6306075" y="4238800"/>
            <a:ext cx="283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Lato"/>
                <a:ea typeface="Lato"/>
                <a:cs typeface="Lato"/>
                <a:sym typeface="Lato"/>
              </a:rPr>
              <a:t>Key Insights:</a:t>
            </a:r>
            <a:endParaRPr b="1">
              <a:solidFill>
                <a:srgbClr val="0000FF"/>
              </a:solidFill>
              <a:latin typeface="Lato"/>
              <a:ea typeface="Lato"/>
              <a:cs typeface="Lato"/>
              <a:sym typeface="Lato"/>
            </a:endParaRPr>
          </a:p>
          <a:p>
            <a:pPr indent="0" lvl="0" marL="0" rtl="0" algn="l">
              <a:spcBef>
                <a:spcPts val="0"/>
              </a:spcBef>
              <a:spcAft>
                <a:spcPts val="0"/>
              </a:spcAft>
              <a:buNone/>
            </a:pPr>
            <a:r>
              <a:rPr lang="en">
                <a:solidFill>
                  <a:srgbClr val="0000FF"/>
                </a:solidFill>
                <a:latin typeface="Lato"/>
                <a:ea typeface="Lato"/>
                <a:cs typeface="Lato"/>
                <a:sym typeface="Lato"/>
              </a:rPr>
              <a:t>Lower Income perform not so well in ACT</a:t>
            </a:r>
            <a:endParaRPr>
              <a:solidFill>
                <a:srgbClr val="0000FF"/>
              </a:solidFill>
              <a:latin typeface="Lato"/>
              <a:ea typeface="Lato"/>
              <a:cs typeface="Lato"/>
              <a:sym typeface="Lato"/>
            </a:endParaRPr>
          </a:p>
        </p:txBody>
      </p:sp>
      <p:pic>
        <p:nvPicPr>
          <p:cNvPr id="336" name="Google Shape;336;p33"/>
          <p:cNvPicPr preferRelativeResize="0"/>
          <p:nvPr/>
        </p:nvPicPr>
        <p:blipFill>
          <a:blip r:embed="rId3">
            <a:alphaModFix/>
          </a:blip>
          <a:stretch>
            <a:fillRect/>
          </a:stretch>
        </p:blipFill>
        <p:spPr>
          <a:xfrm>
            <a:off x="0" y="484300"/>
            <a:ext cx="6147009" cy="4659200"/>
          </a:xfrm>
          <a:prstGeom prst="rect">
            <a:avLst/>
          </a:prstGeom>
          <a:noFill/>
          <a:ln>
            <a:noFill/>
          </a:ln>
        </p:spPr>
      </p:pic>
      <p:sp>
        <p:nvSpPr>
          <p:cNvPr id="337" name="Google Shape;337;p33"/>
          <p:cNvSpPr/>
          <p:nvPr/>
        </p:nvSpPr>
        <p:spPr>
          <a:xfrm>
            <a:off x="20325" y="467600"/>
            <a:ext cx="6285900" cy="2337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p:nvPr/>
        </p:nvSpPr>
        <p:spPr>
          <a:xfrm>
            <a:off x="20325" y="2805500"/>
            <a:ext cx="6285900" cy="2337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 vs SAT Score 2019 - All State</a:t>
            </a:r>
            <a:endParaRPr/>
          </a:p>
        </p:txBody>
      </p:sp>
      <p:pic>
        <p:nvPicPr>
          <p:cNvPr id="344" name="Google Shape;344;p34"/>
          <p:cNvPicPr preferRelativeResize="0"/>
          <p:nvPr/>
        </p:nvPicPr>
        <p:blipFill>
          <a:blip r:embed="rId3">
            <a:alphaModFix/>
          </a:blip>
          <a:stretch>
            <a:fillRect/>
          </a:stretch>
        </p:blipFill>
        <p:spPr>
          <a:xfrm>
            <a:off x="0" y="506050"/>
            <a:ext cx="6212462" cy="4637450"/>
          </a:xfrm>
          <a:prstGeom prst="rect">
            <a:avLst/>
          </a:prstGeom>
          <a:noFill/>
          <a:ln>
            <a:noFill/>
          </a:ln>
        </p:spPr>
      </p:pic>
      <p:sp>
        <p:nvSpPr>
          <p:cNvPr id="345" name="Google Shape;345;p34"/>
          <p:cNvSpPr txBox="1"/>
          <p:nvPr/>
        </p:nvSpPr>
        <p:spPr>
          <a:xfrm>
            <a:off x="6144000" y="2321275"/>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Lato"/>
                <a:ea typeface="Lato"/>
                <a:cs typeface="Lato"/>
                <a:sym typeface="Lato"/>
              </a:rPr>
              <a:t>Key Insights:</a:t>
            </a:r>
            <a:endParaRPr b="1">
              <a:solidFill>
                <a:srgbClr val="0000FF"/>
              </a:solidFill>
              <a:latin typeface="Lato"/>
              <a:ea typeface="Lato"/>
              <a:cs typeface="Lato"/>
              <a:sym typeface="Lato"/>
            </a:endParaRPr>
          </a:p>
          <a:p>
            <a:pPr indent="-317500" lvl="0" marL="457200" rtl="0" algn="l">
              <a:spcBef>
                <a:spcPts val="0"/>
              </a:spcBef>
              <a:spcAft>
                <a:spcPts val="0"/>
              </a:spcAft>
              <a:buClr>
                <a:srgbClr val="0000FF"/>
              </a:buClr>
              <a:buSzPts val="1400"/>
              <a:buFont typeface="Lato"/>
              <a:buChar char="●"/>
            </a:pPr>
            <a:r>
              <a:rPr lang="en">
                <a:solidFill>
                  <a:srgbClr val="0000FF"/>
                </a:solidFill>
                <a:latin typeface="Lato"/>
                <a:ea typeface="Lato"/>
                <a:cs typeface="Lato"/>
                <a:sym typeface="Lato"/>
              </a:rPr>
              <a:t>Lower Income perform not so well in ACT.</a:t>
            </a:r>
            <a:endParaRPr>
              <a:solidFill>
                <a:srgbClr val="0000FF"/>
              </a:solidFill>
              <a:latin typeface="Lato"/>
              <a:ea typeface="Lato"/>
              <a:cs typeface="Lato"/>
              <a:sym typeface="Lato"/>
            </a:endParaRPr>
          </a:p>
          <a:p>
            <a:pPr indent="-317500" lvl="0" marL="457200" rtl="0" algn="l">
              <a:spcBef>
                <a:spcPts val="0"/>
              </a:spcBef>
              <a:spcAft>
                <a:spcPts val="0"/>
              </a:spcAft>
              <a:buClr>
                <a:srgbClr val="0000FF"/>
              </a:buClr>
              <a:buSzPts val="1400"/>
              <a:buFont typeface="Lato"/>
              <a:buChar char="●"/>
            </a:pPr>
            <a:r>
              <a:rPr lang="en">
                <a:solidFill>
                  <a:srgbClr val="0000FF"/>
                </a:solidFill>
                <a:latin typeface="Lato"/>
                <a:ea typeface="Lato"/>
                <a:cs typeface="Lato"/>
                <a:sym typeface="Lato"/>
              </a:rPr>
              <a:t>Consider all State , based on the bottom 12 median income state, only </a:t>
            </a:r>
            <a:r>
              <a:rPr b="1" lang="en">
                <a:solidFill>
                  <a:srgbClr val="0000FF"/>
                </a:solidFill>
                <a:latin typeface="Lato"/>
                <a:ea typeface="Lato"/>
                <a:cs typeface="Lato"/>
                <a:sym typeface="Lato"/>
              </a:rPr>
              <a:t>1 of 12</a:t>
            </a:r>
            <a:r>
              <a:rPr lang="en">
                <a:solidFill>
                  <a:srgbClr val="0000FF"/>
                </a:solidFill>
                <a:latin typeface="Lato"/>
                <a:ea typeface="Lato"/>
                <a:cs typeface="Lato"/>
                <a:sym typeface="Lato"/>
              </a:rPr>
              <a:t> state score above the 25% for ACT while </a:t>
            </a:r>
            <a:r>
              <a:rPr b="1" lang="en">
                <a:solidFill>
                  <a:srgbClr val="0000FF"/>
                </a:solidFill>
                <a:latin typeface="Lato"/>
                <a:ea typeface="Lato"/>
                <a:cs typeface="Lato"/>
                <a:sym typeface="Lato"/>
              </a:rPr>
              <a:t>9/12</a:t>
            </a:r>
            <a:r>
              <a:rPr lang="en">
                <a:solidFill>
                  <a:srgbClr val="0000FF"/>
                </a:solidFill>
                <a:latin typeface="Lato"/>
                <a:ea typeface="Lato"/>
                <a:cs typeface="Lato"/>
                <a:sym typeface="Lato"/>
              </a:rPr>
              <a:t> state score above the 25% percentile for SAT.</a:t>
            </a:r>
            <a:endParaRPr b="1">
              <a:solidFill>
                <a:srgbClr val="0000FF"/>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5"/>
          <p:cNvSpPr txBox="1"/>
          <p:nvPr>
            <p:ph type="title"/>
          </p:nvPr>
        </p:nvSpPr>
        <p:spPr>
          <a:xfrm>
            <a:off x="0" y="0"/>
            <a:ext cx="914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 vs SAT Score 2019 - Non -mandatory State</a:t>
            </a:r>
            <a:endParaRPr/>
          </a:p>
        </p:txBody>
      </p:sp>
      <p:sp>
        <p:nvSpPr>
          <p:cNvPr id="351" name="Google Shape;351;p35"/>
          <p:cNvSpPr txBox="1"/>
          <p:nvPr/>
        </p:nvSpPr>
        <p:spPr>
          <a:xfrm>
            <a:off x="6144000" y="2321275"/>
            <a:ext cx="3000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Lato"/>
                <a:ea typeface="Lato"/>
                <a:cs typeface="Lato"/>
                <a:sym typeface="Lato"/>
              </a:rPr>
              <a:t>Key Insights:</a:t>
            </a:r>
            <a:endParaRPr b="1">
              <a:solidFill>
                <a:srgbClr val="0000FF"/>
              </a:solidFill>
              <a:latin typeface="Lato"/>
              <a:ea typeface="Lato"/>
              <a:cs typeface="Lato"/>
              <a:sym typeface="Lato"/>
            </a:endParaRPr>
          </a:p>
          <a:p>
            <a:pPr indent="-317500" lvl="0" marL="457200" rtl="0" algn="l">
              <a:spcBef>
                <a:spcPts val="0"/>
              </a:spcBef>
              <a:spcAft>
                <a:spcPts val="0"/>
              </a:spcAft>
              <a:buClr>
                <a:srgbClr val="0000FF"/>
              </a:buClr>
              <a:buSzPts val="1400"/>
              <a:buFont typeface="Lato"/>
              <a:buChar char="●"/>
            </a:pPr>
            <a:r>
              <a:rPr lang="en">
                <a:solidFill>
                  <a:srgbClr val="0000FF"/>
                </a:solidFill>
                <a:latin typeface="Lato"/>
                <a:ea typeface="Lato"/>
                <a:cs typeface="Lato"/>
                <a:sym typeface="Lato"/>
              </a:rPr>
              <a:t>Lower Income perform not so well in ACT</a:t>
            </a:r>
            <a:endParaRPr>
              <a:solidFill>
                <a:srgbClr val="0000FF"/>
              </a:solidFill>
              <a:latin typeface="Lato"/>
              <a:ea typeface="Lato"/>
              <a:cs typeface="Lato"/>
              <a:sym typeface="Lato"/>
            </a:endParaRPr>
          </a:p>
          <a:p>
            <a:pPr indent="-317500" lvl="0" marL="457200" rtl="0" algn="l">
              <a:spcBef>
                <a:spcPts val="0"/>
              </a:spcBef>
              <a:spcAft>
                <a:spcPts val="0"/>
              </a:spcAft>
              <a:buClr>
                <a:srgbClr val="0000FF"/>
              </a:buClr>
              <a:buSzPts val="1400"/>
              <a:buFont typeface="Lato"/>
              <a:buChar char="●"/>
            </a:pPr>
            <a:r>
              <a:rPr lang="en">
                <a:solidFill>
                  <a:srgbClr val="0000FF"/>
                </a:solidFill>
                <a:latin typeface="Lato"/>
                <a:ea typeface="Lato"/>
                <a:cs typeface="Lato"/>
                <a:sym typeface="Lato"/>
              </a:rPr>
              <a:t>Consider only non-mandatory state , based on the bottom 5 median income state, only </a:t>
            </a:r>
            <a:r>
              <a:rPr b="1" lang="en">
                <a:solidFill>
                  <a:srgbClr val="0000FF"/>
                </a:solidFill>
                <a:latin typeface="Lato"/>
                <a:ea typeface="Lato"/>
                <a:cs typeface="Lato"/>
                <a:sym typeface="Lato"/>
              </a:rPr>
              <a:t>1/5</a:t>
            </a:r>
            <a:r>
              <a:rPr lang="en">
                <a:solidFill>
                  <a:srgbClr val="0000FF"/>
                </a:solidFill>
                <a:latin typeface="Lato"/>
                <a:ea typeface="Lato"/>
                <a:cs typeface="Lato"/>
                <a:sym typeface="Lato"/>
              </a:rPr>
              <a:t> state score above the 25% for ACT while </a:t>
            </a:r>
            <a:r>
              <a:rPr b="1" lang="en">
                <a:solidFill>
                  <a:srgbClr val="0000FF"/>
                </a:solidFill>
                <a:latin typeface="Lato"/>
                <a:ea typeface="Lato"/>
                <a:cs typeface="Lato"/>
                <a:sym typeface="Lato"/>
              </a:rPr>
              <a:t>4/5</a:t>
            </a:r>
            <a:r>
              <a:rPr lang="en">
                <a:solidFill>
                  <a:srgbClr val="0000FF"/>
                </a:solidFill>
                <a:latin typeface="Lato"/>
                <a:ea typeface="Lato"/>
                <a:cs typeface="Lato"/>
                <a:sym typeface="Lato"/>
              </a:rPr>
              <a:t> state score above the 25% percentile for SAT.</a:t>
            </a:r>
            <a:endParaRPr>
              <a:solidFill>
                <a:srgbClr val="0000FF"/>
              </a:solidFill>
              <a:latin typeface="Lato"/>
              <a:ea typeface="Lato"/>
              <a:cs typeface="Lato"/>
              <a:sym typeface="Lato"/>
            </a:endParaRPr>
          </a:p>
        </p:txBody>
      </p:sp>
      <p:pic>
        <p:nvPicPr>
          <p:cNvPr id="352" name="Google Shape;352;p35"/>
          <p:cNvPicPr preferRelativeResize="0"/>
          <p:nvPr/>
        </p:nvPicPr>
        <p:blipFill>
          <a:blip r:embed="rId3">
            <a:alphaModFix/>
          </a:blip>
          <a:stretch>
            <a:fillRect/>
          </a:stretch>
        </p:blipFill>
        <p:spPr>
          <a:xfrm>
            <a:off x="0" y="506050"/>
            <a:ext cx="6212443" cy="4637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6"/>
          <p:cNvSpPr txBox="1"/>
          <p:nvPr>
            <p:ph type="title"/>
          </p:nvPr>
        </p:nvSpPr>
        <p:spPr>
          <a:xfrm>
            <a:off x="0" y="0"/>
            <a:ext cx="914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 vs SAT Participation Rate</a:t>
            </a:r>
            <a:endParaRPr/>
          </a:p>
        </p:txBody>
      </p:sp>
      <p:sp>
        <p:nvSpPr>
          <p:cNvPr id="358" name="Google Shape;358;p36"/>
          <p:cNvSpPr txBox="1"/>
          <p:nvPr/>
        </p:nvSpPr>
        <p:spPr>
          <a:xfrm>
            <a:off x="6144000" y="23212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Lato"/>
                <a:ea typeface="Lato"/>
                <a:cs typeface="Lato"/>
                <a:sym typeface="Lato"/>
              </a:rPr>
              <a:t>Key Insights:</a:t>
            </a:r>
            <a:endParaRPr b="1">
              <a:solidFill>
                <a:srgbClr val="0000FF"/>
              </a:solidFill>
              <a:latin typeface="Lato"/>
              <a:ea typeface="Lato"/>
              <a:cs typeface="Lato"/>
              <a:sym typeface="Lato"/>
            </a:endParaRPr>
          </a:p>
          <a:p>
            <a:pPr indent="0" lvl="0" marL="0" rtl="0" algn="l">
              <a:spcBef>
                <a:spcPts val="0"/>
              </a:spcBef>
              <a:spcAft>
                <a:spcPts val="0"/>
              </a:spcAft>
              <a:buNone/>
            </a:pPr>
            <a:r>
              <a:rPr lang="en">
                <a:solidFill>
                  <a:srgbClr val="0000FF"/>
                </a:solidFill>
                <a:latin typeface="Lato"/>
                <a:ea typeface="Lato"/>
                <a:cs typeface="Lato"/>
                <a:sym typeface="Lato"/>
              </a:rPr>
              <a:t>State with lower median income generally take ACT</a:t>
            </a:r>
            <a:endParaRPr/>
          </a:p>
        </p:txBody>
      </p:sp>
      <p:pic>
        <p:nvPicPr>
          <p:cNvPr id="359" name="Google Shape;359;p36"/>
          <p:cNvPicPr preferRelativeResize="0"/>
          <p:nvPr/>
        </p:nvPicPr>
        <p:blipFill>
          <a:blip r:embed="rId3">
            <a:alphaModFix/>
          </a:blip>
          <a:stretch>
            <a:fillRect/>
          </a:stretch>
        </p:blipFill>
        <p:spPr>
          <a:xfrm>
            <a:off x="0" y="497100"/>
            <a:ext cx="6224433" cy="464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7"/>
          <p:cNvSpPr txBox="1"/>
          <p:nvPr>
            <p:ph type="title"/>
          </p:nvPr>
        </p:nvSpPr>
        <p:spPr>
          <a:xfrm>
            <a:off x="0" y="0"/>
            <a:ext cx="914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 Score vs ACT Participation Rate</a:t>
            </a:r>
            <a:endParaRPr/>
          </a:p>
        </p:txBody>
      </p:sp>
      <p:pic>
        <p:nvPicPr>
          <p:cNvPr id="365" name="Google Shape;365;p37"/>
          <p:cNvPicPr preferRelativeResize="0"/>
          <p:nvPr/>
        </p:nvPicPr>
        <p:blipFill>
          <a:blip r:embed="rId3">
            <a:alphaModFix/>
          </a:blip>
          <a:stretch>
            <a:fillRect/>
          </a:stretch>
        </p:blipFill>
        <p:spPr>
          <a:xfrm>
            <a:off x="0" y="573500"/>
            <a:ext cx="4306862" cy="2300200"/>
          </a:xfrm>
          <a:prstGeom prst="rect">
            <a:avLst/>
          </a:prstGeom>
          <a:noFill/>
          <a:ln>
            <a:noFill/>
          </a:ln>
        </p:spPr>
      </p:pic>
      <p:pic>
        <p:nvPicPr>
          <p:cNvPr id="366" name="Google Shape;366;p37"/>
          <p:cNvPicPr preferRelativeResize="0"/>
          <p:nvPr/>
        </p:nvPicPr>
        <p:blipFill>
          <a:blip r:embed="rId4">
            <a:alphaModFix/>
          </a:blip>
          <a:stretch>
            <a:fillRect/>
          </a:stretch>
        </p:blipFill>
        <p:spPr>
          <a:xfrm>
            <a:off x="4437525" y="1429848"/>
            <a:ext cx="4532099" cy="2420499"/>
          </a:xfrm>
          <a:prstGeom prst="rect">
            <a:avLst/>
          </a:prstGeom>
          <a:noFill/>
          <a:ln>
            <a:noFill/>
          </a:ln>
        </p:spPr>
      </p:pic>
      <p:pic>
        <p:nvPicPr>
          <p:cNvPr id="367" name="Google Shape;367;p37"/>
          <p:cNvPicPr preferRelativeResize="0"/>
          <p:nvPr/>
        </p:nvPicPr>
        <p:blipFill>
          <a:blip r:embed="rId5">
            <a:alphaModFix/>
          </a:blip>
          <a:stretch>
            <a:fillRect/>
          </a:stretch>
        </p:blipFill>
        <p:spPr>
          <a:xfrm>
            <a:off x="0" y="2873700"/>
            <a:ext cx="4249924" cy="2269799"/>
          </a:xfrm>
          <a:prstGeom prst="rect">
            <a:avLst/>
          </a:prstGeom>
          <a:noFill/>
          <a:ln>
            <a:noFill/>
          </a:ln>
        </p:spPr>
      </p:pic>
      <p:sp>
        <p:nvSpPr>
          <p:cNvPr id="368" name="Google Shape;368;p37"/>
          <p:cNvSpPr/>
          <p:nvPr/>
        </p:nvSpPr>
        <p:spPr>
          <a:xfrm>
            <a:off x="1954250" y="1736300"/>
            <a:ext cx="733800" cy="733800"/>
          </a:xfrm>
          <a:prstGeom prst="ellipse">
            <a:avLst/>
          </a:prstGeom>
          <a:noFill/>
          <a:ln cap="flat" cmpd="sng" w="9525">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9" name="Google Shape;369;p37"/>
          <p:cNvSpPr/>
          <p:nvPr/>
        </p:nvSpPr>
        <p:spPr>
          <a:xfrm>
            <a:off x="1954250" y="4119000"/>
            <a:ext cx="733800" cy="733800"/>
          </a:xfrm>
          <a:prstGeom prst="ellipse">
            <a:avLst/>
          </a:prstGeom>
          <a:noFill/>
          <a:ln cap="flat" cmpd="sng" w="9525">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0" name="Google Shape;370;p37"/>
          <p:cNvSpPr/>
          <p:nvPr/>
        </p:nvSpPr>
        <p:spPr>
          <a:xfrm>
            <a:off x="6661550" y="2615025"/>
            <a:ext cx="733800" cy="733800"/>
          </a:xfrm>
          <a:prstGeom prst="ellipse">
            <a:avLst/>
          </a:prstGeom>
          <a:noFill/>
          <a:ln cap="flat" cmpd="sng" w="9525">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8"/>
          <p:cNvSpPr txBox="1"/>
          <p:nvPr>
            <p:ph type="title"/>
          </p:nvPr>
        </p:nvSpPr>
        <p:spPr>
          <a:xfrm>
            <a:off x="727650" y="23935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Appendix C - </a:t>
            </a:r>
            <a:r>
              <a:rPr lang="en"/>
              <a:t>Additional</a:t>
            </a:r>
            <a:r>
              <a:rPr lang="en"/>
              <a:t> Slides for </a:t>
            </a:r>
            <a:r>
              <a:rPr lang="en"/>
              <a:t>Financial</a:t>
            </a:r>
            <a:r>
              <a:rPr lang="en"/>
              <a:t> Grant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ph type="title"/>
          </p:nvPr>
        </p:nvSpPr>
        <p:spPr>
          <a:xfrm>
            <a:off x="0" y="0"/>
            <a:ext cx="914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Financial Grants</a:t>
            </a:r>
            <a:endParaRPr/>
          </a:p>
        </p:txBody>
      </p:sp>
      <p:sp>
        <p:nvSpPr>
          <p:cNvPr id="381" name="Google Shape;381;p39"/>
          <p:cNvSpPr txBox="1"/>
          <p:nvPr/>
        </p:nvSpPr>
        <p:spPr>
          <a:xfrm>
            <a:off x="683450" y="4220100"/>
            <a:ext cx="7402500" cy="708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Lato"/>
              <a:buChar char="❏"/>
            </a:pPr>
            <a:r>
              <a:rPr b="1" lang="en" sz="1100">
                <a:latin typeface="Lato"/>
                <a:ea typeface="Lato"/>
                <a:cs typeface="Lato"/>
                <a:sym typeface="Lato"/>
              </a:rPr>
              <a:t>SAT Participation percent shows Good correlation to SAT Fee Waiver percent + State support Grant Aid percent for Undergrad</a:t>
            </a:r>
            <a:endParaRPr b="1" sz="11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pic>
        <p:nvPicPr>
          <p:cNvPr id="382" name="Google Shape;382;p39"/>
          <p:cNvPicPr preferRelativeResize="0"/>
          <p:nvPr/>
        </p:nvPicPr>
        <p:blipFill>
          <a:blip r:embed="rId3">
            <a:alphaModFix/>
          </a:blip>
          <a:stretch>
            <a:fillRect/>
          </a:stretch>
        </p:blipFill>
        <p:spPr>
          <a:xfrm>
            <a:off x="5330770" y="820950"/>
            <a:ext cx="3813231" cy="2036550"/>
          </a:xfrm>
          <a:prstGeom prst="rect">
            <a:avLst/>
          </a:prstGeom>
          <a:noFill/>
          <a:ln>
            <a:noFill/>
          </a:ln>
        </p:spPr>
      </p:pic>
      <p:pic>
        <p:nvPicPr>
          <p:cNvPr id="383" name="Google Shape;383;p39"/>
          <p:cNvPicPr preferRelativeResize="0"/>
          <p:nvPr/>
        </p:nvPicPr>
        <p:blipFill>
          <a:blip r:embed="rId4">
            <a:alphaModFix/>
          </a:blip>
          <a:stretch>
            <a:fillRect/>
          </a:stretch>
        </p:blipFill>
        <p:spPr>
          <a:xfrm>
            <a:off x="171450" y="671950"/>
            <a:ext cx="3684286" cy="3422000"/>
          </a:xfrm>
          <a:prstGeom prst="rect">
            <a:avLst/>
          </a:prstGeom>
          <a:noFill/>
          <a:ln>
            <a:noFill/>
          </a:ln>
        </p:spPr>
      </p:pic>
      <p:sp>
        <p:nvSpPr>
          <p:cNvPr id="384" name="Google Shape;384;p39"/>
          <p:cNvSpPr txBox="1"/>
          <p:nvPr/>
        </p:nvSpPr>
        <p:spPr>
          <a:xfrm>
            <a:off x="5667375" y="2857500"/>
            <a:ext cx="303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Analysed the states that have less than 100% participation for ACT/SAT</a:t>
            </a:r>
            <a:endParaRPr sz="11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85" name="Google Shape;385;p39"/>
          <p:cNvSpPr txBox="1"/>
          <p:nvPr/>
        </p:nvSpPr>
        <p:spPr>
          <a:xfrm>
            <a:off x="769800" y="1115300"/>
            <a:ext cx="1143000" cy="3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solidFill>
                  <a:srgbClr val="E06666"/>
                </a:solidFill>
                <a:highlight>
                  <a:srgbClr val="FFFFFF"/>
                </a:highlight>
              </a:rPr>
              <a:t>R square: 0.76</a:t>
            </a:r>
            <a:endParaRPr sz="850">
              <a:solidFill>
                <a:srgbClr val="E06666"/>
              </a:solidFill>
              <a:highlight>
                <a:srgbClr val="FFFFFF"/>
              </a:highlight>
            </a:endParaRPr>
          </a:p>
        </p:txBody>
      </p:sp>
      <p:grpSp>
        <p:nvGrpSpPr>
          <p:cNvPr id="386" name="Google Shape;386;p39"/>
          <p:cNvGrpSpPr/>
          <p:nvPr/>
        </p:nvGrpSpPr>
        <p:grpSpPr>
          <a:xfrm>
            <a:off x="7532602" y="125"/>
            <a:ext cx="1611467" cy="708046"/>
            <a:chOff x="7058668" y="3305162"/>
            <a:chExt cx="1904357" cy="851221"/>
          </a:xfrm>
        </p:grpSpPr>
        <p:pic>
          <p:nvPicPr>
            <p:cNvPr id="387" name="Google Shape;387;p39"/>
            <p:cNvPicPr preferRelativeResize="0"/>
            <p:nvPr/>
          </p:nvPicPr>
          <p:blipFill>
            <a:blip r:embed="rId5">
              <a:alphaModFix/>
            </a:blip>
            <a:stretch>
              <a:fillRect/>
            </a:stretch>
          </p:blipFill>
          <p:spPr>
            <a:xfrm>
              <a:off x="7503811" y="3305175"/>
              <a:ext cx="1459214" cy="851208"/>
            </a:xfrm>
            <a:prstGeom prst="rect">
              <a:avLst/>
            </a:prstGeom>
            <a:noFill/>
            <a:ln>
              <a:noFill/>
            </a:ln>
          </p:spPr>
        </p:pic>
        <p:sp>
          <p:nvSpPr>
            <p:cNvPr id="388" name="Google Shape;388;p39"/>
            <p:cNvSpPr txBox="1"/>
            <p:nvPr/>
          </p:nvSpPr>
          <p:spPr>
            <a:xfrm>
              <a:off x="7058668" y="3305162"/>
              <a:ext cx="891000" cy="37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434343"/>
                  </a:solidFill>
                  <a:latin typeface="Lato"/>
                  <a:ea typeface="Lato"/>
                  <a:cs typeface="Lato"/>
                  <a:sym typeface="Lato"/>
                </a:rPr>
                <a:t>Percentile</a:t>
              </a:r>
              <a:endParaRPr b="1" sz="800">
                <a:solidFill>
                  <a:srgbClr val="434343"/>
                </a:solidFill>
                <a:latin typeface="Lato"/>
                <a:ea typeface="Lato"/>
                <a:cs typeface="Lato"/>
                <a:sym typeface="Lat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txBox="1"/>
          <p:nvPr>
            <p:ph type="title"/>
          </p:nvPr>
        </p:nvSpPr>
        <p:spPr>
          <a:xfrm>
            <a:off x="0" y="0"/>
            <a:ext cx="914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Financial Grants</a:t>
            </a:r>
            <a:endParaRPr/>
          </a:p>
        </p:txBody>
      </p:sp>
      <p:pic>
        <p:nvPicPr>
          <p:cNvPr id="394" name="Google Shape;394;p40"/>
          <p:cNvPicPr preferRelativeResize="0"/>
          <p:nvPr/>
        </p:nvPicPr>
        <p:blipFill>
          <a:blip r:embed="rId3">
            <a:alphaModFix/>
          </a:blip>
          <a:stretch>
            <a:fillRect/>
          </a:stretch>
        </p:blipFill>
        <p:spPr>
          <a:xfrm>
            <a:off x="4690050" y="1035313"/>
            <a:ext cx="4260275" cy="2275325"/>
          </a:xfrm>
          <a:prstGeom prst="rect">
            <a:avLst/>
          </a:prstGeom>
          <a:noFill/>
          <a:ln>
            <a:noFill/>
          </a:ln>
        </p:spPr>
      </p:pic>
      <p:pic>
        <p:nvPicPr>
          <p:cNvPr id="395" name="Google Shape;395;p40"/>
          <p:cNvPicPr preferRelativeResize="0"/>
          <p:nvPr/>
        </p:nvPicPr>
        <p:blipFill>
          <a:blip r:embed="rId4">
            <a:alphaModFix/>
          </a:blip>
          <a:stretch>
            <a:fillRect/>
          </a:stretch>
        </p:blipFill>
        <p:spPr>
          <a:xfrm>
            <a:off x="152400" y="687600"/>
            <a:ext cx="3249283" cy="3532951"/>
          </a:xfrm>
          <a:prstGeom prst="rect">
            <a:avLst/>
          </a:prstGeom>
          <a:noFill/>
          <a:ln>
            <a:noFill/>
          </a:ln>
        </p:spPr>
      </p:pic>
      <p:sp>
        <p:nvSpPr>
          <p:cNvPr id="396" name="Google Shape;396;p40"/>
          <p:cNvSpPr txBox="1"/>
          <p:nvPr/>
        </p:nvSpPr>
        <p:spPr>
          <a:xfrm>
            <a:off x="683450" y="4372950"/>
            <a:ext cx="74025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Lato"/>
              <a:buChar char="❏"/>
            </a:pPr>
            <a:r>
              <a:rPr b="1" lang="en" sz="1100">
                <a:latin typeface="Lato"/>
                <a:ea typeface="Lato"/>
                <a:cs typeface="Lato"/>
                <a:sym typeface="Lato"/>
              </a:rPr>
              <a:t>ACT </a:t>
            </a:r>
            <a:r>
              <a:rPr b="1" lang="en" sz="1100">
                <a:latin typeface="Lato"/>
                <a:ea typeface="Lato"/>
                <a:cs typeface="Lato"/>
                <a:sym typeface="Lato"/>
              </a:rPr>
              <a:t> Participation percent shows Good correlation to ACT Fee Waiver percent</a:t>
            </a:r>
            <a:endParaRPr sz="1200">
              <a:latin typeface="Lato"/>
              <a:ea typeface="Lato"/>
              <a:cs typeface="Lato"/>
              <a:sym typeface="Lato"/>
            </a:endParaRPr>
          </a:p>
        </p:txBody>
      </p:sp>
      <p:sp>
        <p:nvSpPr>
          <p:cNvPr id="397" name="Google Shape;397;p40"/>
          <p:cNvSpPr txBox="1"/>
          <p:nvPr/>
        </p:nvSpPr>
        <p:spPr>
          <a:xfrm>
            <a:off x="5553075" y="2990850"/>
            <a:ext cx="30384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Analysed the states that have less than 100% participation for ACT/SAT </a:t>
            </a:r>
            <a:r>
              <a:rPr lang="en" sz="1100">
                <a:latin typeface="Lato"/>
                <a:ea typeface="Lato"/>
                <a:cs typeface="Lato"/>
                <a:sym typeface="Lato"/>
              </a:rPr>
              <a:t> excluding outlier states Kansas, Northdakota, Southdakota</a:t>
            </a:r>
            <a:endParaRPr sz="11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98" name="Google Shape;398;p40"/>
          <p:cNvSpPr txBox="1"/>
          <p:nvPr/>
        </p:nvSpPr>
        <p:spPr>
          <a:xfrm>
            <a:off x="560250" y="1153400"/>
            <a:ext cx="1143000" cy="3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solidFill>
                  <a:srgbClr val="E06666"/>
                </a:solidFill>
                <a:highlight>
                  <a:srgbClr val="FFFFFF"/>
                </a:highlight>
              </a:rPr>
              <a:t>R square: 0.61</a:t>
            </a:r>
            <a:endParaRPr sz="850">
              <a:solidFill>
                <a:srgbClr val="E06666"/>
              </a:solidFill>
              <a:highlight>
                <a:srgbClr val="FFFFFF"/>
              </a:highlight>
            </a:endParaRPr>
          </a:p>
        </p:txBody>
      </p:sp>
      <p:grpSp>
        <p:nvGrpSpPr>
          <p:cNvPr id="399" name="Google Shape;399;p40"/>
          <p:cNvGrpSpPr/>
          <p:nvPr/>
        </p:nvGrpSpPr>
        <p:grpSpPr>
          <a:xfrm>
            <a:off x="7504075" y="0"/>
            <a:ext cx="1639925" cy="784050"/>
            <a:chOff x="7664300" y="3364800"/>
            <a:chExt cx="1639925" cy="784050"/>
          </a:xfrm>
        </p:grpSpPr>
        <p:pic>
          <p:nvPicPr>
            <p:cNvPr id="400" name="Google Shape;400;p40"/>
            <p:cNvPicPr preferRelativeResize="0"/>
            <p:nvPr/>
          </p:nvPicPr>
          <p:blipFill>
            <a:blip r:embed="rId5">
              <a:alphaModFix/>
            </a:blip>
            <a:stretch>
              <a:fillRect/>
            </a:stretch>
          </p:blipFill>
          <p:spPr>
            <a:xfrm>
              <a:off x="7821283" y="3672600"/>
              <a:ext cx="1000125" cy="476250"/>
            </a:xfrm>
            <a:prstGeom prst="rect">
              <a:avLst/>
            </a:prstGeom>
            <a:noFill/>
            <a:ln>
              <a:noFill/>
            </a:ln>
          </p:spPr>
        </p:pic>
        <p:sp>
          <p:nvSpPr>
            <p:cNvPr id="401" name="Google Shape;401;p40"/>
            <p:cNvSpPr txBox="1"/>
            <p:nvPr/>
          </p:nvSpPr>
          <p:spPr>
            <a:xfrm>
              <a:off x="7923025" y="3364800"/>
              <a:ext cx="138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434343"/>
                  </a:solidFill>
                  <a:latin typeface="Lato"/>
                  <a:ea typeface="Lato"/>
                  <a:cs typeface="Lato"/>
                  <a:sym typeface="Lato"/>
                </a:rPr>
                <a:t>Participation_ACT_2019</a:t>
              </a:r>
              <a:endParaRPr b="1" sz="800">
                <a:solidFill>
                  <a:srgbClr val="434343"/>
                </a:solidFill>
                <a:latin typeface="Lato"/>
                <a:ea typeface="Lato"/>
                <a:cs typeface="Lato"/>
                <a:sym typeface="Lato"/>
              </a:endParaRPr>
            </a:p>
          </p:txBody>
        </p:sp>
        <p:sp>
          <p:nvSpPr>
            <p:cNvPr id="402" name="Google Shape;402;p40"/>
            <p:cNvSpPr txBox="1"/>
            <p:nvPr/>
          </p:nvSpPr>
          <p:spPr>
            <a:xfrm>
              <a:off x="7664300" y="3518800"/>
              <a:ext cx="733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434343"/>
                  </a:solidFill>
                  <a:latin typeface="Lato"/>
                  <a:ea typeface="Lato"/>
                  <a:cs typeface="Lato"/>
                  <a:sym typeface="Lato"/>
                </a:rPr>
                <a:t>Percentile</a:t>
              </a:r>
              <a:endParaRPr b="1" sz="800">
                <a:solidFill>
                  <a:srgbClr val="434343"/>
                </a:solidFill>
                <a:latin typeface="Lato"/>
                <a:ea typeface="Lato"/>
                <a:cs typeface="Lato"/>
                <a:sym typeface="Lato"/>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727650" y="23935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Appendix D - </a:t>
            </a:r>
            <a:r>
              <a:rPr lang="en"/>
              <a:t>Additional</a:t>
            </a:r>
            <a:r>
              <a:rPr lang="en"/>
              <a:t> Slides for College Major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 Data Sources Used </a:t>
            </a:r>
            <a:endParaRPr/>
          </a:p>
        </p:txBody>
      </p:sp>
      <p:sp>
        <p:nvSpPr>
          <p:cNvPr id="95" name="Google Shape;95;p15"/>
          <p:cNvSpPr txBox="1"/>
          <p:nvPr/>
        </p:nvSpPr>
        <p:spPr>
          <a:xfrm>
            <a:off x="289825" y="872200"/>
            <a:ext cx="8364000" cy="3795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US map geometry: US Census Bureau Cartography Data 2018</a:t>
            </a:r>
            <a:endParaRPr sz="1800">
              <a:solidFill>
                <a:schemeClr val="accent1"/>
              </a:solidFill>
            </a:endParaRPr>
          </a:p>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State policy on administering / offering SAT and ACT: PrepScholar</a:t>
            </a:r>
            <a:endParaRPr sz="1800">
              <a:solidFill>
                <a:schemeClr val="accent1"/>
              </a:solidFill>
            </a:endParaRPr>
          </a:p>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Fee waiver / school subsidies: Collegeboard &amp; ACT.org</a:t>
            </a:r>
            <a:endParaRPr sz="1800">
              <a:solidFill>
                <a:schemeClr val="accent1"/>
              </a:solidFill>
            </a:endParaRPr>
          </a:p>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College data:The Condition of College &amp; Career Readiness 2019 for ACT</a:t>
            </a:r>
            <a:endParaRPr sz="1800">
              <a:solidFill>
                <a:schemeClr val="accent1"/>
              </a:solidFill>
            </a:endParaRPr>
          </a:p>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Races: Collegeboard</a:t>
            </a:r>
            <a:endParaRPr sz="1800">
              <a:solidFill>
                <a:schemeClr val="accent1"/>
              </a:solidFill>
            </a:endParaRPr>
          </a:p>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Segmentation of states into multiple region: US Census Bureau 2010</a:t>
            </a:r>
            <a:endParaRPr sz="1800">
              <a:solidFill>
                <a:schemeClr val="accent1"/>
              </a:solidFill>
            </a:endParaRPr>
          </a:p>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Median Household Income :</a:t>
            </a:r>
            <a:endParaRPr sz="1800">
              <a:solidFill>
                <a:schemeClr val="accent1"/>
              </a:solidFill>
            </a:endParaRPr>
          </a:p>
          <a:p>
            <a:pPr indent="-295275" lvl="1" marL="914400" marR="279400" rtl="0" algn="l">
              <a:lnSpc>
                <a:spcPct val="142857"/>
              </a:lnSpc>
              <a:spcBef>
                <a:spcPts val="0"/>
              </a:spcBef>
              <a:spcAft>
                <a:spcPts val="0"/>
              </a:spcAft>
              <a:buClr>
                <a:srgbClr val="000000"/>
              </a:buClr>
              <a:buSzPts val="1050"/>
              <a:buChar char="-"/>
            </a:pPr>
            <a:r>
              <a:rPr lang="en" sz="1050" u="sng">
                <a:solidFill>
                  <a:srgbClr val="0088CC"/>
                </a:solidFill>
                <a:highlight>
                  <a:srgbClr val="FFFFFF"/>
                </a:highlight>
                <a:hlinkClick r:id="rId3">
                  <a:extLst>
                    <a:ext uri="{A12FA001-AC4F-418D-AE19-62706E023703}">
                      <ahyp:hlinkClr val="tx"/>
                    </a:ext>
                  </a:extLst>
                </a:hlinkClick>
              </a:rPr>
              <a:t>https://www.census.gov/topics/income-poverty.html</a:t>
            </a:r>
            <a:endParaRPr sz="1800">
              <a:solidFill>
                <a:schemeClr val="accent1"/>
              </a:solidFill>
            </a:endParaRPr>
          </a:p>
          <a:p>
            <a:pPr indent="-295275" lvl="1" marL="914400" marR="279400" rtl="0" algn="l">
              <a:lnSpc>
                <a:spcPct val="142857"/>
              </a:lnSpc>
              <a:spcBef>
                <a:spcPts val="0"/>
              </a:spcBef>
              <a:spcAft>
                <a:spcPts val="0"/>
              </a:spcAft>
              <a:buClr>
                <a:srgbClr val="000000"/>
              </a:buClr>
              <a:buSzPts val="1050"/>
              <a:buChar char="-"/>
            </a:pPr>
            <a:r>
              <a:rPr lang="en" sz="1050" u="sng">
                <a:solidFill>
                  <a:srgbClr val="0088CC"/>
                </a:solidFill>
                <a:highlight>
                  <a:srgbClr val="FFFFFF"/>
                </a:highlight>
                <a:hlinkClick r:id="rId4">
                  <a:extLst>
                    <a:ext uri="{A12FA001-AC4F-418D-AE19-62706E023703}">
                      <ahyp:hlinkClr val="tx"/>
                    </a:ext>
                  </a:extLst>
                </a:hlinkClick>
              </a:rPr>
              <a:t>https://worldpopulationreview.com/state-rankings/average-income-by-state</a:t>
            </a:r>
            <a:endParaRPr sz="1050" u="sng">
              <a:solidFill>
                <a:srgbClr val="0088CC"/>
              </a:solidFill>
              <a:highlight>
                <a:srgbClr val="FFFFFF"/>
              </a:highlight>
            </a:endParaRPr>
          </a:p>
          <a:p>
            <a:pPr indent="-295275" lvl="1" marL="914400" marR="279400" rtl="0" algn="l">
              <a:lnSpc>
                <a:spcPct val="142857"/>
              </a:lnSpc>
              <a:spcBef>
                <a:spcPts val="0"/>
              </a:spcBef>
              <a:spcAft>
                <a:spcPts val="0"/>
              </a:spcAft>
              <a:buClr>
                <a:srgbClr val="000000"/>
              </a:buClr>
              <a:buSzPts val="1050"/>
              <a:buChar char="-"/>
            </a:pPr>
            <a:r>
              <a:rPr lang="en" sz="1050" u="sng">
                <a:solidFill>
                  <a:srgbClr val="0088CC"/>
                </a:solidFill>
                <a:highlight>
                  <a:srgbClr val="FFFFFF"/>
                </a:highlight>
                <a:hlinkClick r:id="rId5">
                  <a:extLst>
                    <a:ext uri="{A12FA001-AC4F-418D-AE19-62706E023703}">
                      <ahyp:hlinkClr val="tx"/>
                    </a:ext>
                  </a:extLst>
                </a:hlinkClick>
              </a:rPr>
              <a:t>https://www.census.gov/library/visualizations/interactive/2019-median-household-income.html</a:t>
            </a:r>
            <a:endParaRPr sz="1050" u="sng">
              <a:solidFill>
                <a:srgbClr val="0088CC"/>
              </a:solidFill>
              <a:highlight>
                <a:srgbClr val="FFFFFF"/>
              </a:highlight>
            </a:endParaRPr>
          </a:p>
          <a:p>
            <a:pPr indent="0" lvl="0" marL="0" rtl="0" algn="l">
              <a:lnSpc>
                <a:spcPct val="115000"/>
              </a:lnSpc>
              <a:spcBef>
                <a:spcPts val="0"/>
              </a:spcBef>
              <a:spcAft>
                <a:spcPts val="0"/>
              </a:spcAft>
              <a:buNone/>
            </a:pPr>
            <a:r>
              <a:t/>
            </a:r>
            <a:endParaRPr sz="1800">
              <a:solidFill>
                <a:schemeClr val="accent1"/>
              </a:solidFill>
            </a:endParaRPr>
          </a:p>
          <a:p>
            <a:pPr indent="0" lvl="0" marL="0" rtl="0" algn="l">
              <a:spcBef>
                <a:spcPts val="1200"/>
              </a:spcBef>
              <a:spcAft>
                <a:spcPts val="0"/>
              </a:spcAft>
              <a:buNone/>
            </a:pPr>
            <a:r>
              <a:t/>
            </a:r>
            <a:endParaRPr b="1">
              <a:solidFill>
                <a:srgbClr val="0000FF"/>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9230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participation by College Majors</a:t>
            </a:r>
            <a:endParaRPr/>
          </a:p>
        </p:txBody>
      </p:sp>
      <p:pic>
        <p:nvPicPr>
          <p:cNvPr id="413" name="Google Shape;413;p42"/>
          <p:cNvPicPr preferRelativeResize="0"/>
          <p:nvPr/>
        </p:nvPicPr>
        <p:blipFill>
          <a:blip r:embed="rId3">
            <a:alphaModFix/>
          </a:blip>
          <a:stretch>
            <a:fillRect/>
          </a:stretch>
        </p:blipFill>
        <p:spPr>
          <a:xfrm>
            <a:off x="0" y="483083"/>
            <a:ext cx="4958150" cy="4660192"/>
          </a:xfrm>
          <a:prstGeom prst="rect">
            <a:avLst/>
          </a:prstGeom>
          <a:noFill/>
          <a:ln>
            <a:noFill/>
          </a:ln>
        </p:spPr>
      </p:pic>
      <p:sp>
        <p:nvSpPr>
          <p:cNvPr id="414" name="Google Shape;414;p42"/>
          <p:cNvSpPr txBox="1"/>
          <p:nvPr/>
        </p:nvSpPr>
        <p:spPr>
          <a:xfrm>
            <a:off x="4958150" y="845675"/>
            <a:ext cx="38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415" name="Google Shape;415;p42"/>
          <p:cNvSpPr/>
          <p:nvPr/>
        </p:nvSpPr>
        <p:spPr>
          <a:xfrm>
            <a:off x="2965625" y="1158450"/>
            <a:ext cx="254700" cy="185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2"/>
          <p:cNvSpPr txBox="1"/>
          <p:nvPr/>
        </p:nvSpPr>
        <p:spPr>
          <a:xfrm>
            <a:off x="5259350" y="776150"/>
            <a:ext cx="3567900" cy="1477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u="sng">
                <a:latin typeface="Lato"/>
                <a:ea typeface="Lato"/>
                <a:cs typeface="Lato"/>
                <a:sym typeface="Lato"/>
              </a:rPr>
              <a:t>Key Insights</a:t>
            </a:r>
            <a:endParaRPr u="sng">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Students who are Undecided ranked 6th in SAT.</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Health Professions, Business, Engineering ranked top 3</a:t>
            </a:r>
            <a:endParaRPr>
              <a:latin typeface="Lato"/>
              <a:ea typeface="Lato"/>
              <a:cs typeface="Lato"/>
              <a:sym typeface="Lato"/>
            </a:endParaRPr>
          </a:p>
        </p:txBody>
      </p:sp>
      <p:pic>
        <p:nvPicPr>
          <p:cNvPr id="417" name="Google Shape;417;p42"/>
          <p:cNvPicPr preferRelativeResize="0"/>
          <p:nvPr/>
        </p:nvPicPr>
        <p:blipFill>
          <a:blip r:embed="rId4">
            <a:alphaModFix/>
          </a:blip>
          <a:stretch>
            <a:fillRect/>
          </a:stretch>
        </p:blipFill>
        <p:spPr>
          <a:xfrm>
            <a:off x="5761627" y="2871600"/>
            <a:ext cx="2964200" cy="2119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3"/>
          <p:cNvSpPr txBox="1"/>
          <p:nvPr>
            <p:ph type="title"/>
          </p:nvPr>
        </p:nvSpPr>
        <p:spPr>
          <a:xfrm>
            <a:off x="10390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 Participation By Intended College Major</a:t>
            </a:r>
            <a:endParaRPr/>
          </a:p>
        </p:txBody>
      </p:sp>
      <p:sp>
        <p:nvSpPr>
          <p:cNvPr id="423" name="Google Shape;423;p43"/>
          <p:cNvSpPr txBox="1"/>
          <p:nvPr>
            <p:ph idx="1" type="body"/>
          </p:nvPr>
        </p:nvSpPr>
        <p:spPr>
          <a:xfrm>
            <a:off x="5664800" y="718250"/>
            <a:ext cx="2907600" cy="334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Key Insights</a:t>
            </a:r>
            <a:endParaRPr u="sng"/>
          </a:p>
          <a:p>
            <a:pPr indent="0" lvl="0" marL="0" rtl="0" algn="l">
              <a:spcBef>
                <a:spcPts val="1200"/>
              </a:spcBef>
              <a:spcAft>
                <a:spcPts val="0"/>
              </a:spcAft>
              <a:buNone/>
            </a:pPr>
            <a:r>
              <a:rPr lang="en"/>
              <a:t>Students who are Undecided ranked 2nd for ACT</a:t>
            </a:r>
            <a:endParaRPr/>
          </a:p>
          <a:p>
            <a:pPr indent="0" lvl="0" marL="0" rtl="0" algn="l">
              <a:spcBef>
                <a:spcPts val="1200"/>
              </a:spcBef>
              <a:spcAft>
                <a:spcPts val="1200"/>
              </a:spcAft>
              <a:buNone/>
            </a:pPr>
            <a:r>
              <a:rPr lang="en"/>
              <a:t>-Health Professions, Business and Engineering ranked top few based of ACT Participation by Intended College Major</a:t>
            </a:r>
            <a:endParaRPr/>
          </a:p>
        </p:txBody>
      </p:sp>
      <p:pic>
        <p:nvPicPr>
          <p:cNvPr id="424" name="Google Shape;424;p43"/>
          <p:cNvPicPr preferRelativeResize="0"/>
          <p:nvPr/>
        </p:nvPicPr>
        <p:blipFill>
          <a:blip r:embed="rId3">
            <a:alphaModFix/>
          </a:blip>
          <a:stretch>
            <a:fillRect/>
          </a:stretch>
        </p:blipFill>
        <p:spPr>
          <a:xfrm>
            <a:off x="103900" y="535200"/>
            <a:ext cx="4870376" cy="4538799"/>
          </a:xfrm>
          <a:prstGeom prst="rect">
            <a:avLst/>
          </a:prstGeom>
          <a:noFill/>
          <a:ln>
            <a:noFill/>
          </a:ln>
        </p:spPr>
      </p:pic>
      <p:sp>
        <p:nvSpPr>
          <p:cNvPr id="425" name="Google Shape;425;p43"/>
          <p:cNvSpPr/>
          <p:nvPr/>
        </p:nvSpPr>
        <p:spPr>
          <a:xfrm>
            <a:off x="4603475" y="903600"/>
            <a:ext cx="370800" cy="185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43"/>
          <p:cNvPicPr preferRelativeResize="0"/>
          <p:nvPr/>
        </p:nvPicPr>
        <p:blipFill>
          <a:blip r:embed="rId4">
            <a:alphaModFix/>
          </a:blip>
          <a:stretch>
            <a:fillRect/>
          </a:stretch>
        </p:blipFill>
        <p:spPr>
          <a:xfrm>
            <a:off x="5760449" y="2664950"/>
            <a:ext cx="2716299" cy="2308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4"/>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based on college major</a:t>
            </a:r>
            <a:endParaRPr/>
          </a:p>
        </p:txBody>
      </p:sp>
      <p:sp>
        <p:nvSpPr>
          <p:cNvPr id="432" name="Google Shape;432;p44"/>
          <p:cNvSpPr txBox="1"/>
          <p:nvPr>
            <p:ph idx="1" type="body"/>
          </p:nvPr>
        </p:nvSpPr>
        <p:spPr>
          <a:xfrm>
            <a:off x="727650" y="11173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To provide necessary support to students prior to taking the SAT/ACT test so that they are able to realise areas or fields that they are interested in or that they are excellent at</a:t>
            </a:r>
            <a:endParaRPr sz="1800">
              <a:latin typeface="Arial"/>
              <a:ea typeface="Arial"/>
              <a:cs typeface="Arial"/>
              <a:sym typeface="Arial"/>
            </a:endParaRPr>
          </a:p>
          <a:p>
            <a:pPr indent="0" lvl="0" marL="0" rtl="0" algn="l">
              <a:spcBef>
                <a:spcPts val="1200"/>
              </a:spcBef>
              <a:spcAft>
                <a:spcPts val="1200"/>
              </a:spcAft>
              <a:buNone/>
            </a:pPr>
            <a:r>
              <a:t/>
            </a:r>
            <a:endParaRPr sz="18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5"/>
          <p:cNvSpPr txBox="1"/>
          <p:nvPr>
            <p:ph type="title"/>
          </p:nvPr>
        </p:nvSpPr>
        <p:spPr>
          <a:xfrm>
            <a:off x="727650" y="23935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Appendix E - </a:t>
            </a:r>
            <a:r>
              <a:rPr lang="en"/>
              <a:t>Additional</a:t>
            </a:r>
            <a:r>
              <a:rPr lang="en"/>
              <a:t> Slides for Races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Timothy (Race)</a:t>
            </a:r>
            <a:endParaRPr/>
          </a:p>
        </p:txBody>
      </p:sp>
      <p:sp>
        <p:nvSpPr>
          <p:cNvPr id="443" name="Google Shape;443;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4" name="Google Shape;444;p46"/>
          <p:cNvPicPr preferRelativeResize="0"/>
          <p:nvPr/>
        </p:nvPicPr>
        <p:blipFill>
          <a:blip r:embed="rId3">
            <a:alphaModFix/>
          </a:blip>
          <a:stretch>
            <a:fillRect/>
          </a:stretch>
        </p:blipFill>
        <p:spPr>
          <a:xfrm>
            <a:off x="8" y="487325"/>
            <a:ext cx="9143999" cy="448453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47"/>
          <p:cNvPicPr preferRelativeResize="0"/>
          <p:nvPr/>
        </p:nvPicPr>
        <p:blipFill>
          <a:blip r:embed="rId3">
            <a:alphaModFix/>
          </a:blip>
          <a:stretch>
            <a:fillRect/>
          </a:stretch>
        </p:blipFill>
        <p:spPr>
          <a:xfrm>
            <a:off x="447238" y="118188"/>
            <a:ext cx="8249525" cy="469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Methodologies </a:t>
            </a:r>
            <a:endParaRPr/>
          </a:p>
        </p:txBody>
      </p:sp>
      <p:sp>
        <p:nvSpPr>
          <p:cNvPr id="101" name="Google Shape;101;p16"/>
          <p:cNvSpPr txBox="1"/>
          <p:nvPr>
            <p:ph type="title"/>
          </p:nvPr>
        </p:nvSpPr>
        <p:spPr>
          <a:xfrm>
            <a:off x="160150" y="240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a:t>
            </a:r>
            <a:endParaRPr/>
          </a:p>
        </p:txBody>
      </p:sp>
      <p:sp>
        <p:nvSpPr>
          <p:cNvPr id="102" name="Google Shape;102;p16"/>
          <p:cNvSpPr txBox="1"/>
          <p:nvPr/>
        </p:nvSpPr>
        <p:spPr>
          <a:xfrm>
            <a:off x="390000" y="2941525"/>
            <a:ext cx="83640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D</a:t>
            </a:r>
            <a:r>
              <a:rPr lang="en" sz="1800">
                <a:solidFill>
                  <a:schemeClr val="accent1"/>
                </a:solidFill>
              </a:rPr>
              <a:t>ata analysis is </a:t>
            </a:r>
            <a:r>
              <a:rPr b="1" lang="en" sz="1800">
                <a:solidFill>
                  <a:schemeClr val="accent1"/>
                </a:solidFill>
              </a:rPr>
              <a:t>focused on 51 US states</a:t>
            </a:r>
            <a:r>
              <a:rPr lang="en" sz="1800">
                <a:solidFill>
                  <a:schemeClr val="accent1"/>
                </a:solidFill>
              </a:rPr>
              <a:t>: 50 US states + 1 federal state (“District of Columbia”). The 5 inhabited US territories are excluded</a:t>
            </a:r>
            <a:endParaRPr sz="1800">
              <a:solidFill>
                <a:schemeClr val="accent1"/>
              </a:solidFill>
            </a:endParaRPr>
          </a:p>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Supporting data is studied in conjunction with SAT , ACT </a:t>
            </a:r>
            <a:r>
              <a:rPr b="1" lang="en" sz="1800">
                <a:solidFill>
                  <a:schemeClr val="accent1"/>
                </a:solidFill>
              </a:rPr>
              <a:t>data in year 2019</a:t>
            </a:r>
            <a:r>
              <a:rPr lang="en" sz="1800">
                <a:solidFill>
                  <a:schemeClr val="accent1"/>
                </a:solidFill>
              </a:rPr>
              <a:t>.</a:t>
            </a:r>
            <a:endParaRPr sz="1800">
              <a:solidFill>
                <a:schemeClr val="accent1"/>
              </a:solidFill>
            </a:endParaRPr>
          </a:p>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“Participation rates” in the SAT and ACT file refer to the % over all of the students who are eligible to take the exam for that year in that state</a:t>
            </a:r>
            <a:endParaRPr b="1">
              <a:solidFill>
                <a:srgbClr val="0000FF"/>
              </a:solidFill>
              <a:latin typeface="Lato"/>
              <a:ea typeface="Lato"/>
              <a:cs typeface="Lato"/>
              <a:sym typeface="Lato"/>
            </a:endParaRPr>
          </a:p>
        </p:txBody>
      </p:sp>
      <p:sp>
        <p:nvSpPr>
          <p:cNvPr id="103" name="Google Shape;103;p16"/>
          <p:cNvSpPr/>
          <p:nvPr/>
        </p:nvSpPr>
        <p:spPr>
          <a:xfrm>
            <a:off x="5735304" y="1007463"/>
            <a:ext cx="3305700" cy="669000"/>
          </a:xfrm>
          <a:prstGeom prst="chevron">
            <a:avLst>
              <a:gd fmla="val 50000" name="adj"/>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Visualization &amp; Recommendation</a:t>
            </a:r>
            <a:endParaRPr b="1">
              <a:solidFill>
                <a:srgbClr val="FFFFFF"/>
              </a:solidFill>
              <a:latin typeface="Roboto"/>
              <a:ea typeface="Roboto"/>
              <a:cs typeface="Roboto"/>
              <a:sym typeface="Roboto"/>
            </a:endParaRPr>
          </a:p>
        </p:txBody>
      </p:sp>
      <p:sp>
        <p:nvSpPr>
          <p:cNvPr id="104" name="Google Shape;104;p16"/>
          <p:cNvSpPr/>
          <p:nvPr/>
        </p:nvSpPr>
        <p:spPr>
          <a:xfrm>
            <a:off x="102988" y="1007677"/>
            <a:ext cx="3546900" cy="6690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Data Gathering &amp; Cleaning</a:t>
            </a:r>
            <a:endParaRPr b="1">
              <a:solidFill>
                <a:srgbClr val="FFFFFF"/>
              </a:solidFill>
              <a:latin typeface="Roboto"/>
              <a:ea typeface="Roboto"/>
              <a:cs typeface="Roboto"/>
              <a:sym typeface="Roboto"/>
            </a:endParaRPr>
          </a:p>
        </p:txBody>
      </p:sp>
      <p:sp>
        <p:nvSpPr>
          <p:cNvPr id="105" name="Google Shape;105;p16"/>
          <p:cNvSpPr/>
          <p:nvPr/>
        </p:nvSpPr>
        <p:spPr>
          <a:xfrm>
            <a:off x="3047192" y="1007463"/>
            <a:ext cx="3305700" cy="669000"/>
          </a:xfrm>
          <a:prstGeom prst="chevron">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Exploratory Data Analysis &amp; Statistical Analysis</a:t>
            </a:r>
            <a:endParaRPr b="1">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pSp>
        <p:nvGrpSpPr>
          <p:cNvPr id="110" name="Google Shape;110;p17"/>
          <p:cNvGrpSpPr/>
          <p:nvPr/>
        </p:nvGrpSpPr>
        <p:grpSpPr>
          <a:xfrm>
            <a:off x="1320104" y="2142104"/>
            <a:ext cx="6885513" cy="1056708"/>
            <a:chOff x="2258475" y="3726017"/>
            <a:chExt cx="6885513" cy="1572014"/>
          </a:xfrm>
        </p:grpSpPr>
        <p:grpSp>
          <p:nvGrpSpPr>
            <p:cNvPr id="111" name="Google Shape;111;p17"/>
            <p:cNvGrpSpPr/>
            <p:nvPr/>
          </p:nvGrpSpPr>
          <p:grpSpPr>
            <a:xfrm>
              <a:off x="4200688" y="3728375"/>
              <a:ext cx="1944600" cy="1569656"/>
              <a:chOff x="3071457" y="2013875"/>
              <a:chExt cx="1944600" cy="1569656"/>
            </a:xfrm>
          </p:grpSpPr>
          <p:sp>
            <p:nvSpPr>
              <p:cNvPr id="112" name="Google Shape;112;p17"/>
              <p:cNvSpPr/>
              <p:nvPr/>
            </p:nvSpPr>
            <p:spPr>
              <a:xfrm flipH="1" rot="10800000">
                <a:off x="3071457" y="2013875"/>
                <a:ext cx="1944600" cy="1569600"/>
              </a:xfrm>
              <a:prstGeom prst="round2DiagRect">
                <a:avLst>
                  <a:gd fmla="val 0" name="adj1"/>
                  <a:gd fmla="val 17764"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nvSpPr>
            <p:spPr>
              <a:xfrm>
                <a:off x="3316177" y="2013891"/>
                <a:ext cx="1451700" cy="528300"/>
              </a:xfrm>
              <a:prstGeom prst="rect">
                <a:avLst/>
              </a:prstGeom>
              <a:solidFill>
                <a:srgbClr val="1D7E7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Where?</a:t>
                </a:r>
                <a:endParaRPr sz="1800">
                  <a:solidFill>
                    <a:srgbClr val="FFFFFF"/>
                  </a:solidFill>
                  <a:latin typeface="Roboto"/>
                  <a:ea typeface="Roboto"/>
                  <a:cs typeface="Roboto"/>
                  <a:sym typeface="Roboto"/>
                </a:endParaRPr>
              </a:p>
            </p:txBody>
          </p:sp>
          <p:sp>
            <p:nvSpPr>
              <p:cNvPr id="114" name="Google Shape;114;p17"/>
              <p:cNvSpPr txBox="1"/>
              <p:nvPr/>
            </p:nvSpPr>
            <p:spPr>
              <a:xfrm>
                <a:off x="3097565" y="2555731"/>
                <a:ext cx="1917600" cy="1027800"/>
              </a:xfrm>
              <a:prstGeom prst="rect">
                <a:avLst/>
              </a:prstGeom>
              <a:solidFill>
                <a:srgbClr val="1D7E7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Roboto"/>
                    <a:ea typeface="Roboto"/>
                    <a:cs typeface="Roboto"/>
                    <a:sym typeface="Roboto"/>
                  </a:rPr>
                  <a:t>Mississippi , Arkansas , Louisiana , Alabama, Kentucky , Oklahoma</a:t>
                </a:r>
                <a:endParaRPr sz="1100">
                  <a:solidFill>
                    <a:srgbClr val="FFFFFF"/>
                  </a:solidFill>
                  <a:latin typeface="Lato"/>
                  <a:ea typeface="Lato"/>
                  <a:cs typeface="Lato"/>
                  <a:sym typeface="Lato"/>
                </a:endParaRPr>
              </a:p>
            </p:txBody>
          </p:sp>
        </p:grpSp>
        <p:grpSp>
          <p:nvGrpSpPr>
            <p:cNvPr id="115" name="Google Shape;115;p17"/>
            <p:cNvGrpSpPr/>
            <p:nvPr/>
          </p:nvGrpSpPr>
          <p:grpSpPr>
            <a:xfrm>
              <a:off x="2258475" y="3726017"/>
              <a:ext cx="1944600" cy="1571958"/>
              <a:chOff x="1126863" y="2011517"/>
              <a:chExt cx="1944600" cy="1571958"/>
            </a:xfrm>
          </p:grpSpPr>
          <p:sp>
            <p:nvSpPr>
              <p:cNvPr id="116" name="Google Shape;116;p17"/>
              <p:cNvSpPr/>
              <p:nvPr/>
            </p:nvSpPr>
            <p:spPr>
              <a:xfrm>
                <a:off x="1126863" y="2013875"/>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nvSpPr>
            <p:spPr>
              <a:xfrm>
                <a:off x="1370952" y="2011517"/>
                <a:ext cx="14517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What</a:t>
                </a:r>
                <a:r>
                  <a:rPr b="1" lang="en" sz="1800">
                    <a:solidFill>
                      <a:srgbClr val="FFFFFF"/>
                    </a:solidFill>
                    <a:latin typeface="Roboto"/>
                    <a:ea typeface="Roboto"/>
                    <a:cs typeface="Roboto"/>
                    <a:sym typeface="Roboto"/>
                  </a:rPr>
                  <a:t>?</a:t>
                </a:r>
                <a:endParaRPr sz="1800">
                  <a:solidFill>
                    <a:srgbClr val="FFFFFF"/>
                  </a:solidFill>
                  <a:latin typeface="Roboto"/>
                  <a:ea typeface="Roboto"/>
                  <a:cs typeface="Roboto"/>
                  <a:sym typeface="Roboto"/>
                </a:endParaRPr>
              </a:p>
            </p:txBody>
          </p:sp>
          <p:sp>
            <p:nvSpPr>
              <p:cNvPr id="118" name="Google Shape;118;p17"/>
              <p:cNvSpPr txBox="1"/>
              <p:nvPr/>
            </p:nvSpPr>
            <p:spPr>
              <a:xfrm>
                <a:off x="1150496" y="2508053"/>
                <a:ext cx="1917600" cy="956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Provide financial aid to household aiming to take ACT</a:t>
                </a:r>
                <a:endParaRPr sz="1100">
                  <a:solidFill>
                    <a:srgbClr val="FFFFFF"/>
                  </a:solidFill>
                  <a:latin typeface="Roboto"/>
                  <a:ea typeface="Roboto"/>
                  <a:cs typeface="Roboto"/>
                  <a:sym typeface="Roboto"/>
                </a:endParaRPr>
              </a:p>
            </p:txBody>
          </p:sp>
        </p:grpSp>
        <p:grpSp>
          <p:nvGrpSpPr>
            <p:cNvPr id="119" name="Google Shape;119;p17"/>
            <p:cNvGrpSpPr/>
            <p:nvPr/>
          </p:nvGrpSpPr>
          <p:grpSpPr>
            <a:xfrm>
              <a:off x="6142788" y="3728375"/>
              <a:ext cx="3001200" cy="1569600"/>
              <a:chOff x="5015938" y="2013875"/>
              <a:chExt cx="3001200" cy="1569600"/>
            </a:xfrm>
          </p:grpSpPr>
          <p:sp>
            <p:nvSpPr>
              <p:cNvPr id="120" name="Google Shape;120;p17"/>
              <p:cNvSpPr/>
              <p:nvPr/>
            </p:nvSpPr>
            <p:spPr>
              <a:xfrm>
                <a:off x="5015938" y="2013875"/>
                <a:ext cx="3001200" cy="1569600"/>
              </a:xfrm>
              <a:prstGeom prst="round2DiagRect">
                <a:avLst>
                  <a:gd fmla="val 0" name="adj1"/>
                  <a:gd fmla="val 17764" name="adj2"/>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17"/>
              <p:cNvSpPr txBox="1"/>
              <p:nvPr/>
            </p:nvSpPr>
            <p:spPr>
              <a:xfrm>
                <a:off x="5307996" y="2013891"/>
                <a:ext cx="2417100" cy="528300"/>
              </a:xfrm>
              <a:prstGeom prst="rect">
                <a:avLst/>
              </a:prstGeom>
              <a:solidFill>
                <a:srgbClr val="A72A1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Target Result</a:t>
                </a:r>
                <a:endParaRPr sz="1800">
                  <a:solidFill>
                    <a:srgbClr val="FFFFFF"/>
                  </a:solidFill>
                  <a:latin typeface="Roboto"/>
                  <a:ea typeface="Roboto"/>
                  <a:cs typeface="Roboto"/>
                  <a:sym typeface="Roboto"/>
                </a:endParaRPr>
              </a:p>
            </p:txBody>
          </p:sp>
          <p:sp>
            <p:nvSpPr>
              <p:cNvPr id="122" name="Google Shape;122;p17"/>
              <p:cNvSpPr txBox="1"/>
              <p:nvPr/>
            </p:nvSpPr>
            <p:spPr>
              <a:xfrm>
                <a:off x="5041271" y="2603449"/>
                <a:ext cx="2736300" cy="860700"/>
              </a:xfrm>
              <a:prstGeom prst="rect">
                <a:avLst/>
              </a:prstGeom>
              <a:solidFill>
                <a:srgbClr val="A72A1E"/>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To increase their ACT mean score towards the 25% by 2021</a:t>
                </a:r>
                <a:endParaRPr sz="1100">
                  <a:solidFill>
                    <a:srgbClr val="FFFFFF"/>
                  </a:solidFill>
                  <a:latin typeface="Roboto"/>
                  <a:ea typeface="Roboto"/>
                  <a:cs typeface="Roboto"/>
                  <a:sym typeface="Roboto"/>
                </a:endParaRPr>
              </a:p>
            </p:txBody>
          </p:sp>
        </p:grpSp>
      </p:grpSp>
      <p:grpSp>
        <p:nvGrpSpPr>
          <p:cNvPr id="123" name="Google Shape;123;p17"/>
          <p:cNvGrpSpPr/>
          <p:nvPr/>
        </p:nvGrpSpPr>
        <p:grpSpPr>
          <a:xfrm>
            <a:off x="1320104" y="3273341"/>
            <a:ext cx="6885513" cy="1056707"/>
            <a:chOff x="2258475" y="3725962"/>
            <a:chExt cx="6885513" cy="1572013"/>
          </a:xfrm>
        </p:grpSpPr>
        <p:grpSp>
          <p:nvGrpSpPr>
            <p:cNvPr id="124" name="Google Shape;124;p17"/>
            <p:cNvGrpSpPr/>
            <p:nvPr/>
          </p:nvGrpSpPr>
          <p:grpSpPr>
            <a:xfrm>
              <a:off x="4200688" y="3728375"/>
              <a:ext cx="1944600" cy="1569600"/>
              <a:chOff x="3071457" y="2013875"/>
              <a:chExt cx="1944600" cy="1569600"/>
            </a:xfrm>
          </p:grpSpPr>
          <p:sp>
            <p:nvSpPr>
              <p:cNvPr id="125" name="Google Shape;125;p17"/>
              <p:cNvSpPr/>
              <p:nvPr/>
            </p:nvSpPr>
            <p:spPr>
              <a:xfrm flipH="1" rot="10800000">
                <a:off x="3071457" y="2013875"/>
                <a:ext cx="1944600" cy="1569600"/>
              </a:xfrm>
              <a:prstGeom prst="round2DiagRect">
                <a:avLst>
                  <a:gd fmla="val 0" name="adj1"/>
                  <a:gd fmla="val 17764"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3316690" y="2122378"/>
                <a:ext cx="1451700" cy="614100"/>
              </a:xfrm>
              <a:prstGeom prst="rect">
                <a:avLst/>
              </a:prstGeom>
              <a:solidFill>
                <a:srgbClr val="1D7E7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Where?</a:t>
                </a:r>
                <a:endParaRPr sz="1800">
                  <a:solidFill>
                    <a:srgbClr val="FFFFFF"/>
                  </a:solidFill>
                  <a:latin typeface="Roboto"/>
                  <a:ea typeface="Roboto"/>
                  <a:cs typeface="Roboto"/>
                  <a:sym typeface="Roboto"/>
                </a:endParaRPr>
              </a:p>
            </p:txBody>
          </p:sp>
          <p:sp>
            <p:nvSpPr>
              <p:cNvPr id="127" name="Google Shape;127;p17"/>
              <p:cNvSpPr txBox="1"/>
              <p:nvPr/>
            </p:nvSpPr>
            <p:spPr>
              <a:xfrm>
                <a:off x="3316090" y="2610509"/>
                <a:ext cx="1451700" cy="796200"/>
              </a:xfrm>
              <a:prstGeom prst="rect">
                <a:avLst/>
              </a:prstGeom>
              <a:solidFill>
                <a:srgbClr val="1D7E7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Iowa , Kansas</a:t>
                </a:r>
                <a:endParaRPr sz="1100">
                  <a:solidFill>
                    <a:srgbClr val="FFFFFF"/>
                  </a:solidFill>
                  <a:latin typeface="Roboto"/>
                  <a:ea typeface="Roboto"/>
                  <a:cs typeface="Roboto"/>
                  <a:sym typeface="Roboto"/>
                </a:endParaRPr>
              </a:p>
            </p:txBody>
          </p:sp>
        </p:grpSp>
        <p:grpSp>
          <p:nvGrpSpPr>
            <p:cNvPr id="128" name="Google Shape;128;p17"/>
            <p:cNvGrpSpPr/>
            <p:nvPr/>
          </p:nvGrpSpPr>
          <p:grpSpPr>
            <a:xfrm>
              <a:off x="2258475" y="3725962"/>
              <a:ext cx="1944600" cy="1572013"/>
              <a:chOff x="1126863" y="2011462"/>
              <a:chExt cx="1944600" cy="1572013"/>
            </a:xfrm>
          </p:grpSpPr>
          <p:sp>
            <p:nvSpPr>
              <p:cNvPr id="129" name="Google Shape;129;p17"/>
              <p:cNvSpPr/>
              <p:nvPr/>
            </p:nvSpPr>
            <p:spPr>
              <a:xfrm>
                <a:off x="1126863" y="2013875"/>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nvSpPr>
            <p:spPr>
              <a:xfrm>
                <a:off x="1337527" y="2011462"/>
                <a:ext cx="14517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What?</a:t>
                </a:r>
                <a:endParaRPr sz="1800">
                  <a:solidFill>
                    <a:srgbClr val="FFFFFF"/>
                  </a:solidFill>
                  <a:latin typeface="Roboto"/>
                  <a:ea typeface="Roboto"/>
                  <a:cs typeface="Roboto"/>
                  <a:sym typeface="Roboto"/>
                </a:endParaRPr>
              </a:p>
            </p:txBody>
          </p:sp>
          <p:sp>
            <p:nvSpPr>
              <p:cNvPr id="131" name="Google Shape;131;p17"/>
              <p:cNvSpPr txBox="1"/>
              <p:nvPr/>
            </p:nvSpPr>
            <p:spPr>
              <a:xfrm>
                <a:off x="1253158" y="2582287"/>
                <a:ext cx="1815900" cy="878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Fee waiver and state grant</a:t>
                </a:r>
                <a:endParaRPr sz="1100">
                  <a:solidFill>
                    <a:srgbClr val="FFFFFF"/>
                  </a:solidFill>
                  <a:latin typeface="Roboto"/>
                  <a:ea typeface="Roboto"/>
                  <a:cs typeface="Roboto"/>
                  <a:sym typeface="Roboto"/>
                </a:endParaRPr>
              </a:p>
            </p:txBody>
          </p:sp>
        </p:grpSp>
        <p:grpSp>
          <p:nvGrpSpPr>
            <p:cNvPr id="132" name="Google Shape;132;p17"/>
            <p:cNvGrpSpPr/>
            <p:nvPr/>
          </p:nvGrpSpPr>
          <p:grpSpPr>
            <a:xfrm>
              <a:off x="6142788" y="3728375"/>
              <a:ext cx="3001200" cy="1569600"/>
              <a:chOff x="5015938" y="2013875"/>
              <a:chExt cx="3001200" cy="1569600"/>
            </a:xfrm>
          </p:grpSpPr>
          <p:sp>
            <p:nvSpPr>
              <p:cNvPr id="133" name="Google Shape;133;p17"/>
              <p:cNvSpPr/>
              <p:nvPr/>
            </p:nvSpPr>
            <p:spPr>
              <a:xfrm>
                <a:off x="5015938" y="2013875"/>
                <a:ext cx="3001200" cy="1569600"/>
              </a:xfrm>
              <a:prstGeom prst="round2DiagRect">
                <a:avLst>
                  <a:gd fmla="val 0" name="adj1"/>
                  <a:gd fmla="val 17764" name="adj2"/>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4" name="Google Shape;134;p17"/>
              <p:cNvSpPr txBox="1"/>
              <p:nvPr/>
            </p:nvSpPr>
            <p:spPr>
              <a:xfrm>
                <a:off x="5298296" y="2022035"/>
                <a:ext cx="2417100" cy="614100"/>
              </a:xfrm>
              <a:prstGeom prst="rect">
                <a:avLst/>
              </a:prstGeom>
              <a:solidFill>
                <a:srgbClr val="A72A1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Target Result</a:t>
                </a:r>
                <a:endParaRPr sz="1800">
                  <a:solidFill>
                    <a:srgbClr val="FFFFFF"/>
                  </a:solidFill>
                  <a:latin typeface="Roboto"/>
                  <a:ea typeface="Roboto"/>
                  <a:cs typeface="Roboto"/>
                  <a:sym typeface="Roboto"/>
                </a:endParaRPr>
              </a:p>
            </p:txBody>
          </p:sp>
          <p:sp>
            <p:nvSpPr>
              <p:cNvPr id="135" name="Google Shape;135;p17"/>
              <p:cNvSpPr txBox="1"/>
              <p:nvPr/>
            </p:nvSpPr>
            <p:spPr>
              <a:xfrm>
                <a:off x="5124346" y="2603449"/>
                <a:ext cx="2652900" cy="796200"/>
              </a:xfrm>
              <a:prstGeom prst="rect">
                <a:avLst/>
              </a:prstGeom>
              <a:solidFill>
                <a:srgbClr val="A72A1E"/>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To increase their SAT Participation from &lt;5% to min. 30%</a:t>
                </a:r>
                <a:endParaRPr sz="1100">
                  <a:solidFill>
                    <a:srgbClr val="FFFFFF"/>
                  </a:solidFill>
                  <a:latin typeface="Roboto"/>
                  <a:ea typeface="Roboto"/>
                  <a:cs typeface="Roboto"/>
                  <a:sym typeface="Roboto"/>
                </a:endParaRPr>
              </a:p>
            </p:txBody>
          </p:sp>
        </p:grpSp>
      </p:grpSp>
      <p:grpSp>
        <p:nvGrpSpPr>
          <p:cNvPr id="136" name="Google Shape;136;p17"/>
          <p:cNvGrpSpPr/>
          <p:nvPr/>
        </p:nvGrpSpPr>
        <p:grpSpPr>
          <a:xfrm>
            <a:off x="1317775" y="1012413"/>
            <a:ext cx="6887842" cy="1055085"/>
            <a:chOff x="2227925" y="1602513"/>
            <a:chExt cx="6887842" cy="1055085"/>
          </a:xfrm>
        </p:grpSpPr>
        <p:grpSp>
          <p:nvGrpSpPr>
            <p:cNvPr id="137" name="Google Shape;137;p17"/>
            <p:cNvGrpSpPr/>
            <p:nvPr/>
          </p:nvGrpSpPr>
          <p:grpSpPr>
            <a:xfrm>
              <a:off x="2227925" y="1602513"/>
              <a:ext cx="6887842" cy="1055085"/>
              <a:chOff x="2256146" y="3728375"/>
              <a:chExt cx="6887842" cy="1569600"/>
            </a:xfrm>
          </p:grpSpPr>
          <p:grpSp>
            <p:nvGrpSpPr>
              <p:cNvPr id="138" name="Google Shape;138;p17"/>
              <p:cNvGrpSpPr/>
              <p:nvPr/>
            </p:nvGrpSpPr>
            <p:grpSpPr>
              <a:xfrm>
                <a:off x="4200688" y="3728375"/>
                <a:ext cx="1944600" cy="1569600"/>
                <a:chOff x="3071457" y="2013875"/>
                <a:chExt cx="1944600" cy="1569600"/>
              </a:xfrm>
            </p:grpSpPr>
            <p:sp>
              <p:nvSpPr>
                <p:cNvPr id="139" name="Google Shape;139;p17"/>
                <p:cNvSpPr/>
                <p:nvPr/>
              </p:nvSpPr>
              <p:spPr>
                <a:xfrm flipH="1" rot="10800000">
                  <a:off x="3071457" y="2013875"/>
                  <a:ext cx="1944600" cy="1569600"/>
                </a:xfrm>
                <a:prstGeom prst="round2DiagRect">
                  <a:avLst>
                    <a:gd fmla="val 0" name="adj1"/>
                    <a:gd fmla="val 17764"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txBox="1"/>
                <p:nvPr/>
              </p:nvSpPr>
              <p:spPr>
                <a:xfrm>
                  <a:off x="3317840" y="2013891"/>
                  <a:ext cx="1451700" cy="568500"/>
                </a:xfrm>
                <a:prstGeom prst="rect">
                  <a:avLst/>
                </a:prstGeom>
                <a:solidFill>
                  <a:srgbClr val="1D7E7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Where?</a:t>
                  </a:r>
                  <a:endParaRPr sz="1800">
                    <a:solidFill>
                      <a:srgbClr val="FFFFFF"/>
                    </a:solidFill>
                    <a:latin typeface="Roboto"/>
                    <a:ea typeface="Roboto"/>
                    <a:cs typeface="Roboto"/>
                    <a:sym typeface="Roboto"/>
                  </a:endParaRPr>
                </a:p>
              </p:txBody>
            </p:sp>
            <p:sp>
              <p:nvSpPr>
                <p:cNvPr id="141" name="Google Shape;141;p17"/>
                <p:cNvSpPr txBox="1"/>
                <p:nvPr/>
              </p:nvSpPr>
              <p:spPr>
                <a:xfrm>
                  <a:off x="3316090" y="2610512"/>
                  <a:ext cx="1451700" cy="678600"/>
                </a:xfrm>
                <a:prstGeom prst="rect">
                  <a:avLst/>
                </a:prstGeom>
                <a:solidFill>
                  <a:srgbClr val="1D7E7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Roboto"/>
                      <a:ea typeface="Roboto"/>
                      <a:cs typeface="Roboto"/>
                      <a:sym typeface="Roboto"/>
                    </a:rPr>
                    <a:t>Iowa, Kansas and South Dakota</a:t>
                  </a:r>
                  <a:endParaRPr b="1" sz="1100">
                    <a:solidFill>
                      <a:srgbClr val="FFFFFF"/>
                    </a:solidFill>
                    <a:latin typeface="Roboto"/>
                    <a:ea typeface="Roboto"/>
                    <a:cs typeface="Roboto"/>
                    <a:sym typeface="Roboto"/>
                  </a:endParaRPr>
                </a:p>
              </p:txBody>
            </p:sp>
          </p:grpSp>
          <p:grpSp>
            <p:nvGrpSpPr>
              <p:cNvPr id="142" name="Google Shape;142;p17"/>
              <p:cNvGrpSpPr/>
              <p:nvPr/>
            </p:nvGrpSpPr>
            <p:grpSpPr>
              <a:xfrm>
                <a:off x="2256146" y="3728375"/>
                <a:ext cx="1946929" cy="1569600"/>
                <a:chOff x="1124533" y="2013875"/>
                <a:chExt cx="1946929" cy="1569600"/>
              </a:xfrm>
            </p:grpSpPr>
            <p:sp>
              <p:nvSpPr>
                <p:cNvPr id="143" name="Google Shape;143;p17"/>
                <p:cNvSpPr/>
                <p:nvPr/>
              </p:nvSpPr>
              <p:spPr>
                <a:xfrm>
                  <a:off x="1126863" y="2013875"/>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txBox="1"/>
                <p:nvPr/>
              </p:nvSpPr>
              <p:spPr>
                <a:xfrm>
                  <a:off x="1330452" y="2013898"/>
                  <a:ext cx="14517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What</a:t>
                  </a:r>
                  <a:r>
                    <a:rPr b="1" lang="en" sz="1800">
                      <a:solidFill>
                        <a:srgbClr val="FFFFFF"/>
                      </a:solidFill>
                      <a:latin typeface="Roboto"/>
                      <a:ea typeface="Roboto"/>
                      <a:cs typeface="Roboto"/>
                      <a:sym typeface="Roboto"/>
                    </a:rPr>
                    <a:t>?</a:t>
                  </a:r>
                  <a:endParaRPr sz="1800">
                    <a:solidFill>
                      <a:srgbClr val="FFFFFF"/>
                    </a:solidFill>
                    <a:latin typeface="Roboto"/>
                    <a:ea typeface="Roboto"/>
                    <a:cs typeface="Roboto"/>
                    <a:sym typeface="Roboto"/>
                  </a:endParaRPr>
                </a:p>
              </p:txBody>
            </p:sp>
            <p:sp>
              <p:nvSpPr>
                <p:cNvPr id="145" name="Google Shape;145;p17"/>
                <p:cNvSpPr txBox="1"/>
                <p:nvPr/>
              </p:nvSpPr>
              <p:spPr>
                <a:xfrm>
                  <a:off x="1124533" y="2582287"/>
                  <a:ext cx="1944600" cy="512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100">
                    <a:solidFill>
                      <a:srgbClr val="FFFFFF"/>
                    </a:solidFill>
                    <a:latin typeface="Roboto"/>
                    <a:ea typeface="Roboto"/>
                    <a:cs typeface="Roboto"/>
                    <a:sym typeface="Roboto"/>
                  </a:endParaRPr>
                </a:p>
              </p:txBody>
            </p:sp>
          </p:grpSp>
          <p:grpSp>
            <p:nvGrpSpPr>
              <p:cNvPr id="146" name="Google Shape;146;p17"/>
              <p:cNvGrpSpPr/>
              <p:nvPr/>
            </p:nvGrpSpPr>
            <p:grpSpPr>
              <a:xfrm>
                <a:off x="6142788" y="3728375"/>
                <a:ext cx="3001200" cy="1569600"/>
                <a:chOff x="5015938" y="2013875"/>
                <a:chExt cx="3001200" cy="1569600"/>
              </a:xfrm>
            </p:grpSpPr>
            <p:sp>
              <p:nvSpPr>
                <p:cNvPr id="147" name="Google Shape;147;p17"/>
                <p:cNvSpPr/>
                <p:nvPr/>
              </p:nvSpPr>
              <p:spPr>
                <a:xfrm>
                  <a:off x="5015938" y="2013875"/>
                  <a:ext cx="3001200" cy="1569600"/>
                </a:xfrm>
                <a:prstGeom prst="round2DiagRect">
                  <a:avLst>
                    <a:gd fmla="val 0" name="adj1"/>
                    <a:gd fmla="val 17764" name="adj2"/>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8" name="Google Shape;148;p17"/>
                <p:cNvSpPr txBox="1"/>
                <p:nvPr/>
              </p:nvSpPr>
              <p:spPr>
                <a:xfrm>
                  <a:off x="5305371" y="2013891"/>
                  <a:ext cx="2417100" cy="568500"/>
                </a:xfrm>
                <a:prstGeom prst="rect">
                  <a:avLst/>
                </a:prstGeom>
                <a:solidFill>
                  <a:srgbClr val="A72A1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Target Result</a:t>
                  </a:r>
                  <a:endParaRPr sz="1800">
                    <a:solidFill>
                      <a:srgbClr val="FFFFFF"/>
                    </a:solidFill>
                    <a:latin typeface="Roboto"/>
                    <a:ea typeface="Roboto"/>
                    <a:cs typeface="Roboto"/>
                    <a:sym typeface="Roboto"/>
                  </a:endParaRPr>
                </a:p>
              </p:txBody>
            </p:sp>
            <p:sp>
              <p:nvSpPr>
                <p:cNvPr id="149" name="Google Shape;149;p17"/>
                <p:cNvSpPr txBox="1"/>
                <p:nvPr/>
              </p:nvSpPr>
              <p:spPr>
                <a:xfrm>
                  <a:off x="5360225" y="2603453"/>
                  <a:ext cx="2417100" cy="512400"/>
                </a:xfrm>
                <a:prstGeom prst="rect">
                  <a:avLst/>
                </a:prstGeom>
                <a:solidFill>
                  <a:srgbClr val="A72A1E"/>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100">
                    <a:solidFill>
                      <a:srgbClr val="FFFFFF"/>
                    </a:solidFill>
                    <a:latin typeface="Roboto"/>
                    <a:ea typeface="Roboto"/>
                    <a:cs typeface="Roboto"/>
                    <a:sym typeface="Roboto"/>
                  </a:endParaRPr>
                </a:p>
              </p:txBody>
            </p:sp>
          </p:grpSp>
        </p:grpSp>
        <p:sp>
          <p:nvSpPr>
            <p:cNvPr id="150" name="Google Shape;150;p17"/>
            <p:cNvSpPr txBox="1"/>
            <p:nvPr/>
          </p:nvSpPr>
          <p:spPr>
            <a:xfrm>
              <a:off x="2286475" y="1955075"/>
              <a:ext cx="1855200" cy="6426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Roboto"/>
                  <a:ea typeface="Roboto"/>
                  <a:cs typeface="Roboto"/>
                  <a:sym typeface="Roboto"/>
                </a:rPr>
                <a:t>Support</a:t>
              </a:r>
              <a:r>
                <a:rPr lang="en" sz="1100">
                  <a:solidFill>
                    <a:srgbClr val="FFFFFF"/>
                  </a:solidFill>
                  <a:latin typeface="Roboto"/>
                  <a:ea typeface="Roboto"/>
                  <a:cs typeface="Roboto"/>
                  <a:sym typeface="Roboto"/>
                </a:rPr>
                <a:t> </a:t>
              </a:r>
              <a:r>
                <a:rPr lang="en" sz="1100">
                  <a:solidFill>
                    <a:srgbClr val="FFFFFF"/>
                  </a:solidFill>
                  <a:latin typeface="Roboto"/>
                  <a:ea typeface="Roboto"/>
                  <a:cs typeface="Roboto"/>
                  <a:sym typeface="Roboto"/>
                </a:rPr>
                <a:t>state-level effort towards administering tests to students</a:t>
              </a:r>
              <a:endParaRPr sz="1100">
                <a:solidFill>
                  <a:srgbClr val="FFFFFF"/>
                </a:solidFill>
                <a:latin typeface="Roboto"/>
                <a:ea typeface="Roboto"/>
                <a:cs typeface="Roboto"/>
                <a:sym typeface="Roboto"/>
              </a:endParaRPr>
            </a:p>
          </p:txBody>
        </p:sp>
        <p:sp>
          <p:nvSpPr>
            <p:cNvPr id="151" name="Google Shape;151;p17"/>
            <p:cNvSpPr txBox="1"/>
            <p:nvPr/>
          </p:nvSpPr>
          <p:spPr>
            <a:xfrm>
              <a:off x="6208875" y="2033675"/>
              <a:ext cx="2878800" cy="535200"/>
            </a:xfrm>
            <a:prstGeom prst="rect">
              <a:avLst/>
            </a:prstGeom>
            <a:solidFill>
              <a:srgbClr val="A72A1E"/>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To increase combined (SAT &amp; ACT) test participation from &lt;80% to 100% </a:t>
              </a:r>
              <a:endParaRPr sz="1100">
                <a:solidFill>
                  <a:srgbClr val="FFFFFF"/>
                </a:solidFill>
                <a:latin typeface="Roboto"/>
                <a:ea typeface="Roboto"/>
                <a:cs typeface="Roboto"/>
                <a:sym typeface="Roboto"/>
              </a:endParaRPr>
            </a:p>
          </p:txBody>
        </p:sp>
      </p:grpSp>
      <p:sp>
        <p:nvSpPr>
          <p:cNvPr id="152" name="Google Shape;152;p17"/>
          <p:cNvSpPr/>
          <p:nvPr/>
        </p:nvSpPr>
        <p:spPr>
          <a:xfrm>
            <a:off x="626866" y="1218665"/>
            <a:ext cx="690900" cy="642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01</a:t>
            </a:r>
            <a:endParaRPr b="1" sz="2600">
              <a:solidFill>
                <a:srgbClr val="FFFFFF"/>
              </a:solidFill>
              <a:latin typeface="Roboto"/>
              <a:ea typeface="Roboto"/>
              <a:cs typeface="Roboto"/>
              <a:sym typeface="Roboto"/>
            </a:endParaRPr>
          </a:p>
        </p:txBody>
      </p:sp>
      <p:sp>
        <p:nvSpPr>
          <p:cNvPr id="153" name="Google Shape;153;p17"/>
          <p:cNvSpPr/>
          <p:nvPr/>
        </p:nvSpPr>
        <p:spPr>
          <a:xfrm>
            <a:off x="626866" y="2349928"/>
            <a:ext cx="690900" cy="642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02</a:t>
            </a:r>
            <a:endParaRPr b="1" sz="2600">
              <a:solidFill>
                <a:srgbClr val="FFFFFF"/>
              </a:solidFill>
              <a:latin typeface="Roboto"/>
              <a:ea typeface="Roboto"/>
              <a:cs typeface="Roboto"/>
              <a:sym typeface="Roboto"/>
            </a:endParaRPr>
          </a:p>
        </p:txBody>
      </p:sp>
      <p:sp>
        <p:nvSpPr>
          <p:cNvPr id="154" name="Google Shape;154;p17"/>
          <p:cNvSpPr/>
          <p:nvPr/>
        </p:nvSpPr>
        <p:spPr>
          <a:xfrm>
            <a:off x="626866" y="3400240"/>
            <a:ext cx="690900" cy="642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03</a:t>
            </a:r>
            <a:endParaRPr b="1" sz="2600">
              <a:solidFill>
                <a:srgbClr val="FFFFFF"/>
              </a:solidFill>
              <a:latin typeface="Roboto"/>
              <a:ea typeface="Roboto"/>
              <a:cs typeface="Roboto"/>
              <a:sym typeface="Roboto"/>
            </a:endParaRPr>
          </a:p>
        </p:txBody>
      </p:sp>
      <p:sp>
        <p:nvSpPr>
          <p:cNvPr id="155" name="Google Shape;155;p17"/>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8"/>
          <p:cNvPicPr preferRelativeResize="0"/>
          <p:nvPr/>
        </p:nvPicPr>
        <p:blipFill>
          <a:blip r:embed="rId3">
            <a:alphaModFix/>
          </a:blip>
          <a:stretch>
            <a:fillRect/>
          </a:stretch>
        </p:blipFill>
        <p:spPr>
          <a:xfrm>
            <a:off x="782863" y="607813"/>
            <a:ext cx="7580375" cy="3282696"/>
          </a:xfrm>
          <a:prstGeom prst="rect">
            <a:avLst/>
          </a:prstGeom>
          <a:noFill/>
          <a:ln>
            <a:noFill/>
          </a:ln>
        </p:spPr>
      </p:pic>
      <p:sp>
        <p:nvSpPr>
          <p:cNvPr id="161" name="Google Shape;161;p18"/>
          <p:cNvSpPr txBox="1"/>
          <p:nvPr>
            <p:ph idx="1" type="body"/>
          </p:nvPr>
        </p:nvSpPr>
        <p:spPr>
          <a:xfrm>
            <a:off x="3045925" y="3963125"/>
            <a:ext cx="5656800" cy="1078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2019, states in pink are states have &lt; 100% combined test participations. When sorted, the bottom 3 are Iowa (69%), Kansas (76%) and South Dakota (78%).</a:t>
            </a:r>
            <a:endParaRPr/>
          </a:p>
          <a:p>
            <a:pPr indent="-311150" lvl="0" marL="457200" rtl="0" algn="l">
              <a:spcBef>
                <a:spcPts val="0"/>
              </a:spcBef>
              <a:spcAft>
                <a:spcPts val="0"/>
              </a:spcAft>
              <a:buSzPts val="1300"/>
              <a:buChar char="-"/>
            </a:pPr>
            <a:r>
              <a:rPr lang="en"/>
              <a:t>These states can be area of focus for state participation improvement</a:t>
            </a:r>
            <a:endParaRPr/>
          </a:p>
        </p:txBody>
      </p:sp>
      <p:sp>
        <p:nvSpPr>
          <p:cNvPr id="162" name="Google Shape;162;p18"/>
          <p:cNvSpPr txBox="1"/>
          <p:nvPr>
            <p:ph idx="1" type="body"/>
          </p:nvPr>
        </p:nvSpPr>
        <p:spPr>
          <a:xfrm>
            <a:off x="324000" y="4842250"/>
            <a:ext cx="7688700" cy="301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n"/>
              <a:t>2 states (Hawaii and Alaska) aren’t displayed correctly  in this picture, for readability purposes</a:t>
            </a:r>
            <a:endParaRPr/>
          </a:p>
        </p:txBody>
      </p:sp>
      <p:sp>
        <p:nvSpPr>
          <p:cNvPr id="163" name="Google Shape;163;p18"/>
          <p:cNvSpPr txBox="1"/>
          <p:nvPr>
            <p:ph type="title"/>
          </p:nvPr>
        </p:nvSpPr>
        <p:spPr>
          <a:xfrm>
            <a:off x="0" y="0"/>
            <a:ext cx="8992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 States with Combined SAT + ACT Participations &lt; 100%</a:t>
            </a:r>
            <a:endParaRPr/>
          </a:p>
        </p:txBody>
      </p:sp>
      <p:pic>
        <p:nvPicPr>
          <p:cNvPr id="164" name="Google Shape;164;p18"/>
          <p:cNvPicPr preferRelativeResize="0"/>
          <p:nvPr/>
        </p:nvPicPr>
        <p:blipFill>
          <a:blip r:embed="rId4">
            <a:alphaModFix/>
          </a:blip>
          <a:stretch>
            <a:fillRect/>
          </a:stretch>
        </p:blipFill>
        <p:spPr>
          <a:xfrm>
            <a:off x="324000" y="3158548"/>
            <a:ext cx="2835450" cy="1237425"/>
          </a:xfrm>
          <a:prstGeom prst="rect">
            <a:avLst/>
          </a:prstGeom>
          <a:noFill/>
          <a:ln cap="flat" cmpd="sng" w="9525">
            <a:solidFill>
              <a:schemeClr val="dk2"/>
            </a:solidFill>
            <a:prstDash val="solid"/>
            <a:round/>
            <a:headEnd len="sm" w="sm" type="none"/>
            <a:tailEnd len="sm" w="sm" type="none"/>
          </a:ln>
        </p:spPr>
      </p:pic>
      <p:pic>
        <p:nvPicPr>
          <p:cNvPr id="165" name="Google Shape;165;p18"/>
          <p:cNvPicPr preferRelativeResize="0"/>
          <p:nvPr/>
        </p:nvPicPr>
        <p:blipFill>
          <a:blip r:embed="rId5">
            <a:alphaModFix/>
          </a:blip>
          <a:stretch>
            <a:fillRect/>
          </a:stretch>
        </p:blipFill>
        <p:spPr>
          <a:xfrm>
            <a:off x="2376101" y="4447151"/>
            <a:ext cx="783350" cy="46745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513225" y="3943450"/>
            <a:ext cx="7903200" cy="1010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Some states have policy where they will administer (requiring students to undertake) / offer SAT and ACT test. This test is usually free and covered-for in the first attempt</a:t>
            </a:r>
            <a:endParaRPr/>
          </a:p>
          <a:p>
            <a:pPr indent="-311150" lvl="0" marL="457200" rtl="0" algn="l">
              <a:spcBef>
                <a:spcPts val="0"/>
              </a:spcBef>
              <a:spcAft>
                <a:spcPts val="0"/>
              </a:spcAft>
              <a:buSzPts val="1300"/>
              <a:buChar char="-"/>
            </a:pPr>
            <a:r>
              <a:rPr lang="en"/>
              <a:t>Compared to the previous slide, this policy seems to be effective in ensuring students’ participation in SAT / ACT</a:t>
            </a:r>
            <a:endParaRPr/>
          </a:p>
        </p:txBody>
      </p:sp>
      <p:pic>
        <p:nvPicPr>
          <p:cNvPr id="171" name="Google Shape;171;p19"/>
          <p:cNvPicPr preferRelativeResize="0"/>
          <p:nvPr/>
        </p:nvPicPr>
        <p:blipFill>
          <a:blip r:embed="rId3">
            <a:alphaModFix/>
          </a:blip>
          <a:stretch>
            <a:fillRect/>
          </a:stretch>
        </p:blipFill>
        <p:spPr>
          <a:xfrm>
            <a:off x="729450" y="660763"/>
            <a:ext cx="7580375" cy="3282696"/>
          </a:xfrm>
          <a:prstGeom prst="rect">
            <a:avLst/>
          </a:prstGeom>
          <a:noFill/>
          <a:ln>
            <a:noFill/>
          </a:ln>
        </p:spPr>
      </p:pic>
      <p:sp>
        <p:nvSpPr>
          <p:cNvPr id="172" name="Google Shape;172;p19"/>
          <p:cNvSpPr txBox="1"/>
          <p:nvPr>
            <p:ph idx="1" type="body"/>
          </p:nvPr>
        </p:nvSpPr>
        <p:spPr>
          <a:xfrm>
            <a:off x="324000" y="4842250"/>
            <a:ext cx="7688700" cy="301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n"/>
              <a:t>2 states (Hawaii and Alaska) aren’t displayed in this picture, for readability purposes</a:t>
            </a:r>
            <a:endParaRPr/>
          </a:p>
        </p:txBody>
      </p:sp>
      <p:sp>
        <p:nvSpPr>
          <p:cNvPr id="173" name="Google Shape;173;p19"/>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 States with “</a:t>
            </a:r>
            <a:r>
              <a:rPr lang="en"/>
              <a:t>State-Administered” Policy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Insight for HouseHold Income</a:t>
            </a:r>
            <a:endParaRPr/>
          </a:p>
        </p:txBody>
      </p:sp>
      <p:pic>
        <p:nvPicPr>
          <p:cNvPr id="179" name="Google Shape;179;p20"/>
          <p:cNvPicPr preferRelativeResize="0"/>
          <p:nvPr/>
        </p:nvPicPr>
        <p:blipFill>
          <a:blip r:embed="rId3">
            <a:alphaModFix/>
          </a:blip>
          <a:stretch>
            <a:fillRect/>
          </a:stretch>
        </p:blipFill>
        <p:spPr>
          <a:xfrm>
            <a:off x="0" y="492625"/>
            <a:ext cx="6224725" cy="4646619"/>
          </a:xfrm>
          <a:prstGeom prst="rect">
            <a:avLst/>
          </a:prstGeom>
          <a:noFill/>
          <a:ln>
            <a:noFill/>
          </a:ln>
        </p:spPr>
      </p:pic>
      <p:sp>
        <p:nvSpPr>
          <p:cNvPr id="180" name="Google Shape;180;p20"/>
          <p:cNvSpPr txBox="1"/>
          <p:nvPr/>
        </p:nvSpPr>
        <p:spPr>
          <a:xfrm>
            <a:off x="6169675" y="734450"/>
            <a:ext cx="2779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Lato"/>
                <a:ea typeface="Lato"/>
                <a:cs typeface="Lato"/>
                <a:sym typeface="Lato"/>
              </a:rPr>
              <a:t>Why aid for ACT for</a:t>
            </a:r>
            <a:r>
              <a:rPr b="1" lang="en">
                <a:solidFill>
                  <a:srgbClr val="0000FF"/>
                </a:solidFill>
                <a:latin typeface="Lato"/>
                <a:ea typeface="Lato"/>
                <a:cs typeface="Lato"/>
                <a:sym typeface="Lato"/>
              </a:rPr>
              <a:t> </a:t>
            </a:r>
            <a:r>
              <a:rPr b="1" lang="en">
                <a:solidFill>
                  <a:srgbClr val="0000FF"/>
                </a:solidFill>
                <a:latin typeface="Lato"/>
                <a:ea typeface="Lato"/>
                <a:cs typeface="Lato"/>
                <a:sym typeface="Lato"/>
              </a:rPr>
              <a:t>Mississippi</a:t>
            </a:r>
            <a:r>
              <a:rPr lang="en">
                <a:solidFill>
                  <a:srgbClr val="0000FF"/>
                </a:solidFill>
                <a:latin typeface="Lato"/>
                <a:ea typeface="Lato"/>
                <a:cs typeface="Lato"/>
                <a:sym typeface="Lato"/>
              </a:rPr>
              <a:t> , </a:t>
            </a:r>
            <a:r>
              <a:rPr b="1" lang="en">
                <a:solidFill>
                  <a:srgbClr val="0000FF"/>
                </a:solidFill>
                <a:latin typeface="Lato"/>
                <a:ea typeface="Lato"/>
                <a:cs typeface="Lato"/>
                <a:sym typeface="Lato"/>
              </a:rPr>
              <a:t>Arkansas </a:t>
            </a:r>
            <a:r>
              <a:rPr lang="en">
                <a:solidFill>
                  <a:srgbClr val="0000FF"/>
                </a:solidFill>
                <a:latin typeface="Lato"/>
                <a:ea typeface="Lato"/>
                <a:cs typeface="Lato"/>
                <a:sym typeface="Lato"/>
              </a:rPr>
              <a:t>, </a:t>
            </a:r>
            <a:r>
              <a:rPr b="1" lang="en">
                <a:solidFill>
                  <a:srgbClr val="0000FF"/>
                </a:solidFill>
                <a:latin typeface="Lato"/>
                <a:ea typeface="Lato"/>
                <a:cs typeface="Lato"/>
                <a:sym typeface="Lato"/>
              </a:rPr>
              <a:t>Louisiana</a:t>
            </a:r>
            <a:r>
              <a:rPr lang="en">
                <a:solidFill>
                  <a:srgbClr val="0000FF"/>
                </a:solidFill>
                <a:latin typeface="Lato"/>
                <a:ea typeface="Lato"/>
                <a:cs typeface="Lato"/>
                <a:sym typeface="Lato"/>
              </a:rPr>
              <a:t> , </a:t>
            </a:r>
            <a:r>
              <a:rPr b="1" lang="en">
                <a:solidFill>
                  <a:srgbClr val="0000FF"/>
                </a:solidFill>
                <a:latin typeface="Lato"/>
                <a:ea typeface="Lato"/>
                <a:cs typeface="Lato"/>
                <a:sym typeface="Lato"/>
              </a:rPr>
              <a:t>Alabama</a:t>
            </a:r>
            <a:r>
              <a:rPr lang="en">
                <a:solidFill>
                  <a:srgbClr val="0000FF"/>
                </a:solidFill>
                <a:latin typeface="Lato"/>
                <a:ea typeface="Lato"/>
                <a:cs typeface="Lato"/>
                <a:sym typeface="Lato"/>
              </a:rPr>
              <a:t>, </a:t>
            </a:r>
            <a:r>
              <a:rPr b="1" lang="en">
                <a:solidFill>
                  <a:srgbClr val="0000FF"/>
                </a:solidFill>
                <a:latin typeface="Lato"/>
                <a:ea typeface="Lato"/>
                <a:cs typeface="Lato"/>
                <a:sym typeface="Lato"/>
              </a:rPr>
              <a:t>Kentucky</a:t>
            </a:r>
            <a:r>
              <a:rPr lang="en">
                <a:solidFill>
                  <a:srgbClr val="0000FF"/>
                </a:solidFill>
                <a:latin typeface="Lato"/>
                <a:ea typeface="Lato"/>
                <a:cs typeface="Lato"/>
                <a:sym typeface="Lato"/>
              </a:rPr>
              <a:t> , </a:t>
            </a:r>
            <a:r>
              <a:rPr b="1" lang="en">
                <a:solidFill>
                  <a:srgbClr val="0000FF"/>
                </a:solidFill>
                <a:latin typeface="Lato"/>
                <a:ea typeface="Lato"/>
                <a:cs typeface="Lato"/>
                <a:sym typeface="Lato"/>
              </a:rPr>
              <a:t>Oklahoma?</a:t>
            </a:r>
            <a:endParaRPr b="1">
              <a:solidFill>
                <a:srgbClr val="0000FF"/>
              </a:solidFill>
              <a:latin typeface="Lato"/>
              <a:ea typeface="Lato"/>
              <a:cs typeface="Lato"/>
              <a:sym typeface="Lato"/>
            </a:endParaRPr>
          </a:p>
          <a:p>
            <a:pPr indent="0" lvl="0" marL="0" rtl="0" algn="l">
              <a:spcBef>
                <a:spcPts val="0"/>
              </a:spcBef>
              <a:spcAft>
                <a:spcPts val="0"/>
              </a:spcAft>
              <a:buNone/>
            </a:pPr>
            <a:r>
              <a:t/>
            </a:r>
            <a:endParaRPr>
              <a:solidFill>
                <a:srgbClr val="0000FF"/>
              </a:solidFill>
              <a:latin typeface="Lato"/>
              <a:ea typeface="Lato"/>
              <a:cs typeface="Lato"/>
              <a:sym typeface="Lato"/>
            </a:endParaRPr>
          </a:p>
          <a:p>
            <a:pPr indent="-317500" lvl="0" marL="457200" rtl="0" algn="l">
              <a:spcBef>
                <a:spcPts val="0"/>
              </a:spcBef>
              <a:spcAft>
                <a:spcPts val="0"/>
              </a:spcAft>
              <a:buClr>
                <a:srgbClr val="0000FF"/>
              </a:buClr>
              <a:buSzPts val="1400"/>
              <a:buFont typeface="Lato"/>
              <a:buChar char="●"/>
            </a:pPr>
            <a:r>
              <a:rPr lang="en">
                <a:solidFill>
                  <a:srgbClr val="0000FF"/>
                </a:solidFill>
                <a:latin typeface="Lato"/>
                <a:ea typeface="Lato"/>
                <a:cs typeface="Lato"/>
                <a:sym typeface="Lato"/>
              </a:rPr>
              <a:t>They have lowest household median income</a:t>
            </a:r>
            <a:endParaRPr>
              <a:solidFill>
                <a:srgbClr val="0000FF"/>
              </a:solidFill>
              <a:latin typeface="Lato"/>
              <a:ea typeface="Lato"/>
              <a:cs typeface="Lato"/>
              <a:sym typeface="Lato"/>
            </a:endParaRPr>
          </a:p>
          <a:p>
            <a:pPr indent="-317500" lvl="0" marL="457200" rtl="0" algn="l">
              <a:spcBef>
                <a:spcPts val="0"/>
              </a:spcBef>
              <a:spcAft>
                <a:spcPts val="0"/>
              </a:spcAft>
              <a:buClr>
                <a:srgbClr val="0000FF"/>
              </a:buClr>
              <a:buSzPts val="1400"/>
              <a:buFont typeface="Lato"/>
              <a:buChar char="●"/>
            </a:pPr>
            <a:r>
              <a:rPr lang="en">
                <a:solidFill>
                  <a:srgbClr val="0000FF"/>
                </a:solidFill>
                <a:latin typeface="Lato"/>
                <a:ea typeface="Lato"/>
                <a:cs typeface="Lato"/>
                <a:sym typeface="Lato"/>
              </a:rPr>
              <a:t>High Participation Rate but low score</a:t>
            </a:r>
            <a:endParaRPr>
              <a:solidFill>
                <a:srgbClr val="0000FF"/>
              </a:solidFill>
              <a:latin typeface="Lato"/>
              <a:ea typeface="Lato"/>
              <a:cs typeface="Lato"/>
              <a:sym typeface="Lato"/>
            </a:endParaRPr>
          </a:p>
          <a:p>
            <a:pPr indent="0" lvl="0" marL="0" rtl="0" algn="l">
              <a:spcBef>
                <a:spcPts val="0"/>
              </a:spcBef>
              <a:spcAft>
                <a:spcPts val="0"/>
              </a:spcAft>
              <a:buNone/>
            </a:pPr>
            <a:r>
              <a:t/>
            </a:r>
            <a:endParaRPr>
              <a:solidFill>
                <a:srgbClr val="0000FF"/>
              </a:solidFill>
              <a:latin typeface="Lato"/>
              <a:ea typeface="Lato"/>
              <a:cs typeface="Lato"/>
              <a:sym typeface="Lato"/>
            </a:endParaRPr>
          </a:p>
          <a:p>
            <a:pPr indent="0" lvl="0" marL="0" rtl="0" algn="l">
              <a:spcBef>
                <a:spcPts val="0"/>
              </a:spcBef>
              <a:spcAft>
                <a:spcPts val="0"/>
              </a:spcAft>
              <a:buNone/>
            </a:pPr>
            <a:r>
              <a:rPr lang="en">
                <a:solidFill>
                  <a:srgbClr val="0000FF"/>
                </a:solidFill>
                <a:latin typeface="Lato"/>
                <a:ea typeface="Lato"/>
                <a:cs typeface="Lato"/>
                <a:sym typeface="Lato"/>
              </a:rPr>
              <a:t>*</a:t>
            </a:r>
            <a:r>
              <a:rPr lang="en" sz="900">
                <a:solidFill>
                  <a:srgbClr val="0000FF"/>
                </a:solidFill>
                <a:latin typeface="Lato"/>
                <a:ea typeface="Lato"/>
                <a:cs typeface="Lato"/>
                <a:sym typeface="Lato"/>
              </a:rPr>
              <a:t>Ranked from Wealthiest from the top</a:t>
            </a:r>
            <a:endParaRPr>
              <a:solidFill>
                <a:srgbClr val="0000FF"/>
              </a:solidFill>
              <a:latin typeface="Lato"/>
              <a:ea typeface="Lato"/>
              <a:cs typeface="Lato"/>
              <a:sym typeface="Lato"/>
            </a:endParaRPr>
          </a:p>
        </p:txBody>
      </p:sp>
      <p:sp>
        <p:nvSpPr>
          <p:cNvPr id="181" name="Google Shape;181;p20"/>
          <p:cNvSpPr/>
          <p:nvPr/>
        </p:nvSpPr>
        <p:spPr>
          <a:xfrm>
            <a:off x="284625" y="4177825"/>
            <a:ext cx="5712600" cy="965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Insight for </a:t>
            </a:r>
            <a:r>
              <a:rPr lang="en"/>
              <a:t>Financial</a:t>
            </a:r>
            <a:r>
              <a:rPr lang="en"/>
              <a:t> Grants</a:t>
            </a:r>
            <a:endParaRPr/>
          </a:p>
        </p:txBody>
      </p:sp>
      <p:grpSp>
        <p:nvGrpSpPr>
          <p:cNvPr id="187" name="Google Shape;187;p21"/>
          <p:cNvGrpSpPr/>
          <p:nvPr/>
        </p:nvGrpSpPr>
        <p:grpSpPr>
          <a:xfrm>
            <a:off x="525625" y="890150"/>
            <a:ext cx="3901576" cy="3623825"/>
            <a:chOff x="801850" y="1337825"/>
            <a:chExt cx="3901576" cy="3623825"/>
          </a:xfrm>
        </p:grpSpPr>
        <p:grpSp>
          <p:nvGrpSpPr>
            <p:cNvPr id="188" name="Google Shape;188;p21"/>
            <p:cNvGrpSpPr/>
            <p:nvPr/>
          </p:nvGrpSpPr>
          <p:grpSpPr>
            <a:xfrm>
              <a:off x="801850" y="1337825"/>
              <a:ext cx="3901576" cy="3623825"/>
              <a:chOff x="801850" y="1337825"/>
              <a:chExt cx="3901576" cy="3623825"/>
            </a:xfrm>
          </p:grpSpPr>
          <p:sp>
            <p:nvSpPr>
              <p:cNvPr id="189" name="Google Shape;189;p21"/>
              <p:cNvSpPr/>
              <p:nvPr/>
            </p:nvSpPr>
            <p:spPr>
              <a:xfrm>
                <a:off x="1350825" y="4182350"/>
                <a:ext cx="64800" cy="64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21"/>
              <p:cNvPicPr preferRelativeResize="0"/>
              <p:nvPr/>
            </p:nvPicPr>
            <p:blipFill>
              <a:blip r:embed="rId3">
                <a:alphaModFix/>
              </a:blip>
              <a:stretch>
                <a:fillRect/>
              </a:stretch>
            </p:blipFill>
            <p:spPr>
              <a:xfrm>
                <a:off x="801850" y="1337825"/>
                <a:ext cx="3901576" cy="3623825"/>
              </a:xfrm>
              <a:prstGeom prst="rect">
                <a:avLst/>
              </a:prstGeom>
              <a:noFill/>
              <a:ln>
                <a:noFill/>
              </a:ln>
            </p:spPr>
          </p:pic>
          <p:sp>
            <p:nvSpPr>
              <p:cNvPr id="191" name="Google Shape;191;p21"/>
              <p:cNvSpPr txBox="1"/>
              <p:nvPr/>
            </p:nvSpPr>
            <p:spPr>
              <a:xfrm>
                <a:off x="1350825" y="4247150"/>
                <a:ext cx="649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E06666"/>
                    </a:solidFill>
                    <a:latin typeface="Lato"/>
                    <a:ea typeface="Lato"/>
                    <a:cs typeface="Lato"/>
                    <a:sym typeface="Lato"/>
                  </a:rPr>
                  <a:t>KANSAS</a:t>
                </a:r>
                <a:endParaRPr sz="800">
                  <a:solidFill>
                    <a:srgbClr val="E06666"/>
                  </a:solidFill>
                  <a:latin typeface="Lato"/>
                  <a:ea typeface="Lato"/>
                  <a:cs typeface="Lato"/>
                  <a:sym typeface="Lato"/>
                </a:endParaRPr>
              </a:p>
            </p:txBody>
          </p:sp>
          <p:sp>
            <p:nvSpPr>
              <p:cNvPr id="192" name="Google Shape;192;p21"/>
              <p:cNvSpPr txBox="1"/>
              <p:nvPr/>
            </p:nvSpPr>
            <p:spPr>
              <a:xfrm>
                <a:off x="1298877" y="4060850"/>
                <a:ext cx="649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E06666"/>
                    </a:solidFill>
                    <a:latin typeface="Lato"/>
                    <a:ea typeface="Lato"/>
                    <a:cs typeface="Lato"/>
                    <a:sym typeface="Lato"/>
                  </a:rPr>
                  <a:t>IOWA</a:t>
                </a:r>
                <a:endParaRPr sz="800">
                  <a:solidFill>
                    <a:srgbClr val="E06666"/>
                  </a:solidFill>
                  <a:latin typeface="Lato"/>
                  <a:ea typeface="Lato"/>
                  <a:cs typeface="Lato"/>
                  <a:sym typeface="Lato"/>
                </a:endParaRPr>
              </a:p>
            </p:txBody>
          </p:sp>
        </p:grpSp>
        <p:sp>
          <p:nvSpPr>
            <p:cNvPr id="193" name="Google Shape;193;p21"/>
            <p:cNvSpPr txBox="1"/>
            <p:nvPr/>
          </p:nvSpPr>
          <p:spPr>
            <a:xfrm>
              <a:off x="1350825" y="1753475"/>
              <a:ext cx="1143000" cy="3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50">
                  <a:solidFill>
                    <a:srgbClr val="E06666"/>
                  </a:solidFill>
                  <a:highlight>
                    <a:srgbClr val="FFFFFF"/>
                  </a:highlight>
                </a:rPr>
                <a:t>R square: 0.76</a:t>
              </a:r>
              <a:endParaRPr sz="850">
                <a:solidFill>
                  <a:srgbClr val="E06666"/>
                </a:solidFill>
                <a:highlight>
                  <a:srgbClr val="FFFFFF"/>
                </a:highlight>
              </a:endParaRPr>
            </a:p>
          </p:txBody>
        </p:sp>
      </p:grpSp>
      <p:grpSp>
        <p:nvGrpSpPr>
          <p:cNvPr id="194" name="Google Shape;194;p21"/>
          <p:cNvGrpSpPr/>
          <p:nvPr/>
        </p:nvGrpSpPr>
        <p:grpSpPr>
          <a:xfrm>
            <a:off x="4987155" y="535206"/>
            <a:ext cx="4118621" cy="2627261"/>
            <a:chOff x="4794950" y="1337825"/>
            <a:chExt cx="4362946" cy="2267226"/>
          </a:xfrm>
        </p:grpSpPr>
        <p:pic>
          <p:nvPicPr>
            <p:cNvPr id="195" name="Google Shape;195;p21"/>
            <p:cNvPicPr preferRelativeResize="0"/>
            <p:nvPr/>
          </p:nvPicPr>
          <p:blipFill>
            <a:blip r:embed="rId4">
              <a:alphaModFix/>
            </a:blip>
            <a:stretch>
              <a:fillRect/>
            </a:stretch>
          </p:blipFill>
          <p:spPr>
            <a:xfrm>
              <a:off x="4794950" y="1337825"/>
              <a:ext cx="4245149" cy="2267226"/>
            </a:xfrm>
            <a:prstGeom prst="rect">
              <a:avLst/>
            </a:prstGeom>
            <a:noFill/>
            <a:ln>
              <a:noFill/>
            </a:ln>
          </p:spPr>
        </p:pic>
        <p:sp>
          <p:nvSpPr>
            <p:cNvPr id="196" name="Google Shape;196;p21"/>
            <p:cNvSpPr txBox="1"/>
            <p:nvPr/>
          </p:nvSpPr>
          <p:spPr>
            <a:xfrm>
              <a:off x="8399496" y="1451068"/>
              <a:ext cx="758400" cy="292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
                  <a:solidFill>
                    <a:srgbClr val="B7B7B7"/>
                  </a:solidFill>
                  <a:latin typeface="Lato"/>
                  <a:ea typeface="Lato"/>
                  <a:cs typeface="Lato"/>
                  <a:sym typeface="Lato"/>
                </a:rPr>
                <a:t>Participation</a:t>
              </a:r>
              <a:r>
                <a:rPr b="1" lang="en" sz="500">
                  <a:solidFill>
                    <a:srgbClr val="B7B7B7"/>
                  </a:solidFill>
                  <a:latin typeface="Lato"/>
                  <a:ea typeface="Lato"/>
                  <a:cs typeface="Lato"/>
                  <a:sym typeface="Lato"/>
                </a:rPr>
                <a:t> percent</a:t>
              </a:r>
              <a:endParaRPr b="1" sz="500">
                <a:solidFill>
                  <a:srgbClr val="B7B7B7"/>
                </a:solidFill>
                <a:latin typeface="Lato"/>
                <a:ea typeface="Lato"/>
                <a:cs typeface="Lato"/>
                <a:sym typeface="Lato"/>
              </a:endParaRPr>
            </a:p>
          </p:txBody>
        </p:sp>
      </p:grpSp>
      <p:sp>
        <p:nvSpPr>
          <p:cNvPr id="197" name="Google Shape;197;p21"/>
          <p:cNvSpPr txBox="1"/>
          <p:nvPr/>
        </p:nvSpPr>
        <p:spPr>
          <a:xfrm>
            <a:off x="4506650" y="3652075"/>
            <a:ext cx="44097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ato"/>
              <a:buChar char="❏"/>
            </a:pPr>
            <a:r>
              <a:rPr b="1" lang="en" sz="1200">
                <a:latin typeface="Lato"/>
                <a:ea typeface="Lato"/>
                <a:cs typeface="Lato"/>
                <a:sym typeface="Lato"/>
              </a:rPr>
              <a:t>SAT Participation percent shows Good correlation to SAT Fee Waiver used+State support Grant Aid for Undergrad</a:t>
            </a:r>
            <a:endParaRPr b="1"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Recommend to focus on Fee waiver/Grant Aid support for low </a:t>
            </a:r>
            <a:r>
              <a:rPr lang="en" sz="1200">
                <a:latin typeface="Lato"/>
                <a:ea typeface="Lato"/>
                <a:cs typeface="Lato"/>
                <a:sym typeface="Lato"/>
              </a:rPr>
              <a:t>participating</a:t>
            </a:r>
            <a:r>
              <a:rPr lang="en" sz="1200">
                <a:latin typeface="Lato"/>
                <a:ea typeface="Lato"/>
                <a:cs typeface="Lato"/>
                <a:sym typeface="Lato"/>
              </a:rPr>
              <a:t> states </a:t>
            </a:r>
            <a:r>
              <a:rPr b="1" lang="en" sz="1200">
                <a:latin typeface="Lato"/>
                <a:ea typeface="Lato"/>
                <a:cs typeface="Lato"/>
                <a:sym typeface="Lato"/>
              </a:rPr>
              <a:t>IOWA &amp; KANSAS</a:t>
            </a:r>
            <a:endParaRPr b="1" sz="1200">
              <a:latin typeface="Lato"/>
              <a:ea typeface="Lato"/>
              <a:cs typeface="Lato"/>
              <a:sym typeface="Lato"/>
            </a:endParaRPr>
          </a:p>
        </p:txBody>
      </p:sp>
      <p:sp>
        <p:nvSpPr>
          <p:cNvPr id="198" name="Google Shape;198;p21"/>
          <p:cNvSpPr txBox="1"/>
          <p:nvPr/>
        </p:nvSpPr>
        <p:spPr>
          <a:xfrm>
            <a:off x="5119550" y="2840050"/>
            <a:ext cx="3796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Analysed the states that have less than 100% participation for ACT/SAT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