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32" r:id="rId2"/>
    <p:sldId id="333" r:id="rId3"/>
    <p:sldId id="311" r:id="rId4"/>
    <p:sldId id="314" r:id="rId5"/>
    <p:sldId id="315" r:id="rId6"/>
    <p:sldId id="256" r:id="rId7"/>
    <p:sldId id="259" r:id="rId8"/>
    <p:sldId id="260" r:id="rId9"/>
    <p:sldId id="316" r:id="rId10"/>
    <p:sldId id="265" r:id="rId11"/>
    <p:sldId id="319" r:id="rId12"/>
    <p:sldId id="323" r:id="rId13"/>
    <p:sldId id="325" r:id="rId14"/>
    <p:sldId id="326" r:id="rId15"/>
    <p:sldId id="330" r:id="rId16"/>
    <p:sldId id="331" r:id="rId17"/>
    <p:sldId id="322" r:id="rId18"/>
    <p:sldId id="317" r:id="rId19"/>
    <p:sldId id="321" r:id="rId20"/>
    <p:sldId id="320" r:id="rId21"/>
    <p:sldId id="327" r:id="rId22"/>
    <p:sldId id="328" r:id="rId23"/>
    <p:sldId id="329" r:id="rId24"/>
    <p:sldId id="318" r:id="rId25"/>
    <p:sldId id="3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081" autoAdjust="0"/>
  </p:normalViewPr>
  <p:slideViewPr>
    <p:cSldViewPr snapToGrid="0">
      <p:cViewPr varScale="1">
        <p:scale>
          <a:sx n="95" d="100"/>
          <a:sy n="95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3E0BE2-6996-4641-B55B-15E5FF7E77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2AFBDBF-5CFB-4C16-A952-457562B5A298}">
      <dgm:prSet phldrT="[Text]"/>
      <dgm:spPr>
        <a:solidFill>
          <a:srgbClr val="002060"/>
        </a:solidFill>
      </dgm:spPr>
      <dgm:t>
        <a:bodyPr/>
        <a:lstStyle/>
        <a:p>
          <a:r>
            <a:rPr lang="en-SG" dirty="0"/>
            <a:t>Import Data</a:t>
          </a:r>
        </a:p>
      </dgm:t>
    </dgm:pt>
    <dgm:pt modelId="{D093A52A-4953-46F1-A160-9CBE5F207678}" type="parTrans" cxnId="{A96227EF-5F6B-4A1F-8FCC-8F2975B1829A}">
      <dgm:prSet/>
      <dgm:spPr/>
      <dgm:t>
        <a:bodyPr/>
        <a:lstStyle/>
        <a:p>
          <a:endParaRPr lang="en-SG"/>
        </a:p>
      </dgm:t>
    </dgm:pt>
    <dgm:pt modelId="{7B47F4B2-7952-4435-B12D-EA458C3426F3}" type="sibTrans" cxnId="{A96227EF-5F6B-4A1F-8FCC-8F2975B1829A}">
      <dgm:prSet/>
      <dgm:spPr/>
      <dgm:t>
        <a:bodyPr/>
        <a:lstStyle/>
        <a:p>
          <a:endParaRPr lang="en-SG"/>
        </a:p>
      </dgm:t>
    </dgm:pt>
    <dgm:pt modelId="{A852F5C1-F076-4BA8-9F5E-39CC40CDF139}">
      <dgm:prSet phldrT="[Text]"/>
      <dgm:spPr>
        <a:solidFill>
          <a:srgbClr val="002060"/>
        </a:solidFill>
      </dgm:spPr>
      <dgm:t>
        <a:bodyPr/>
        <a:lstStyle/>
        <a:p>
          <a:r>
            <a:rPr lang="en-SG" dirty="0"/>
            <a:t>Data Processing</a:t>
          </a:r>
        </a:p>
      </dgm:t>
    </dgm:pt>
    <dgm:pt modelId="{483860DF-5F1C-479F-B63E-739DD37D206F}" type="parTrans" cxnId="{C0B3AC12-BB89-4AF0-8F25-8DB7365F2269}">
      <dgm:prSet/>
      <dgm:spPr/>
      <dgm:t>
        <a:bodyPr/>
        <a:lstStyle/>
        <a:p>
          <a:endParaRPr lang="en-SG"/>
        </a:p>
      </dgm:t>
    </dgm:pt>
    <dgm:pt modelId="{664197FE-540C-455C-B485-7F9FC3B56F3E}" type="sibTrans" cxnId="{C0B3AC12-BB89-4AF0-8F25-8DB7365F2269}">
      <dgm:prSet/>
      <dgm:spPr/>
      <dgm:t>
        <a:bodyPr/>
        <a:lstStyle/>
        <a:p>
          <a:endParaRPr lang="en-SG"/>
        </a:p>
      </dgm:t>
    </dgm:pt>
    <dgm:pt modelId="{FBFB484E-15D9-46F5-884C-2F1F0A338710}">
      <dgm:prSet phldrT="[Text]"/>
      <dgm:spPr>
        <a:solidFill>
          <a:srgbClr val="002060"/>
        </a:solidFill>
      </dgm:spPr>
      <dgm:t>
        <a:bodyPr/>
        <a:lstStyle/>
        <a:p>
          <a:r>
            <a:rPr lang="en-SG" dirty="0"/>
            <a:t>Overall EDA</a:t>
          </a:r>
        </a:p>
      </dgm:t>
    </dgm:pt>
    <dgm:pt modelId="{38B3AA1C-AFC7-4FFF-817A-5E44970F7F40}" type="parTrans" cxnId="{2F7F76C8-77F1-4873-A26D-FC8F7DF1F902}">
      <dgm:prSet/>
      <dgm:spPr/>
      <dgm:t>
        <a:bodyPr/>
        <a:lstStyle/>
        <a:p>
          <a:endParaRPr lang="en-SG"/>
        </a:p>
      </dgm:t>
    </dgm:pt>
    <dgm:pt modelId="{AE6832DF-F342-4E5E-874B-361E9B378DEA}" type="sibTrans" cxnId="{2F7F76C8-77F1-4873-A26D-FC8F7DF1F902}">
      <dgm:prSet/>
      <dgm:spPr/>
      <dgm:t>
        <a:bodyPr/>
        <a:lstStyle/>
        <a:p>
          <a:endParaRPr lang="en-SG"/>
        </a:p>
      </dgm:t>
    </dgm:pt>
    <dgm:pt modelId="{05E01986-3FD5-4880-9AE4-31E3B6750581}">
      <dgm:prSet phldrT="[Text]"/>
      <dgm:spPr>
        <a:solidFill>
          <a:srgbClr val="002060"/>
        </a:solidFill>
      </dgm:spPr>
      <dgm:t>
        <a:bodyPr/>
        <a:lstStyle/>
        <a:p>
          <a:r>
            <a:rPr lang="en-SG" dirty="0"/>
            <a:t>In Depth Analysis</a:t>
          </a:r>
        </a:p>
      </dgm:t>
    </dgm:pt>
    <dgm:pt modelId="{819B9E75-C796-4472-AB65-6DD9ADA027EB}" type="parTrans" cxnId="{85E3AC0D-8104-4972-B731-89126CDEF38E}">
      <dgm:prSet/>
      <dgm:spPr/>
      <dgm:t>
        <a:bodyPr/>
        <a:lstStyle/>
        <a:p>
          <a:endParaRPr lang="en-SG"/>
        </a:p>
      </dgm:t>
    </dgm:pt>
    <dgm:pt modelId="{76726494-18C4-41F6-8587-0736E674BCA6}" type="sibTrans" cxnId="{85E3AC0D-8104-4972-B731-89126CDEF38E}">
      <dgm:prSet/>
      <dgm:spPr/>
      <dgm:t>
        <a:bodyPr/>
        <a:lstStyle/>
        <a:p>
          <a:endParaRPr lang="en-SG"/>
        </a:p>
      </dgm:t>
    </dgm:pt>
    <dgm:pt modelId="{DCDB480A-0448-4F55-A961-8A4BFB7FCF99}" type="pres">
      <dgm:prSet presAssocID="{523E0BE2-6996-4641-B55B-15E5FF7E77DD}" presName="Name0" presStyleCnt="0">
        <dgm:presLayoutVars>
          <dgm:dir/>
          <dgm:resizeHandles val="exact"/>
        </dgm:presLayoutVars>
      </dgm:prSet>
      <dgm:spPr/>
    </dgm:pt>
    <dgm:pt modelId="{4ED4519D-C3E5-4EB7-9D17-629D0D00BCD0}" type="pres">
      <dgm:prSet presAssocID="{02AFBDBF-5CFB-4C16-A952-457562B5A298}" presName="node" presStyleLbl="node1" presStyleIdx="0" presStyleCnt="4">
        <dgm:presLayoutVars>
          <dgm:bulletEnabled val="1"/>
        </dgm:presLayoutVars>
      </dgm:prSet>
      <dgm:spPr/>
    </dgm:pt>
    <dgm:pt modelId="{36ABE290-00A6-4A0B-B31E-82B1D0D1D138}" type="pres">
      <dgm:prSet presAssocID="{7B47F4B2-7952-4435-B12D-EA458C3426F3}" presName="sibTrans" presStyleLbl="sibTrans2D1" presStyleIdx="0" presStyleCnt="3"/>
      <dgm:spPr/>
    </dgm:pt>
    <dgm:pt modelId="{6EB5CE8F-5B4E-41EF-8DA0-5E2F777A2201}" type="pres">
      <dgm:prSet presAssocID="{7B47F4B2-7952-4435-B12D-EA458C3426F3}" presName="connectorText" presStyleLbl="sibTrans2D1" presStyleIdx="0" presStyleCnt="3"/>
      <dgm:spPr/>
    </dgm:pt>
    <dgm:pt modelId="{27D6234B-52FA-4B4C-A3D3-1CE90EFB0842}" type="pres">
      <dgm:prSet presAssocID="{A852F5C1-F076-4BA8-9F5E-39CC40CDF139}" presName="node" presStyleLbl="node1" presStyleIdx="1" presStyleCnt="4">
        <dgm:presLayoutVars>
          <dgm:bulletEnabled val="1"/>
        </dgm:presLayoutVars>
      </dgm:prSet>
      <dgm:spPr/>
    </dgm:pt>
    <dgm:pt modelId="{D5173E61-81BE-471E-B38B-B81B165AE920}" type="pres">
      <dgm:prSet presAssocID="{664197FE-540C-455C-B485-7F9FC3B56F3E}" presName="sibTrans" presStyleLbl="sibTrans2D1" presStyleIdx="1" presStyleCnt="3"/>
      <dgm:spPr/>
    </dgm:pt>
    <dgm:pt modelId="{1FA59BDE-7970-42F1-9E36-A2866F17594A}" type="pres">
      <dgm:prSet presAssocID="{664197FE-540C-455C-B485-7F9FC3B56F3E}" presName="connectorText" presStyleLbl="sibTrans2D1" presStyleIdx="1" presStyleCnt="3"/>
      <dgm:spPr/>
    </dgm:pt>
    <dgm:pt modelId="{C52764CE-BDD5-4620-97EE-BA42A8697C4E}" type="pres">
      <dgm:prSet presAssocID="{FBFB484E-15D9-46F5-884C-2F1F0A338710}" presName="node" presStyleLbl="node1" presStyleIdx="2" presStyleCnt="4">
        <dgm:presLayoutVars>
          <dgm:bulletEnabled val="1"/>
        </dgm:presLayoutVars>
      </dgm:prSet>
      <dgm:spPr/>
    </dgm:pt>
    <dgm:pt modelId="{E469AEA1-2570-476A-A104-5433781D916F}" type="pres">
      <dgm:prSet presAssocID="{AE6832DF-F342-4E5E-874B-361E9B378DEA}" presName="sibTrans" presStyleLbl="sibTrans2D1" presStyleIdx="2" presStyleCnt="3"/>
      <dgm:spPr/>
    </dgm:pt>
    <dgm:pt modelId="{52851EB2-31C1-4690-A7B5-65F4EF95F20E}" type="pres">
      <dgm:prSet presAssocID="{AE6832DF-F342-4E5E-874B-361E9B378DEA}" presName="connectorText" presStyleLbl="sibTrans2D1" presStyleIdx="2" presStyleCnt="3"/>
      <dgm:spPr/>
    </dgm:pt>
    <dgm:pt modelId="{DFA36CA9-CC09-4245-9D63-F544BBFF8A3A}" type="pres">
      <dgm:prSet presAssocID="{05E01986-3FD5-4880-9AE4-31E3B6750581}" presName="node" presStyleLbl="node1" presStyleIdx="3" presStyleCnt="4">
        <dgm:presLayoutVars>
          <dgm:bulletEnabled val="1"/>
        </dgm:presLayoutVars>
      </dgm:prSet>
      <dgm:spPr/>
    </dgm:pt>
  </dgm:ptLst>
  <dgm:cxnLst>
    <dgm:cxn modelId="{CD3E7E0B-6B4A-4DA0-9873-0E07C1D4DCB2}" type="presOf" srcId="{664197FE-540C-455C-B485-7F9FC3B56F3E}" destId="{1FA59BDE-7970-42F1-9E36-A2866F17594A}" srcOrd="1" destOrd="0" presId="urn:microsoft.com/office/officeart/2005/8/layout/process1"/>
    <dgm:cxn modelId="{85E3AC0D-8104-4972-B731-89126CDEF38E}" srcId="{523E0BE2-6996-4641-B55B-15E5FF7E77DD}" destId="{05E01986-3FD5-4880-9AE4-31E3B6750581}" srcOrd="3" destOrd="0" parTransId="{819B9E75-C796-4472-AB65-6DD9ADA027EB}" sibTransId="{76726494-18C4-41F6-8587-0736E674BCA6}"/>
    <dgm:cxn modelId="{C0B3AC12-BB89-4AF0-8F25-8DB7365F2269}" srcId="{523E0BE2-6996-4641-B55B-15E5FF7E77DD}" destId="{A852F5C1-F076-4BA8-9F5E-39CC40CDF139}" srcOrd="1" destOrd="0" parTransId="{483860DF-5F1C-479F-B63E-739DD37D206F}" sibTransId="{664197FE-540C-455C-B485-7F9FC3B56F3E}"/>
    <dgm:cxn modelId="{5C1E771F-6A08-4C9F-8666-04C9C34900A3}" type="presOf" srcId="{664197FE-540C-455C-B485-7F9FC3B56F3E}" destId="{D5173E61-81BE-471E-B38B-B81B165AE920}" srcOrd="0" destOrd="0" presId="urn:microsoft.com/office/officeart/2005/8/layout/process1"/>
    <dgm:cxn modelId="{77E42F21-A007-454D-875F-1A1156F65E65}" type="presOf" srcId="{02AFBDBF-5CFB-4C16-A952-457562B5A298}" destId="{4ED4519D-C3E5-4EB7-9D17-629D0D00BCD0}" srcOrd="0" destOrd="0" presId="urn:microsoft.com/office/officeart/2005/8/layout/process1"/>
    <dgm:cxn modelId="{7016A137-4EEC-45B8-B4F4-D7A46138DB61}" type="presOf" srcId="{FBFB484E-15D9-46F5-884C-2F1F0A338710}" destId="{C52764CE-BDD5-4620-97EE-BA42A8697C4E}" srcOrd="0" destOrd="0" presId="urn:microsoft.com/office/officeart/2005/8/layout/process1"/>
    <dgm:cxn modelId="{A9807274-3542-46EC-B08D-82DFABABFBB7}" type="presOf" srcId="{AE6832DF-F342-4E5E-874B-361E9B378DEA}" destId="{E469AEA1-2570-476A-A104-5433781D916F}" srcOrd="0" destOrd="0" presId="urn:microsoft.com/office/officeart/2005/8/layout/process1"/>
    <dgm:cxn modelId="{0C7F9791-2B9F-4DA1-8FB1-831D1CF0901D}" type="presOf" srcId="{A852F5C1-F076-4BA8-9F5E-39CC40CDF139}" destId="{27D6234B-52FA-4B4C-A3D3-1CE90EFB0842}" srcOrd="0" destOrd="0" presId="urn:microsoft.com/office/officeart/2005/8/layout/process1"/>
    <dgm:cxn modelId="{CDBFE591-4D71-4F96-9829-A476CE253900}" type="presOf" srcId="{523E0BE2-6996-4641-B55B-15E5FF7E77DD}" destId="{DCDB480A-0448-4F55-A961-8A4BFB7FCF99}" srcOrd="0" destOrd="0" presId="urn:microsoft.com/office/officeart/2005/8/layout/process1"/>
    <dgm:cxn modelId="{2F7F76C8-77F1-4873-A26D-FC8F7DF1F902}" srcId="{523E0BE2-6996-4641-B55B-15E5FF7E77DD}" destId="{FBFB484E-15D9-46F5-884C-2F1F0A338710}" srcOrd="2" destOrd="0" parTransId="{38B3AA1C-AFC7-4FFF-817A-5E44970F7F40}" sibTransId="{AE6832DF-F342-4E5E-874B-361E9B378DEA}"/>
    <dgm:cxn modelId="{A5C4DCCE-48ED-4D25-A259-71D34D9B74E7}" type="presOf" srcId="{7B47F4B2-7952-4435-B12D-EA458C3426F3}" destId="{6EB5CE8F-5B4E-41EF-8DA0-5E2F777A2201}" srcOrd="1" destOrd="0" presId="urn:microsoft.com/office/officeart/2005/8/layout/process1"/>
    <dgm:cxn modelId="{65D506D7-9738-4ADC-B192-605AF23474A4}" type="presOf" srcId="{7B47F4B2-7952-4435-B12D-EA458C3426F3}" destId="{36ABE290-00A6-4A0B-B31E-82B1D0D1D138}" srcOrd="0" destOrd="0" presId="urn:microsoft.com/office/officeart/2005/8/layout/process1"/>
    <dgm:cxn modelId="{4D7C06E5-EE26-4B0D-92A5-4D8E6D50BD1D}" type="presOf" srcId="{05E01986-3FD5-4880-9AE4-31E3B6750581}" destId="{DFA36CA9-CC09-4245-9D63-F544BBFF8A3A}" srcOrd="0" destOrd="0" presId="urn:microsoft.com/office/officeart/2005/8/layout/process1"/>
    <dgm:cxn modelId="{B6F826E5-2A32-4B43-AF4C-B97B7BEE2589}" type="presOf" srcId="{AE6832DF-F342-4E5E-874B-361E9B378DEA}" destId="{52851EB2-31C1-4690-A7B5-65F4EF95F20E}" srcOrd="1" destOrd="0" presId="urn:microsoft.com/office/officeart/2005/8/layout/process1"/>
    <dgm:cxn modelId="{A96227EF-5F6B-4A1F-8FCC-8F2975B1829A}" srcId="{523E0BE2-6996-4641-B55B-15E5FF7E77DD}" destId="{02AFBDBF-5CFB-4C16-A952-457562B5A298}" srcOrd="0" destOrd="0" parTransId="{D093A52A-4953-46F1-A160-9CBE5F207678}" sibTransId="{7B47F4B2-7952-4435-B12D-EA458C3426F3}"/>
    <dgm:cxn modelId="{166FA951-6674-405D-947B-B576A0A4B1DE}" type="presParOf" srcId="{DCDB480A-0448-4F55-A961-8A4BFB7FCF99}" destId="{4ED4519D-C3E5-4EB7-9D17-629D0D00BCD0}" srcOrd="0" destOrd="0" presId="urn:microsoft.com/office/officeart/2005/8/layout/process1"/>
    <dgm:cxn modelId="{AE30986A-5D54-4130-8F01-032161A7B428}" type="presParOf" srcId="{DCDB480A-0448-4F55-A961-8A4BFB7FCF99}" destId="{36ABE290-00A6-4A0B-B31E-82B1D0D1D138}" srcOrd="1" destOrd="0" presId="urn:microsoft.com/office/officeart/2005/8/layout/process1"/>
    <dgm:cxn modelId="{8D78F95E-615F-4E8C-A717-028F70450F05}" type="presParOf" srcId="{36ABE290-00A6-4A0B-B31E-82B1D0D1D138}" destId="{6EB5CE8F-5B4E-41EF-8DA0-5E2F777A2201}" srcOrd="0" destOrd="0" presId="urn:microsoft.com/office/officeart/2005/8/layout/process1"/>
    <dgm:cxn modelId="{26779D9F-522D-4D2A-BA12-B9168EA6A2B7}" type="presParOf" srcId="{DCDB480A-0448-4F55-A961-8A4BFB7FCF99}" destId="{27D6234B-52FA-4B4C-A3D3-1CE90EFB0842}" srcOrd="2" destOrd="0" presId="urn:microsoft.com/office/officeart/2005/8/layout/process1"/>
    <dgm:cxn modelId="{3803FEEF-EE0C-4579-9274-658526B03ADE}" type="presParOf" srcId="{DCDB480A-0448-4F55-A961-8A4BFB7FCF99}" destId="{D5173E61-81BE-471E-B38B-B81B165AE920}" srcOrd="3" destOrd="0" presId="urn:microsoft.com/office/officeart/2005/8/layout/process1"/>
    <dgm:cxn modelId="{FE05BC01-3978-4E8A-8FB3-0C6FA4D95407}" type="presParOf" srcId="{D5173E61-81BE-471E-B38B-B81B165AE920}" destId="{1FA59BDE-7970-42F1-9E36-A2866F17594A}" srcOrd="0" destOrd="0" presId="urn:microsoft.com/office/officeart/2005/8/layout/process1"/>
    <dgm:cxn modelId="{3D05E76A-6060-4099-91ED-DCCBDC4BE13E}" type="presParOf" srcId="{DCDB480A-0448-4F55-A961-8A4BFB7FCF99}" destId="{C52764CE-BDD5-4620-97EE-BA42A8697C4E}" srcOrd="4" destOrd="0" presId="urn:microsoft.com/office/officeart/2005/8/layout/process1"/>
    <dgm:cxn modelId="{E9CCEC81-A0B1-486D-8A06-C89A0FB11AFC}" type="presParOf" srcId="{DCDB480A-0448-4F55-A961-8A4BFB7FCF99}" destId="{E469AEA1-2570-476A-A104-5433781D916F}" srcOrd="5" destOrd="0" presId="urn:microsoft.com/office/officeart/2005/8/layout/process1"/>
    <dgm:cxn modelId="{ECB5CEC1-2EC8-40C1-9DEC-6A1A736CBE7F}" type="presParOf" srcId="{E469AEA1-2570-476A-A104-5433781D916F}" destId="{52851EB2-31C1-4690-A7B5-65F4EF95F20E}" srcOrd="0" destOrd="0" presId="urn:microsoft.com/office/officeart/2005/8/layout/process1"/>
    <dgm:cxn modelId="{DE9585D0-C6E5-4D9B-ABD6-857F5969E7B0}" type="presParOf" srcId="{DCDB480A-0448-4F55-A961-8A4BFB7FCF99}" destId="{DFA36CA9-CC09-4245-9D63-F544BBFF8A3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414FC6-7E91-43AC-AD0C-F006EC30951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A30D7B62-AB73-42BA-BDC9-E4155EB92885}">
      <dgm:prSet phldrT="[Text]"/>
      <dgm:spPr>
        <a:solidFill>
          <a:srgbClr val="002060"/>
        </a:solidFill>
      </dgm:spPr>
      <dgm:t>
        <a:bodyPr/>
        <a:lstStyle/>
        <a:p>
          <a:pPr algn="ctr"/>
          <a:r>
            <a:rPr lang="en-SG" b="1" dirty="0"/>
            <a:t>Standardise Value</a:t>
          </a:r>
        </a:p>
      </dgm:t>
    </dgm:pt>
    <dgm:pt modelId="{946802CA-A016-45F4-8E3E-96ACCDA0DF1D}" type="parTrans" cxnId="{185FF253-9443-4021-B55F-95C37A05CAF5}">
      <dgm:prSet/>
      <dgm:spPr/>
      <dgm:t>
        <a:bodyPr/>
        <a:lstStyle/>
        <a:p>
          <a:pPr algn="l"/>
          <a:endParaRPr lang="en-SG"/>
        </a:p>
      </dgm:t>
    </dgm:pt>
    <dgm:pt modelId="{C13CCDF3-64DA-46F7-9618-82EC8DA3B4A3}" type="sibTrans" cxnId="{185FF253-9443-4021-B55F-95C37A05CAF5}">
      <dgm:prSet/>
      <dgm:spPr/>
      <dgm:t>
        <a:bodyPr/>
        <a:lstStyle/>
        <a:p>
          <a:pPr algn="l"/>
          <a:endParaRPr lang="en-SG"/>
        </a:p>
      </dgm:t>
    </dgm:pt>
    <dgm:pt modelId="{5DBEA583-A946-4FCF-94E4-5BD059B87B4A}">
      <dgm:prSet phldrT="[Text]"/>
      <dgm:spPr>
        <a:solidFill>
          <a:srgbClr val="002060"/>
        </a:solidFill>
      </dgm:spPr>
      <dgm:t>
        <a:bodyPr/>
        <a:lstStyle/>
        <a:p>
          <a:pPr algn="ctr"/>
          <a:r>
            <a:rPr lang="en-SG" b="1" dirty="0"/>
            <a:t>Merge Dataset</a:t>
          </a:r>
        </a:p>
      </dgm:t>
    </dgm:pt>
    <dgm:pt modelId="{F2CB7B88-4DFE-48EC-8F94-6AC2C5E497F9}" type="parTrans" cxnId="{D3FE06E0-1276-4F98-84C1-24D35047E695}">
      <dgm:prSet/>
      <dgm:spPr/>
      <dgm:t>
        <a:bodyPr/>
        <a:lstStyle/>
        <a:p>
          <a:pPr algn="l"/>
          <a:endParaRPr lang="en-SG"/>
        </a:p>
      </dgm:t>
    </dgm:pt>
    <dgm:pt modelId="{EEFBD539-38EF-4FDC-885B-AB87261B9DCC}" type="sibTrans" cxnId="{D3FE06E0-1276-4F98-84C1-24D35047E695}">
      <dgm:prSet/>
      <dgm:spPr/>
      <dgm:t>
        <a:bodyPr/>
        <a:lstStyle/>
        <a:p>
          <a:pPr algn="l"/>
          <a:endParaRPr lang="en-SG"/>
        </a:p>
      </dgm:t>
    </dgm:pt>
    <dgm:pt modelId="{1CA8C637-6379-4634-8CBB-DD2E14B8DA2E}">
      <dgm:prSet phldrT="[Text]"/>
      <dgm:spPr>
        <a:solidFill>
          <a:srgbClr val="002060"/>
        </a:solidFill>
      </dgm:spPr>
      <dgm:t>
        <a:bodyPr/>
        <a:lstStyle/>
        <a:p>
          <a:pPr algn="ctr"/>
          <a:r>
            <a:rPr lang="en-SG" b="1" dirty="0"/>
            <a:t>Drop &amp; Create Features</a:t>
          </a:r>
        </a:p>
      </dgm:t>
    </dgm:pt>
    <dgm:pt modelId="{6F0B2D8E-F114-46CB-8295-E36394C3AD59}" type="parTrans" cxnId="{1E8DCDB1-1EA2-4E9C-9F05-D7CC1B821485}">
      <dgm:prSet/>
      <dgm:spPr/>
      <dgm:t>
        <a:bodyPr/>
        <a:lstStyle/>
        <a:p>
          <a:pPr algn="l"/>
          <a:endParaRPr lang="en-SG"/>
        </a:p>
      </dgm:t>
    </dgm:pt>
    <dgm:pt modelId="{72804D87-0E2A-4D52-9270-A36769F732DC}" type="sibTrans" cxnId="{1E8DCDB1-1EA2-4E9C-9F05-D7CC1B821485}">
      <dgm:prSet/>
      <dgm:spPr/>
      <dgm:t>
        <a:bodyPr/>
        <a:lstStyle/>
        <a:p>
          <a:pPr algn="l"/>
          <a:endParaRPr lang="en-SG"/>
        </a:p>
      </dgm:t>
    </dgm:pt>
    <dgm:pt modelId="{A5278905-EA86-41A3-8409-EA98810B24D8}" type="pres">
      <dgm:prSet presAssocID="{B2414FC6-7E91-43AC-AD0C-F006EC30951E}" presName="Name0" presStyleCnt="0">
        <dgm:presLayoutVars>
          <dgm:dir/>
          <dgm:animLvl val="lvl"/>
          <dgm:resizeHandles val="exact"/>
        </dgm:presLayoutVars>
      </dgm:prSet>
      <dgm:spPr/>
    </dgm:pt>
    <dgm:pt modelId="{2856A657-8151-4803-A4EF-68371383A93B}" type="pres">
      <dgm:prSet presAssocID="{A30D7B62-AB73-42BA-BDC9-E4155EB92885}" presName="linNode" presStyleCnt="0"/>
      <dgm:spPr/>
    </dgm:pt>
    <dgm:pt modelId="{3F54B959-4850-45DA-9D53-9D092173B331}" type="pres">
      <dgm:prSet presAssocID="{A30D7B62-AB73-42BA-BDC9-E4155EB9288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F6AE0BD-8E77-4B8D-9C8A-B63217D97B54}" type="pres">
      <dgm:prSet presAssocID="{C13CCDF3-64DA-46F7-9618-82EC8DA3B4A3}" presName="sp" presStyleCnt="0"/>
      <dgm:spPr/>
    </dgm:pt>
    <dgm:pt modelId="{64DFEE33-BFC7-4EE9-9D7B-4CC331513919}" type="pres">
      <dgm:prSet presAssocID="{5DBEA583-A946-4FCF-94E4-5BD059B87B4A}" presName="linNode" presStyleCnt="0"/>
      <dgm:spPr/>
    </dgm:pt>
    <dgm:pt modelId="{0117A80C-88FD-40E3-A35D-993AA1050DCF}" type="pres">
      <dgm:prSet presAssocID="{5DBEA583-A946-4FCF-94E4-5BD059B87B4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1BA139C-3FA2-4198-B31A-DFB6A83A4318}" type="pres">
      <dgm:prSet presAssocID="{EEFBD539-38EF-4FDC-885B-AB87261B9DCC}" presName="sp" presStyleCnt="0"/>
      <dgm:spPr/>
    </dgm:pt>
    <dgm:pt modelId="{9346FCA8-B7FB-4BCA-8CDB-5EE42A8A5CE0}" type="pres">
      <dgm:prSet presAssocID="{1CA8C637-6379-4634-8CBB-DD2E14B8DA2E}" presName="linNode" presStyleCnt="0"/>
      <dgm:spPr/>
    </dgm:pt>
    <dgm:pt modelId="{2F88EF20-A420-4379-91A9-214932ADB1D3}" type="pres">
      <dgm:prSet presAssocID="{1CA8C637-6379-4634-8CBB-DD2E14B8DA2E}" presName="parentText" presStyleLbl="node1" presStyleIdx="2" presStyleCnt="3" custLinFactNeighborX="0" custLinFactNeighborY="67678">
        <dgm:presLayoutVars>
          <dgm:chMax val="1"/>
          <dgm:bulletEnabled val="1"/>
        </dgm:presLayoutVars>
      </dgm:prSet>
      <dgm:spPr/>
    </dgm:pt>
  </dgm:ptLst>
  <dgm:cxnLst>
    <dgm:cxn modelId="{762E8204-E9BA-4B85-9DAC-5500E3BE0C10}" type="presOf" srcId="{A30D7B62-AB73-42BA-BDC9-E4155EB92885}" destId="{3F54B959-4850-45DA-9D53-9D092173B331}" srcOrd="0" destOrd="0" presId="urn:microsoft.com/office/officeart/2005/8/layout/vList5"/>
    <dgm:cxn modelId="{B237C631-1F77-492E-B0C6-DE68C573ED88}" type="presOf" srcId="{B2414FC6-7E91-43AC-AD0C-F006EC30951E}" destId="{A5278905-EA86-41A3-8409-EA98810B24D8}" srcOrd="0" destOrd="0" presId="urn:microsoft.com/office/officeart/2005/8/layout/vList5"/>
    <dgm:cxn modelId="{88A3596C-B6A2-4514-9D44-EE3F287124C2}" type="presOf" srcId="{5DBEA583-A946-4FCF-94E4-5BD059B87B4A}" destId="{0117A80C-88FD-40E3-A35D-993AA1050DCF}" srcOrd="0" destOrd="0" presId="urn:microsoft.com/office/officeart/2005/8/layout/vList5"/>
    <dgm:cxn modelId="{185FF253-9443-4021-B55F-95C37A05CAF5}" srcId="{B2414FC6-7E91-43AC-AD0C-F006EC30951E}" destId="{A30D7B62-AB73-42BA-BDC9-E4155EB92885}" srcOrd="0" destOrd="0" parTransId="{946802CA-A016-45F4-8E3E-96ACCDA0DF1D}" sibTransId="{C13CCDF3-64DA-46F7-9618-82EC8DA3B4A3}"/>
    <dgm:cxn modelId="{ABC04D5A-9AF9-4BC5-9B06-B9B517A913D6}" type="presOf" srcId="{1CA8C637-6379-4634-8CBB-DD2E14B8DA2E}" destId="{2F88EF20-A420-4379-91A9-214932ADB1D3}" srcOrd="0" destOrd="0" presId="urn:microsoft.com/office/officeart/2005/8/layout/vList5"/>
    <dgm:cxn modelId="{1E8DCDB1-1EA2-4E9C-9F05-D7CC1B821485}" srcId="{B2414FC6-7E91-43AC-AD0C-F006EC30951E}" destId="{1CA8C637-6379-4634-8CBB-DD2E14B8DA2E}" srcOrd="2" destOrd="0" parTransId="{6F0B2D8E-F114-46CB-8295-E36394C3AD59}" sibTransId="{72804D87-0E2A-4D52-9270-A36769F732DC}"/>
    <dgm:cxn modelId="{D3FE06E0-1276-4F98-84C1-24D35047E695}" srcId="{B2414FC6-7E91-43AC-AD0C-F006EC30951E}" destId="{5DBEA583-A946-4FCF-94E4-5BD059B87B4A}" srcOrd="1" destOrd="0" parTransId="{F2CB7B88-4DFE-48EC-8F94-6AC2C5E497F9}" sibTransId="{EEFBD539-38EF-4FDC-885B-AB87261B9DCC}"/>
    <dgm:cxn modelId="{BF05C1A5-B36F-4E2C-9435-FED77C160CA8}" type="presParOf" srcId="{A5278905-EA86-41A3-8409-EA98810B24D8}" destId="{2856A657-8151-4803-A4EF-68371383A93B}" srcOrd="0" destOrd="0" presId="urn:microsoft.com/office/officeart/2005/8/layout/vList5"/>
    <dgm:cxn modelId="{D84DFF59-4FE8-42DB-BD67-D191FBF5B289}" type="presParOf" srcId="{2856A657-8151-4803-A4EF-68371383A93B}" destId="{3F54B959-4850-45DA-9D53-9D092173B331}" srcOrd="0" destOrd="0" presId="urn:microsoft.com/office/officeart/2005/8/layout/vList5"/>
    <dgm:cxn modelId="{D41F64AF-FA98-445C-B3EE-68B80F394655}" type="presParOf" srcId="{A5278905-EA86-41A3-8409-EA98810B24D8}" destId="{7F6AE0BD-8E77-4B8D-9C8A-B63217D97B54}" srcOrd="1" destOrd="0" presId="urn:microsoft.com/office/officeart/2005/8/layout/vList5"/>
    <dgm:cxn modelId="{6FDF6F56-3703-41AE-8821-9BBA14C536AF}" type="presParOf" srcId="{A5278905-EA86-41A3-8409-EA98810B24D8}" destId="{64DFEE33-BFC7-4EE9-9D7B-4CC331513919}" srcOrd="2" destOrd="0" presId="urn:microsoft.com/office/officeart/2005/8/layout/vList5"/>
    <dgm:cxn modelId="{7664DC09-E175-4B6A-A84C-C0466953E3C0}" type="presParOf" srcId="{64DFEE33-BFC7-4EE9-9D7B-4CC331513919}" destId="{0117A80C-88FD-40E3-A35D-993AA1050DCF}" srcOrd="0" destOrd="0" presId="urn:microsoft.com/office/officeart/2005/8/layout/vList5"/>
    <dgm:cxn modelId="{B3A74204-5E8B-450E-A57E-2332055FF1F8}" type="presParOf" srcId="{A5278905-EA86-41A3-8409-EA98810B24D8}" destId="{D1BA139C-3FA2-4198-B31A-DFB6A83A4318}" srcOrd="3" destOrd="0" presId="urn:microsoft.com/office/officeart/2005/8/layout/vList5"/>
    <dgm:cxn modelId="{E80795A6-490F-4F80-AD14-05CE6DDE95D2}" type="presParOf" srcId="{A5278905-EA86-41A3-8409-EA98810B24D8}" destId="{9346FCA8-B7FB-4BCA-8CDB-5EE42A8A5CE0}" srcOrd="4" destOrd="0" presId="urn:microsoft.com/office/officeart/2005/8/layout/vList5"/>
    <dgm:cxn modelId="{2642ECE0-719C-4998-A04D-B0C5E1D32E1A}" type="presParOf" srcId="{9346FCA8-B7FB-4BCA-8CDB-5EE42A8A5CE0}" destId="{2F88EF20-A420-4379-91A9-214932ADB1D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414FC6-7E91-43AC-AD0C-F006EC30951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A5278905-EA86-41A3-8409-EA98810B24D8}" type="pres">
      <dgm:prSet presAssocID="{B2414FC6-7E91-43AC-AD0C-F006EC30951E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B237C631-1F77-492E-B0C6-DE68C573ED88}" type="presOf" srcId="{B2414FC6-7E91-43AC-AD0C-F006EC30951E}" destId="{A5278905-EA86-41A3-8409-EA98810B24D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601739-19DD-4CD3-A272-5406487B70A4}" type="doc">
      <dgm:prSet loTypeId="urn:microsoft.com/office/officeart/2005/8/layout/pyramid1" loCatId="pyramid" qsTypeId="urn:microsoft.com/office/officeart/2005/8/quickstyle/3d7" qsCatId="3D" csTypeId="urn:microsoft.com/office/officeart/2005/8/colors/colorful2" csCatId="colorful" phldr="1"/>
      <dgm:spPr/>
    </dgm:pt>
    <dgm:pt modelId="{ACD60B7A-0C1E-4981-9CCC-0215F7163959}">
      <dgm:prSet phldrT="[Text]" custT="1"/>
      <dgm:spPr/>
      <dgm:t>
        <a:bodyPr/>
        <a:lstStyle/>
        <a:p>
          <a:r>
            <a:rPr lang="en-SG" sz="2800" dirty="0"/>
            <a:t>3000 </a:t>
          </a:r>
        </a:p>
        <a:p>
          <a:r>
            <a:rPr lang="en-SG" sz="2800" dirty="0"/>
            <a:t>Patient</a:t>
          </a:r>
        </a:p>
      </dgm:t>
    </dgm:pt>
    <dgm:pt modelId="{57FE6F44-626C-4F29-AD98-99C1E883B2A5}" type="parTrans" cxnId="{111E0281-565F-4D7D-84CF-4ED3ED50F639}">
      <dgm:prSet/>
      <dgm:spPr/>
      <dgm:t>
        <a:bodyPr/>
        <a:lstStyle/>
        <a:p>
          <a:endParaRPr lang="en-SG"/>
        </a:p>
      </dgm:t>
    </dgm:pt>
    <dgm:pt modelId="{990E9D19-165A-4718-88AC-9267E8DDF278}" type="sibTrans" cxnId="{111E0281-565F-4D7D-84CF-4ED3ED50F639}">
      <dgm:prSet/>
      <dgm:spPr/>
      <dgm:t>
        <a:bodyPr/>
        <a:lstStyle/>
        <a:p>
          <a:endParaRPr lang="en-SG"/>
        </a:p>
      </dgm:t>
    </dgm:pt>
    <dgm:pt modelId="{F1832E43-16AA-48D8-BA8D-6224D44CC176}">
      <dgm:prSet phldrT="[Text]" custT="1"/>
      <dgm:spPr/>
      <dgm:t>
        <a:bodyPr/>
        <a:lstStyle/>
        <a:p>
          <a:r>
            <a:rPr lang="en-SG" sz="2800" dirty="0"/>
            <a:t>3400 Visits</a:t>
          </a:r>
        </a:p>
      </dgm:t>
    </dgm:pt>
    <dgm:pt modelId="{480414F9-13B8-41CB-9DDA-A2222DD4B370}" type="parTrans" cxnId="{FC25D358-43CD-45E4-B8D4-12E0148BF818}">
      <dgm:prSet/>
      <dgm:spPr/>
      <dgm:t>
        <a:bodyPr/>
        <a:lstStyle/>
        <a:p>
          <a:endParaRPr lang="en-SG"/>
        </a:p>
      </dgm:t>
    </dgm:pt>
    <dgm:pt modelId="{4113CD0E-B715-4419-99F9-C6C2EB01874E}" type="sibTrans" cxnId="{FC25D358-43CD-45E4-B8D4-12E0148BF818}">
      <dgm:prSet/>
      <dgm:spPr/>
      <dgm:t>
        <a:bodyPr/>
        <a:lstStyle/>
        <a:p>
          <a:endParaRPr lang="en-SG"/>
        </a:p>
      </dgm:t>
    </dgm:pt>
    <dgm:pt modelId="{208C91C6-5D88-4CB5-87F4-8E5AC32D105A}">
      <dgm:prSet phldrT="[Text]" custT="1"/>
      <dgm:spPr/>
      <dgm:t>
        <a:bodyPr/>
        <a:lstStyle/>
        <a:p>
          <a:r>
            <a:rPr lang="en-SG" sz="2800" dirty="0"/>
            <a:t>Each Visit correspond to 4 Bill ID (13,600)</a:t>
          </a:r>
        </a:p>
      </dgm:t>
    </dgm:pt>
    <dgm:pt modelId="{FA9A0D36-477C-4E34-9AFE-11CBC669E174}" type="parTrans" cxnId="{B31692ED-4C21-4E9B-9AF7-C0439AB375C9}">
      <dgm:prSet/>
      <dgm:spPr/>
      <dgm:t>
        <a:bodyPr/>
        <a:lstStyle/>
        <a:p>
          <a:endParaRPr lang="en-SG"/>
        </a:p>
      </dgm:t>
    </dgm:pt>
    <dgm:pt modelId="{F1924A7F-AC02-450A-A5B2-E3F6D15A9719}" type="sibTrans" cxnId="{B31692ED-4C21-4E9B-9AF7-C0439AB375C9}">
      <dgm:prSet/>
      <dgm:spPr/>
      <dgm:t>
        <a:bodyPr/>
        <a:lstStyle/>
        <a:p>
          <a:endParaRPr lang="en-SG"/>
        </a:p>
      </dgm:t>
    </dgm:pt>
    <dgm:pt modelId="{F97DF1E4-6D3A-4D75-9882-82867F06DCF1}" type="pres">
      <dgm:prSet presAssocID="{7C601739-19DD-4CD3-A272-5406487B70A4}" presName="Name0" presStyleCnt="0">
        <dgm:presLayoutVars>
          <dgm:dir/>
          <dgm:animLvl val="lvl"/>
          <dgm:resizeHandles val="exact"/>
        </dgm:presLayoutVars>
      </dgm:prSet>
      <dgm:spPr/>
    </dgm:pt>
    <dgm:pt modelId="{05A53972-7286-4E3E-8B99-BF76449C6721}" type="pres">
      <dgm:prSet presAssocID="{ACD60B7A-0C1E-4981-9CCC-0215F7163959}" presName="Name8" presStyleCnt="0"/>
      <dgm:spPr/>
    </dgm:pt>
    <dgm:pt modelId="{F45B594A-E7B2-4A84-A8A7-948150DEAF8D}" type="pres">
      <dgm:prSet presAssocID="{ACD60B7A-0C1E-4981-9CCC-0215F7163959}" presName="level" presStyleLbl="node1" presStyleIdx="0" presStyleCnt="3">
        <dgm:presLayoutVars>
          <dgm:chMax val="1"/>
          <dgm:bulletEnabled val="1"/>
        </dgm:presLayoutVars>
      </dgm:prSet>
      <dgm:spPr/>
    </dgm:pt>
    <dgm:pt modelId="{28C3685C-E30C-46DE-B955-B6E3120DFB29}" type="pres">
      <dgm:prSet presAssocID="{ACD60B7A-0C1E-4981-9CCC-0215F71639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85FDAD5-2376-4C8D-94E0-06D22DA09995}" type="pres">
      <dgm:prSet presAssocID="{F1832E43-16AA-48D8-BA8D-6224D44CC176}" presName="Name8" presStyleCnt="0"/>
      <dgm:spPr/>
    </dgm:pt>
    <dgm:pt modelId="{9A847656-A0FD-4B83-9614-516C0E776CB2}" type="pres">
      <dgm:prSet presAssocID="{F1832E43-16AA-48D8-BA8D-6224D44CC176}" presName="level" presStyleLbl="node1" presStyleIdx="1" presStyleCnt="3">
        <dgm:presLayoutVars>
          <dgm:chMax val="1"/>
          <dgm:bulletEnabled val="1"/>
        </dgm:presLayoutVars>
      </dgm:prSet>
      <dgm:spPr/>
    </dgm:pt>
    <dgm:pt modelId="{28913847-D809-4D76-91F6-426E8402E1C6}" type="pres">
      <dgm:prSet presAssocID="{F1832E43-16AA-48D8-BA8D-6224D44CC17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DA372DF-B3A1-4A5D-9182-DA39B522A644}" type="pres">
      <dgm:prSet presAssocID="{208C91C6-5D88-4CB5-87F4-8E5AC32D105A}" presName="Name8" presStyleCnt="0"/>
      <dgm:spPr/>
    </dgm:pt>
    <dgm:pt modelId="{9AA7EA2E-E034-469B-A7A2-193D313EEDA1}" type="pres">
      <dgm:prSet presAssocID="{208C91C6-5D88-4CB5-87F4-8E5AC32D105A}" presName="level" presStyleLbl="node1" presStyleIdx="2" presStyleCnt="3">
        <dgm:presLayoutVars>
          <dgm:chMax val="1"/>
          <dgm:bulletEnabled val="1"/>
        </dgm:presLayoutVars>
      </dgm:prSet>
      <dgm:spPr/>
    </dgm:pt>
    <dgm:pt modelId="{0007FD20-9354-493E-BA8F-F71D8F5688A3}" type="pres">
      <dgm:prSet presAssocID="{208C91C6-5D88-4CB5-87F4-8E5AC32D105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C25D358-43CD-45E4-B8D4-12E0148BF818}" srcId="{7C601739-19DD-4CD3-A272-5406487B70A4}" destId="{F1832E43-16AA-48D8-BA8D-6224D44CC176}" srcOrd="1" destOrd="0" parTransId="{480414F9-13B8-41CB-9DDA-A2222DD4B370}" sibTransId="{4113CD0E-B715-4419-99F9-C6C2EB01874E}"/>
    <dgm:cxn modelId="{111E0281-565F-4D7D-84CF-4ED3ED50F639}" srcId="{7C601739-19DD-4CD3-A272-5406487B70A4}" destId="{ACD60B7A-0C1E-4981-9CCC-0215F7163959}" srcOrd="0" destOrd="0" parTransId="{57FE6F44-626C-4F29-AD98-99C1E883B2A5}" sibTransId="{990E9D19-165A-4718-88AC-9267E8DDF278}"/>
    <dgm:cxn modelId="{7CED8E95-E056-4DAC-8C34-ADB4A8421A26}" type="presOf" srcId="{208C91C6-5D88-4CB5-87F4-8E5AC32D105A}" destId="{0007FD20-9354-493E-BA8F-F71D8F5688A3}" srcOrd="1" destOrd="0" presId="urn:microsoft.com/office/officeart/2005/8/layout/pyramid1"/>
    <dgm:cxn modelId="{537F1BAE-06BD-4771-AB2C-97AB42918646}" type="presOf" srcId="{ACD60B7A-0C1E-4981-9CCC-0215F7163959}" destId="{F45B594A-E7B2-4A84-A8A7-948150DEAF8D}" srcOrd="0" destOrd="0" presId="urn:microsoft.com/office/officeart/2005/8/layout/pyramid1"/>
    <dgm:cxn modelId="{DC4523B4-6CF4-4E03-B7AD-16FE9EE25BC2}" type="presOf" srcId="{F1832E43-16AA-48D8-BA8D-6224D44CC176}" destId="{9A847656-A0FD-4B83-9614-516C0E776CB2}" srcOrd="0" destOrd="0" presId="urn:microsoft.com/office/officeart/2005/8/layout/pyramid1"/>
    <dgm:cxn modelId="{7F62E1B6-401E-42B0-AF39-E8E254ECDA97}" type="presOf" srcId="{7C601739-19DD-4CD3-A272-5406487B70A4}" destId="{F97DF1E4-6D3A-4D75-9882-82867F06DCF1}" srcOrd="0" destOrd="0" presId="urn:microsoft.com/office/officeart/2005/8/layout/pyramid1"/>
    <dgm:cxn modelId="{D24562BC-2601-4C4F-A948-D8176BE949B3}" type="presOf" srcId="{208C91C6-5D88-4CB5-87F4-8E5AC32D105A}" destId="{9AA7EA2E-E034-469B-A7A2-193D313EEDA1}" srcOrd="0" destOrd="0" presId="urn:microsoft.com/office/officeart/2005/8/layout/pyramid1"/>
    <dgm:cxn modelId="{C37310D7-F126-4893-97F4-0101E43846FB}" type="presOf" srcId="{F1832E43-16AA-48D8-BA8D-6224D44CC176}" destId="{28913847-D809-4D76-91F6-426E8402E1C6}" srcOrd="1" destOrd="0" presId="urn:microsoft.com/office/officeart/2005/8/layout/pyramid1"/>
    <dgm:cxn modelId="{E320B2E6-834A-4DED-BF47-33985F69EBE8}" type="presOf" srcId="{ACD60B7A-0C1E-4981-9CCC-0215F7163959}" destId="{28C3685C-E30C-46DE-B955-B6E3120DFB29}" srcOrd="1" destOrd="0" presId="urn:microsoft.com/office/officeart/2005/8/layout/pyramid1"/>
    <dgm:cxn modelId="{B31692ED-4C21-4E9B-9AF7-C0439AB375C9}" srcId="{7C601739-19DD-4CD3-A272-5406487B70A4}" destId="{208C91C6-5D88-4CB5-87F4-8E5AC32D105A}" srcOrd="2" destOrd="0" parTransId="{FA9A0D36-477C-4E34-9AFE-11CBC669E174}" sibTransId="{F1924A7F-AC02-450A-A5B2-E3F6D15A9719}"/>
    <dgm:cxn modelId="{965505E2-A33C-43AA-B52B-CF20065B64F1}" type="presParOf" srcId="{F97DF1E4-6D3A-4D75-9882-82867F06DCF1}" destId="{05A53972-7286-4E3E-8B99-BF76449C6721}" srcOrd="0" destOrd="0" presId="urn:microsoft.com/office/officeart/2005/8/layout/pyramid1"/>
    <dgm:cxn modelId="{4A42C2C5-C759-4109-8917-EB93E066DC1A}" type="presParOf" srcId="{05A53972-7286-4E3E-8B99-BF76449C6721}" destId="{F45B594A-E7B2-4A84-A8A7-948150DEAF8D}" srcOrd="0" destOrd="0" presId="urn:microsoft.com/office/officeart/2005/8/layout/pyramid1"/>
    <dgm:cxn modelId="{8EC8B9DD-2165-4CD2-A24C-8D971CC04D2D}" type="presParOf" srcId="{05A53972-7286-4E3E-8B99-BF76449C6721}" destId="{28C3685C-E30C-46DE-B955-B6E3120DFB29}" srcOrd="1" destOrd="0" presId="urn:microsoft.com/office/officeart/2005/8/layout/pyramid1"/>
    <dgm:cxn modelId="{D198359D-C529-4A0A-95A4-4B6EEF68C33A}" type="presParOf" srcId="{F97DF1E4-6D3A-4D75-9882-82867F06DCF1}" destId="{785FDAD5-2376-4C8D-94E0-06D22DA09995}" srcOrd="1" destOrd="0" presId="urn:microsoft.com/office/officeart/2005/8/layout/pyramid1"/>
    <dgm:cxn modelId="{8D74960C-CED3-41B5-B8F0-57C3310A62D2}" type="presParOf" srcId="{785FDAD5-2376-4C8D-94E0-06D22DA09995}" destId="{9A847656-A0FD-4B83-9614-516C0E776CB2}" srcOrd="0" destOrd="0" presId="urn:microsoft.com/office/officeart/2005/8/layout/pyramid1"/>
    <dgm:cxn modelId="{8F300F9C-2765-40A5-AEC0-81F83DB99956}" type="presParOf" srcId="{785FDAD5-2376-4C8D-94E0-06D22DA09995}" destId="{28913847-D809-4D76-91F6-426E8402E1C6}" srcOrd="1" destOrd="0" presId="urn:microsoft.com/office/officeart/2005/8/layout/pyramid1"/>
    <dgm:cxn modelId="{27890F7F-C3CB-409D-AB46-D46B6AA4EA1F}" type="presParOf" srcId="{F97DF1E4-6D3A-4D75-9882-82867F06DCF1}" destId="{BDA372DF-B3A1-4A5D-9182-DA39B522A644}" srcOrd="2" destOrd="0" presId="urn:microsoft.com/office/officeart/2005/8/layout/pyramid1"/>
    <dgm:cxn modelId="{1B200775-9A73-46E1-84BC-7F6B20C463A1}" type="presParOf" srcId="{BDA372DF-B3A1-4A5D-9182-DA39B522A644}" destId="{9AA7EA2E-E034-469B-A7A2-193D313EEDA1}" srcOrd="0" destOrd="0" presId="urn:microsoft.com/office/officeart/2005/8/layout/pyramid1"/>
    <dgm:cxn modelId="{AF21A6E3-C413-491A-ABB1-D285BB86004E}" type="presParOf" srcId="{BDA372DF-B3A1-4A5D-9182-DA39B522A644}" destId="{0007FD20-9354-493E-BA8F-F71D8F5688A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4519D-C3E5-4EB7-9D17-629D0D00BCD0}">
      <dsp:nvSpPr>
        <dsp:cNvPr id="0" name=""/>
        <dsp:cNvSpPr/>
      </dsp:nvSpPr>
      <dsp:spPr>
        <a:xfrm>
          <a:off x="5343" y="1179457"/>
          <a:ext cx="2336454" cy="140187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600" kern="1200" dirty="0"/>
            <a:t>Import Data</a:t>
          </a:r>
        </a:p>
      </dsp:txBody>
      <dsp:txXfrm>
        <a:off x="46402" y="1220516"/>
        <a:ext cx="2254336" cy="1319754"/>
      </dsp:txXfrm>
    </dsp:sp>
    <dsp:sp modelId="{36ABE290-00A6-4A0B-B31E-82B1D0D1D138}">
      <dsp:nvSpPr>
        <dsp:cNvPr id="0" name=""/>
        <dsp:cNvSpPr/>
      </dsp:nvSpPr>
      <dsp:spPr>
        <a:xfrm>
          <a:off x="2575443" y="1590673"/>
          <a:ext cx="495328" cy="5794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400" kern="1200"/>
        </a:p>
      </dsp:txBody>
      <dsp:txXfrm>
        <a:off x="2575443" y="1706561"/>
        <a:ext cx="346730" cy="347664"/>
      </dsp:txXfrm>
    </dsp:sp>
    <dsp:sp modelId="{27D6234B-52FA-4B4C-A3D3-1CE90EFB0842}">
      <dsp:nvSpPr>
        <dsp:cNvPr id="0" name=""/>
        <dsp:cNvSpPr/>
      </dsp:nvSpPr>
      <dsp:spPr>
        <a:xfrm>
          <a:off x="3276380" y="1179457"/>
          <a:ext cx="2336454" cy="140187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600" kern="1200" dirty="0"/>
            <a:t>Data Processing</a:t>
          </a:r>
        </a:p>
      </dsp:txBody>
      <dsp:txXfrm>
        <a:off x="3317439" y="1220516"/>
        <a:ext cx="2254336" cy="1319754"/>
      </dsp:txXfrm>
    </dsp:sp>
    <dsp:sp modelId="{D5173E61-81BE-471E-B38B-B81B165AE920}">
      <dsp:nvSpPr>
        <dsp:cNvPr id="0" name=""/>
        <dsp:cNvSpPr/>
      </dsp:nvSpPr>
      <dsp:spPr>
        <a:xfrm>
          <a:off x="5846480" y="1590673"/>
          <a:ext cx="495328" cy="5794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400" kern="1200"/>
        </a:p>
      </dsp:txBody>
      <dsp:txXfrm>
        <a:off x="5846480" y="1706561"/>
        <a:ext cx="346730" cy="347664"/>
      </dsp:txXfrm>
    </dsp:sp>
    <dsp:sp modelId="{C52764CE-BDD5-4620-97EE-BA42A8697C4E}">
      <dsp:nvSpPr>
        <dsp:cNvPr id="0" name=""/>
        <dsp:cNvSpPr/>
      </dsp:nvSpPr>
      <dsp:spPr>
        <a:xfrm>
          <a:off x="6547416" y="1179457"/>
          <a:ext cx="2336454" cy="140187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600" kern="1200" dirty="0"/>
            <a:t>Overall EDA</a:t>
          </a:r>
        </a:p>
      </dsp:txBody>
      <dsp:txXfrm>
        <a:off x="6588475" y="1220516"/>
        <a:ext cx="2254336" cy="1319754"/>
      </dsp:txXfrm>
    </dsp:sp>
    <dsp:sp modelId="{E469AEA1-2570-476A-A104-5433781D916F}">
      <dsp:nvSpPr>
        <dsp:cNvPr id="0" name=""/>
        <dsp:cNvSpPr/>
      </dsp:nvSpPr>
      <dsp:spPr>
        <a:xfrm>
          <a:off x="9117516" y="1590673"/>
          <a:ext cx="495328" cy="5794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400" kern="1200"/>
        </a:p>
      </dsp:txBody>
      <dsp:txXfrm>
        <a:off x="9117516" y="1706561"/>
        <a:ext cx="346730" cy="347664"/>
      </dsp:txXfrm>
    </dsp:sp>
    <dsp:sp modelId="{DFA36CA9-CC09-4245-9D63-F544BBFF8A3A}">
      <dsp:nvSpPr>
        <dsp:cNvPr id="0" name=""/>
        <dsp:cNvSpPr/>
      </dsp:nvSpPr>
      <dsp:spPr>
        <a:xfrm>
          <a:off x="9818452" y="1179457"/>
          <a:ext cx="2336454" cy="140187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600" kern="1200" dirty="0"/>
            <a:t>In Depth Analysis</a:t>
          </a:r>
        </a:p>
      </dsp:txBody>
      <dsp:txXfrm>
        <a:off x="9859511" y="1220516"/>
        <a:ext cx="2254336" cy="1319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4B959-4850-45DA-9D53-9D092173B331}">
      <dsp:nvSpPr>
        <dsp:cNvPr id="0" name=""/>
        <dsp:cNvSpPr/>
      </dsp:nvSpPr>
      <dsp:spPr>
        <a:xfrm>
          <a:off x="1177132" y="2511"/>
          <a:ext cx="1324274" cy="1657525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 dirty="0"/>
            <a:t>Standardise Value</a:t>
          </a:r>
        </a:p>
      </dsp:txBody>
      <dsp:txXfrm>
        <a:off x="1241778" y="67157"/>
        <a:ext cx="1194982" cy="1528233"/>
      </dsp:txXfrm>
    </dsp:sp>
    <dsp:sp modelId="{0117A80C-88FD-40E3-A35D-993AA1050DCF}">
      <dsp:nvSpPr>
        <dsp:cNvPr id="0" name=""/>
        <dsp:cNvSpPr/>
      </dsp:nvSpPr>
      <dsp:spPr>
        <a:xfrm>
          <a:off x="1177132" y="1742913"/>
          <a:ext cx="1324274" cy="1657525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 dirty="0"/>
            <a:t>Merge Dataset</a:t>
          </a:r>
        </a:p>
      </dsp:txBody>
      <dsp:txXfrm>
        <a:off x="1241778" y="1807559"/>
        <a:ext cx="1194982" cy="1528233"/>
      </dsp:txXfrm>
    </dsp:sp>
    <dsp:sp modelId="{2F88EF20-A420-4379-91A9-214932ADB1D3}">
      <dsp:nvSpPr>
        <dsp:cNvPr id="0" name=""/>
        <dsp:cNvSpPr/>
      </dsp:nvSpPr>
      <dsp:spPr>
        <a:xfrm>
          <a:off x="1177132" y="3485827"/>
          <a:ext cx="1324274" cy="1657525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 dirty="0"/>
            <a:t>Drop &amp; Create Features</a:t>
          </a:r>
        </a:p>
      </dsp:txBody>
      <dsp:txXfrm>
        <a:off x="1241778" y="3550473"/>
        <a:ext cx="1194982" cy="1528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B594A-E7B2-4A84-A8A7-948150DEAF8D}">
      <dsp:nvSpPr>
        <dsp:cNvPr id="0" name=""/>
        <dsp:cNvSpPr/>
      </dsp:nvSpPr>
      <dsp:spPr>
        <a:xfrm>
          <a:off x="2709333" y="0"/>
          <a:ext cx="2709333" cy="1806222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3000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Patient</a:t>
          </a:r>
        </a:p>
      </dsp:txBody>
      <dsp:txXfrm>
        <a:off x="2709333" y="0"/>
        <a:ext cx="2709333" cy="1806222"/>
      </dsp:txXfrm>
    </dsp:sp>
    <dsp:sp modelId="{9A847656-A0FD-4B83-9614-516C0E776CB2}">
      <dsp:nvSpPr>
        <dsp:cNvPr id="0" name=""/>
        <dsp:cNvSpPr/>
      </dsp:nvSpPr>
      <dsp:spPr>
        <a:xfrm>
          <a:off x="1354666" y="1806222"/>
          <a:ext cx="5418666" cy="1806222"/>
        </a:xfrm>
        <a:prstGeom prst="trapezoid">
          <a:avLst>
            <a:gd name="adj" fmla="val 7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3400 Visits</a:t>
          </a:r>
        </a:p>
      </dsp:txBody>
      <dsp:txXfrm>
        <a:off x="2302933" y="1806222"/>
        <a:ext cx="3522133" cy="1806222"/>
      </dsp:txXfrm>
    </dsp:sp>
    <dsp:sp modelId="{9AA7EA2E-E034-469B-A7A2-193D313EEDA1}">
      <dsp:nvSpPr>
        <dsp:cNvPr id="0" name=""/>
        <dsp:cNvSpPr/>
      </dsp:nvSpPr>
      <dsp:spPr>
        <a:xfrm>
          <a:off x="0" y="3612444"/>
          <a:ext cx="8128000" cy="1806222"/>
        </a:xfrm>
        <a:prstGeom prst="trapezoid">
          <a:avLst>
            <a:gd name="adj" fmla="val 7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Each Visit correspond to 4 Bill ID (13,600)</a:t>
          </a:r>
        </a:p>
      </dsp:txBody>
      <dsp:txXfrm>
        <a:off x="1422399" y="3612444"/>
        <a:ext cx="5283200" cy="1806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82EDC-BB9E-40D0-9AF3-72F2A580EA73}" type="datetimeFigureOut">
              <a:rPr lang="en-SG" smtClean="0"/>
              <a:t>7/1/2022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4D0FB-EE91-4A36-92A0-DEA493507D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99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SG" dirty="0"/>
              <a:t>Created a column for total medical history , symptom , preop med</a:t>
            </a:r>
          </a:p>
          <a:p>
            <a:pPr marL="171450" indent="-171450">
              <a:buFontTx/>
              <a:buChar char="-"/>
            </a:pPr>
            <a:r>
              <a:rPr lang="en-SG" dirty="0"/>
              <a:t>Creates a column for age</a:t>
            </a:r>
          </a:p>
          <a:p>
            <a:pPr marL="171450" indent="-171450">
              <a:buFontTx/>
              <a:buChar char="-"/>
            </a:pPr>
            <a:r>
              <a:rPr lang="en-SG" dirty="0"/>
              <a:t>Created a col for BMI</a:t>
            </a:r>
          </a:p>
          <a:p>
            <a:pPr marL="171450" indent="-171450">
              <a:buFontTx/>
              <a:buChar char="-"/>
            </a:pPr>
            <a:r>
              <a:rPr lang="en-SG" dirty="0"/>
              <a:t>Created a column for hospitalisation stay in date</a:t>
            </a:r>
          </a:p>
          <a:p>
            <a:pPr marL="171450" indent="-171450">
              <a:buFontTx/>
              <a:buChar char="-"/>
            </a:pPr>
            <a:r>
              <a:rPr lang="en-SG" dirty="0"/>
              <a:t>Remove all date column after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E74D5-F711-4D55-B848-12C60628734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6256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1F3F8-E3AB-4867-A9BC-FF379B8BEFA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9344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1F3F8-E3AB-4867-A9BC-FF379B8BEFA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Could we have fine tune our ML model to get a better score so that the feature importance could be a more accurate indicator? Prelim exploration had yield better results by grouping the patient ID together. The non group patient ID did not give a better score because it originate back to how the patient bill is being generated. A single patient visit generate 4 different bill with mostly the same clinical data , thus the model might be confused with regards to a bill vs the patient id.</a:t>
            </a:r>
          </a:p>
          <a:p>
            <a:endParaRPr lang="en-GB" dirty="0"/>
          </a:p>
          <a:p>
            <a:r>
              <a:rPr lang="en-GB" dirty="0"/>
              <a:t>- Could we have perform clustering on the grouped dataset and explore further? Initial studies using PCA on the non-group patient ID had not yield very meaningful clusters.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1F3F8-E3AB-4867-A9BC-FF379B8BEFA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69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Could we have fine tune our ML model to get a better score so that the feature importance could be a more accurate indicator? Prelim exploration had yield better results by grouping the patient ID together. The non group patient ID did not give a better score because it originate back to how the patient bill is being generated. A single patient visit generate 4 different bill with mostly the same clinical data , thus the model might be confused with regards to a bill vs the patient id.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D0FB-EE91-4A36-92A0-DEA493507D9C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8011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overall big picture does not seem to point a very clear indication.</a:t>
            </a:r>
          </a:p>
          <a:p>
            <a:endParaRPr lang="en-SG" dirty="0"/>
          </a:p>
          <a:p>
            <a:r>
              <a:rPr lang="en-SG" dirty="0"/>
              <a:t>- For example , older people will have more conditions. Coincidently , It might had been intended as it during the filtering of the data</a:t>
            </a:r>
          </a:p>
          <a:p>
            <a:r>
              <a:rPr lang="en-SG" dirty="0"/>
              <a:t>- Also I will have thought that having more symptoms or medical history or pre-op medications will complicate the operations , and thus drive up the cost, but apparently it does not indicate 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1F3F8-E3AB-4867-A9BC-FF379B8BEFA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080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/>
              <a:t>Having more medical history ,symptom or preop medication does not seem to clearly indicate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D0FB-EE91-4A36-92A0-DEA493507D9C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0203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/>
              <a:t>Having more medical history ,symptom or preop medication does not seem to clearly indicate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D0FB-EE91-4A36-92A0-DEA493507D9C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793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/>
              <a:t>Having more medical history ,symptom or preop medication does not seem to clearly indicate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D0FB-EE91-4A36-92A0-DEA493507D9C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222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1F3F8-E3AB-4867-A9BC-FF379B8BEFA3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411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1F3F8-E3AB-4867-A9BC-FF379B8BEFA3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152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General observation : </a:t>
            </a:r>
          </a:p>
          <a:p>
            <a:endParaRPr lang="en-SG" dirty="0"/>
          </a:p>
          <a:p>
            <a:pPr marL="228600" indent="-228600">
              <a:buAutoNum type="arabicPeriod"/>
            </a:pPr>
            <a:r>
              <a:rPr lang="en-SG" dirty="0"/>
              <a:t>3000 patient ID</a:t>
            </a:r>
          </a:p>
          <a:p>
            <a:pPr marL="228600" indent="-228600">
              <a:buAutoNum type="arabicPeriod"/>
            </a:pPr>
            <a:r>
              <a:rPr lang="en-SG" dirty="0"/>
              <a:t>There are 3400 visits in total</a:t>
            </a:r>
          </a:p>
          <a:p>
            <a:pPr marL="228600" indent="-228600">
              <a:buAutoNum type="arabicPeriod"/>
            </a:pPr>
            <a:r>
              <a:rPr lang="en-SG" dirty="0"/>
              <a:t>And each visit correspond to 4 bill ID</a:t>
            </a:r>
          </a:p>
          <a:p>
            <a:pPr marL="228600" indent="-228600">
              <a:buAutoNum type="arabicPeriod"/>
            </a:pPr>
            <a:r>
              <a:rPr lang="en-SG" dirty="0"/>
              <a:t>Therefore there are 3400 x 4  = 13600 rows for the bill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E74D5-F711-4D55-B848-12C60628734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584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1F3F8-E3AB-4867-A9BC-FF379B8BEFA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568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/>
              <a:t>Having more medical history ,symptom or preop medication does not seem to clearly indicate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D0FB-EE91-4A36-92A0-DEA493507D9C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3324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/>
              <a:t>Having more medical history ,symptom or preop medication does not seem to clearly indicate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D0FB-EE91-4A36-92A0-DEA493507D9C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49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Gender : Fairly 50-50 distribution (~6.8k for both difference of 16)</a:t>
            </a:r>
          </a:p>
          <a:p>
            <a:r>
              <a:rPr lang="en-SG" dirty="0"/>
              <a:t>Residence : 80% SG , 15% PR , 5% Foreigner</a:t>
            </a:r>
          </a:p>
          <a:p>
            <a:endParaRPr lang="en-SG" dirty="0"/>
          </a:p>
          <a:p>
            <a:r>
              <a:rPr lang="en-SG" dirty="0"/>
              <a:t>SG Mean amount = 5k , foreigner = 10k , PR ~6k</a:t>
            </a:r>
          </a:p>
          <a:p>
            <a:r>
              <a:rPr lang="en-SG" dirty="0"/>
              <a:t>SG Max amount = 42k , foreigner = 82k , PR ~47K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D0FB-EE91-4A36-92A0-DEA493507D9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096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D0FB-EE91-4A36-92A0-DEA493507D9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38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Apparently no. The correlation </a:t>
            </a:r>
            <a:r>
              <a:rPr lang="en-SG" dirty="0" err="1"/>
              <a:t>coef</a:t>
            </a:r>
            <a:r>
              <a:rPr lang="en-SG" dirty="0"/>
              <a:t> </a:t>
            </a:r>
            <a:r>
              <a:rPr lang="en-SG" dirty="0" err="1"/>
              <a:t>wrt</a:t>
            </a:r>
            <a:r>
              <a:rPr lang="en-SG" dirty="0"/>
              <a:t> BMI is less than 0.05 for these overall features</a:t>
            </a:r>
          </a:p>
          <a:p>
            <a:endParaRPr lang="en-SG" dirty="0"/>
          </a:p>
          <a:p>
            <a:r>
              <a:rPr lang="en-SG" dirty="0"/>
              <a:t>Most of the patient is overweight and severe obesity ~40% in each category.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D0FB-EE91-4A36-92A0-DEA493507D9C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961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Having more medical history ,symptom or preop medication does not seem to clearly indicate a more complex operations or medication which will lead to a more complex and expensive 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4D0FB-EE91-4A36-92A0-DEA493507D9C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671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overall big picture does not seem to point a very clear indication.</a:t>
            </a:r>
          </a:p>
          <a:p>
            <a:endParaRPr lang="en-SG" dirty="0"/>
          </a:p>
          <a:p>
            <a:r>
              <a:rPr lang="en-SG" dirty="0"/>
              <a:t>- For example , older people will have more conditions. Coincidently , It might had been intended as it during the filtering of the data</a:t>
            </a:r>
          </a:p>
          <a:p>
            <a:r>
              <a:rPr lang="en-SG" dirty="0"/>
              <a:t>- Also I will have thought that having more symptoms or medical history or pre-op medications will complicate the operations , and thus drive up the cost, but apparently it does not indicate 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1F3F8-E3AB-4867-A9BC-FF379B8BEFA3}" type="slidenum">
              <a:rPr lang="en-SG" smtClean="0"/>
              <a:t>10</a:t>
            </a:fld>
            <a:endParaRPr lang="en-S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Base on various technique , I had tried to find whether there might be any strong feature that is correlated with regards to the cost.</a:t>
            </a:r>
          </a:p>
          <a:p>
            <a:r>
              <a:rPr lang="en-SG" dirty="0"/>
              <a:t>Out of this various </a:t>
            </a:r>
            <a:r>
              <a:rPr lang="en-SG" dirty="0" err="1"/>
              <a:t>methodlogy</a:t>
            </a:r>
            <a:r>
              <a:rPr lang="en-SG" dirty="0"/>
              <a:t> , symptom 5 standout the most amongst the remaining.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1F3F8-E3AB-4867-A9BC-FF379B8BEFA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7692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1F3F8-E3AB-4867-A9BC-FF379B8BEFA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414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4B44-32DF-43F6-9729-2689BCF1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ED3A-81BF-4DF3-BB42-A29420B05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80C1A-0E4F-473A-8219-26C3138E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91BD-9FD9-40AB-BA12-4AE7E4D14F78}" type="datetimeFigureOut">
              <a:rPr lang="en-SG" smtClean="0"/>
              <a:t>7/1/2022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7F0E-D0EE-4381-A092-EA7AC4A8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7982-B6DA-4CC5-97A8-B4CA54E7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97BB-EE83-4634-ABC1-58DD6CDF7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105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46F9-DF28-4D92-BBC9-4C22F997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D30F6-FC06-446F-997D-F11576AB3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DFBF-D6B5-4708-BDC9-FE37CF4C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91BD-9FD9-40AB-BA12-4AE7E4D14F78}" type="datetimeFigureOut">
              <a:rPr lang="en-SG" smtClean="0"/>
              <a:t>7/1/2022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85FAA-B001-4502-9364-6F3F0FCC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6354-0D8B-4957-AFAE-A4C5BAFF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97BB-EE83-4634-ABC1-58DD6CDF7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56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FB0D0-49EE-4D83-B5C6-4AFB97E31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E4E72-ACEB-49BA-9AEB-2F2CDE0D0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C5B2-D3BC-4420-B74B-CFEDA548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91BD-9FD9-40AB-BA12-4AE7E4D14F78}" type="datetimeFigureOut">
              <a:rPr lang="en-SG" smtClean="0"/>
              <a:t>7/1/2022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E5D6-BA5B-459D-8602-4440A176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CA88-8BF0-4064-BB83-C510550A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97BB-EE83-4634-ABC1-58DD6CDF7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007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C264-FF06-42C6-82EE-C699C307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B6CE-B584-4417-B69F-91B3648E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64421-39FE-4646-A03F-C0B87D95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91BD-9FD9-40AB-BA12-4AE7E4D14F78}" type="datetimeFigureOut">
              <a:rPr lang="en-SG" smtClean="0"/>
              <a:t>7/1/2022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36E3-A0B6-4903-8240-7FFEEB84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C607B-9E4F-41BA-8E6F-C2379BCE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97BB-EE83-4634-ABC1-58DD6CDF7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04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8855-3BF7-4020-8C03-8FEDD07C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AD16F-1ECF-421C-83A4-10EC5AD0D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45F2-50C9-480F-9767-495DF511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91BD-9FD9-40AB-BA12-4AE7E4D14F78}" type="datetimeFigureOut">
              <a:rPr lang="en-SG" smtClean="0"/>
              <a:t>7/1/2022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B420B-DE01-4770-BD83-2F520349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83042-5DBC-40AF-8D70-F8DA16EB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97BB-EE83-4634-ABC1-58DD6CDF7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89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9F28-8523-496A-9688-C0C10D97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B784-7E79-4EDA-BD9E-0301FA06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D569C-4088-4287-94F0-6EC1560DB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D78E-7707-43CA-A554-9AAF30CE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91BD-9FD9-40AB-BA12-4AE7E4D14F78}" type="datetimeFigureOut">
              <a:rPr lang="en-SG" smtClean="0"/>
              <a:t>7/1/2022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C63EA-9B10-42EE-BB01-EB95AC17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49C8C-FEC8-4508-A652-36505FD7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97BB-EE83-4634-ABC1-58DD6CDF7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855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2D17-4AF0-4756-9A88-E510B0C7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0E525-4293-4070-8D0D-BEF900CE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532C-23AA-4CA9-9618-EC490695E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C27D1-4EAD-4750-BF5E-9783D1FC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930C4-CB77-4E30-9E4A-00F8715D7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1CCB6-876F-41AF-B351-B49E572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91BD-9FD9-40AB-BA12-4AE7E4D14F78}" type="datetimeFigureOut">
              <a:rPr lang="en-SG" smtClean="0"/>
              <a:t>7/1/2022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E4018-19CB-4A67-83AC-6AF69B9C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471B7-68C7-4DED-81E7-B39E56CA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97BB-EE83-4634-ABC1-58DD6CDF7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76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D9FC-8246-4F81-93AB-1E0829DF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3A292-4F44-4A83-9005-498DB03A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91BD-9FD9-40AB-BA12-4AE7E4D14F78}" type="datetimeFigureOut">
              <a:rPr lang="en-SG" smtClean="0"/>
              <a:t>7/1/2022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6D138-CBCA-4516-ABC2-EA7F732C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3BC22-A5A8-42AD-AB55-D8199B27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97BB-EE83-4634-ABC1-58DD6CDF7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A94A0-1656-4CC7-8903-977D2FCB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91BD-9FD9-40AB-BA12-4AE7E4D14F78}" type="datetimeFigureOut">
              <a:rPr lang="en-SG" smtClean="0"/>
              <a:t>7/1/2022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7F640-5A01-47BA-A07C-04E44BD5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B6B39-BCD3-4592-AE7B-91CE8C49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97BB-EE83-4634-ABC1-58DD6CDF7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80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B2DC-63E0-450C-892C-4ED9C86E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A0DA-9534-4759-A023-53C95A751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2D1F8-B0CE-480C-AF89-F403054E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75CFF-E705-47B0-A897-65347F85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91BD-9FD9-40AB-BA12-4AE7E4D14F78}" type="datetimeFigureOut">
              <a:rPr lang="en-SG" smtClean="0"/>
              <a:t>7/1/2022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3F138-4746-4823-B275-DDDC3BB5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D433B-0B87-4236-981C-6E738552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97BB-EE83-4634-ABC1-58DD6CDF7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928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84F3-89D2-476E-8138-B2730894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3DA75-9C50-4630-91BE-B25E42F52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7A8A4-AD87-44C6-BA60-CA623339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D1BCE-9386-4E6D-A099-B5C2CBE0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91BD-9FD9-40AB-BA12-4AE7E4D14F78}" type="datetimeFigureOut">
              <a:rPr lang="en-SG" smtClean="0"/>
              <a:t>7/1/2022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F2588-5397-4066-9B17-7F17B43E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33922-A557-44D5-9A00-81295420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97BB-EE83-4634-ABC1-58DD6CDF7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780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F694E-F0ED-458B-8C89-EB1053BF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E58B3-68A3-40FE-8D9D-4CCD09A0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EBCE-EFD0-428E-BC83-479DF8C3B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91BD-9FD9-40AB-BA12-4AE7E4D14F78}" type="datetimeFigureOut">
              <a:rPr lang="en-SG" smtClean="0"/>
              <a:t>7/1/2022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43DF9-BBCD-4A60-B517-61BAD5BFE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6E81B-91FB-47B9-B561-D50CACE09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C97BB-EE83-4634-ABC1-58DD6CDF79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84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EB6D43CF-0E15-4EC2-A615-B7A8C8779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307EAAE-02C5-4BCF-89E8-C2C8FE6071C6}"/>
              </a:ext>
            </a:extLst>
          </p:cNvPr>
          <p:cNvSpPr txBox="1">
            <a:spLocks/>
          </p:cNvSpPr>
          <p:nvPr/>
        </p:nvSpPr>
        <p:spPr>
          <a:xfrm>
            <a:off x="7536000" y="4968910"/>
            <a:ext cx="5339288" cy="1889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002060"/>
                </a:solidFill>
                <a:latin typeface="+mn-lt"/>
              </a:rPr>
              <a:t>Impact of health on cost</a:t>
            </a:r>
            <a:endParaRPr lang="en-US" sz="6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387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2539" y="1902209"/>
            <a:ext cx="748692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So might there be a 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specific clinical condition 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that drive up the cost?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AF9C2B-CA91-4C19-986D-C2049536E6FB}"/>
              </a:ext>
            </a:extLst>
          </p:cNvPr>
          <p:cNvSpPr/>
          <p:nvPr/>
        </p:nvSpPr>
        <p:spPr>
          <a:xfrm>
            <a:off x="-1" y="0"/>
            <a:ext cx="2522137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In-depth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AF9C2B-CA91-4C19-986D-C2049536E6FB}"/>
              </a:ext>
            </a:extLst>
          </p:cNvPr>
          <p:cNvSpPr/>
          <p:nvPr/>
        </p:nvSpPr>
        <p:spPr>
          <a:xfrm>
            <a:off x="-1" y="0"/>
            <a:ext cx="2703008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In-depth Analysis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676AA0B-E692-4443-A000-D9E85CB64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47513"/>
              </p:ext>
            </p:extLst>
          </p:nvPr>
        </p:nvGraphicFramePr>
        <p:xfrm>
          <a:off x="512467" y="2230120"/>
          <a:ext cx="692331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771">
                  <a:extLst>
                    <a:ext uri="{9D8B030D-6E8A-4147-A177-3AD203B41FA5}">
                      <a16:colId xmlns:a16="http://schemas.microsoft.com/office/drawing/2014/main" val="1151536708"/>
                    </a:ext>
                  </a:extLst>
                </a:gridCol>
                <a:gridCol w="2445098">
                  <a:extLst>
                    <a:ext uri="{9D8B030D-6E8A-4147-A177-3AD203B41FA5}">
                      <a16:colId xmlns:a16="http://schemas.microsoft.com/office/drawing/2014/main" val="2434191575"/>
                    </a:ext>
                  </a:extLst>
                </a:gridCol>
                <a:gridCol w="2170445">
                  <a:extLst>
                    <a:ext uri="{9D8B030D-6E8A-4147-A177-3AD203B41FA5}">
                      <a16:colId xmlns:a16="http://schemas.microsoft.com/office/drawing/2014/main" val="98026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Features Studied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Technique Utilised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Findings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Lab Results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Stats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Polynomial Feature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Correlation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No conclusive findings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2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Preop Medication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Stats Model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Correlation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EDA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Feature Importance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No conclusive findings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9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Medical History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Stats Model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Correlation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No conclusive findings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Symptoms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Symptom 5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92829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E086251-406F-4B8E-BF1C-F903B7A2281D}"/>
              </a:ext>
            </a:extLst>
          </p:cNvPr>
          <p:cNvSpPr/>
          <p:nvPr/>
        </p:nvSpPr>
        <p:spPr>
          <a:xfrm>
            <a:off x="7611157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A6F0B7-8B45-44AF-8F95-9F55C5436DBB}"/>
              </a:ext>
            </a:extLst>
          </p:cNvPr>
          <p:cNvSpPr txBox="1"/>
          <p:nvPr/>
        </p:nvSpPr>
        <p:spPr>
          <a:xfrm>
            <a:off x="7611155" y="2228671"/>
            <a:ext cx="4580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Passed the data through a Linear Regression OLS to explore the significant feature.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Attempt to train a model to extract the feature importance.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7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AF9C2B-CA91-4C19-986D-C2049536E6FB}"/>
              </a:ext>
            </a:extLst>
          </p:cNvPr>
          <p:cNvSpPr/>
          <p:nvPr/>
        </p:nvSpPr>
        <p:spPr>
          <a:xfrm>
            <a:off x="-1" y="0"/>
            <a:ext cx="4139922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In-depth Analysis : Symptom on all patient bill</a:t>
            </a:r>
          </a:p>
        </p:txBody>
      </p:sp>
      <p:pic>
        <p:nvPicPr>
          <p:cNvPr id="10258" name="Picture 18">
            <a:extLst>
              <a:ext uri="{FF2B5EF4-FFF2-40B4-BE49-F238E27FC236}">
                <a16:creationId xmlns:a16="http://schemas.microsoft.com/office/drawing/2014/main" id="{902113C1-E08A-4621-A1D9-3BCE48EBC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84" y="507442"/>
            <a:ext cx="5952674" cy="5843116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19D65D-CD40-4E30-B6F4-BFB2D7445EEB}"/>
              </a:ext>
            </a:extLst>
          </p:cNvPr>
          <p:cNvSpPr/>
          <p:nvPr/>
        </p:nvSpPr>
        <p:spPr>
          <a:xfrm>
            <a:off x="7611157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EB0D7-7F5F-410A-990A-160EFAB19E40}"/>
              </a:ext>
            </a:extLst>
          </p:cNvPr>
          <p:cNvSpPr txBox="1"/>
          <p:nvPr/>
        </p:nvSpPr>
        <p:spPr>
          <a:xfrm>
            <a:off x="7882461" y="3244334"/>
            <a:ext cx="458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Individual Symptoms WRT </a:t>
            </a:r>
            <a:r>
              <a:rPr lang="en-SG" b="1" dirty="0">
                <a:solidFill>
                  <a:schemeClr val="bg1"/>
                </a:solidFill>
              </a:rPr>
              <a:t>ALL</a:t>
            </a:r>
            <a:r>
              <a:rPr lang="en-SG" dirty="0">
                <a:solidFill>
                  <a:schemeClr val="bg1"/>
                </a:solidFill>
              </a:rPr>
              <a:t> Patient Bill</a:t>
            </a:r>
          </a:p>
        </p:txBody>
      </p:sp>
    </p:spTree>
    <p:extLst>
      <p:ext uri="{BB962C8B-B14F-4D97-AF65-F5344CB8AC3E}">
        <p14:creationId xmlns:p14="http://schemas.microsoft.com/office/powerpoint/2010/main" val="248315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19D65D-CD40-4E30-B6F4-BFB2D7445EEB}"/>
              </a:ext>
            </a:extLst>
          </p:cNvPr>
          <p:cNvSpPr/>
          <p:nvPr/>
        </p:nvSpPr>
        <p:spPr>
          <a:xfrm>
            <a:off x="7611157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C450F8E-155E-485A-B012-E21A90CA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87" y="507442"/>
            <a:ext cx="5952674" cy="5843116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D05F6-C1F2-499E-AA23-246EBE5E6693}"/>
              </a:ext>
            </a:extLst>
          </p:cNvPr>
          <p:cNvSpPr txBox="1"/>
          <p:nvPr/>
        </p:nvSpPr>
        <p:spPr>
          <a:xfrm>
            <a:off x="7626455" y="3244334"/>
            <a:ext cx="458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Individual Symptoms WRT </a:t>
            </a:r>
            <a:r>
              <a:rPr lang="en-SG" b="1" dirty="0">
                <a:solidFill>
                  <a:schemeClr val="bg1"/>
                </a:solidFill>
              </a:rPr>
              <a:t>top 20%</a:t>
            </a:r>
            <a:r>
              <a:rPr lang="en-SG" dirty="0">
                <a:solidFill>
                  <a:schemeClr val="bg1"/>
                </a:solidFill>
              </a:rPr>
              <a:t> Patient Bill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69FA2A-9752-444B-B900-98609AF7AC6F}"/>
              </a:ext>
            </a:extLst>
          </p:cNvPr>
          <p:cNvSpPr/>
          <p:nvPr/>
        </p:nvSpPr>
        <p:spPr>
          <a:xfrm>
            <a:off x="-2" y="0"/>
            <a:ext cx="4580843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In-depth Analysis : Symptom on top 20% patient bill</a:t>
            </a:r>
          </a:p>
        </p:txBody>
      </p:sp>
    </p:spTree>
    <p:extLst>
      <p:ext uri="{BB962C8B-B14F-4D97-AF65-F5344CB8AC3E}">
        <p14:creationId xmlns:p14="http://schemas.microsoft.com/office/powerpoint/2010/main" val="530685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19D65D-CD40-4E30-B6F4-BFB2D7445EEB}"/>
              </a:ext>
            </a:extLst>
          </p:cNvPr>
          <p:cNvSpPr/>
          <p:nvPr/>
        </p:nvSpPr>
        <p:spPr>
          <a:xfrm>
            <a:off x="7611157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CF9882EE-8522-4BD6-8584-08E4E71A1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49" y="587828"/>
            <a:ext cx="5641567" cy="5682343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F452D1-0893-4D91-A0CA-9FF912497171}"/>
              </a:ext>
            </a:extLst>
          </p:cNvPr>
          <p:cNvSpPr/>
          <p:nvPr/>
        </p:nvSpPr>
        <p:spPr>
          <a:xfrm>
            <a:off x="-2" y="0"/>
            <a:ext cx="4501663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In-depth Analysis : Symptom on top 1% patient bill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1E3E7-45C9-48C9-8C59-F627BAD2E268}"/>
              </a:ext>
            </a:extLst>
          </p:cNvPr>
          <p:cNvSpPr txBox="1"/>
          <p:nvPr/>
        </p:nvSpPr>
        <p:spPr>
          <a:xfrm>
            <a:off x="7626455" y="3244334"/>
            <a:ext cx="458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Individual Symptoms WRT </a:t>
            </a:r>
            <a:r>
              <a:rPr lang="en-SG" b="1" dirty="0">
                <a:solidFill>
                  <a:schemeClr val="bg1"/>
                </a:solidFill>
              </a:rPr>
              <a:t>top 1%</a:t>
            </a:r>
            <a:r>
              <a:rPr lang="en-SG" dirty="0">
                <a:solidFill>
                  <a:schemeClr val="bg1"/>
                </a:solidFill>
              </a:rPr>
              <a:t> Patient Bill</a:t>
            </a:r>
          </a:p>
        </p:txBody>
      </p:sp>
    </p:spTree>
    <p:extLst>
      <p:ext uri="{BB962C8B-B14F-4D97-AF65-F5344CB8AC3E}">
        <p14:creationId xmlns:p14="http://schemas.microsoft.com/office/powerpoint/2010/main" val="1349632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AF9C2B-CA91-4C19-986D-C2049536E6FB}"/>
              </a:ext>
            </a:extLst>
          </p:cNvPr>
          <p:cNvSpPr/>
          <p:nvPr/>
        </p:nvSpPr>
        <p:spPr>
          <a:xfrm>
            <a:off x="-1" y="0"/>
            <a:ext cx="2522137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Next Step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407D4-B8F3-499C-B50B-DF18D42756A2}"/>
              </a:ext>
            </a:extLst>
          </p:cNvPr>
          <p:cNvSpPr txBox="1"/>
          <p:nvPr/>
        </p:nvSpPr>
        <p:spPr>
          <a:xfrm>
            <a:off x="748131" y="1270003"/>
            <a:ext cx="9129398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b="1" dirty="0"/>
              <a:t>Grouping patient ID </a:t>
            </a:r>
            <a:r>
              <a:rPr lang="en-SG" dirty="0"/>
              <a:t>and reanalysing the feature score.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dirty="0"/>
              <a:t>Performing PCA and clustering studies on Grouped Data frame.</a:t>
            </a:r>
          </a:p>
        </p:txBody>
      </p:sp>
    </p:spTree>
    <p:extLst>
      <p:ext uri="{BB962C8B-B14F-4D97-AF65-F5344CB8AC3E}">
        <p14:creationId xmlns:p14="http://schemas.microsoft.com/office/powerpoint/2010/main" val="361465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515C8E-5E06-4FB8-9EA0-260B67486604}"/>
              </a:ext>
            </a:extLst>
          </p:cNvPr>
          <p:cNvSpPr/>
          <p:nvPr/>
        </p:nvSpPr>
        <p:spPr>
          <a:xfrm>
            <a:off x="7611156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017D6C-A96A-45F4-93F3-2345445D67AE}"/>
              </a:ext>
            </a:extLst>
          </p:cNvPr>
          <p:cNvSpPr/>
          <p:nvPr/>
        </p:nvSpPr>
        <p:spPr>
          <a:xfrm>
            <a:off x="-1" y="0"/>
            <a:ext cx="4310744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Next Step : feature Importance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9F285F-5AC0-4F63-A984-CEABC35A2565}"/>
              </a:ext>
            </a:extLst>
          </p:cNvPr>
          <p:cNvSpPr/>
          <p:nvPr/>
        </p:nvSpPr>
        <p:spPr>
          <a:xfrm>
            <a:off x="2155371" y="3793491"/>
            <a:ext cx="2269254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Group Patient 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23AB7-2E95-45A2-9729-9257CE13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71" y="1838848"/>
            <a:ext cx="2298561" cy="1808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BBFE0F-C8E7-4CC4-9BA3-007EA9E7B24A}"/>
              </a:ext>
            </a:extLst>
          </p:cNvPr>
          <p:cNvSpPr txBox="1"/>
          <p:nvPr/>
        </p:nvSpPr>
        <p:spPr>
          <a:xfrm>
            <a:off x="7640463" y="2466888"/>
            <a:ext cx="4580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Grouping the patient ID yield better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Linear Base Model is overfit at the moment.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Could further fine tune with regularisation.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458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2298" y="2505670"/>
            <a:ext cx="2927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Appendix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AF9C2B-CA91-4C19-986D-C2049536E6FB}"/>
              </a:ext>
            </a:extLst>
          </p:cNvPr>
          <p:cNvSpPr/>
          <p:nvPr/>
        </p:nvSpPr>
        <p:spPr>
          <a:xfrm>
            <a:off x="-1" y="0"/>
            <a:ext cx="2522137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In-depth Analysis</a:t>
            </a:r>
          </a:p>
        </p:txBody>
      </p:sp>
    </p:spTree>
    <p:extLst>
      <p:ext uri="{BB962C8B-B14F-4D97-AF65-F5344CB8AC3E}">
        <p14:creationId xmlns:p14="http://schemas.microsoft.com/office/powerpoint/2010/main" val="180706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515C8E-5E06-4FB8-9EA0-260B67486604}"/>
              </a:ext>
            </a:extLst>
          </p:cNvPr>
          <p:cNvSpPr/>
          <p:nvPr/>
        </p:nvSpPr>
        <p:spPr>
          <a:xfrm>
            <a:off x="7611156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017D6C-A96A-45F4-93F3-2345445D67AE}"/>
              </a:ext>
            </a:extLst>
          </p:cNvPr>
          <p:cNvSpPr/>
          <p:nvPr/>
        </p:nvSpPr>
        <p:spPr>
          <a:xfrm>
            <a:off x="-1" y="0"/>
            <a:ext cx="2522137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Appendix : BMI vs Clinical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864D9DF-67CA-4C5A-885F-E1BC93DB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949" y="1766887"/>
            <a:ext cx="424815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8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515C8E-5E06-4FB8-9EA0-260B67486604}"/>
              </a:ext>
            </a:extLst>
          </p:cNvPr>
          <p:cNvSpPr/>
          <p:nvPr/>
        </p:nvSpPr>
        <p:spPr>
          <a:xfrm>
            <a:off x="7611156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017D6C-A96A-45F4-93F3-2345445D67AE}"/>
              </a:ext>
            </a:extLst>
          </p:cNvPr>
          <p:cNvSpPr/>
          <p:nvPr/>
        </p:nvSpPr>
        <p:spPr>
          <a:xfrm>
            <a:off x="-1" y="0"/>
            <a:ext cx="4310744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Appendix : Stats Model on Main DF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DBB96-72FE-4FC4-84EA-66825BE2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284" y="411982"/>
            <a:ext cx="3060958" cy="632543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49D32A-9882-4C8B-88E7-E66157610200}"/>
              </a:ext>
            </a:extLst>
          </p:cNvPr>
          <p:cNvSpPr/>
          <p:nvPr/>
        </p:nvSpPr>
        <p:spPr>
          <a:xfrm>
            <a:off x="2487284" y="4833257"/>
            <a:ext cx="3060958" cy="150725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42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7434CF6-8663-44E0-9865-A9E2AAB82D2A}"/>
              </a:ext>
            </a:extLst>
          </p:cNvPr>
          <p:cNvSpPr/>
          <p:nvPr/>
        </p:nvSpPr>
        <p:spPr>
          <a:xfrm>
            <a:off x="-1" y="0"/>
            <a:ext cx="2431701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4EA3E-5002-41DE-B06D-FA67341CA2A6}"/>
              </a:ext>
            </a:extLst>
          </p:cNvPr>
          <p:cNvSpPr txBox="1"/>
          <p:nvPr/>
        </p:nvSpPr>
        <p:spPr>
          <a:xfrm>
            <a:off x="1181100" y="2228671"/>
            <a:ext cx="1013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The</a:t>
            </a:r>
            <a:r>
              <a:rPr lang="en-SG" sz="2400" b="1" dirty="0"/>
              <a:t> objective </a:t>
            </a:r>
            <a:r>
              <a:rPr lang="en-SG" sz="2400" dirty="0"/>
              <a:t>of this project is to use various means and techniques to find insights about the key drivers with respect to the cost of care.</a:t>
            </a:r>
          </a:p>
        </p:txBody>
      </p:sp>
    </p:spTree>
    <p:extLst>
      <p:ext uri="{BB962C8B-B14F-4D97-AF65-F5344CB8AC3E}">
        <p14:creationId xmlns:p14="http://schemas.microsoft.com/office/powerpoint/2010/main" val="2911379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515C8E-5E06-4FB8-9EA0-260B67486604}"/>
              </a:ext>
            </a:extLst>
          </p:cNvPr>
          <p:cNvSpPr/>
          <p:nvPr/>
        </p:nvSpPr>
        <p:spPr>
          <a:xfrm>
            <a:off x="7611156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017D6C-A96A-45F4-93F3-2345445D67AE}"/>
              </a:ext>
            </a:extLst>
          </p:cNvPr>
          <p:cNvSpPr/>
          <p:nvPr/>
        </p:nvSpPr>
        <p:spPr>
          <a:xfrm>
            <a:off x="-1" y="0"/>
            <a:ext cx="4310744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Appendix : Heat map on Main DF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77E7865-10AA-47B0-B0E8-E1D3955A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59" y="301451"/>
            <a:ext cx="6537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C31BDE-14C7-4380-A112-1BAA73B7D33A}"/>
              </a:ext>
            </a:extLst>
          </p:cNvPr>
          <p:cNvSpPr/>
          <p:nvPr/>
        </p:nvSpPr>
        <p:spPr>
          <a:xfrm>
            <a:off x="1075174" y="3908809"/>
            <a:ext cx="502417" cy="502417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83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AF9C2B-CA91-4C19-986D-C2049536E6FB}"/>
              </a:ext>
            </a:extLst>
          </p:cNvPr>
          <p:cNvSpPr/>
          <p:nvPr/>
        </p:nvSpPr>
        <p:spPr>
          <a:xfrm>
            <a:off x="0" y="0"/>
            <a:ext cx="4310744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Appendix : Preop Med on all patient bill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9D65D-CD40-4E30-B6F4-BFB2D7445EEB}"/>
              </a:ext>
            </a:extLst>
          </p:cNvPr>
          <p:cNvSpPr/>
          <p:nvPr/>
        </p:nvSpPr>
        <p:spPr>
          <a:xfrm>
            <a:off x="7611157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80D59073-DABE-42C5-907D-A6B45B383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47" y="422032"/>
            <a:ext cx="6300724" cy="618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21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19D65D-CD40-4E30-B6F4-BFB2D7445EEB}"/>
              </a:ext>
            </a:extLst>
          </p:cNvPr>
          <p:cNvSpPr/>
          <p:nvPr/>
        </p:nvSpPr>
        <p:spPr>
          <a:xfrm>
            <a:off x="7611157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BABEF6-0E7A-4941-9714-47BEA4BC1017}"/>
              </a:ext>
            </a:extLst>
          </p:cNvPr>
          <p:cNvSpPr/>
          <p:nvPr/>
        </p:nvSpPr>
        <p:spPr>
          <a:xfrm>
            <a:off x="0" y="0"/>
            <a:ext cx="4310744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Appendix : Preop Med on top 20% patient bill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C4FEC9B9-2E90-45AD-8131-A799AAE4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33" y="422030"/>
            <a:ext cx="6224954" cy="622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98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19D65D-CD40-4E30-B6F4-BFB2D7445EEB}"/>
              </a:ext>
            </a:extLst>
          </p:cNvPr>
          <p:cNvSpPr/>
          <p:nvPr/>
        </p:nvSpPr>
        <p:spPr>
          <a:xfrm>
            <a:off x="7611157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8CAE41-A3C4-40D8-82AC-0F9E22FC116A}"/>
              </a:ext>
            </a:extLst>
          </p:cNvPr>
          <p:cNvSpPr/>
          <p:nvPr/>
        </p:nvSpPr>
        <p:spPr>
          <a:xfrm>
            <a:off x="0" y="0"/>
            <a:ext cx="4310744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Appendix : Preop Med on top 1% patient bill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13EFFD5E-2182-476D-997A-68EF0F16D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36" y="391885"/>
            <a:ext cx="6305341" cy="63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3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515C8E-5E06-4FB8-9EA0-260B67486604}"/>
              </a:ext>
            </a:extLst>
          </p:cNvPr>
          <p:cNvSpPr/>
          <p:nvPr/>
        </p:nvSpPr>
        <p:spPr>
          <a:xfrm>
            <a:off x="7611156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017D6C-A96A-45F4-93F3-2345445D67AE}"/>
              </a:ext>
            </a:extLst>
          </p:cNvPr>
          <p:cNvSpPr/>
          <p:nvPr/>
        </p:nvSpPr>
        <p:spPr>
          <a:xfrm>
            <a:off x="-1" y="0"/>
            <a:ext cx="4310744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Appendix : Polynomial Feature on Lab Result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392F1067-9C9F-4294-80ED-E430F08D1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67" y="572756"/>
            <a:ext cx="5669366" cy="598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715D44-40B7-4D31-9629-7602F6A3DF94}"/>
              </a:ext>
            </a:extLst>
          </p:cNvPr>
          <p:cNvSpPr/>
          <p:nvPr/>
        </p:nvSpPr>
        <p:spPr>
          <a:xfrm rot="16200000">
            <a:off x="144915" y="3264925"/>
            <a:ext cx="5712488" cy="328150"/>
          </a:xfrm>
          <a:prstGeom prst="round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774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515C8E-5E06-4FB8-9EA0-260B67486604}"/>
              </a:ext>
            </a:extLst>
          </p:cNvPr>
          <p:cNvSpPr/>
          <p:nvPr/>
        </p:nvSpPr>
        <p:spPr>
          <a:xfrm>
            <a:off x="7611156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017D6C-A96A-45F4-93F3-2345445D67AE}"/>
              </a:ext>
            </a:extLst>
          </p:cNvPr>
          <p:cNvSpPr/>
          <p:nvPr/>
        </p:nvSpPr>
        <p:spPr>
          <a:xfrm>
            <a:off x="-1" y="0"/>
            <a:ext cx="4310744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Appendix : Feature Importance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952E4F0F-52A4-4C0E-B3BB-304727DC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72" y="728139"/>
            <a:ext cx="3781950" cy="260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4016842E-EC35-4B98-837C-C94868C0B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72" y="3978598"/>
            <a:ext cx="3781950" cy="24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ED5D5F-28D2-4F79-B403-F0DD0E9B792E}"/>
              </a:ext>
            </a:extLst>
          </p:cNvPr>
          <p:cNvSpPr/>
          <p:nvPr/>
        </p:nvSpPr>
        <p:spPr>
          <a:xfrm>
            <a:off x="2311591" y="3413745"/>
            <a:ext cx="2269254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Non Group Patient ID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9F285F-5AC0-4F63-A984-CEABC35A2565}"/>
              </a:ext>
            </a:extLst>
          </p:cNvPr>
          <p:cNvSpPr/>
          <p:nvPr/>
        </p:nvSpPr>
        <p:spPr>
          <a:xfrm>
            <a:off x="2311591" y="6436207"/>
            <a:ext cx="2269254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Group Patient ID</a:t>
            </a:r>
          </a:p>
        </p:txBody>
      </p:sp>
    </p:spTree>
    <p:extLst>
      <p:ext uri="{BB962C8B-B14F-4D97-AF65-F5344CB8AC3E}">
        <p14:creationId xmlns:p14="http://schemas.microsoft.com/office/powerpoint/2010/main" val="93952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160A6A4-44BB-42F5-A65B-7E17E736386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65150276"/>
              </p:ext>
            </p:extLst>
          </p:nvPr>
        </p:nvGraphicFramePr>
        <p:xfrm>
          <a:off x="-1" y="635000"/>
          <a:ext cx="12160251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DB10DEBD-C022-470A-8F7A-00182E4F6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898" y="3490232"/>
            <a:ext cx="1519901" cy="1109662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7434CF6-8663-44E0-9865-A9E2AAB82D2A}"/>
              </a:ext>
            </a:extLst>
          </p:cNvPr>
          <p:cNvSpPr/>
          <p:nvPr/>
        </p:nvSpPr>
        <p:spPr>
          <a:xfrm>
            <a:off x="-1" y="0"/>
            <a:ext cx="2431701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Overall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5B10A-2128-4BA5-AC79-1A1F1826E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8056" y="3429000"/>
            <a:ext cx="2179184" cy="1232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B69096-AAE2-4D6F-BAE3-3591279E8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4437" y="3412548"/>
            <a:ext cx="1795105" cy="1362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F7EAF-AC6B-4395-9603-64AFB7ADAE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0471" y="3412548"/>
            <a:ext cx="1866133" cy="1232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503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3ECB2C1-66A8-4D3D-A77F-ED5E93792B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222367"/>
              </p:ext>
            </p:extLst>
          </p:nvPr>
        </p:nvGraphicFramePr>
        <p:xfrm>
          <a:off x="-1151833" y="978311"/>
          <a:ext cx="3678539" cy="5143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D257526-7067-4371-AE31-A7F7DAA859F0}"/>
              </a:ext>
            </a:extLst>
          </p:cNvPr>
          <p:cNvSpPr/>
          <p:nvPr/>
        </p:nvSpPr>
        <p:spPr>
          <a:xfrm>
            <a:off x="-1" y="0"/>
            <a:ext cx="2431701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34283-80EA-4431-ABC0-F02A9A6F45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6491" y="4622429"/>
            <a:ext cx="8096250" cy="14382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349D9F-C882-455D-A02C-0C6778E757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6963" y="1060624"/>
            <a:ext cx="7067550" cy="476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8A215B7-0E04-4656-B741-34E1F8FCE2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6963" y="2089020"/>
            <a:ext cx="5657850" cy="5048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6CA86D9-44B1-4BDA-ACF5-4A3B5856F6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92135" y="1203499"/>
            <a:ext cx="3381375" cy="1905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4AC5268-DCEF-4BB2-8E50-10F8291C76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9324" y="2268228"/>
            <a:ext cx="2571750" cy="1809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BE864F1D-9BBC-4F9C-A4F8-CC2BC2C1A924}"/>
              </a:ext>
            </a:extLst>
          </p:cNvPr>
          <p:cNvSpPr/>
          <p:nvPr/>
        </p:nvSpPr>
        <p:spPr>
          <a:xfrm>
            <a:off x="4375888" y="1560534"/>
            <a:ext cx="391886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4C6B794C-E560-4A64-A1CD-535E4B73E74B}"/>
              </a:ext>
            </a:extLst>
          </p:cNvPr>
          <p:cNvSpPr/>
          <p:nvPr/>
        </p:nvSpPr>
        <p:spPr>
          <a:xfrm>
            <a:off x="10258006" y="1536874"/>
            <a:ext cx="391886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9AD8AA-E57E-4956-B9D6-EFEE1E630F1D}"/>
              </a:ext>
            </a:extLst>
          </p:cNvPr>
          <p:cNvSpPr txBox="1"/>
          <p:nvPr/>
        </p:nvSpPr>
        <p:spPr>
          <a:xfrm>
            <a:off x="9703680" y="3389065"/>
            <a:ext cx="162113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 u="sng"/>
            </a:lvl1pPr>
          </a:lstStyle>
          <a:p>
            <a:r>
              <a:rPr lang="en-SG" u="none" dirty="0"/>
              <a:t>Rows : 13600</a:t>
            </a:r>
          </a:p>
          <a:p>
            <a:r>
              <a:rPr lang="en-SG" u="none" dirty="0"/>
              <a:t>Columns : 35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A9D576-2DC0-4AFF-9DA2-EDC8AC9C0FF9}"/>
              </a:ext>
            </a:extLst>
          </p:cNvPr>
          <p:cNvSpPr txBox="1"/>
          <p:nvPr/>
        </p:nvSpPr>
        <p:spPr>
          <a:xfrm>
            <a:off x="1708934" y="3242292"/>
            <a:ext cx="144624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b="1" u="sng" dirty="0"/>
              <a:t>Bill Amount</a:t>
            </a:r>
          </a:p>
          <a:p>
            <a:r>
              <a:rPr lang="en-SG" dirty="0"/>
              <a:t>Rows : 13600</a:t>
            </a:r>
          </a:p>
          <a:p>
            <a:r>
              <a:rPr lang="en-SG" dirty="0"/>
              <a:t>Columns : 2</a:t>
            </a:r>
          </a:p>
        </p:txBody>
      </p:sp>
      <p:sp>
        <p:nvSpPr>
          <p:cNvPr id="44" name="Plus Sign 43">
            <a:extLst>
              <a:ext uri="{FF2B5EF4-FFF2-40B4-BE49-F238E27FC236}">
                <a16:creationId xmlns:a16="http://schemas.microsoft.com/office/drawing/2014/main" id="{2A5AF364-B37B-4AAD-850F-835A82674759}"/>
              </a:ext>
            </a:extLst>
          </p:cNvPr>
          <p:cNvSpPr/>
          <p:nvPr/>
        </p:nvSpPr>
        <p:spPr>
          <a:xfrm>
            <a:off x="3140696" y="3424145"/>
            <a:ext cx="550079" cy="5500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DFE8E0-92FE-4801-87C9-DA5147FACC4B}"/>
              </a:ext>
            </a:extLst>
          </p:cNvPr>
          <p:cNvSpPr txBox="1"/>
          <p:nvPr/>
        </p:nvSpPr>
        <p:spPr>
          <a:xfrm>
            <a:off x="3690775" y="3242292"/>
            <a:ext cx="144624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Bill ID</a:t>
            </a:r>
            <a:endParaRPr lang="en-SG" dirty="0"/>
          </a:p>
          <a:p>
            <a:r>
              <a:rPr lang="en-SG" dirty="0"/>
              <a:t>Rows : 13600</a:t>
            </a:r>
          </a:p>
          <a:p>
            <a:r>
              <a:rPr lang="en-SG" dirty="0"/>
              <a:t>Columns : 3</a:t>
            </a:r>
          </a:p>
        </p:txBody>
      </p:sp>
      <p:sp>
        <p:nvSpPr>
          <p:cNvPr id="53" name="Plus Sign 52">
            <a:extLst>
              <a:ext uri="{FF2B5EF4-FFF2-40B4-BE49-F238E27FC236}">
                <a16:creationId xmlns:a16="http://schemas.microsoft.com/office/drawing/2014/main" id="{DAB6501C-6616-4120-B10B-2EED15EB2818}"/>
              </a:ext>
            </a:extLst>
          </p:cNvPr>
          <p:cNvSpPr/>
          <p:nvPr/>
        </p:nvSpPr>
        <p:spPr>
          <a:xfrm>
            <a:off x="5122537" y="3424145"/>
            <a:ext cx="550079" cy="5500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B780C9-BB5E-4A81-B1DB-228C65519552}"/>
              </a:ext>
            </a:extLst>
          </p:cNvPr>
          <p:cNvSpPr txBox="1"/>
          <p:nvPr/>
        </p:nvSpPr>
        <p:spPr>
          <a:xfrm>
            <a:off x="5739998" y="3242292"/>
            <a:ext cx="144624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Clinical Data</a:t>
            </a:r>
            <a:endParaRPr lang="en-SG" dirty="0"/>
          </a:p>
          <a:p>
            <a:r>
              <a:rPr lang="en-SG" dirty="0"/>
              <a:t>Rows : 3400</a:t>
            </a:r>
          </a:p>
          <a:p>
            <a:r>
              <a:rPr lang="en-SG" dirty="0"/>
              <a:t>Columns : 26</a:t>
            </a:r>
          </a:p>
        </p:txBody>
      </p:sp>
      <p:sp>
        <p:nvSpPr>
          <p:cNvPr id="60" name="Plus Sign 59">
            <a:extLst>
              <a:ext uri="{FF2B5EF4-FFF2-40B4-BE49-F238E27FC236}">
                <a16:creationId xmlns:a16="http://schemas.microsoft.com/office/drawing/2014/main" id="{169E139B-3445-4180-969F-ED06159E01DC}"/>
              </a:ext>
            </a:extLst>
          </p:cNvPr>
          <p:cNvSpPr/>
          <p:nvPr/>
        </p:nvSpPr>
        <p:spPr>
          <a:xfrm>
            <a:off x="7171760" y="3424145"/>
            <a:ext cx="550079" cy="5500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0D1394-4810-4787-97A3-8CE9EA9008C5}"/>
              </a:ext>
            </a:extLst>
          </p:cNvPr>
          <p:cNvSpPr txBox="1"/>
          <p:nvPr/>
        </p:nvSpPr>
        <p:spPr>
          <a:xfrm>
            <a:off x="7721839" y="3242292"/>
            <a:ext cx="144624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Demographic</a:t>
            </a:r>
            <a:endParaRPr lang="en-SG" dirty="0"/>
          </a:p>
          <a:p>
            <a:r>
              <a:rPr lang="en-SG" dirty="0"/>
              <a:t>Rows : 3000</a:t>
            </a:r>
          </a:p>
          <a:p>
            <a:r>
              <a:rPr lang="en-SG" dirty="0"/>
              <a:t>Columns : 5</a:t>
            </a:r>
          </a:p>
        </p:txBody>
      </p:sp>
      <p:sp>
        <p:nvSpPr>
          <p:cNvPr id="45" name="Equals 44">
            <a:extLst>
              <a:ext uri="{FF2B5EF4-FFF2-40B4-BE49-F238E27FC236}">
                <a16:creationId xmlns:a16="http://schemas.microsoft.com/office/drawing/2014/main" id="{2C824808-0AD9-4F01-BB1A-840035E121A4}"/>
              </a:ext>
            </a:extLst>
          </p:cNvPr>
          <p:cNvSpPr/>
          <p:nvPr/>
        </p:nvSpPr>
        <p:spPr>
          <a:xfrm>
            <a:off x="9201998" y="3567225"/>
            <a:ext cx="467771" cy="29134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5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3ECB2C1-66A8-4D3D-A77F-ED5E93792B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152470"/>
              </p:ext>
            </p:extLst>
          </p:nvPr>
        </p:nvGraphicFramePr>
        <p:xfrm>
          <a:off x="-1151833" y="978311"/>
          <a:ext cx="3678539" cy="5143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D257526-7067-4371-AE31-A7F7DAA859F0}"/>
              </a:ext>
            </a:extLst>
          </p:cNvPr>
          <p:cNvSpPr/>
          <p:nvPr/>
        </p:nvSpPr>
        <p:spPr>
          <a:xfrm>
            <a:off x="-1" y="0"/>
            <a:ext cx="2431701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 Processing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774713B-6718-4330-9BCA-B523B656B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5291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976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86E4C-201A-4E3E-9A4E-EBFD5ADB6106}"/>
              </a:ext>
            </a:extLst>
          </p:cNvPr>
          <p:cNvSpPr/>
          <p:nvPr/>
        </p:nvSpPr>
        <p:spPr>
          <a:xfrm>
            <a:off x="7611156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B7109A-1E7C-4251-B1E3-5D002227EC32}"/>
              </a:ext>
            </a:extLst>
          </p:cNvPr>
          <p:cNvSpPr/>
          <p:nvPr/>
        </p:nvSpPr>
        <p:spPr>
          <a:xfrm>
            <a:off x="-1" y="0"/>
            <a:ext cx="2522137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EDA : General Demographic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6CB96B-A4A8-4983-868E-1235AF942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17" y="401934"/>
            <a:ext cx="4955465" cy="63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1A83E-8758-4607-A7BD-E1FB2266944A}"/>
              </a:ext>
            </a:extLst>
          </p:cNvPr>
          <p:cNvSpPr txBox="1"/>
          <p:nvPr/>
        </p:nvSpPr>
        <p:spPr>
          <a:xfrm>
            <a:off x="7611156" y="653143"/>
            <a:ext cx="4580844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chemeClr val="bg1"/>
                </a:solidFill>
              </a:rPr>
              <a:t>Foreigner</a:t>
            </a:r>
            <a:r>
              <a:rPr lang="en-SG" dirty="0">
                <a:solidFill>
                  <a:schemeClr val="bg1"/>
                </a:solidFill>
              </a:rPr>
              <a:t> typically pay close to 2x to local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chemeClr val="bg1"/>
                </a:solidFill>
              </a:rPr>
              <a:t>PR</a:t>
            </a:r>
            <a:r>
              <a:rPr lang="en-SG" dirty="0">
                <a:solidFill>
                  <a:schemeClr val="bg1"/>
                </a:solidFill>
              </a:rPr>
              <a:t> typically pay close to 1.1x – 1.2x to local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Sample size of male &amp; female equal.</a:t>
            </a:r>
          </a:p>
        </p:txBody>
      </p:sp>
    </p:spTree>
    <p:extLst>
      <p:ext uri="{BB962C8B-B14F-4D97-AF65-F5344CB8AC3E}">
        <p14:creationId xmlns:p14="http://schemas.microsoft.com/office/powerpoint/2010/main" val="159560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515C8E-5E06-4FB8-9EA0-260B67486604}"/>
              </a:ext>
            </a:extLst>
          </p:cNvPr>
          <p:cNvSpPr/>
          <p:nvPr/>
        </p:nvSpPr>
        <p:spPr>
          <a:xfrm>
            <a:off x="7611156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1A83E-8758-4607-A7BD-E1FB2266944A}"/>
              </a:ext>
            </a:extLst>
          </p:cNvPr>
          <p:cNvSpPr txBox="1"/>
          <p:nvPr/>
        </p:nvSpPr>
        <p:spPr>
          <a:xfrm>
            <a:off x="7611156" y="653143"/>
            <a:ext cx="4580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Age Group fairly even between age 40 – 80.</a:t>
            </a:r>
          </a:p>
          <a:p>
            <a:pPr>
              <a:lnSpc>
                <a:spcPct val="200000"/>
              </a:lnSpc>
            </a:pPr>
            <a:endParaRPr lang="en-S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Does not clearly indicate older people having more medical history , symptoms or pre-op medications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62E4967-EAB0-40FF-A377-D23D358E6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59" y="391885"/>
            <a:ext cx="6416097" cy="627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28824E-64E0-4094-B4B8-D229C0AD377D}"/>
              </a:ext>
            </a:extLst>
          </p:cNvPr>
          <p:cNvSpPr/>
          <p:nvPr/>
        </p:nvSpPr>
        <p:spPr>
          <a:xfrm>
            <a:off x="-1" y="0"/>
            <a:ext cx="2522137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EDA : Age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2141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515C8E-5E06-4FB8-9EA0-260B67486604}"/>
              </a:ext>
            </a:extLst>
          </p:cNvPr>
          <p:cNvSpPr/>
          <p:nvPr/>
        </p:nvSpPr>
        <p:spPr>
          <a:xfrm>
            <a:off x="7611156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1A83E-8758-4607-A7BD-E1FB2266944A}"/>
              </a:ext>
            </a:extLst>
          </p:cNvPr>
          <p:cNvSpPr txBox="1"/>
          <p:nvPr/>
        </p:nvSpPr>
        <p:spPr>
          <a:xfrm>
            <a:off x="7611155" y="2228671"/>
            <a:ext cx="458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Does a patient BMI correlate to more medical history or more symptoms or more preop medication?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017D6C-A96A-45F4-93F3-2345445D67AE}"/>
              </a:ext>
            </a:extLst>
          </p:cNvPr>
          <p:cNvSpPr/>
          <p:nvPr/>
        </p:nvSpPr>
        <p:spPr>
          <a:xfrm>
            <a:off x="-1" y="0"/>
            <a:ext cx="2522137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EDA : Clinical Data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493C0B8C-6E31-4111-8BC0-9C7042CC5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411982"/>
            <a:ext cx="5148555" cy="622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34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515C8E-5E06-4FB8-9EA0-260B67486604}"/>
              </a:ext>
            </a:extLst>
          </p:cNvPr>
          <p:cNvSpPr/>
          <p:nvPr/>
        </p:nvSpPr>
        <p:spPr>
          <a:xfrm>
            <a:off x="7611156" y="0"/>
            <a:ext cx="45808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1A83E-8758-4607-A7BD-E1FB2266944A}"/>
              </a:ext>
            </a:extLst>
          </p:cNvPr>
          <p:cNvSpPr txBox="1"/>
          <p:nvPr/>
        </p:nvSpPr>
        <p:spPr>
          <a:xfrm>
            <a:off x="7611155" y="2228671"/>
            <a:ext cx="4580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If a patient have more instances of medical history , does this complicate the treatment and increase the cost?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What about having more symptom or preop medication?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04EFA92-F7BC-4D2D-96D4-E313AC588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27" y="458807"/>
            <a:ext cx="5222004" cy="62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017D6C-A96A-45F4-93F3-2345445D67AE}"/>
              </a:ext>
            </a:extLst>
          </p:cNvPr>
          <p:cNvSpPr/>
          <p:nvPr/>
        </p:nvSpPr>
        <p:spPr>
          <a:xfrm>
            <a:off x="-1" y="0"/>
            <a:ext cx="2522137" cy="30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dirty="0"/>
              <a:t>EDA : Clinical Data</a:t>
            </a:r>
          </a:p>
        </p:txBody>
      </p:sp>
    </p:spTree>
    <p:extLst>
      <p:ext uri="{BB962C8B-B14F-4D97-AF65-F5344CB8AC3E}">
        <p14:creationId xmlns:p14="http://schemas.microsoft.com/office/powerpoint/2010/main" val="243338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1160</Words>
  <Application>Microsoft Office PowerPoint</Application>
  <PresentationFormat>Widescreen</PresentationFormat>
  <Paragraphs>165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Helvetica Neue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2022-01-06T20:34:43Z</dcterms:created>
  <dcterms:modified xsi:type="dcterms:W3CDTF">2022-01-07T14:09:13Z</dcterms:modified>
</cp:coreProperties>
</file>