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4.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68" r:id="rId5"/>
    <p:sldId id="316" r:id="rId6"/>
    <p:sldId id="331" r:id="rId7"/>
    <p:sldId id="311" r:id="rId8"/>
    <p:sldId id="312" r:id="rId9"/>
    <p:sldId id="321" r:id="rId10"/>
    <p:sldId id="314" r:id="rId11"/>
    <p:sldId id="315" r:id="rId12"/>
    <p:sldId id="317" r:id="rId13"/>
    <p:sldId id="333" r:id="rId14"/>
    <p:sldId id="332" r:id="rId15"/>
    <p:sldId id="322" r:id="rId16"/>
    <p:sldId id="323" r:id="rId17"/>
    <p:sldId id="325" r:id="rId18"/>
    <p:sldId id="328" r:id="rId19"/>
    <p:sldId id="327" r:id="rId20"/>
    <p:sldId id="329" r:id="rId21"/>
    <p:sldId id="326" r:id="rId22"/>
    <p:sldId id="324" r:id="rId23"/>
    <p:sldId id="318" r:id="rId24"/>
    <p:sldId id="330" r:id="rId25"/>
    <p:sldId id="320" r:id="rId26"/>
    <p:sldId id="31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572" autoAdjust="0"/>
  </p:normalViewPr>
  <p:slideViewPr>
    <p:cSldViewPr snapToGrid="0">
      <p:cViewPr varScale="1">
        <p:scale>
          <a:sx n="90" d="100"/>
          <a:sy n="90" d="100"/>
        </p:scale>
        <p:origin x="1332" y="66"/>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3E0BE2-6996-4641-B55B-15E5FF7E77DD}" type="doc">
      <dgm:prSet loTypeId="urn:microsoft.com/office/officeart/2005/8/layout/process1" loCatId="process" qsTypeId="urn:microsoft.com/office/officeart/2005/8/quickstyle/simple1" qsCatId="simple" csTypeId="urn:microsoft.com/office/officeart/2005/8/colors/accent1_2" csCatId="accent1" phldr="1"/>
      <dgm:spPr/>
    </dgm:pt>
    <dgm:pt modelId="{02AFBDBF-5CFB-4C16-A952-457562B5A298}">
      <dgm:prSet phldrT="[Text]"/>
      <dgm:spPr/>
      <dgm:t>
        <a:bodyPr/>
        <a:lstStyle/>
        <a:p>
          <a:r>
            <a:rPr lang="en-SG" dirty="0"/>
            <a:t>Web Scrapping</a:t>
          </a:r>
        </a:p>
      </dgm:t>
    </dgm:pt>
    <dgm:pt modelId="{D093A52A-4953-46F1-A160-9CBE5F207678}" type="parTrans" cxnId="{A96227EF-5F6B-4A1F-8FCC-8F2975B1829A}">
      <dgm:prSet/>
      <dgm:spPr/>
      <dgm:t>
        <a:bodyPr/>
        <a:lstStyle/>
        <a:p>
          <a:endParaRPr lang="en-SG"/>
        </a:p>
      </dgm:t>
    </dgm:pt>
    <dgm:pt modelId="{7B47F4B2-7952-4435-B12D-EA458C3426F3}" type="sibTrans" cxnId="{A96227EF-5F6B-4A1F-8FCC-8F2975B1829A}">
      <dgm:prSet/>
      <dgm:spPr/>
      <dgm:t>
        <a:bodyPr/>
        <a:lstStyle/>
        <a:p>
          <a:endParaRPr lang="en-SG"/>
        </a:p>
      </dgm:t>
    </dgm:pt>
    <dgm:pt modelId="{A852F5C1-F076-4BA8-9F5E-39CC40CDF139}">
      <dgm:prSet phldrT="[Text]"/>
      <dgm:spPr/>
      <dgm:t>
        <a:bodyPr/>
        <a:lstStyle/>
        <a:p>
          <a:r>
            <a:rPr lang="en-SG" dirty="0"/>
            <a:t>Data Cleaning</a:t>
          </a:r>
        </a:p>
      </dgm:t>
    </dgm:pt>
    <dgm:pt modelId="{483860DF-5F1C-479F-B63E-739DD37D206F}" type="parTrans" cxnId="{C0B3AC12-BB89-4AF0-8F25-8DB7365F2269}">
      <dgm:prSet/>
      <dgm:spPr/>
      <dgm:t>
        <a:bodyPr/>
        <a:lstStyle/>
        <a:p>
          <a:endParaRPr lang="en-SG"/>
        </a:p>
      </dgm:t>
    </dgm:pt>
    <dgm:pt modelId="{664197FE-540C-455C-B485-7F9FC3B56F3E}" type="sibTrans" cxnId="{C0B3AC12-BB89-4AF0-8F25-8DB7365F2269}">
      <dgm:prSet/>
      <dgm:spPr/>
      <dgm:t>
        <a:bodyPr/>
        <a:lstStyle/>
        <a:p>
          <a:endParaRPr lang="en-SG"/>
        </a:p>
      </dgm:t>
    </dgm:pt>
    <dgm:pt modelId="{FBFB484E-15D9-46F5-884C-2F1F0A338710}">
      <dgm:prSet phldrT="[Text]"/>
      <dgm:spPr/>
      <dgm:t>
        <a:bodyPr/>
        <a:lstStyle/>
        <a:p>
          <a:r>
            <a:rPr lang="en-SG" dirty="0"/>
            <a:t>Numerical Encoding Words</a:t>
          </a:r>
        </a:p>
      </dgm:t>
    </dgm:pt>
    <dgm:pt modelId="{38B3AA1C-AFC7-4FFF-817A-5E44970F7F40}" type="parTrans" cxnId="{2F7F76C8-77F1-4873-A26D-FC8F7DF1F902}">
      <dgm:prSet/>
      <dgm:spPr/>
      <dgm:t>
        <a:bodyPr/>
        <a:lstStyle/>
        <a:p>
          <a:endParaRPr lang="en-SG"/>
        </a:p>
      </dgm:t>
    </dgm:pt>
    <dgm:pt modelId="{AE6832DF-F342-4E5E-874B-361E9B378DEA}" type="sibTrans" cxnId="{2F7F76C8-77F1-4873-A26D-FC8F7DF1F902}">
      <dgm:prSet/>
      <dgm:spPr/>
      <dgm:t>
        <a:bodyPr/>
        <a:lstStyle/>
        <a:p>
          <a:endParaRPr lang="en-SG"/>
        </a:p>
      </dgm:t>
    </dgm:pt>
    <dgm:pt modelId="{05E01986-3FD5-4880-9AE4-31E3B6750581}">
      <dgm:prSet phldrT="[Text]"/>
      <dgm:spPr/>
      <dgm:t>
        <a:bodyPr/>
        <a:lstStyle/>
        <a:p>
          <a:r>
            <a:rPr lang="en-SG" dirty="0"/>
            <a:t>Creating Model</a:t>
          </a:r>
        </a:p>
      </dgm:t>
    </dgm:pt>
    <dgm:pt modelId="{819B9E75-C796-4472-AB65-6DD9ADA027EB}" type="parTrans" cxnId="{85E3AC0D-8104-4972-B731-89126CDEF38E}">
      <dgm:prSet/>
      <dgm:spPr/>
      <dgm:t>
        <a:bodyPr/>
        <a:lstStyle/>
        <a:p>
          <a:endParaRPr lang="en-SG"/>
        </a:p>
      </dgm:t>
    </dgm:pt>
    <dgm:pt modelId="{76726494-18C4-41F6-8587-0736E674BCA6}" type="sibTrans" cxnId="{85E3AC0D-8104-4972-B731-89126CDEF38E}">
      <dgm:prSet/>
      <dgm:spPr/>
      <dgm:t>
        <a:bodyPr/>
        <a:lstStyle/>
        <a:p>
          <a:endParaRPr lang="en-SG"/>
        </a:p>
      </dgm:t>
    </dgm:pt>
    <dgm:pt modelId="{630DE4CD-9131-42D3-9241-587744FD968C}">
      <dgm:prSet phldrT="[Text]"/>
      <dgm:spPr/>
      <dgm:t>
        <a:bodyPr/>
        <a:lstStyle/>
        <a:p>
          <a:r>
            <a:rPr lang="en-SG" dirty="0"/>
            <a:t>Evaluating Model</a:t>
          </a:r>
        </a:p>
      </dgm:t>
    </dgm:pt>
    <dgm:pt modelId="{D9672A9F-0590-4E0B-B1D6-2014FBFE29D5}" type="parTrans" cxnId="{470F362F-8832-44F3-955F-EF8E85DD33C1}">
      <dgm:prSet/>
      <dgm:spPr/>
      <dgm:t>
        <a:bodyPr/>
        <a:lstStyle/>
        <a:p>
          <a:endParaRPr lang="en-SG"/>
        </a:p>
      </dgm:t>
    </dgm:pt>
    <dgm:pt modelId="{B0C1E9F7-6E40-469C-8C52-5544C6E8EB7D}" type="sibTrans" cxnId="{470F362F-8832-44F3-955F-EF8E85DD33C1}">
      <dgm:prSet/>
      <dgm:spPr/>
      <dgm:t>
        <a:bodyPr/>
        <a:lstStyle/>
        <a:p>
          <a:endParaRPr lang="en-SG"/>
        </a:p>
      </dgm:t>
    </dgm:pt>
    <dgm:pt modelId="{DCDB480A-0448-4F55-A961-8A4BFB7FCF99}" type="pres">
      <dgm:prSet presAssocID="{523E0BE2-6996-4641-B55B-15E5FF7E77DD}" presName="Name0" presStyleCnt="0">
        <dgm:presLayoutVars>
          <dgm:dir/>
          <dgm:resizeHandles val="exact"/>
        </dgm:presLayoutVars>
      </dgm:prSet>
      <dgm:spPr/>
    </dgm:pt>
    <dgm:pt modelId="{4ED4519D-C3E5-4EB7-9D17-629D0D00BCD0}" type="pres">
      <dgm:prSet presAssocID="{02AFBDBF-5CFB-4C16-A952-457562B5A298}" presName="node" presStyleLbl="node1" presStyleIdx="0" presStyleCnt="5">
        <dgm:presLayoutVars>
          <dgm:bulletEnabled val="1"/>
        </dgm:presLayoutVars>
      </dgm:prSet>
      <dgm:spPr/>
    </dgm:pt>
    <dgm:pt modelId="{36ABE290-00A6-4A0B-B31E-82B1D0D1D138}" type="pres">
      <dgm:prSet presAssocID="{7B47F4B2-7952-4435-B12D-EA458C3426F3}" presName="sibTrans" presStyleLbl="sibTrans2D1" presStyleIdx="0" presStyleCnt="4"/>
      <dgm:spPr/>
    </dgm:pt>
    <dgm:pt modelId="{6EB5CE8F-5B4E-41EF-8DA0-5E2F777A2201}" type="pres">
      <dgm:prSet presAssocID="{7B47F4B2-7952-4435-B12D-EA458C3426F3}" presName="connectorText" presStyleLbl="sibTrans2D1" presStyleIdx="0" presStyleCnt="4"/>
      <dgm:spPr/>
    </dgm:pt>
    <dgm:pt modelId="{27D6234B-52FA-4B4C-A3D3-1CE90EFB0842}" type="pres">
      <dgm:prSet presAssocID="{A852F5C1-F076-4BA8-9F5E-39CC40CDF139}" presName="node" presStyleLbl="node1" presStyleIdx="1" presStyleCnt="5">
        <dgm:presLayoutVars>
          <dgm:bulletEnabled val="1"/>
        </dgm:presLayoutVars>
      </dgm:prSet>
      <dgm:spPr/>
    </dgm:pt>
    <dgm:pt modelId="{D5173E61-81BE-471E-B38B-B81B165AE920}" type="pres">
      <dgm:prSet presAssocID="{664197FE-540C-455C-B485-7F9FC3B56F3E}" presName="sibTrans" presStyleLbl="sibTrans2D1" presStyleIdx="1" presStyleCnt="4"/>
      <dgm:spPr/>
    </dgm:pt>
    <dgm:pt modelId="{1FA59BDE-7970-42F1-9E36-A2866F17594A}" type="pres">
      <dgm:prSet presAssocID="{664197FE-540C-455C-B485-7F9FC3B56F3E}" presName="connectorText" presStyleLbl="sibTrans2D1" presStyleIdx="1" presStyleCnt="4"/>
      <dgm:spPr/>
    </dgm:pt>
    <dgm:pt modelId="{C52764CE-BDD5-4620-97EE-BA42A8697C4E}" type="pres">
      <dgm:prSet presAssocID="{FBFB484E-15D9-46F5-884C-2F1F0A338710}" presName="node" presStyleLbl="node1" presStyleIdx="2" presStyleCnt="5">
        <dgm:presLayoutVars>
          <dgm:bulletEnabled val="1"/>
        </dgm:presLayoutVars>
      </dgm:prSet>
      <dgm:spPr/>
    </dgm:pt>
    <dgm:pt modelId="{E469AEA1-2570-476A-A104-5433781D916F}" type="pres">
      <dgm:prSet presAssocID="{AE6832DF-F342-4E5E-874B-361E9B378DEA}" presName="sibTrans" presStyleLbl="sibTrans2D1" presStyleIdx="2" presStyleCnt="4"/>
      <dgm:spPr/>
    </dgm:pt>
    <dgm:pt modelId="{52851EB2-31C1-4690-A7B5-65F4EF95F20E}" type="pres">
      <dgm:prSet presAssocID="{AE6832DF-F342-4E5E-874B-361E9B378DEA}" presName="connectorText" presStyleLbl="sibTrans2D1" presStyleIdx="2" presStyleCnt="4"/>
      <dgm:spPr/>
    </dgm:pt>
    <dgm:pt modelId="{DFA36CA9-CC09-4245-9D63-F544BBFF8A3A}" type="pres">
      <dgm:prSet presAssocID="{05E01986-3FD5-4880-9AE4-31E3B6750581}" presName="node" presStyleLbl="node1" presStyleIdx="3" presStyleCnt="5">
        <dgm:presLayoutVars>
          <dgm:bulletEnabled val="1"/>
        </dgm:presLayoutVars>
      </dgm:prSet>
      <dgm:spPr/>
    </dgm:pt>
    <dgm:pt modelId="{DD15F928-81CD-44B8-872E-563231066065}" type="pres">
      <dgm:prSet presAssocID="{76726494-18C4-41F6-8587-0736E674BCA6}" presName="sibTrans" presStyleLbl="sibTrans2D1" presStyleIdx="3" presStyleCnt="4"/>
      <dgm:spPr/>
    </dgm:pt>
    <dgm:pt modelId="{150DC635-C3B6-4124-8932-780970DF6E3C}" type="pres">
      <dgm:prSet presAssocID="{76726494-18C4-41F6-8587-0736E674BCA6}" presName="connectorText" presStyleLbl="sibTrans2D1" presStyleIdx="3" presStyleCnt="4"/>
      <dgm:spPr/>
    </dgm:pt>
    <dgm:pt modelId="{9ADC57FA-C16C-4AA9-B98F-C52A190B55A7}" type="pres">
      <dgm:prSet presAssocID="{630DE4CD-9131-42D3-9241-587744FD968C}" presName="node" presStyleLbl="node1" presStyleIdx="4" presStyleCnt="5">
        <dgm:presLayoutVars>
          <dgm:bulletEnabled val="1"/>
        </dgm:presLayoutVars>
      </dgm:prSet>
      <dgm:spPr/>
    </dgm:pt>
  </dgm:ptLst>
  <dgm:cxnLst>
    <dgm:cxn modelId="{CD3E7E0B-6B4A-4DA0-9873-0E07C1D4DCB2}" type="presOf" srcId="{664197FE-540C-455C-B485-7F9FC3B56F3E}" destId="{1FA59BDE-7970-42F1-9E36-A2866F17594A}" srcOrd="1" destOrd="0" presId="urn:microsoft.com/office/officeart/2005/8/layout/process1"/>
    <dgm:cxn modelId="{85E3AC0D-8104-4972-B731-89126CDEF38E}" srcId="{523E0BE2-6996-4641-B55B-15E5FF7E77DD}" destId="{05E01986-3FD5-4880-9AE4-31E3B6750581}" srcOrd="3" destOrd="0" parTransId="{819B9E75-C796-4472-AB65-6DD9ADA027EB}" sibTransId="{76726494-18C4-41F6-8587-0736E674BCA6}"/>
    <dgm:cxn modelId="{C0B3AC12-BB89-4AF0-8F25-8DB7365F2269}" srcId="{523E0BE2-6996-4641-B55B-15E5FF7E77DD}" destId="{A852F5C1-F076-4BA8-9F5E-39CC40CDF139}" srcOrd="1" destOrd="0" parTransId="{483860DF-5F1C-479F-B63E-739DD37D206F}" sibTransId="{664197FE-540C-455C-B485-7F9FC3B56F3E}"/>
    <dgm:cxn modelId="{5C1E771F-6A08-4C9F-8666-04C9C34900A3}" type="presOf" srcId="{664197FE-540C-455C-B485-7F9FC3B56F3E}" destId="{D5173E61-81BE-471E-B38B-B81B165AE920}" srcOrd="0" destOrd="0" presId="urn:microsoft.com/office/officeart/2005/8/layout/process1"/>
    <dgm:cxn modelId="{77E42F21-A007-454D-875F-1A1156F65E65}" type="presOf" srcId="{02AFBDBF-5CFB-4C16-A952-457562B5A298}" destId="{4ED4519D-C3E5-4EB7-9D17-629D0D00BCD0}" srcOrd="0" destOrd="0" presId="urn:microsoft.com/office/officeart/2005/8/layout/process1"/>
    <dgm:cxn modelId="{470F362F-8832-44F3-955F-EF8E85DD33C1}" srcId="{523E0BE2-6996-4641-B55B-15E5FF7E77DD}" destId="{630DE4CD-9131-42D3-9241-587744FD968C}" srcOrd="4" destOrd="0" parTransId="{D9672A9F-0590-4E0B-B1D6-2014FBFE29D5}" sibTransId="{B0C1E9F7-6E40-469C-8C52-5544C6E8EB7D}"/>
    <dgm:cxn modelId="{7016A137-4EEC-45B8-B4F4-D7A46138DB61}" type="presOf" srcId="{FBFB484E-15D9-46F5-884C-2F1F0A338710}" destId="{C52764CE-BDD5-4620-97EE-BA42A8697C4E}" srcOrd="0" destOrd="0" presId="urn:microsoft.com/office/officeart/2005/8/layout/process1"/>
    <dgm:cxn modelId="{01EEB038-4A50-46D7-960A-188B4EC085EB}" type="presOf" srcId="{630DE4CD-9131-42D3-9241-587744FD968C}" destId="{9ADC57FA-C16C-4AA9-B98F-C52A190B55A7}" srcOrd="0" destOrd="0" presId="urn:microsoft.com/office/officeart/2005/8/layout/process1"/>
    <dgm:cxn modelId="{A9807274-3542-46EC-B08D-82DFABABFBB7}" type="presOf" srcId="{AE6832DF-F342-4E5E-874B-361E9B378DEA}" destId="{E469AEA1-2570-476A-A104-5433781D916F}" srcOrd="0" destOrd="0" presId="urn:microsoft.com/office/officeart/2005/8/layout/process1"/>
    <dgm:cxn modelId="{9309F979-C4BF-453F-BF0F-BF141F2F7A52}" type="presOf" srcId="{76726494-18C4-41F6-8587-0736E674BCA6}" destId="{150DC635-C3B6-4124-8932-780970DF6E3C}" srcOrd="1" destOrd="0" presId="urn:microsoft.com/office/officeart/2005/8/layout/process1"/>
    <dgm:cxn modelId="{0C7F9791-2B9F-4DA1-8FB1-831D1CF0901D}" type="presOf" srcId="{A852F5C1-F076-4BA8-9F5E-39CC40CDF139}" destId="{27D6234B-52FA-4B4C-A3D3-1CE90EFB0842}" srcOrd="0" destOrd="0" presId="urn:microsoft.com/office/officeart/2005/8/layout/process1"/>
    <dgm:cxn modelId="{CDBFE591-4D71-4F96-9829-A476CE253900}" type="presOf" srcId="{523E0BE2-6996-4641-B55B-15E5FF7E77DD}" destId="{DCDB480A-0448-4F55-A961-8A4BFB7FCF99}" srcOrd="0" destOrd="0" presId="urn:microsoft.com/office/officeart/2005/8/layout/process1"/>
    <dgm:cxn modelId="{2F7F76C8-77F1-4873-A26D-FC8F7DF1F902}" srcId="{523E0BE2-6996-4641-B55B-15E5FF7E77DD}" destId="{FBFB484E-15D9-46F5-884C-2F1F0A338710}" srcOrd="2" destOrd="0" parTransId="{38B3AA1C-AFC7-4FFF-817A-5E44970F7F40}" sibTransId="{AE6832DF-F342-4E5E-874B-361E9B378DEA}"/>
    <dgm:cxn modelId="{A5C4DCCE-48ED-4D25-A259-71D34D9B74E7}" type="presOf" srcId="{7B47F4B2-7952-4435-B12D-EA458C3426F3}" destId="{6EB5CE8F-5B4E-41EF-8DA0-5E2F777A2201}" srcOrd="1" destOrd="0" presId="urn:microsoft.com/office/officeart/2005/8/layout/process1"/>
    <dgm:cxn modelId="{65D506D7-9738-4ADC-B192-605AF23474A4}" type="presOf" srcId="{7B47F4B2-7952-4435-B12D-EA458C3426F3}" destId="{36ABE290-00A6-4A0B-B31E-82B1D0D1D138}" srcOrd="0" destOrd="0" presId="urn:microsoft.com/office/officeart/2005/8/layout/process1"/>
    <dgm:cxn modelId="{426E75DE-538C-4603-9EAA-E4FDF20F7537}" type="presOf" srcId="{76726494-18C4-41F6-8587-0736E674BCA6}" destId="{DD15F928-81CD-44B8-872E-563231066065}" srcOrd="0" destOrd="0" presId="urn:microsoft.com/office/officeart/2005/8/layout/process1"/>
    <dgm:cxn modelId="{4D7C06E5-EE26-4B0D-92A5-4D8E6D50BD1D}" type="presOf" srcId="{05E01986-3FD5-4880-9AE4-31E3B6750581}" destId="{DFA36CA9-CC09-4245-9D63-F544BBFF8A3A}" srcOrd="0" destOrd="0" presId="urn:microsoft.com/office/officeart/2005/8/layout/process1"/>
    <dgm:cxn modelId="{B6F826E5-2A32-4B43-AF4C-B97B7BEE2589}" type="presOf" srcId="{AE6832DF-F342-4E5E-874B-361E9B378DEA}" destId="{52851EB2-31C1-4690-A7B5-65F4EF95F20E}" srcOrd="1" destOrd="0" presId="urn:microsoft.com/office/officeart/2005/8/layout/process1"/>
    <dgm:cxn modelId="{A96227EF-5F6B-4A1F-8FCC-8F2975B1829A}" srcId="{523E0BE2-6996-4641-B55B-15E5FF7E77DD}" destId="{02AFBDBF-5CFB-4C16-A952-457562B5A298}" srcOrd="0" destOrd="0" parTransId="{D093A52A-4953-46F1-A160-9CBE5F207678}" sibTransId="{7B47F4B2-7952-4435-B12D-EA458C3426F3}"/>
    <dgm:cxn modelId="{166FA951-6674-405D-947B-B576A0A4B1DE}" type="presParOf" srcId="{DCDB480A-0448-4F55-A961-8A4BFB7FCF99}" destId="{4ED4519D-C3E5-4EB7-9D17-629D0D00BCD0}" srcOrd="0" destOrd="0" presId="urn:microsoft.com/office/officeart/2005/8/layout/process1"/>
    <dgm:cxn modelId="{AE30986A-5D54-4130-8F01-032161A7B428}" type="presParOf" srcId="{DCDB480A-0448-4F55-A961-8A4BFB7FCF99}" destId="{36ABE290-00A6-4A0B-B31E-82B1D0D1D138}" srcOrd="1" destOrd="0" presId="urn:microsoft.com/office/officeart/2005/8/layout/process1"/>
    <dgm:cxn modelId="{8D78F95E-615F-4E8C-A717-028F70450F05}" type="presParOf" srcId="{36ABE290-00A6-4A0B-B31E-82B1D0D1D138}" destId="{6EB5CE8F-5B4E-41EF-8DA0-5E2F777A2201}" srcOrd="0" destOrd="0" presId="urn:microsoft.com/office/officeart/2005/8/layout/process1"/>
    <dgm:cxn modelId="{26779D9F-522D-4D2A-BA12-B9168EA6A2B7}" type="presParOf" srcId="{DCDB480A-0448-4F55-A961-8A4BFB7FCF99}" destId="{27D6234B-52FA-4B4C-A3D3-1CE90EFB0842}" srcOrd="2" destOrd="0" presId="urn:microsoft.com/office/officeart/2005/8/layout/process1"/>
    <dgm:cxn modelId="{3803FEEF-EE0C-4579-9274-658526B03ADE}" type="presParOf" srcId="{DCDB480A-0448-4F55-A961-8A4BFB7FCF99}" destId="{D5173E61-81BE-471E-B38B-B81B165AE920}" srcOrd="3" destOrd="0" presId="urn:microsoft.com/office/officeart/2005/8/layout/process1"/>
    <dgm:cxn modelId="{FE05BC01-3978-4E8A-8FB3-0C6FA4D95407}" type="presParOf" srcId="{D5173E61-81BE-471E-B38B-B81B165AE920}" destId="{1FA59BDE-7970-42F1-9E36-A2866F17594A}" srcOrd="0" destOrd="0" presId="urn:microsoft.com/office/officeart/2005/8/layout/process1"/>
    <dgm:cxn modelId="{3D05E76A-6060-4099-91ED-DCCBDC4BE13E}" type="presParOf" srcId="{DCDB480A-0448-4F55-A961-8A4BFB7FCF99}" destId="{C52764CE-BDD5-4620-97EE-BA42A8697C4E}" srcOrd="4" destOrd="0" presId="urn:microsoft.com/office/officeart/2005/8/layout/process1"/>
    <dgm:cxn modelId="{E9CCEC81-A0B1-486D-8A06-C89A0FB11AFC}" type="presParOf" srcId="{DCDB480A-0448-4F55-A961-8A4BFB7FCF99}" destId="{E469AEA1-2570-476A-A104-5433781D916F}" srcOrd="5" destOrd="0" presId="urn:microsoft.com/office/officeart/2005/8/layout/process1"/>
    <dgm:cxn modelId="{ECB5CEC1-2EC8-40C1-9DEC-6A1A736CBE7F}" type="presParOf" srcId="{E469AEA1-2570-476A-A104-5433781D916F}" destId="{52851EB2-31C1-4690-A7B5-65F4EF95F20E}" srcOrd="0" destOrd="0" presId="urn:microsoft.com/office/officeart/2005/8/layout/process1"/>
    <dgm:cxn modelId="{DE9585D0-C6E5-4D9B-ABD6-857F5969E7B0}" type="presParOf" srcId="{DCDB480A-0448-4F55-A961-8A4BFB7FCF99}" destId="{DFA36CA9-CC09-4245-9D63-F544BBFF8A3A}" srcOrd="6" destOrd="0" presId="urn:microsoft.com/office/officeart/2005/8/layout/process1"/>
    <dgm:cxn modelId="{9710AB7C-06AE-4924-A095-23355E0B1444}" type="presParOf" srcId="{DCDB480A-0448-4F55-A961-8A4BFB7FCF99}" destId="{DD15F928-81CD-44B8-872E-563231066065}" srcOrd="7" destOrd="0" presId="urn:microsoft.com/office/officeart/2005/8/layout/process1"/>
    <dgm:cxn modelId="{A0ECF02A-CE00-4EEC-A1BC-DD601473B10E}" type="presParOf" srcId="{DD15F928-81CD-44B8-872E-563231066065}" destId="{150DC635-C3B6-4124-8932-780970DF6E3C}" srcOrd="0" destOrd="0" presId="urn:microsoft.com/office/officeart/2005/8/layout/process1"/>
    <dgm:cxn modelId="{19BBF6BF-A6D4-4AB8-BB43-6DDB1EE0F5AD}" type="presParOf" srcId="{DCDB480A-0448-4F55-A961-8A4BFB7FCF99}" destId="{9ADC57FA-C16C-4AA9-B98F-C52A190B55A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1356B5-324D-4F0A-8AC9-59A37AD4A30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SG"/>
        </a:p>
      </dgm:t>
    </dgm:pt>
    <dgm:pt modelId="{C5DBEA7F-808C-488C-89D4-E3960701D6B1}">
      <dgm:prSet phldrT="[Text]"/>
      <dgm:spPr/>
      <dgm:t>
        <a:bodyPr/>
        <a:lstStyle/>
        <a:p>
          <a:r>
            <a:rPr lang="en-SG" dirty="0"/>
            <a:t>Fake News</a:t>
          </a:r>
        </a:p>
      </dgm:t>
    </dgm:pt>
    <dgm:pt modelId="{66B23D1E-9D3F-4DD3-807D-0004D091190D}" type="parTrans" cxnId="{952F69D8-185E-4BAD-8CF0-ADC3E0E5D7F5}">
      <dgm:prSet/>
      <dgm:spPr/>
      <dgm:t>
        <a:bodyPr/>
        <a:lstStyle/>
        <a:p>
          <a:endParaRPr lang="en-SG"/>
        </a:p>
      </dgm:t>
    </dgm:pt>
    <dgm:pt modelId="{9A60F377-3C9A-45FB-89F6-22FF9CE4078C}" type="sibTrans" cxnId="{952F69D8-185E-4BAD-8CF0-ADC3E0E5D7F5}">
      <dgm:prSet/>
      <dgm:spPr/>
      <dgm:t>
        <a:bodyPr/>
        <a:lstStyle/>
        <a:p>
          <a:endParaRPr lang="en-SG"/>
        </a:p>
      </dgm:t>
    </dgm:pt>
    <dgm:pt modelId="{DAC9C839-5073-432C-B278-0528CA957541}">
      <dgm:prSet phldrT="[Text]"/>
      <dgm:spPr/>
      <dgm:t>
        <a:bodyPr/>
        <a:lstStyle/>
        <a:p>
          <a:r>
            <a:rPr lang="en-SG" dirty="0"/>
            <a:t>1,500 Data Set (Original)</a:t>
          </a:r>
        </a:p>
      </dgm:t>
    </dgm:pt>
    <dgm:pt modelId="{2D8A36A0-75F8-4704-9A7C-0B08DA3C4224}" type="parTrans" cxnId="{5D3ADC89-A7DE-4104-9A73-CF2D6F28E038}">
      <dgm:prSet/>
      <dgm:spPr/>
      <dgm:t>
        <a:bodyPr/>
        <a:lstStyle/>
        <a:p>
          <a:endParaRPr lang="en-SG"/>
        </a:p>
      </dgm:t>
    </dgm:pt>
    <dgm:pt modelId="{2D4CC688-234C-471F-A895-11E854A5F0B8}" type="sibTrans" cxnId="{5D3ADC89-A7DE-4104-9A73-CF2D6F28E038}">
      <dgm:prSet/>
      <dgm:spPr/>
      <dgm:t>
        <a:bodyPr/>
        <a:lstStyle/>
        <a:p>
          <a:endParaRPr lang="en-SG"/>
        </a:p>
      </dgm:t>
    </dgm:pt>
    <dgm:pt modelId="{F0A1F77D-7B2F-427C-A250-AF3AD9D13B51}">
      <dgm:prSet phldrT="[Text]"/>
      <dgm:spPr/>
      <dgm:t>
        <a:bodyPr/>
        <a:lstStyle/>
        <a:p>
          <a:r>
            <a:rPr lang="en-SG" dirty="0"/>
            <a:t>1,052 Data Set (After Clean)</a:t>
          </a:r>
        </a:p>
      </dgm:t>
    </dgm:pt>
    <dgm:pt modelId="{985021F1-9B60-4AC4-931D-3999B6AAD4A9}" type="parTrans" cxnId="{FCA8FA61-2835-4657-B287-3246EC2400E4}">
      <dgm:prSet/>
      <dgm:spPr/>
      <dgm:t>
        <a:bodyPr/>
        <a:lstStyle/>
        <a:p>
          <a:endParaRPr lang="en-SG"/>
        </a:p>
      </dgm:t>
    </dgm:pt>
    <dgm:pt modelId="{AF482F5A-7346-4292-8BA9-44666D76C923}" type="sibTrans" cxnId="{FCA8FA61-2835-4657-B287-3246EC2400E4}">
      <dgm:prSet/>
      <dgm:spPr/>
      <dgm:t>
        <a:bodyPr/>
        <a:lstStyle/>
        <a:p>
          <a:endParaRPr lang="en-SG"/>
        </a:p>
      </dgm:t>
    </dgm:pt>
    <dgm:pt modelId="{1FF6A50E-7B49-428F-8659-5B9A67E7EB06}">
      <dgm:prSet phldrT="[Text]"/>
      <dgm:spPr/>
      <dgm:t>
        <a:bodyPr/>
        <a:lstStyle/>
        <a:p>
          <a:r>
            <a:rPr lang="en-SG" dirty="0"/>
            <a:t>World News</a:t>
          </a:r>
        </a:p>
      </dgm:t>
    </dgm:pt>
    <dgm:pt modelId="{42AC362F-37B3-4398-AD30-4AF2A339B9BB}" type="parTrans" cxnId="{C512466C-73A1-4549-9758-0AC7ED16709A}">
      <dgm:prSet/>
      <dgm:spPr/>
      <dgm:t>
        <a:bodyPr/>
        <a:lstStyle/>
        <a:p>
          <a:endParaRPr lang="en-SG"/>
        </a:p>
      </dgm:t>
    </dgm:pt>
    <dgm:pt modelId="{2204260B-AFDA-4B43-9AB3-D6F95E4182AA}" type="sibTrans" cxnId="{C512466C-73A1-4549-9758-0AC7ED16709A}">
      <dgm:prSet/>
      <dgm:spPr/>
      <dgm:t>
        <a:bodyPr/>
        <a:lstStyle/>
        <a:p>
          <a:endParaRPr lang="en-SG"/>
        </a:p>
      </dgm:t>
    </dgm:pt>
    <dgm:pt modelId="{8DF5367A-B7F4-4C2F-858D-3DAE3115631E}">
      <dgm:prSet phldrT="[Text]"/>
      <dgm:spPr/>
      <dgm:t>
        <a:bodyPr/>
        <a:lstStyle/>
        <a:p>
          <a:r>
            <a:rPr lang="en-SG" dirty="0"/>
            <a:t>1,500 Data Set (Original)</a:t>
          </a:r>
        </a:p>
      </dgm:t>
    </dgm:pt>
    <dgm:pt modelId="{6B9F61A4-7CB1-4573-A531-A436B339A3F0}" type="parTrans" cxnId="{854F73E8-5AE4-4B0B-9245-ED78F46B8E41}">
      <dgm:prSet/>
      <dgm:spPr/>
      <dgm:t>
        <a:bodyPr/>
        <a:lstStyle/>
        <a:p>
          <a:endParaRPr lang="en-SG"/>
        </a:p>
      </dgm:t>
    </dgm:pt>
    <dgm:pt modelId="{126C46FD-21A2-43E2-B130-A64248C369FE}" type="sibTrans" cxnId="{854F73E8-5AE4-4B0B-9245-ED78F46B8E41}">
      <dgm:prSet/>
      <dgm:spPr/>
      <dgm:t>
        <a:bodyPr/>
        <a:lstStyle/>
        <a:p>
          <a:endParaRPr lang="en-SG"/>
        </a:p>
      </dgm:t>
    </dgm:pt>
    <dgm:pt modelId="{C36BA411-C5F6-42AC-8109-FA5D371CF141}">
      <dgm:prSet phldrT="[Text]"/>
      <dgm:spPr/>
      <dgm:t>
        <a:bodyPr/>
        <a:lstStyle/>
        <a:p>
          <a:r>
            <a:rPr lang="en-SG" dirty="0"/>
            <a:t>794 Data Set (After Clean)</a:t>
          </a:r>
        </a:p>
      </dgm:t>
    </dgm:pt>
    <dgm:pt modelId="{416D16E8-9BD6-4B6D-8060-80D1E51CD49A}" type="parTrans" cxnId="{5B33B508-C552-4460-A6E2-29199E261676}">
      <dgm:prSet/>
      <dgm:spPr/>
      <dgm:t>
        <a:bodyPr/>
        <a:lstStyle/>
        <a:p>
          <a:endParaRPr lang="en-SG"/>
        </a:p>
      </dgm:t>
    </dgm:pt>
    <dgm:pt modelId="{E23A0F33-45B2-4516-BDE0-6971D837598B}" type="sibTrans" cxnId="{5B33B508-C552-4460-A6E2-29199E261676}">
      <dgm:prSet/>
      <dgm:spPr/>
      <dgm:t>
        <a:bodyPr/>
        <a:lstStyle/>
        <a:p>
          <a:endParaRPr lang="en-SG"/>
        </a:p>
      </dgm:t>
    </dgm:pt>
    <dgm:pt modelId="{166B1253-89B5-4B59-BDD6-B4AB372E7EC6}">
      <dgm:prSet phldrT="[Text]"/>
      <dgm:spPr/>
      <dgm:t>
        <a:bodyPr/>
        <a:lstStyle/>
        <a:p>
          <a:r>
            <a:rPr lang="en-SG" dirty="0"/>
            <a:t>Time Between Scrape</a:t>
          </a:r>
        </a:p>
      </dgm:t>
    </dgm:pt>
    <dgm:pt modelId="{69171225-ABB9-4A66-A4D5-76D6200742A9}" type="parTrans" cxnId="{E8C5249A-0D93-4F57-B24C-B7C044378F22}">
      <dgm:prSet/>
      <dgm:spPr/>
      <dgm:t>
        <a:bodyPr/>
        <a:lstStyle/>
        <a:p>
          <a:endParaRPr lang="en-SG"/>
        </a:p>
      </dgm:t>
    </dgm:pt>
    <dgm:pt modelId="{DAD27646-9BCF-4C39-973C-C219B995BA5C}" type="sibTrans" cxnId="{E8C5249A-0D93-4F57-B24C-B7C044378F22}">
      <dgm:prSet/>
      <dgm:spPr/>
      <dgm:t>
        <a:bodyPr/>
        <a:lstStyle/>
        <a:p>
          <a:endParaRPr lang="en-SG"/>
        </a:p>
      </dgm:t>
    </dgm:pt>
    <dgm:pt modelId="{F1A71449-AFBB-4987-8156-E7E0A09E8E36}">
      <dgm:prSet phldrT="[Text]"/>
      <dgm:spPr/>
      <dgm:t>
        <a:bodyPr/>
        <a:lstStyle/>
        <a:p>
          <a:r>
            <a:rPr lang="en-SG" dirty="0"/>
            <a:t>10 second</a:t>
          </a:r>
        </a:p>
      </dgm:t>
    </dgm:pt>
    <dgm:pt modelId="{FACF3383-A9C1-4F2D-872C-88DF6340BEAE}" type="parTrans" cxnId="{875E2524-89C2-4E10-BD83-27889050FF3C}">
      <dgm:prSet/>
      <dgm:spPr/>
      <dgm:t>
        <a:bodyPr/>
        <a:lstStyle/>
        <a:p>
          <a:endParaRPr lang="en-SG"/>
        </a:p>
      </dgm:t>
    </dgm:pt>
    <dgm:pt modelId="{1E824B7F-6DD4-4E14-9DCB-224453B80EFD}" type="sibTrans" cxnId="{875E2524-89C2-4E10-BD83-27889050FF3C}">
      <dgm:prSet/>
      <dgm:spPr/>
      <dgm:t>
        <a:bodyPr/>
        <a:lstStyle/>
        <a:p>
          <a:endParaRPr lang="en-SG"/>
        </a:p>
      </dgm:t>
    </dgm:pt>
    <dgm:pt modelId="{E6477F03-D05D-4FD6-82E7-66101E5DA4BB}" type="pres">
      <dgm:prSet presAssocID="{501356B5-324D-4F0A-8AC9-59A37AD4A30B}" presName="Name0" presStyleCnt="0">
        <dgm:presLayoutVars>
          <dgm:dir/>
          <dgm:animLvl val="lvl"/>
          <dgm:resizeHandles val="exact"/>
        </dgm:presLayoutVars>
      </dgm:prSet>
      <dgm:spPr/>
    </dgm:pt>
    <dgm:pt modelId="{2054778C-F74A-43A0-8734-D8B0050F118E}" type="pres">
      <dgm:prSet presAssocID="{C5DBEA7F-808C-488C-89D4-E3960701D6B1}" presName="linNode" presStyleCnt="0"/>
      <dgm:spPr/>
    </dgm:pt>
    <dgm:pt modelId="{BBA15C9E-F4D1-4967-BD59-F78244A55DC1}" type="pres">
      <dgm:prSet presAssocID="{C5DBEA7F-808C-488C-89D4-E3960701D6B1}" presName="parentText" presStyleLbl="node1" presStyleIdx="0" presStyleCnt="3">
        <dgm:presLayoutVars>
          <dgm:chMax val="1"/>
          <dgm:bulletEnabled val="1"/>
        </dgm:presLayoutVars>
      </dgm:prSet>
      <dgm:spPr/>
    </dgm:pt>
    <dgm:pt modelId="{AD281408-EFEC-48E8-956E-5C32F092C2AE}" type="pres">
      <dgm:prSet presAssocID="{C5DBEA7F-808C-488C-89D4-E3960701D6B1}" presName="descendantText" presStyleLbl="alignAccFollowNode1" presStyleIdx="0" presStyleCnt="3">
        <dgm:presLayoutVars>
          <dgm:bulletEnabled val="1"/>
        </dgm:presLayoutVars>
      </dgm:prSet>
      <dgm:spPr/>
    </dgm:pt>
    <dgm:pt modelId="{BB87EA9B-8019-4E76-90D8-FAAA5128D71A}" type="pres">
      <dgm:prSet presAssocID="{9A60F377-3C9A-45FB-89F6-22FF9CE4078C}" presName="sp" presStyleCnt="0"/>
      <dgm:spPr/>
    </dgm:pt>
    <dgm:pt modelId="{42221B22-39C5-4404-BE8B-711ECBE5F0D4}" type="pres">
      <dgm:prSet presAssocID="{1FF6A50E-7B49-428F-8659-5B9A67E7EB06}" presName="linNode" presStyleCnt="0"/>
      <dgm:spPr/>
    </dgm:pt>
    <dgm:pt modelId="{0864A8AB-1B71-495C-899A-D965CA603478}" type="pres">
      <dgm:prSet presAssocID="{1FF6A50E-7B49-428F-8659-5B9A67E7EB06}" presName="parentText" presStyleLbl="node1" presStyleIdx="1" presStyleCnt="3">
        <dgm:presLayoutVars>
          <dgm:chMax val="1"/>
          <dgm:bulletEnabled val="1"/>
        </dgm:presLayoutVars>
      </dgm:prSet>
      <dgm:spPr/>
    </dgm:pt>
    <dgm:pt modelId="{38BC445B-516B-4EE9-90F1-59D75EBDAD21}" type="pres">
      <dgm:prSet presAssocID="{1FF6A50E-7B49-428F-8659-5B9A67E7EB06}" presName="descendantText" presStyleLbl="alignAccFollowNode1" presStyleIdx="1" presStyleCnt="3">
        <dgm:presLayoutVars>
          <dgm:bulletEnabled val="1"/>
        </dgm:presLayoutVars>
      </dgm:prSet>
      <dgm:spPr/>
    </dgm:pt>
    <dgm:pt modelId="{CF2F5102-7BEA-4C28-AA29-EAB4BB02BACA}" type="pres">
      <dgm:prSet presAssocID="{2204260B-AFDA-4B43-9AB3-D6F95E4182AA}" presName="sp" presStyleCnt="0"/>
      <dgm:spPr/>
    </dgm:pt>
    <dgm:pt modelId="{FCEAEC64-EEE3-46BF-8B61-29BB45F47D4D}" type="pres">
      <dgm:prSet presAssocID="{166B1253-89B5-4B59-BDD6-B4AB372E7EC6}" presName="linNode" presStyleCnt="0"/>
      <dgm:spPr/>
    </dgm:pt>
    <dgm:pt modelId="{5D0C95FE-CDFC-4641-9717-40EA718531D8}" type="pres">
      <dgm:prSet presAssocID="{166B1253-89B5-4B59-BDD6-B4AB372E7EC6}" presName="parentText" presStyleLbl="node1" presStyleIdx="2" presStyleCnt="3">
        <dgm:presLayoutVars>
          <dgm:chMax val="1"/>
          <dgm:bulletEnabled val="1"/>
        </dgm:presLayoutVars>
      </dgm:prSet>
      <dgm:spPr/>
    </dgm:pt>
    <dgm:pt modelId="{1E71D55F-112B-450E-A89B-D0CC6BF28B35}" type="pres">
      <dgm:prSet presAssocID="{166B1253-89B5-4B59-BDD6-B4AB372E7EC6}" presName="descendantText" presStyleLbl="alignAccFollowNode1" presStyleIdx="2" presStyleCnt="3">
        <dgm:presLayoutVars>
          <dgm:bulletEnabled val="1"/>
        </dgm:presLayoutVars>
      </dgm:prSet>
      <dgm:spPr/>
    </dgm:pt>
  </dgm:ptLst>
  <dgm:cxnLst>
    <dgm:cxn modelId="{5B33B508-C552-4460-A6E2-29199E261676}" srcId="{1FF6A50E-7B49-428F-8659-5B9A67E7EB06}" destId="{C36BA411-C5F6-42AC-8109-FA5D371CF141}" srcOrd="1" destOrd="0" parTransId="{416D16E8-9BD6-4B6D-8060-80D1E51CD49A}" sibTransId="{E23A0F33-45B2-4516-BDE0-6971D837598B}"/>
    <dgm:cxn modelId="{FCAD4F20-9059-444B-A133-63A5026281CF}" type="presOf" srcId="{1FF6A50E-7B49-428F-8659-5B9A67E7EB06}" destId="{0864A8AB-1B71-495C-899A-D965CA603478}" srcOrd="0" destOrd="0" presId="urn:microsoft.com/office/officeart/2005/8/layout/vList5"/>
    <dgm:cxn modelId="{875E2524-89C2-4E10-BD83-27889050FF3C}" srcId="{166B1253-89B5-4B59-BDD6-B4AB372E7EC6}" destId="{F1A71449-AFBB-4987-8156-E7E0A09E8E36}" srcOrd="0" destOrd="0" parTransId="{FACF3383-A9C1-4F2D-872C-88DF6340BEAE}" sibTransId="{1E824B7F-6DD4-4E14-9DCB-224453B80EFD}"/>
    <dgm:cxn modelId="{3ADAB22F-B204-4BF2-BD59-E93F77BF7E36}" type="presOf" srcId="{C36BA411-C5F6-42AC-8109-FA5D371CF141}" destId="{38BC445B-516B-4EE9-90F1-59D75EBDAD21}" srcOrd="0" destOrd="1" presId="urn:microsoft.com/office/officeart/2005/8/layout/vList5"/>
    <dgm:cxn modelId="{FCA8FA61-2835-4657-B287-3246EC2400E4}" srcId="{C5DBEA7F-808C-488C-89D4-E3960701D6B1}" destId="{F0A1F77D-7B2F-427C-A250-AF3AD9D13B51}" srcOrd="1" destOrd="0" parTransId="{985021F1-9B60-4AC4-931D-3999B6AAD4A9}" sibTransId="{AF482F5A-7346-4292-8BA9-44666D76C923}"/>
    <dgm:cxn modelId="{5D418062-F1C4-43DB-89B4-A0FB4F8714BF}" type="presOf" srcId="{8DF5367A-B7F4-4C2F-858D-3DAE3115631E}" destId="{38BC445B-516B-4EE9-90F1-59D75EBDAD21}" srcOrd="0" destOrd="0" presId="urn:microsoft.com/office/officeart/2005/8/layout/vList5"/>
    <dgm:cxn modelId="{C9391149-112F-4C4A-8756-DEADC6ADACAB}" type="presOf" srcId="{DAC9C839-5073-432C-B278-0528CA957541}" destId="{AD281408-EFEC-48E8-956E-5C32F092C2AE}" srcOrd="0" destOrd="0" presId="urn:microsoft.com/office/officeart/2005/8/layout/vList5"/>
    <dgm:cxn modelId="{C512466C-73A1-4549-9758-0AC7ED16709A}" srcId="{501356B5-324D-4F0A-8AC9-59A37AD4A30B}" destId="{1FF6A50E-7B49-428F-8659-5B9A67E7EB06}" srcOrd="1" destOrd="0" parTransId="{42AC362F-37B3-4398-AD30-4AF2A339B9BB}" sibTransId="{2204260B-AFDA-4B43-9AB3-D6F95E4182AA}"/>
    <dgm:cxn modelId="{F007B56D-C1F0-4B5A-9AF2-B84750D2227F}" type="presOf" srcId="{C5DBEA7F-808C-488C-89D4-E3960701D6B1}" destId="{BBA15C9E-F4D1-4967-BD59-F78244A55DC1}" srcOrd="0" destOrd="0" presId="urn:microsoft.com/office/officeart/2005/8/layout/vList5"/>
    <dgm:cxn modelId="{BCD6996E-8331-4BC1-876E-2A218672A747}" type="presOf" srcId="{501356B5-324D-4F0A-8AC9-59A37AD4A30B}" destId="{E6477F03-D05D-4FD6-82E7-66101E5DA4BB}" srcOrd="0" destOrd="0" presId="urn:microsoft.com/office/officeart/2005/8/layout/vList5"/>
    <dgm:cxn modelId="{E3CDB284-39BF-4A04-B1D3-21E4090FC25B}" type="presOf" srcId="{F1A71449-AFBB-4987-8156-E7E0A09E8E36}" destId="{1E71D55F-112B-450E-A89B-D0CC6BF28B35}" srcOrd="0" destOrd="0" presId="urn:microsoft.com/office/officeart/2005/8/layout/vList5"/>
    <dgm:cxn modelId="{5D3ADC89-A7DE-4104-9A73-CF2D6F28E038}" srcId="{C5DBEA7F-808C-488C-89D4-E3960701D6B1}" destId="{DAC9C839-5073-432C-B278-0528CA957541}" srcOrd="0" destOrd="0" parTransId="{2D8A36A0-75F8-4704-9A7C-0B08DA3C4224}" sibTransId="{2D4CC688-234C-471F-A895-11E854A5F0B8}"/>
    <dgm:cxn modelId="{E8C5249A-0D93-4F57-B24C-B7C044378F22}" srcId="{501356B5-324D-4F0A-8AC9-59A37AD4A30B}" destId="{166B1253-89B5-4B59-BDD6-B4AB372E7EC6}" srcOrd="2" destOrd="0" parTransId="{69171225-ABB9-4A66-A4D5-76D6200742A9}" sibTransId="{DAD27646-9BCF-4C39-973C-C219B995BA5C}"/>
    <dgm:cxn modelId="{4A72C09A-F8E4-426A-85C2-69FF9ADC71E1}" type="presOf" srcId="{F0A1F77D-7B2F-427C-A250-AF3AD9D13B51}" destId="{AD281408-EFEC-48E8-956E-5C32F092C2AE}" srcOrd="0" destOrd="1" presId="urn:microsoft.com/office/officeart/2005/8/layout/vList5"/>
    <dgm:cxn modelId="{489158B3-4806-4598-8B04-615ED8E1A617}" type="presOf" srcId="{166B1253-89B5-4B59-BDD6-B4AB372E7EC6}" destId="{5D0C95FE-CDFC-4641-9717-40EA718531D8}" srcOrd="0" destOrd="0" presId="urn:microsoft.com/office/officeart/2005/8/layout/vList5"/>
    <dgm:cxn modelId="{952F69D8-185E-4BAD-8CF0-ADC3E0E5D7F5}" srcId="{501356B5-324D-4F0A-8AC9-59A37AD4A30B}" destId="{C5DBEA7F-808C-488C-89D4-E3960701D6B1}" srcOrd="0" destOrd="0" parTransId="{66B23D1E-9D3F-4DD3-807D-0004D091190D}" sibTransId="{9A60F377-3C9A-45FB-89F6-22FF9CE4078C}"/>
    <dgm:cxn modelId="{854F73E8-5AE4-4B0B-9245-ED78F46B8E41}" srcId="{1FF6A50E-7B49-428F-8659-5B9A67E7EB06}" destId="{8DF5367A-B7F4-4C2F-858D-3DAE3115631E}" srcOrd="0" destOrd="0" parTransId="{6B9F61A4-7CB1-4573-A531-A436B339A3F0}" sibTransId="{126C46FD-21A2-43E2-B130-A64248C369FE}"/>
    <dgm:cxn modelId="{53A920F9-A952-492E-B180-9819FFF1C237}" type="presParOf" srcId="{E6477F03-D05D-4FD6-82E7-66101E5DA4BB}" destId="{2054778C-F74A-43A0-8734-D8B0050F118E}" srcOrd="0" destOrd="0" presId="urn:microsoft.com/office/officeart/2005/8/layout/vList5"/>
    <dgm:cxn modelId="{1D951651-038D-4AB5-A753-4A023AD66A80}" type="presParOf" srcId="{2054778C-F74A-43A0-8734-D8B0050F118E}" destId="{BBA15C9E-F4D1-4967-BD59-F78244A55DC1}" srcOrd="0" destOrd="0" presId="urn:microsoft.com/office/officeart/2005/8/layout/vList5"/>
    <dgm:cxn modelId="{B7C476D8-0359-4FF3-8795-38CDDDFA3D73}" type="presParOf" srcId="{2054778C-F74A-43A0-8734-D8B0050F118E}" destId="{AD281408-EFEC-48E8-956E-5C32F092C2AE}" srcOrd="1" destOrd="0" presId="urn:microsoft.com/office/officeart/2005/8/layout/vList5"/>
    <dgm:cxn modelId="{2A62C200-17A7-4BC1-965D-2F7F48238212}" type="presParOf" srcId="{E6477F03-D05D-4FD6-82E7-66101E5DA4BB}" destId="{BB87EA9B-8019-4E76-90D8-FAAA5128D71A}" srcOrd="1" destOrd="0" presId="urn:microsoft.com/office/officeart/2005/8/layout/vList5"/>
    <dgm:cxn modelId="{6A4C066A-4A11-4B71-B75D-2BB3312823A3}" type="presParOf" srcId="{E6477F03-D05D-4FD6-82E7-66101E5DA4BB}" destId="{42221B22-39C5-4404-BE8B-711ECBE5F0D4}" srcOrd="2" destOrd="0" presId="urn:microsoft.com/office/officeart/2005/8/layout/vList5"/>
    <dgm:cxn modelId="{83587A56-CD74-4FFE-928D-78074D4FFFD9}" type="presParOf" srcId="{42221B22-39C5-4404-BE8B-711ECBE5F0D4}" destId="{0864A8AB-1B71-495C-899A-D965CA603478}" srcOrd="0" destOrd="0" presId="urn:microsoft.com/office/officeart/2005/8/layout/vList5"/>
    <dgm:cxn modelId="{C699ED2A-17FF-4C6B-8960-360B6030D9B9}" type="presParOf" srcId="{42221B22-39C5-4404-BE8B-711ECBE5F0D4}" destId="{38BC445B-516B-4EE9-90F1-59D75EBDAD21}" srcOrd="1" destOrd="0" presId="urn:microsoft.com/office/officeart/2005/8/layout/vList5"/>
    <dgm:cxn modelId="{0AF265F2-576A-4DC8-88FE-C04A182ED001}" type="presParOf" srcId="{E6477F03-D05D-4FD6-82E7-66101E5DA4BB}" destId="{CF2F5102-7BEA-4C28-AA29-EAB4BB02BACA}" srcOrd="3" destOrd="0" presId="urn:microsoft.com/office/officeart/2005/8/layout/vList5"/>
    <dgm:cxn modelId="{2FA81509-0B4A-4ABA-848A-159E3BC9A318}" type="presParOf" srcId="{E6477F03-D05D-4FD6-82E7-66101E5DA4BB}" destId="{FCEAEC64-EEE3-46BF-8B61-29BB45F47D4D}" srcOrd="4" destOrd="0" presId="urn:microsoft.com/office/officeart/2005/8/layout/vList5"/>
    <dgm:cxn modelId="{17555AD2-F6C3-494F-BF7F-DE5FD990C338}" type="presParOf" srcId="{FCEAEC64-EEE3-46BF-8B61-29BB45F47D4D}" destId="{5D0C95FE-CDFC-4641-9717-40EA718531D8}" srcOrd="0" destOrd="0" presId="urn:microsoft.com/office/officeart/2005/8/layout/vList5"/>
    <dgm:cxn modelId="{65A965A4-5131-4C71-A5EF-384A06988B1A}" type="presParOf" srcId="{FCEAEC64-EEE3-46BF-8B61-29BB45F47D4D}" destId="{1E71D55F-112B-450E-A89B-D0CC6BF28B3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414FC6-7E91-43AC-AD0C-F006EC30951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SG"/>
        </a:p>
      </dgm:t>
    </dgm:pt>
    <dgm:pt modelId="{A30D7B62-AB73-42BA-BDC9-E4155EB92885}">
      <dgm:prSet phldrT="[Text]"/>
      <dgm:spPr/>
      <dgm:t>
        <a:bodyPr/>
        <a:lstStyle/>
        <a:p>
          <a:pPr algn="ctr"/>
          <a:r>
            <a:rPr lang="en-SG" b="1" dirty="0"/>
            <a:t>Text Vectorize</a:t>
          </a:r>
        </a:p>
      </dgm:t>
    </dgm:pt>
    <dgm:pt modelId="{946802CA-A016-45F4-8E3E-96ACCDA0DF1D}" type="parTrans" cxnId="{185FF253-9443-4021-B55F-95C37A05CAF5}">
      <dgm:prSet/>
      <dgm:spPr/>
      <dgm:t>
        <a:bodyPr/>
        <a:lstStyle/>
        <a:p>
          <a:pPr algn="l"/>
          <a:endParaRPr lang="en-SG"/>
        </a:p>
      </dgm:t>
    </dgm:pt>
    <dgm:pt modelId="{C13CCDF3-64DA-46F7-9618-82EC8DA3B4A3}" type="sibTrans" cxnId="{185FF253-9443-4021-B55F-95C37A05CAF5}">
      <dgm:prSet/>
      <dgm:spPr/>
      <dgm:t>
        <a:bodyPr/>
        <a:lstStyle/>
        <a:p>
          <a:pPr algn="l"/>
          <a:endParaRPr lang="en-SG"/>
        </a:p>
      </dgm:t>
    </dgm:pt>
    <dgm:pt modelId="{5DBEA583-A946-4FCF-94E4-5BD059B87B4A}">
      <dgm:prSet phldrT="[Text]"/>
      <dgm:spPr/>
      <dgm:t>
        <a:bodyPr/>
        <a:lstStyle/>
        <a:p>
          <a:pPr algn="ctr"/>
          <a:r>
            <a:rPr lang="en-SG" b="1" dirty="0"/>
            <a:t>Remove Noise &amp; Leakage</a:t>
          </a:r>
        </a:p>
      </dgm:t>
    </dgm:pt>
    <dgm:pt modelId="{F2CB7B88-4DFE-48EC-8F94-6AC2C5E497F9}" type="parTrans" cxnId="{D3FE06E0-1276-4F98-84C1-24D35047E695}">
      <dgm:prSet/>
      <dgm:spPr/>
      <dgm:t>
        <a:bodyPr/>
        <a:lstStyle/>
        <a:p>
          <a:pPr algn="l"/>
          <a:endParaRPr lang="en-SG"/>
        </a:p>
      </dgm:t>
    </dgm:pt>
    <dgm:pt modelId="{EEFBD539-38EF-4FDC-885B-AB87261B9DCC}" type="sibTrans" cxnId="{D3FE06E0-1276-4F98-84C1-24D35047E695}">
      <dgm:prSet/>
      <dgm:spPr/>
      <dgm:t>
        <a:bodyPr/>
        <a:lstStyle/>
        <a:p>
          <a:pPr algn="l"/>
          <a:endParaRPr lang="en-SG"/>
        </a:p>
      </dgm:t>
    </dgm:pt>
    <dgm:pt modelId="{1CA8C637-6379-4634-8CBB-DD2E14B8DA2E}">
      <dgm:prSet phldrT="[Text]"/>
      <dgm:spPr/>
      <dgm:t>
        <a:bodyPr/>
        <a:lstStyle/>
        <a:p>
          <a:pPr algn="ctr"/>
          <a:r>
            <a:rPr lang="en-SG" b="1" dirty="0"/>
            <a:t>Remove Short Sentence</a:t>
          </a:r>
        </a:p>
      </dgm:t>
    </dgm:pt>
    <dgm:pt modelId="{6F0B2D8E-F114-46CB-8295-E36394C3AD59}" type="parTrans" cxnId="{1E8DCDB1-1EA2-4E9C-9F05-D7CC1B821485}">
      <dgm:prSet/>
      <dgm:spPr/>
      <dgm:t>
        <a:bodyPr/>
        <a:lstStyle/>
        <a:p>
          <a:pPr algn="l"/>
          <a:endParaRPr lang="en-SG"/>
        </a:p>
      </dgm:t>
    </dgm:pt>
    <dgm:pt modelId="{72804D87-0E2A-4D52-9270-A36769F732DC}" type="sibTrans" cxnId="{1E8DCDB1-1EA2-4E9C-9F05-D7CC1B821485}">
      <dgm:prSet/>
      <dgm:spPr/>
      <dgm:t>
        <a:bodyPr/>
        <a:lstStyle/>
        <a:p>
          <a:pPr algn="l"/>
          <a:endParaRPr lang="en-SG"/>
        </a:p>
      </dgm:t>
    </dgm:pt>
    <dgm:pt modelId="{A5278905-EA86-41A3-8409-EA98810B24D8}" type="pres">
      <dgm:prSet presAssocID="{B2414FC6-7E91-43AC-AD0C-F006EC30951E}" presName="Name0" presStyleCnt="0">
        <dgm:presLayoutVars>
          <dgm:dir/>
          <dgm:animLvl val="lvl"/>
          <dgm:resizeHandles val="exact"/>
        </dgm:presLayoutVars>
      </dgm:prSet>
      <dgm:spPr/>
    </dgm:pt>
    <dgm:pt modelId="{2856A657-8151-4803-A4EF-68371383A93B}" type="pres">
      <dgm:prSet presAssocID="{A30D7B62-AB73-42BA-BDC9-E4155EB92885}" presName="linNode" presStyleCnt="0"/>
      <dgm:spPr/>
    </dgm:pt>
    <dgm:pt modelId="{3F54B959-4850-45DA-9D53-9D092173B331}" type="pres">
      <dgm:prSet presAssocID="{A30D7B62-AB73-42BA-BDC9-E4155EB92885}" presName="parentText" presStyleLbl="node1" presStyleIdx="0" presStyleCnt="3">
        <dgm:presLayoutVars>
          <dgm:chMax val="1"/>
          <dgm:bulletEnabled val="1"/>
        </dgm:presLayoutVars>
      </dgm:prSet>
      <dgm:spPr/>
    </dgm:pt>
    <dgm:pt modelId="{7F6AE0BD-8E77-4B8D-9C8A-B63217D97B54}" type="pres">
      <dgm:prSet presAssocID="{C13CCDF3-64DA-46F7-9618-82EC8DA3B4A3}" presName="sp" presStyleCnt="0"/>
      <dgm:spPr/>
    </dgm:pt>
    <dgm:pt modelId="{64DFEE33-BFC7-4EE9-9D7B-4CC331513919}" type="pres">
      <dgm:prSet presAssocID="{5DBEA583-A946-4FCF-94E4-5BD059B87B4A}" presName="linNode" presStyleCnt="0"/>
      <dgm:spPr/>
    </dgm:pt>
    <dgm:pt modelId="{0117A80C-88FD-40E3-A35D-993AA1050DCF}" type="pres">
      <dgm:prSet presAssocID="{5DBEA583-A946-4FCF-94E4-5BD059B87B4A}" presName="parentText" presStyleLbl="node1" presStyleIdx="1" presStyleCnt="3">
        <dgm:presLayoutVars>
          <dgm:chMax val="1"/>
          <dgm:bulletEnabled val="1"/>
        </dgm:presLayoutVars>
      </dgm:prSet>
      <dgm:spPr/>
    </dgm:pt>
    <dgm:pt modelId="{D1BA139C-3FA2-4198-B31A-DFB6A83A4318}" type="pres">
      <dgm:prSet presAssocID="{EEFBD539-38EF-4FDC-885B-AB87261B9DCC}" presName="sp" presStyleCnt="0"/>
      <dgm:spPr/>
    </dgm:pt>
    <dgm:pt modelId="{9346FCA8-B7FB-4BCA-8CDB-5EE42A8A5CE0}" type="pres">
      <dgm:prSet presAssocID="{1CA8C637-6379-4634-8CBB-DD2E14B8DA2E}" presName="linNode" presStyleCnt="0"/>
      <dgm:spPr/>
    </dgm:pt>
    <dgm:pt modelId="{2F88EF20-A420-4379-91A9-214932ADB1D3}" type="pres">
      <dgm:prSet presAssocID="{1CA8C637-6379-4634-8CBB-DD2E14B8DA2E}" presName="parentText" presStyleLbl="node1" presStyleIdx="2" presStyleCnt="3" custLinFactNeighborX="0" custLinFactNeighborY="67678">
        <dgm:presLayoutVars>
          <dgm:chMax val="1"/>
          <dgm:bulletEnabled val="1"/>
        </dgm:presLayoutVars>
      </dgm:prSet>
      <dgm:spPr/>
    </dgm:pt>
  </dgm:ptLst>
  <dgm:cxnLst>
    <dgm:cxn modelId="{762E8204-E9BA-4B85-9DAC-5500E3BE0C10}" type="presOf" srcId="{A30D7B62-AB73-42BA-BDC9-E4155EB92885}" destId="{3F54B959-4850-45DA-9D53-9D092173B331}" srcOrd="0" destOrd="0" presId="urn:microsoft.com/office/officeart/2005/8/layout/vList5"/>
    <dgm:cxn modelId="{B237C631-1F77-492E-B0C6-DE68C573ED88}" type="presOf" srcId="{B2414FC6-7E91-43AC-AD0C-F006EC30951E}" destId="{A5278905-EA86-41A3-8409-EA98810B24D8}" srcOrd="0" destOrd="0" presId="urn:microsoft.com/office/officeart/2005/8/layout/vList5"/>
    <dgm:cxn modelId="{88A3596C-B6A2-4514-9D44-EE3F287124C2}" type="presOf" srcId="{5DBEA583-A946-4FCF-94E4-5BD059B87B4A}" destId="{0117A80C-88FD-40E3-A35D-993AA1050DCF}" srcOrd="0" destOrd="0" presId="urn:microsoft.com/office/officeart/2005/8/layout/vList5"/>
    <dgm:cxn modelId="{185FF253-9443-4021-B55F-95C37A05CAF5}" srcId="{B2414FC6-7E91-43AC-AD0C-F006EC30951E}" destId="{A30D7B62-AB73-42BA-BDC9-E4155EB92885}" srcOrd="0" destOrd="0" parTransId="{946802CA-A016-45F4-8E3E-96ACCDA0DF1D}" sibTransId="{C13CCDF3-64DA-46F7-9618-82EC8DA3B4A3}"/>
    <dgm:cxn modelId="{ABC04D5A-9AF9-4BC5-9B06-B9B517A913D6}" type="presOf" srcId="{1CA8C637-6379-4634-8CBB-DD2E14B8DA2E}" destId="{2F88EF20-A420-4379-91A9-214932ADB1D3}" srcOrd="0" destOrd="0" presId="urn:microsoft.com/office/officeart/2005/8/layout/vList5"/>
    <dgm:cxn modelId="{1E8DCDB1-1EA2-4E9C-9F05-D7CC1B821485}" srcId="{B2414FC6-7E91-43AC-AD0C-F006EC30951E}" destId="{1CA8C637-6379-4634-8CBB-DD2E14B8DA2E}" srcOrd="2" destOrd="0" parTransId="{6F0B2D8E-F114-46CB-8295-E36394C3AD59}" sibTransId="{72804D87-0E2A-4D52-9270-A36769F732DC}"/>
    <dgm:cxn modelId="{D3FE06E0-1276-4F98-84C1-24D35047E695}" srcId="{B2414FC6-7E91-43AC-AD0C-F006EC30951E}" destId="{5DBEA583-A946-4FCF-94E4-5BD059B87B4A}" srcOrd="1" destOrd="0" parTransId="{F2CB7B88-4DFE-48EC-8F94-6AC2C5E497F9}" sibTransId="{EEFBD539-38EF-4FDC-885B-AB87261B9DCC}"/>
    <dgm:cxn modelId="{BF05C1A5-B36F-4E2C-9435-FED77C160CA8}" type="presParOf" srcId="{A5278905-EA86-41A3-8409-EA98810B24D8}" destId="{2856A657-8151-4803-A4EF-68371383A93B}" srcOrd="0" destOrd="0" presId="urn:microsoft.com/office/officeart/2005/8/layout/vList5"/>
    <dgm:cxn modelId="{D84DFF59-4FE8-42DB-BD67-D191FBF5B289}" type="presParOf" srcId="{2856A657-8151-4803-A4EF-68371383A93B}" destId="{3F54B959-4850-45DA-9D53-9D092173B331}" srcOrd="0" destOrd="0" presId="urn:microsoft.com/office/officeart/2005/8/layout/vList5"/>
    <dgm:cxn modelId="{D41F64AF-FA98-445C-B3EE-68B80F394655}" type="presParOf" srcId="{A5278905-EA86-41A3-8409-EA98810B24D8}" destId="{7F6AE0BD-8E77-4B8D-9C8A-B63217D97B54}" srcOrd="1" destOrd="0" presId="urn:microsoft.com/office/officeart/2005/8/layout/vList5"/>
    <dgm:cxn modelId="{6FDF6F56-3703-41AE-8821-9BBA14C536AF}" type="presParOf" srcId="{A5278905-EA86-41A3-8409-EA98810B24D8}" destId="{64DFEE33-BFC7-4EE9-9D7B-4CC331513919}" srcOrd="2" destOrd="0" presId="urn:microsoft.com/office/officeart/2005/8/layout/vList5"/>
    <dgm:cxn modelId="{7664DC09-E175-4B6A-A84C-C0466953E3C0}" type="presParOf" srcId="{64DFEE33-BFC7-4EE9-9D7B-4CC331513919}" destId="{0117A80C-88FD-40E3-A35D-993AA1050DCF}" srcOrd="0" destOrd="0" presId="urn:microsoft.com/office/officeart/2005/8/layout/vList5"/>
    <dgm:cxn modelId="{B3A74204-5E8B-450E-A57E-2332055FF1F8}" type="presParOf" srcId="{A5278905-EA86-41A3-8409-EA98810B24D8}" destId="{D1BA139C-3FA2-4198-B31A-DFB6A83A4318}" srcOrd="3" destOrd="0" presId="urn:microsoft.com/office/officeart/2005/8/layout/vList5"/>
    <dgm:cxn modelId="{E80795A6-490F-4F80-AD14-05CE6DDE95D2}" type="presParOf" srcId="{A5278905-EA86-41A3-8409-EA98810B24D8}" destId="{9346FCA8-B7FB-4BCA-8CDB-5EE42A8A5CE0}" srcOrd="4" destOrd="0" presId="urn:microsoft.com/office/officeart/2005/8/layout/vList5"/>
    <dgm:cxn modelId="{2642ECE0-719C-4998-A04D-B0C5E1D32E1A}" type="presParOf" srcId="{9346FCA8-B7FB-4BCA-8CDB-5EE42A8A5CE0}" destId="{2F88EF20-A420-4379-91A9-214932ADB1D3}"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1356B5-324D-4F0A-8AC9-59A37AD4A30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SG"/>
        </a:p>
      </dgm:t>
    </dgm:pt>
    <dgm:pt modelId="{C5DBEA7F-808C-488C-89D4-E3960701D6B1}">
      <dgm:prSet phldrT="[Text]"/>
      <dgm:spPr/>
      <dgm:t>
        <a:bodyPr/>
        <a:lstStyle/>
        <a:p>
          <a:r>
            <a:rPr lang="en-SG" dirty="0"/>
            <a:t>Insights</a:t>
          </a:r>
        </a:p>
      </dgm:t>
    </dgm:pt>
    <dgm:pt modelId="{66B23D1E-9D3F-4DD3-807D-0004D091190D}" type="parTrans" cxnId="{952F69D8-185E-4BAD-8CF0-ADC3E0E5D7F5}">
      <dgm:prSet/>
      <dgm:spPr/>
      <dgm:t>
        <a:bodyPr/>
        <a:lstStyle/>
        <a:p>
          <a:endParaRPr lang="en-SG"/>
        </a:p>
      </dgm:t>
    </dgm:pt>
    <dgm:pt modelId="{9A60F377-3C9A-45FB-89F6-22FF9CE4078C}" type="sibTrans" cxnId="{952F69D8-185E-4BAD-8CF0-ADC3E0E5D7F5}">
      <dgm:prSet/>
      <dgm:spPr/>
      <dgm:t>
        <a:bodyPr/>
        <a:lstStyle/>
        <a:p>
          <a:endParaRPr lang="en-SG"/>
        </a:p>
      </dgm:t>
    </dgm:pt>
    <dgm:pt modelId="{DAC9C839-5073-432C-B278-0528CA957541}">
      <dgm:prSet phldrT="[Text]"/>
      <dgm:spPr/>
      <dgm:t>
        <a:bodyPr/>
        <a:lstStyle/>
        <a:p>
          <a:r>
            <a:rPr lang="en-SG" dirty="0"/>
            <a:t>Slightly confused due to some words.</a:t>
          </a:r>
        </a:p>
      </dgm:t>
    </dgm:pt>
    <dgm:pt modelId="{2D8A36A0-75F8-4704-9A7C-0B08DA3C4224}" type="parTrans" cxnId="{5D3ADC89-A7DE-4104-9A73-CF2D6F28E038}">
      <dgm:prSet/>
      <dgm:spPr/>
      <dgm:t>
        <a:bodyPr/>
        <a:lstStyle/>
        <a:p>
          <a:endParaRPr lang="en-SG"/>
        </a:p>
      </dgm:t>
    </dgm:pt>
    <dgm:pt modelId="{2D4CC688-234C-471F-A895-11E854A5F0B8}" type="sibTrans" cxnId="{5D3ADC89-A7DE-4104-9A73-CF2D6F28E038}">
      <dgm:prSet/>
      <dgm:spPr/>
      <dgm:t>
        <a:bodyPr/>
        <a:lstStyle/>
        <a:p>
          <a:endParaRPr lang="en-SG"/>
        </a:p>
      </dgm:t>
    </dgm:pt>
    <dgm:pt modelId="{1FF6A50E-7B49-428F-8659-5B9A67E7EB06}">
      <dgm:prSet phldrT="[Text]"/>
      <dgm:spPr/>
      <dgm:t>
        <a:bodyPr/>
        <a:lstStyle/>
        <a:p>
          <a:r>
            <a:rPr lang="en-SG" dirty="0"/>
            <a:t>Limitation</a:t>
          </a:r>
        </a:p>
      </dgm:t>
    </dgm:pt>
    <dgm:pt modelId="{42AC362F-37B3-4398-AD30-4AF2A339B9BB}" type="parTrans" cxnId="{C512466C-73A1-4549-9758-0AC7ED16709A}">
      <dgm:prSet/>
      <dgm:spPr/>
      <dgm:t>
        <a:bodyPr/>
        <a:lstStyle/>
        <a:p>
          <a:endParaRPr lang="en-SG"/>
        </a:p>
      </dgm:t>
    </dgm:pt>
    <dgm:pt modelId="{2204260B-AFDA-4B43-9AB3-D6F95E4182AA}" type="sibTrans" cxnId="{C512466C-73A1-4549-9758-0AC7ED16709A}">
      <dgm:prSet/>
      <dgm:spPr/>
      <dgm:t>
        <a:bodyPr/>
        <a:lstStyle/>
        <a:p>
          <a:endParaRPr lang="en-SG"/>
        </a:p>
      </dgm:t>
    </dgm:pt>
    <dgm:pt modelId="{8DF5367A-B7F4-4C2F-858D-3DAE3115631E}">
      <dgm:prSet phldrT="[Text]"/>
      <dgm:spPr/>
      <dgm:t>
        <a:bodyPr/>
        <a:lstStyle/>
        <a:p>
          <a:r>
            <a:rPr lang="en-SG" dirty="0"/>
            <a:t>Limitation of word vocab due to dataset.</a:t>
          </a:r>
        </a:p>
      </dgm:t>
    </dgm:pt>
    <dgm:pt modelId="{6B9F61A4-7CB1-4573-A531-A436B339A3F0}" type="parTrans" cxnId="{854F73E8-5AE4-4B0B-9245-ED78F46B8E41}">
      <dgm:prSet/>
      <dgm:spPr/>
      <dgm:t>
        <a:bodyPr/>
        <a:lstStyle/>
        <a:p>
          <a:endParaRPr lang="en-SG"/>
        </a:p>
      </dgm:t>
    </dgm:pt>
    <dgm:pt modelId="{126C46FD-21A2-43E2-B130-A64248C369FE}" type="sibTrans" cxnId="{854F73E8-5AE4-4B0B-9245-ED78F46B8E41}">
      <dgm:prSet/>
      <dgm:spPr/>
      <dgm:t>
        <a:bodyPr/>
        <a:lstStyle/>
        <a:p>
          <a:endParaRPr lang="en-SG"/>
        </a:p>
      </dgm:t>
    </dgm:pt>
    <dgm:pt modelId="{166B1253-89B5-4B59-BDD6-B4AB372E7EC6}">
      <dgm:prSet phldrT="[Text]"/>
      <dgm:spPr/>
      <dgm:t>
        <a:bodyPr/>
        <a:lstStyle/>
        <a:p>
          <a:r>
            <a:rPr lang="en-SG" dirty="0"/>
            <a:t>Improving Model Score</a:t>
          </a:r>
        </a:p>
      </dgm:t>
    </dgm:pt>
    <dgm:pt modelId="{69171225-ABB9-4A66-A4D5-76D6200742A9}" type="parTrans" cxnId="{E8C5249A-0D93-4F57-B24C-B7C044378F22}">
      <dgm:prSet/>
      <dgm:spPr/>
      <dgm:t>
        <a:bodyPr/>
        <a:lstStyle/>
        <a:p>
          <a:endParaRPr lang="en-SG"/>
        </a:p>
      </dgm:t>
    </dgm:pt>
    <dgm:pt modelId="{DAD27646-9BCF-4C39-973C-C219B995BA5C}" type="sibTrans" cxnId="{E8C5249A-0D93-4F57-B24C-B7C044378F22}">
      <dgm:prSet/>
      <dgm:spPr/>
      <dgm:t>
        <a:bodyPr/>
        <a:lstStyle/>
        <a:p>
          <a:endParaRPr lang="en-SG"/>
        </a:p>
      </dgm:t>
    </dgm:pt>
    <dgm:pt modelId="{F1A71449-AFBB-4987-8156-E7E0A09E8E36}">
      <dgm:prSet phldrT="[Text]"/>
      <dgm:spPr/>
      <dgm:t>
        <a:bodyPr/>
        <a:lstStyle/>
        <a:p>
          <a:r>
            <a:rPr lang="en-SG" dirty="0"/>
            <a:t>Experiment other pretrained embedding layer (BERT , </a:t>
          </a:r>
          <a:r>
            <a:rPr lang="en-SG" dirty="0" err="1"/>
            <a:t>GLoVe</a:t>
          </a:r>
          <a:r>
            <a:rPr lang="en-SG" dirty="0"/>
            <a:t>)</a:t>
          </a:r>
        </a:p>
      </dgm:t>
    </dgm:pt>
    <dgm:pt modelId="{FACF3383-A9C1-4F2D-872C-88DF6340BEAE}" type="parTrans" cxnId="{875E2524-89C2-4E10-BD83-27889050FF3C}">
      <dgm:prSet/>
      <dgm:spPr/>
      <dgm:t>
        <a:bodyPr/>
        <a:lstStyle/>
        <a:p>
          <a:endParaRPr lang="en-SG"/>
        </a:p>
      </dgm:t>
    </dgm:pt>
    <dgm:pt modelId="{1E824B7F-6DD4-4E14-9DCB-224453B80EFD}" type="sibTrans" cxnId="{875E2524-89C2-4E10-BD83-27889050FF3C}">
      <dgm:prSet/>
      <dgm:spPr/>
      <dgm:t>
        <a:bodyPr/>
        <a:lstStyle/>
        <a:p>
          <a:endParaRPr lang="en-SG"/>
        </a:p>
      </dgm:t>
    </dgm:pt>
    <dgm:pt modelId="{C499F7DF-25AD-4628-9A61-9D0BD4EF868A}">
      <dgm:prSet phldrT="[Text]"/>
      <dgm:spPr/>
      <dgm:t>
        <a:bodyPr/>
        <a:lstStyle/>
        <a:p>
          <a:r>
            <a:rPr lang="en-SG" dirty="0"/>
            <a:t>More Quality Dataset.</a:t>
          </a:r>
        </a:p>
      </dgm:t>
    </dgm:pt>
    <dgm:pt modelId="{84E44E3A-ED85-469A-BFA2-6D16AA08FE62}" type="parTrans" cxnId="{701C5D91-9754-4A67-9EB5-8AC4A5F7FB89}">
      <dgm:prSet/>
      <dgm:spPr/>
      <dgm:t>
        <a:bodyPr/>
        <a:lstStyle/>
        <a:p>
          <a:endParaRPr lang="en-SG"/>
        </a:p>
      </dgm:t>
    </dgm:pt>
    <dgm:pt modelId="{135F1099-0D27-4D1D-8334-CD6E2442BE13}" type="sibTrans" cxnId="{701C5D91-9754-4A67-9EB5-8AC4A5F7FB89}">
      <dgm:prSet/>
      <dgm:spPr/>
      <dgm:t>
        <a:bodyPr/>
        <a:lstStyle/>
        <a:p>
          <a:endParaRPr lang="en-SG"/>
        </a:p>
      </dgm:t>
    </dgm:pt>
    <dgm:pt modelId="{0EE2D9BE-EBC4-4730-92B1-A3DEEB0F3753}">
      <dgm:prSet phldrT="[Text]"/>
      <dgm:spPr/>
      <dgm:t>
        <a:bodyPr/>
        <a:lstStyle/>
        <a:p>
          <a:r>
            <a:rPr lang="en-SG" dirty="0"/>
            <a:t>Generally perform well ~80% accuracy , F1 Score</a:t>
          </a:r>
        </a:p>
      </dgm:t>
    </dgm:pt>
    <dgm:pt modelId="{02D32FD0-4DFB-4850-81DC-E6E807836C5C}" type="parTrans" cxnId="{BE6DE78F-7584-463D-8146-77ED25F08968}">
      <dgm:prSet/>
      <dgm:spPr/>
      <dgm:t>
        <a:bodyPr/>
        <a:lstStyle/>
        <a:p>
          <a:endParaRPr lang="en-SG"/>
        </a:p>
      </dgm:t>
    </dgm:pt>
    <dgm:pt modelId="{0751CAC0-C9ED-43A1-9F8F-32E0C367976C}" type="sibTrans" cxnId="{BE6DE78F-7584-463D-8146-77ED25F08968}">
      <dgm:prSet/>
      <dgm:spPr/>
      <dgm:t>
        <a:bodyPr/>
        <a:lstStyle/>
        <a:p>
          <a:endParaRPr lang="en-SG"/>
        </a:p>
      </dgm:t>
    </dgm:pt>
    <dgm:pt modelId="{72FC0B8A-5DB4-42D2-A6F7-07D4103B75A1}">
      <dgm:prSet phldrT="[Text]"/>
      <dgm:spPr/>
      <dgm:t>
        <a:bodyPr/>
        <a:lstStyle/>
        <a:p>
          <a:r>
            <a:rPr lang="en-SG" dirty="0"/>
            <a:t>Other Application</a:t>
          </a:r>
        </a:p>
      </dgm:t>
    </dgm:pt>
    <dgm:pt modelId="{F96A2770-EE22-4166-8C1E-C19AFB85FDFD}" type="parTrans" cxnId="{2D49D45A-E813-47AE-96DF-6D4DF270AF3E}">
      <dgm:prSet/>
      <dgm:spPr/>
      <dgm:t>
        <a:bodyPr/>
        <a:lstStyle/>
        <a:p>
          <a:endParaRPr lang="en-SG"/>
        </a:p>
      </dgm:t>
    </dgm:pt>
    <dgm:pt modelId="{445A9A40-A122-4A82-9675-1D21CBEA892D}" type="sibTrans" cxnId="{2D49D45A-E813-47AE-96DF-6D4DF270AF3E}">
      <dgm:prSet/>
      <dgm:spPr/>
      <dgm:t>
        <a:bodyPr/>
        <a:lstStyle/>
        <a:p>
          <a:endParaRPr lang="en-SG"/>
        </a:p>
      </dgm:t>
    </dgm:pt>
    <dgm:pt modelId="{8D8FBEA2-70FE-42CB-830C-933AD0B964FD}">
      <dgm:prSet phldrT="[Text]"/>
      <dgm:spPr/>
      <dgm:t>
        <a:bodyPr/>
        <a:lstStyle/>
        <a:p>
          <a:r>
            <a:rPr lang="en-SG" dirty="0"/>
            <a:t>Original Objective to classify fake or news.</a:t>
          </a:r>
        </a:p>
      </dgm:t>
    </dgm:pt>
    <dgm:pt modelId="{9872A73E-5EDD-400D-A166-9AB5D971759A}" type="parTrans" cxnId="{04A5294F-BD6D-43C7-A1A0-F0862232644F}">
      <dgm:prSet/>
      <dgm:spPr/>
      <dgm:t>
        <a:bodyPr/>
        <a:lstStyle/>
        <a:p>
          <a:endParaRPr lang="en-SG"/>
        </a:p>
      </dgm:t>
    </dgm:pt>
    <dgm:pt modelId="{16A103A2-4014-4B38-97CC-628740761904}" type="sibTrans" cxnId="{04A5294F-BD6D-43C7-A1A0-F0862232644F}">
      <dgm:prSet/>
      <dgm:spPr/>
      <dgm:t>
        <a:bodyPr/>
        <a:lstStyle/>
        <a:p>
          <a:endParaRPr lang="en-SG"/>
        </a:p>
      </dgm:t>
    </dgm:pt>
    <dgm:pt modelId="{B9D61BC7-B0CA-4C3D-941E-FDBB928A61E0}">
      <dgm:prSet phldrT="[Text]"/>
      <dgm:spPr/>
      <dgm:t>
        <a:bodyPr/>
        <a:lstStyle/>
        <a:p>
          <a:r>
            <a:rPr lang="en-SG" dirty="0"/>
            <a:t>Expand to other social media platform.</a:t>
          </a:r>
        </a:p>
      </dgm:t>
    </dgm:pt>
    <dgm:pt modelId="{47251927-4693-4DFD-9038-075B82D7E99F}" type="parTrans" cxnId="{31010EFD-55DD-4ABA-B753-1A71F6F39A95}">
      <dgm:prSet/>
      <dgm:spPr/>
      <dgm:t>
        <a:bodyPr/>
        <a:lstStyle/>
        <a:p>
          <a:endParaRPr lang="en-SG"/>
        </a:p>
      </dgm:t>
    </dgm:pt>
    <dgm:pt modelId="{8A6DEE5E-547F-4D22-B749-0AE2EEB8AB0A}" type="sibTrans" cxnId="{31010EFD-55DD-4ABA-B753-1A71F6F39A95}">
      <dgm:prSet/>
      <dgm:spPr/>
      <dgm:t>
        <a:bodyPr/>
        <a:lstStyle/>
        <a:p>
          <a:endParaRPr lang="en-SG"/>
        </a:p>
      </dgm:t>
    </dgm:pt>
    <dgm:pt modelId="{71C2D28E-B6F5-4654-ADD6-26C985D8EEA2}">
      <dgm:prSet phldrT="[Text]"/>
      <dgm:spPr/>
      <dgm:t>
        <a:bodyPr/>
        <a:lstStyle/>
        <a:p>
          <a:r>
            <a:rPr lang="en-SG" dirty="0"/>
            <a:t>Depression , suicidal notes.</a:t>
          </a:r>
        </a:p>
      </dgm:t>
    </dgm:pt>
    <dgm:pt modelId="{D326B894-E46D-4E0C-BAAF-E847BC7F78BA}" type="parTrans" cxnId="{10AB96AA-F604-4B79-84C9-CAA3546E9C70}">
      <dgm:prSet/>
      <dgm:spPr/>
      <dgm:t>
        <a:bodyPr/>
        <a:lstStyle/>
        <a:p>
          <a:endParaRPr lang="en-SG"/>
        </a:p>
      </dgm:t>
    </dgm:pt>
    <dgm:pt modelId="{ABD2B3CF-FFD9-47F4-95BE-979076A630FB}" type="sibTrans" cxnId="{10AB96AA-F604-4B79-84C9-CAA3546E9C70}">
      <dgm:prSet/>
      <dgm:spPr/>
      <dgm:t>
        <a:bodyPr/>
        <a:lstStyle/>
        <a:p>
          <a:endParaRPr lang="en-SG"/>
        </a:p>
      </dgm:t>
    </dgm:pt>
    <dgm:pt modelId="{E6477F03-D05D-4FD6-82E7-66101E5DA4BB}" type="pres">
      <dgm:prSet presAssocID="{501356B5-324D-4F0A-8AC9-59A37AD4A30B}" presName="Name0" presStyleCnt="0">
        <dgm:presLayoutVars>
          <dgm:dir/>
          <dgm:animLvl val="lvl"/>
          <dgm:resizeHandles val="exact"/>
        </dgm:presLayoutVars>
      </dgm:prSet>
      <dgm:spPr/>
    </dgm:pt>
    <dgm:pt modelId="{2054778C-F74A-43A0-8734-D8B0050F118E}" type="pres">
      <dgm:prSet presAssocID="{C5DBEA7F-808C-488C-89D4-E3960701D6B1}" presName="linNode" presStyleCnt="0"/>
      <dgm:spPr/>
    </dgm:pt>
    <dgm:pt modelId="{BBA15C9E-F4D1-4967-BD59-F78244A55DC1}" type="pres">
      <dgm:prSet presAssocID="{C5DBEA7F-808C-488C-89D4-E3960701D6B1}" presName="parentText" presStyleLbl="node1" presStyleIdx="0" presStyleCnt="4">
        <dgm:presLayoutVars>
          <dgm:chMax val="1"/>
          <dgm:bulletEnabled val="1"/>
        </dgm:presLayoutVars>
      </dgm:prSet>
      <dgm:spPr/>
    </dgm:pt>
    <dgm:pt modelId="{AD281408-EFEC-48E8-956E-5C32F092C2AE}" type="pres">
      <dgm:prSet presAssocID="{C5DBEA7F-808C-488C-89D4-E3960701D6B1}" presName="descendantText" presStyleLbl="alignAccFollowNode1" presStyleIdx="0" presStyleCnt="4">
        <dgm:presLayoutVars>
          <dgm:bulletEnabled val="1"/>
        </dgm:presLayoutVars>
      </dgm:prSet>
      <dgm:spPr/>
    </dgm:pt>
    <dgm:pt modelId="{BB87EA9B-8019-4E76-90D8-FAAA5128D71A}" type="pres">
      <dgm:prSet presAssocID="{9A60F377-3C9A-45FB-89F6-22FF9CE4078C}" presName="sp" presStyleCnt="0"/>
      <dgm:spPr/>
    </dgm:pt>
    <dgm:pt modelId="{42221B22-39C5-4404-BE8B-711ECBE5F0D4}" type="pres">
      <dgm:prSet presAssocID="{1FF6A50E-7B49-428F-8659-5B9A67E7EB06}" presName="linNode" presStyleCnt="0"/>
      <dgm:spPr/>
    </dgm:pt>
    <dgm:pt modelId="{0864A8AB-1B71-495C-899A-D965CA603478}" type="pres">
      <dgm:prSet presAssocID="{1FF6A50E-7B49-428F-8659-5B9A67E7EB06}" presName="parentText" presStyleLbl="node1" presStyleIdx="1" presStyleCnt="4">
        <dgm:presLayoutVars>
          <dgm:chMax val="1"/>
          <dgm:bulletEnabled val="1"/>
        </dgm:presLayoutVars>
      </dgm:prSet>
      <dgm:spPr/>
    </dgm:pt>
    <dgm:pt modelId="{38BC445B-516B-4EE9-90F1-59D75EBDAD21}" type="pres">
      <dgm:prSet presAssocID="{1FF6A50E-7B49-428F-8659-5B9A67E7EB06}" presName="descendantText" presStyleLbl="alignAccFollowNode1" presStyleIdx="1" presStyleCnt="4">
        <dgm:presLayoutVars>
          <dgm:bulletEnabled val="1"/>
        </dgm:presLayoutVars>
      </dgm:prSet>
      <dgm:spPr/>
    </dgm:pt>
    <dgm:pt modelId="{CF2F5102-7BEA-4C28-AA29-EAB4BB02BACA}" type="pres">
      <dgm:prSet presAssocID="{2204260B-AFDA-4B43-9AB3-D6F95E4182AA}" presName="sp" presStyleCnt="0"/>
      <dgm:spPr/>
    </dgm:pt>
    <dgm:pt modelId="{FCEAEC64-EEE3-46BF-8B61-29BB45F47D4D}" type="pres">
      <dgm:prSet presAssocID="{166B1253-89B5-4B59-BDD6-B4AB372E7EC6}" presName="linNode" presStyleCnt="0"/>
      <dgm:spPr/>
    </dgm:pt>
    <dgm:pt modelId="{5D0C95FE-CDFC-4641-9717-40EA718531D8}" type="pres">
      <dgm:prSet presAssocID="{166B1253-89B5-4B59-BDD6-B4AB372E7EC6}" presName="parentText" presStyleLbl="node1" presStyleIdx="2" presStyleCnt="4">
        <dgm:presLayoutVars>
          <dgm:chMax val="1"/>
          <dgm:bulletEnabled val="1"/>
        </dgm:presLayoutVars>
      </dgm:prSet>
      <dgm:spPr/>
    </dgm:pt>
    <dgm:pt modelId="{1E71D55F-112B-450E-A89B-D0CC6BF28B35}" type="pres">
      <dgm:prSet presAssocID="{166B1253-89B5-4B59-BDD6-B4AB372E7EC6}" presName="descendantText" presStyleLbl="alignAccFollowNode1" presStyleIdx="2" presStyleCnt="4">
        <dgm:presLayoutVars>
          <dgm:bulletEnabled val="1"/>
        </dgm:presLayoutVars>
      </dgm:prSet>
      <dgm:spPr/>
    </dgm:pt>
    <dgm:pt modelId="{1F1DB13F-20C2-497C-99E4-F73DBD157771}" type="pres">
      <dgm:prSet presAssocID="{DAD27646-9BCF-4C39-973C-C219B995BA5C}" presName="sp" presStyleCnt="0"/>
      <dgm:spPr/>
    </dgm:pt>
    <dgm:pt modelId="{2F974C2D-DDD9-47A1-86A3-DAC688B6D3BD}" type="pres">
      <dgm:prSet presAssocID="{72FC0B8A-5DB4-42D2-A6F7-07D4103B75A1}" presName="linNode" presStyleCnt="0"/>
      <dgm:spPr/>
    </dgm:pt>
    <dgm:pt modelId="{676D1606-05B8-4E7B-A589-CC522309D0F4}" type="pres">
      <dgm:prSet presAssocID="{72FC0B8A-5DB4-42D2-A6F7-07D4103B75A1}" presName="parentText" presStyleLbl="node1" presStyleIdx="3" presStyleCnt="4">
        <dgm:presLayoutVars>
          <dgm:chMax val="1"/>
          <dgm:bulletEnabled val="1"/>
        </dgm:presLayoutVars>
      </dgm:prSet>
      <dgm:spPr/>
    </dgm:pt>
    <dgm:pt modelId="{0167B651-45DA-4AF6-AA1F-06D934728B92}" type="pres">
      <dgm:prSet presAssocID="{72FC0B8A-5DB4-42D2-A6F7-07D4103B75A1}" presName="descendantText" presStyleLbl="alignAccFollowNode1" presStyleIdx="3" presStyleCnt="4">
        <dgm:presLayoutVars>
          <dgm:bulletEnabled val="1"/>
        </dgm:presLayoutVars>
      </dgm:prSet>
      <dgm:spPr/>
    </dgm:pt>
  </dgm:ptLst>
  <dgm:cxnLst>
    <dgm:cxn modelId="{EA9DC10E-FAFE-48A6-B1E6-5E6D898C0409}" type="presOf" srcId="{B9D61BC7-B0CA-4C3D-941E-FDBB928A61E0}" destId="{0167B651-45DA-4AF6-AA1F-06D934728B92}" srcOrd="0" destOrd="1" presId="urn:microsoft.com/office/officeart/2005/8/layout/vList5"/>
    <dgm:cxn modelId="{FCAD4F20-9059-444B-A133-63A5026281CF}" type="presOf" srcId="{1FF6A50E-7B49-428F-8659-5B9A67E7EB06}" destId="{0864A8AB-1B71-495C-899A-D965CA603478}" srcOrd="0" destOrd="0" presId="urn:microsoft.com/office/officeart/2005/8/layout/vList5"/>
    <dgm:cxn modelId="{E3883422-72DE-4AA9-918A-1C05F25F523C}" type="presOf" srcId="{0EE2D9BE-EBC4-4730-92B1-A3DEEB0F3753}" destId="{AD281408-EFEC-48E8-956E-5C32F092C2AE}" srcOrd="0" destOrd="1" presId="urn:microsoft.com/office/officeart/2005/8/layout/vList5"/>
    <dgm:cxn modelId="{875E2524-89C2-4E10-BD83-27889050FF3C}" srcId="{166B1253-89B5-4B59-BDD6-B4AB372E7EC6}" destId="{F1A71449-AFBB-4987-8156-E7E0A09E8E36}" srcOrd="0" destOrd="0" parTransId="{FACF3383-A9C1-4F2D-872C-88DF6340BEAE}" sibTransId="{1E824B7F-6DD4-4E14-9DCB-224453B80EFD}"/>
    <dgm:cxn modelId="{5D418062-F1C4-43DB-89B4-A0FB4F8714BF}" type="presOf" srcId="{8DF5367A-B7F4-4C2F-858D-3DAE3115631E}" destId="{38BC445B-516B-4EE9-90F1-59D75EBDAD21}" srcOrd="0" destOrd="0" presId="urn:microsoft.com/office/officeart/2005/8/layout/vList5"/>
    <dgm:cxn modelId="{C9391149-112F-4C4A-8756-DEADC6ADACAB}" type="presOf" srcId="{DAC9C839-5073-432C-B278-0528CA957541}" destId="{AD281408-EFEC-48E8-956E-5C32F092C2AE}" srcOrd="0" destOrd="0" presId="urn:microsoft.com/office/officeart/2005/8/layout/vList5"/>
    <dgm:cxn modelId="{C512466C-73A1-4549-9758-0AC7ED16709A}" srcId="{501356B5-324D-4F0A-8AC9-59A37AD4A30B}" destId="{1FF6A50E-7B49-428F-8659-5B9A67E7EB06}" srcOrd="1" destOrd="0" parTransId="{42AC362F-37B3-4398-AD30-4AF2A339B9BB}" sibTransId="{2204260B-AFDA-4B43-9AB3-D6F95E4182AA}"/>
    <dgm:cxn modelId="{F007B56D-C1F0-4B5A-9AF2-B84750D2227F}" type="presOf" srcId="{C5DBEA7F-808C-488C-89D4-E3960701D6B1}" destId="{BBA15C9E-F4D1-4967-BD59-F78244A55DC1}" srcOrd="0" destOrd="0" presId="urn:microsoft.com/office/officeart/2005/8/layout/vList5"/>
    <dgm:cxn modelId="{BCD6996E-8331-4BC1-876E-2A218672A747}" type="presOf" srcId="{501356B5-324D-4F0A-8AC9-59A37AD4A30B}" destId="{E6477F03-D05D-4FD6-82E7-66101E5DA4BB}" srcOrd="0" destOrd="0" presId="urn:microsoft.com/office/officeart/2005/8/layout/vList5"/>
    <dgm:cxn modelId="{04A5294F-BD6D-43C7-A1A0-F0862232644F}" srcId="{72FC0B8A-5DB4-42D2-A6F7-07D4103B75A1}" destId="{8D8FBEA2-70FE-42CB-830C-933AD0B964FD}" srcOrd="0" destOrd="0" parTransId="{9872A73E-5EDD-400D-A166-9AB5D971759A}" sibTransId="{16A103A2-4014-4B38-97CC-628740761904}"/>
    <dgm:cxn modelId="{36E19253-EC54-41FB-8BA0-DC19917602A1}" type="presOf" srcId="{8D8FBEA2-70FE-42CB-830C-933AD0B964FD}" destId="{0167B651-45DA-4AF6-AA1F-06D934728B92}" srcOrd="0" destOrd="0" presId="urn:microsoft.com/office/officeart/2005/8/layout/vList5"/>
    <dgm:cxn modelId="{2D49D45A-E813-47AE-96DF-6D4DF270AF3E}" srcId="{501356B5-324D-4F0A-8AC9-59A37AD4A30B}" destId="{72FC0B8A-5DB4-42D2-A6F7-07D4103B75A1}" srcOrd="3" destOrd="0" parTransId="{F96A2770-EE22-4166-8C1E-C19AFB85FDFD}" sibTransId="{445A9A40-A122-4A82-9675-1D21CBEA892D}"/>
    <dgm:cxn modelId="{97936584-F077-44E3-8DDE-7F1E45DAA5FC}" type="presOf" srcId="{71C2D28E-B6F5-4654-ADD6-26C985D8EEA2}" destId="{0167B651-45DA-4AF6-AA1F-06D934728B92}" srcOrd="0" destOrd="2" presId="urn:microsoft.com/office/officeart/2005/8/layout/vList5"/>
    <dgm:cxn modelId="{E3CDB284-39BF-4A04-B1D3-21E4090FC25B}" type="presOf" srcId="{F1A71449-AFBB-4987-8156-E7E0A09E8E36}" destId="{1E71D55F-112B-450E-A89B-D0CC6BF28B35}" srcOrd="0" destOrd="0" presId="urn:microsoft.com/office/officeart/2005/8/layout/vList5"/>
    <dgm:cxn modelId="{5D3ADC89-A7DE-4104-9A73-CF2D6F28E038}" srcId="{C5DBEA7F-808C-488C-89D4-E3960701D6B1}" destId="{DAC9C839-5073-432C-B278-0528CA957541}" srcOrd="0" destOrd="0" parTransId="{2D8A36A0-75F8-4704-9A7C-0B08DA3C4224}" sibTransId="{2D4CC688-234C-471F-A895-11E854A5F0B8}"/>
    <dgm:cxn modelId="{BE6DE78F-7584-463D-8146-77ED25F08968}" srcId="{C5DBEA7F-808C-488C-89D4-E3960701D6B1}" destId="{0EE2D9BE-EBC4-4730-92B1-A3DEEB0F3753}" srcOrd="1" destOrd="0" parTransId="{02D32FD0-4DFB-4850-81DC-E6E807836C5C}" sibTransId="{0751CAC0-C9ED-43A1-9F8F-32E0C367976C}"/>
    <dgm:cxn modelId="{701C5D91-9754-4A67-9EB5-8AC4A5F7FB89}" srcId="{166B1253-89B5-4B59-BDD6-B4AB372E7EC6}" destId="{C499F7DF-25AD-4628-9A61-9D0BD4EF868A}" srcOrd="1" destOrd="0" parTransId="{84E44E3A-ED85-469A-BFA2-6D16AA08FE62}" sibTransId="{135F1099-0D27-4D1D-8334-CD6E2442BE13}"/>
    <dgm:cxn modelId="{E8C5249A-0D93-4F57-B24C-B7C044378F22}" srcId="{501356B5-324D-4F0A-8AC9-59A37AD4A30B}" destId="{166B1253-89B5-4B59-BDD6-B4AB372E7EC6}" srcOrd="2" destOrd="0" parTransId="{69171225-ABB9-4A66-A4D5-76D6200742A9}" sibTransId="{DAD27646-9BCF-4C39-973C-C219B995BA5C}"/>
    <dgm:cxn modelId="{F489DD9D-B087-4C31-BBBB-8F5A7BC96548}" type="presOf" srcId="{72FC0B8A-5DB4-42D2-A6F7-07D4103B75A1}" destId="{676D1606-05B8-4E7B-A589-CC522309D0F4}" srcOrd="0" destOrd="0" presId="urn:microsoft.com/office/officeart/2005/8/layout/vList5"/>
    <dgm:cxn modelId="{10AB96AA-F604-4B79-84C9-CAA3546E9C70}" srcId="{72FC0B8A-5DB4-42D2-A6F7-07D4103B75A1}" destId="{71C2D28E-B6F5-4654-ADD6-26C985D8EEA2}" srcOrd="2" destOrd="0" parTransId="{D326B894-E46D-4E0C-BAAF-E847BC7F78BA}" sibTransId="{ABD2B3CF-FFD9-47F4-95BE-979076A630FB}"/>
    <dgm:cxn modelId="{489158B3-4806-4598-8B04-615ED8E1A617}" type="presOf" srcId="{166B1253-89B5-4B59-BDD6-B4AB372E7EC6}" destId="{5D0C95FE-CDFC-4641-9717-40EA718531D8}" srcOrd="0" destOrd="0" presId="urn:microsoft.com/office/officeart/2005/8/layout/vList5"/>
    <dgm:cxn modelId="{952F69D8-185E-4BAD-8CF0-ADC3E0E5D7F5}" srcId="{501356B5-324D-4F0A-8AC9-59A37AD4A30B}" destId="{C5DBEA7F-808C-488C-89D4-E3960701D6B1}" srcOrd="0" destOrd="0" parTransId="{66B23D1E-9D3F-4DD3-807D-0004D091190D}" sibTransId="{9A60F377-3C9A-45FB-89F6-22FF9CE4078C}"/>
    <dgm:cxn modelId="{166133DA-912A-4F82-8A68-0A26212013B8}" type="presOf" srcId="{C499F7DF-25AD-4628-9A61-9D0BD4EF868A}" destId="{1E71D55F-112B-450E-A89B-D0CC6BF28B35}" srcOrd="0" destOrd="1" presId="urn:microsoft.com/office/officeart/2005/8/layout/vList5"/>
    <dgm:cxn modelId="{854F73E8-5AE4-4B0B-9245-ED78F46B8E41}" srcId="{1FF6A50E-7B49-428F-8659-5B9A67E7EB06}" destId="{8DF5367A-B7F4-4C2F-858D-3DAE3115631E}" srcOrd="0" destOrd="0" parTransId="{6B9F61A4-7CB1-4573-A531-A436B339A3F0}" sibTransId="{126C46FD-21A2-43E2-B130-A64248C369FE}"/>
    <dgm:cxn modelId="{31010EFD-55DD-4ABA-B753-1A71F6F39A95}" srcId="{72FC0B8A-5DB4-42D2-A6F7-07D4103B75A1}" destId="{B9D61BC7-B0CA-4C3D-941E-FDBB928A61E0}" srcOrd="1" destOrd="0" parTransId="{47251927-4693-4DFD-9038-075B82D7E99F}" sibTransId="{8A6DEE5E-547F-4D22-B749-0AE2EEB8AB0A}"/>
    <dgm:cxn modelId="{53A920F9-A952-492E-B180-9819FFF1C237}" type="presParOf" srcId="{E6477F03-D05D-4FD6-82E7-66101E5DA4BB}" destId="{2054778C-F74A-43A0-8734-D8B0050F118E}" srcOrd="0" destOrd="0" presId="urn:microsoft.com/office/officeart/2005/8/layout/vList5"/>
    <dgm:cxn modelId="{1D951651-038D-4AB5-A753-4A023AD66A80}" type="presParOf" srcId="{2054778C-F74A-43A0-8734-D8B0050F118E}" destId="{BBA15C9E-F4D1-4967-BD59-F78244A55DC1}" srcOrd="0" destOrd="0" presId="urn:microsoft.com/office/officeart/2005/8/layout/vList5"/>
    <dgm:cxn modelId="{B7C476D8-0359-4FF3-8795-38CDDDFA3D73}" type="presParOf" srcId="{2054778C-F74A-43A0-8734-D8B0050F118E}" destId="{AD281408-EFEC-48E8-956E-5C32F092C2AE}" srcOrd="1" destOrd="0" presId="urn:microsoft.com/office/officeart/2005/8/layout/vList5"/>
    <dgm:cxn modelId="{2A62C200-17A7-4BC1-965D-2F7F48238212}" type="presParOf" srcId="{E6477F03-D05D-4FD6-82E7-66101E5DA4BB}" destId="{BB87EA9B-8019-4E76-90D8-FAAA5128D71A}" srcOrd="1" destOrd="0" presId="urn:microsoft.com/office/officeart/2005/8/layout/vList5"/>
    <dgm:cxn modelId="{6A4C066A-4A11-4B71-B75D-2BB3312823A3}" type="presParOf" srcId="{E6477F03-D05D-4FD6-82E7-66101E5DA4BB}" destId="{42221B22-39C5-4404-BE8B-711ECBE5F0D4}" srcOrd="2" destOrd="0" presId="urn:microsoft.com/office/officeart/2005/8/layout/vList5"/>
    <dgm:cxn modelId="{83587A56-CD74-4FFE-928D-78074D4FFFD9}" type="presParOf" srcId="{42221B22-39C5-4404-BE8B-711ECBE5F0D4}" destId="{0864A8AB-1B71-495C-899A-D965CA603478}" srcOrd="0" destOrd="0" presId="urn:microsoft.com/office/officeart/2005/8/layout/vList5"/>
    <dgm:cxn modelId="{C699ED2A-17FF-4C6B-8960-360B6030D9B9}" type="presParOf" srcId="{42221B22-39C5-4404-BE8B-711ECBE5F0D4}" destId="{38BC445B-516B-4EE9-90F1-59D75EBDAD21}" srcOrd="1" destOrd="0" presId="urn:microsoft.com/office/officeart/2005/8/layout/vList5"/>
    <dgm:cxn modelId="{0AF265F2-576A-4DC8-88FE-C04A182ED001}" type="presParOf" srcId="{E6477F03-D05D-4FD6-82E7-66101E5DA4BB}" destId="{CF2F5102-7BEA-4C28-AA29-EAB4BB02BACA}" srcOrd="3" destOrd="0" presId="urn:microsoft.com/office/officeart/2005/8/layout/vList5"/>
    <dgm:cxn modelId="{2FA81509-0B4A-4ABA-848A-159E3BC9A318}" type="presParOf" srcId="{E6477F03-D05D-4FD6-82E7-66101E5DA4BB}" destId="{FCEAEC64-EEE3-46BF-8B61-29BB45F47D4D}" srcOrd="4" destOrd="0" presId="urn:microsoft.com/office/officeart/2005/8/layout/vList5"/>
    <dgm:cxn modelId="{17555AD2-F6C3-494F-BF7F-DE5FD990C338}" type="presParOf" srcId="{FCEAEC64-EEE3-46BF-8B61-29BB45F47D4D}" destId="{5D0C95FE-CDFC-4641-9717-40EA718531D8}" srcOrd="0" destOrd="0" presId="urn:microsoft.com/office/officeart/2005/8/layout/vList5"/>
    <dgm:cxn modelId="{65A965A4-5131-4C71-A5EF-384A06988B1A}" type="presParOf" srcId="{FCEAEC64-EEE3-46BF-8B61-29BB45F47D4D}" destId="{1E71D55F-112B-450E-A89B-D0CC6BF28B35}" srcOrd="1" destOrd="0" presId="urn:microsoft.com/office/officeart/2005/8/layout/vList5"/>
    <dgm:cxn modelId="{2B67AD88-41A6-46B4-8B95-7DD8B8D58779}" type="presParOf" srcId="{E6477F03-D05D-4FD6-82E7-66101E5DA4BB}" destId="{1F1DB13F-20C2-497C-99E4-F73DBD157771}" srcOrd="5" destOrd="0" presId="urn:microsoft.com/office/officeart/2005/8/layout/vList5"/>
    <dgm:cxn modelId="{7082473F-BFA4-447F-80CF-57F79B9A2602}" type="presParOf" srcId="{E6477F03-D05D-4FD6-82E7-66101E5DA4BB}" destId="{2F974C2D-DDD9-47A1-86A3-DAC688B6D3BD}" srcOrd="6" destOrd="0" presId="urn:microsoft.com/office/officeart/2005/8/layout/vList5"/>
    <dgm:cxn modelId="{02073A83-0AA6-46C2-9292-F2005322950B}" type="presParOf" srcId="{2F974C2D-DDD9-47A1-86A3-DAC688B6D3BD}" destId="{676D1606-05B8-4E7B-A589-CC522309D0F4}" srcOrd="0" destOrd="0" presId="urn:microsoft.com/office/officeart/2005/8/layout/vList5"/>
    <dgm:cxn modelId="{E0C71CB3-19F3-48EF-BFB1-2508A7D2EBD9}" type="presParOf" srcId="{2F974C2D-DDD9-47A1-86A3-DAC688B6D3BD}" destId="{0167B651-45DA-4AF6-AA1F-06D934728B9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4519D-C3E5-4EB7-9D17-629D0D00BCD0}">
      <dsp:nvSpPr>
        <dsp:cNvPr id="0" name=""/>
        <dsp:cNvSpPr/>
      </dsp:nvSpPr>
      <dsp:spPr>
        <a:xfrm>
          <a:off x="4911" y="1423640"/>
          <a:ext cx="1522511" cy="9135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a:t>Web Scrapping</a:t>
          </a:r>
        </a:p>
      </dsp:txBody>
      <dsp:txXfrm>
        <a:off x="31667" y="1450396"/>
        <a:ext cx="1468999" cy="859995"/>
      </dsp:txXfrm>
    </dsp:sp>
    <dsp:sp modelId="{36ABE290-00A6-4A0B-B31E-82B1D0D1D138}">
      <dsp:nvSpPr>
        <dsp:cNvPr id="0" name=""/>
        <dsp:cNvSpPr/>
      </dsp:nvSpPr>
      <dsp:spPr>
        <a:xfrm>
          <a:off x="1679674" y="1691602"/>
          <a:ext cx="322772" cy="377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1679674" y="1767118"/>
        <a:ext cx="225940" cy="226550"/>
      </dsp:txXfrm>
    </dsp:sp>
    <dsp:sp modelId="{27D6234B-52FA-4B4C-A3D3-1CE90EFB0842}">
      <dsp:nvSpPr>
        <dsp:cNvPr id="0" name=""/>
        <dsp:cNvSpPr/>
      </dsp:nvSpPr>
      <dsp:spPr>
        <a:xfrm>
          <a:off x="2136427" y="1423640"/>
          <a:ext cx="1522511" cy="9135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a:t>Data Cleaning</a:t>
          </a:r>
        </a:p>
      </dsp:txBody>
      <dsp:txXfrm>
        <a:off x="2163183" y="1450396"/>
        <a:ext cx="1468999" cy="859995"/>
      </dsp:txXfrm>
    </dsp:sp>
    <dsp:sp modelId="{D5173E61-81BE-471E-B38B-B81B165AE920}">
      <dsp:nvSpPr>
        <dsp:cNvPr id="0" name=""/>
        <dsp:cNvSpPr/>
      </dsp:nvSpPr>
      <dsp:spPr>
        <a:xfrm>
          <a:off x="3811190" y="1691602"/>
          <a:ext cx="322772" cy="377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3811190" y="1767118"/>
        <a:ext cx="225940" cy="226550"/>
      </dsp:txXfrm>
    </dsp:sp>
    <dsp:sp modelId="{C52764CE-BDD5-4620-97EE-BA42A8697C4E}">
      <dsp:nvSpPr>
        <dsp:cNvPr id="0" name=""/>
        <dsp:cNvSpPr/>
      </dsp:nvSpPr>
      <dsp:spPr>
        <a:xfrm>
          <a:off x="4267944" y="1423640"/>
          <a:ext cx="1522511" cy="9135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a:t>Numerical Encoding Words</a:t>
          </a:r>
        </a:p>
      </dsp:txBody>
      <dsp:txXfrm>
        <a:off x="4294700" y="1450396"/>
        <a:ext cx="1468999" cy="859995"/>
      </dsp:txXfrm>
    </dsp:sp>
    <dsp:sp modelId="{E469AEA1-2570-476A-A104-5433781D916F}">
      <dsp:nvSpPr>
        <dsp:cNvPr id="0" name=""/>
        <dsp:cNvSpPr/>
      </dsp:nvSpPr>
      <dsp:spPr>
        <a:xfrm>
          <a:off x="5942707" y="1691602"/>
          <a:ext cx="322772" cy="377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5942707" y="1767118"/>
        <a:ext cx="225940" cy="226550"/>
      </dsp:txXfrm>
    </dsp:sp>
    <dsp:sp modelId="{DFA36CA9-CC09-4245-9D63-F544BBFF8A3A}">
      <dsp:nvSpPr>
        <dsp:cNvPr id="0" name=""/>
        <dsp:cNvSpPr/>
      </dsp:nvSpPr>
      <dsp:spPr>
        <a:xfrm>
          <a:off x="6399460" y="1423640"/>
          <a:ext cx="1522511" cy="9135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a:t>Creating Model</a:t>
          </a:r>
        </a:p>
      </dsp:txBody>
      <dsp:txXfrm>
        <a:off x="6426216" y="1450396"/>
        <a:ext cx="1468999" cy="859995"/>
      </dsp:txXfrm>
    </dsp:sp>
    <dsp:sp modelId="{DD15F928-81CD-44B8-872E-563231066065}">
      <dsp:nvSpPr>
        <dsp:cNvPr id="0" name=""/>
        <dsp:cNvSpPr/>
      </dsp:nvSpPr>
      <dsp:spPr>
        <a:xfrm>
          <a:off x="8074223" y="1691602"/>
          <a:ext cx="322772" cy="37758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dsp:txBody>
      <dsp:txXfrm>
        <a:off x="8074223" y="1767118"/>
        <a:ext cx="225940" cy="226550"/>
      </dsp:txXfrm>
    </dsp:sp>
    <dsp:sp modelId="{9ADC57FA-C16C-4AA9-B98F-C52A190B55A7}">
      <dsp:nvSpPr>
        <dsp:cNvPr id="0" name=""/>
        <dsp:cNvSpPr/>
      </dsp:nvSpPr>
      <dsp:spPr>
        <a:xfrm>
          <a:off x="8530976" y="1423640"/>
          <a:ext cx="1522511" cy="9135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SG" sz="1800" kern="1200" dirty="0"/>
            <a:t>Evaluating Model</a:t>
          </a:r>
        </a:p>
      </dsp:txBody>
      <dsp:txXfrm>
        <a:off x="8557732" y="1450396"/>
        <a:ext cx="1468999" cy="8599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81408-EFEC-48E8-956E-5C32F092C2AE}">
      <dsp:nvSpPr>
        <dsp:cNvPr id="0" name=""/>
        <dsp:cNvSpPr/>
      </dsp:nvSpPr>
      <dsp:spPr>
        <a:xfrm rot="5400000">
          <a:off x="4634479" y="-1661661"/>
          <a:ext cx="1326020" cy="49858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SG" sz="2900" kern="1200" dirty="0"/>
            <a:t>1,500 Data Set (Original)</a:t>
          </a:r>
        </a:p>
        <a:p>
          <a:pPr marL="285750" lvl="1" indent="-285750" algn="l" defTabSz="1289050">
            <a:lnSpc>
              <a:spcPct val="90000"/>
            </a:lnSpc>
            <a:spcBef>
              <a:spcPct val="0"/>
            </a:spcBef>
            <a:spcAft>
              <a:spcPct val="15000"/>
            </a:spcAft>
            <a:buChar char="•"/>
          </a:pPr>
          <a:r>
            <a:rPr lang="en-SG" sz="2900" kern="1200" dirty="0"/>
            <a:t>1,052 Data Set (After Clean)</a:t>
          </a:r>
        </a:p>
      </dsp:txBody>
      <dsp:txXfrm rot="-5400000">
        <a:off x="2804554" y="232995"/>
        <a:ext cx="4921141" cy="1196558"/>
      </dsp:txXfrm>
    </dsp:sp>
    <dsp:sp modelId="{BBA15C9E-F4D1-4967-BD59-F78244A55DC1}">
      <dsp:nvSpPr>
        <dsp:cNvPr id="0" name=""/>
        <dsp:cNvSpPr/>
      </dsp:nvSpPr>
      <dsp:spPr>
        <a:xfrm>
          <a:off x="0" y="2511"/>
          <a:ext cx="2804553" cy="16575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SG" sz="3500" kern="1200" dirty="0"/>
            <a:t>Fake News</a:t>
          </a:r>
        </a:p>
      </dsp:txBody>
      <dsp:txXfrm>
        <a:off x="80914" y="83425"/>
        <a:ext cx="2642725" cy="1495697"/>
      </dsp:txXfrm>
    </dsp:sp>
    <dsp:sp modelId="{38BC445B-516B-4EE9-90F1-59D75EBDAD21}">
      <dsp:nvSpPr>
        <dsp:cNvPr id="0" name=""/>
        <dsp:cNvSpPr/>
      </dsp:nvSpPr>
      <dsp:spPr>
        <a:xfrm rot="5400000">
          <a:off x="4634479" y="78740"/>
          <a:ext cx="1326020" cy="49858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SG" sz="2900" kern="1200" dirty="0"/>
            <a:t>1,500 Data Set (Original)</a:t>
          </a:r>
        </a:p>
        <a:p>
          <a:pPr marL="285750" lvl="1" indent="-285750" algn="l" defTabSz="1289050">
            <a:lnSpc>
              <a:spcPct val="90000"/>
            </a:lnSpc>
            <a:spcBef>
              <a:spcPct val="0"/>
            </a:spcBef>
            <a:spcAft>
              <a:spcPct val="15000"/>
            </a:spcAft>
            <a:buChar char="•"/>
          </a:pPr>
          <a:r>
            <a:rPr lang="en-SG" sz="2900" kern="1200" dirty="0"/>
            <a:t>794 Data Set (After Clean)</a:t>
          </a:r>
        </a:p>
      </dsp:txBody>
      <dsp:txXfrm rot="-5400000">
        <a:off x="2804554" y="1973397"/>
        <a:ext cx="4921141" cy="1196558"/>
      </dsp:txXfrm>
    </dsp:sp>
    <dsp:sp modelId="{0864A8AB-1B71-495C-899A-D965CA603478}">
      <dsp:nvSpPr>
        <dsp:cNvPr id="0" name=""/>
        <dsp:cNvSpPr/>
      </dsp:nvSpPr>
      <dsp:spPr>
        <a:xfrm>
          <a:off x="0" y="1742913"/>
          <a:ext cx="2804553" cy="16575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SG" sz="3500" kern="1200" dirty="0"/>
            <a:t>World News</a:t>
          </a:r>
        </a:p>
      </dsp:txBody>
      <dsp:txXfrm>
        <a:off x="80914" y="1823827"/>
        <a:ext cx="2642725" cy="1495697"/>
      </dsp:txXfrm>
    </dsp:sp>
    <dsp:sp modelId="{1E71D55F-112B-450E-A89B-D0CC6BF28B35}">
      <dsp:nvSpPr>
        <dsp:cNvPr id="0" name=""/>
        <dsp:cNvSpPr/>
      </dsp:nvSpPr>
      <dsp:spPr>
        <a:xfrm rot="5400000">
          <a:off x="4634479" y="1819142"/>
          <a:ext cx="1326020" cy="49858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SG" sz="2900" kern="1200" dirty="0"/>
            <a:t>10 second</a:t>
          </a:r>
        </a:p>
      </dsp:txBody>
      <dsp:txXfrm rot="-5400000">
        <a:off x="2804554" y="3713799"/>
        <a:ext cx="4921141" cy="1196558"/>
      </dsp:txXfrm>
    </dsp:sp>
    <dsp:sp modelId="{5D0C95FE-CDFC-4641-9717-40EA718531D8}">
      <dsp:nvSpPr>
        <dsp:cNvPr id="0" name=""/>
        <dsp:cNvSpPr/>
      </dsp:nvSpPr>
      <dsp:spPr>
        <a:xfrm>
          <a:off x="0" y="3483315"/>
          <a:ext cx="2804553" cy="16575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SG" sz="3500" kern="1200" dirty="0"/>
            <a:t>Time Between Scrape</a:t>
          </a:r>
        </a:p>
      </dsp:txBody>
      <dsp:txXfrm>
        <a:off x="80914" y="3564229"/>
        <a:ext cx="2642725" cy="14956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4B959-4850-45DA-9D53-9D092173B331}">
      <dsp:nvSpPr>
        <dsp:cNvPr id="0" name=""/>
        <dsp:cNvSpPr/>
      </dsp:nvSpPr>
      <dsp:spPr>
        <a:xfrm>
          <a:off x="1177132" y="2511"/>
          <a:ext cx="1324274" cy="16575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SG" sz="2000" b="1" kern="1200" dirty="0"/>
            <a:t>Text Vectorize</a:t>
          </a:r>
        </a:p>
      </dsp:txBody>
      <dsp:txXfrm>
        <a:off x="1241778" y="67157"/>
        <a:ext cx="1194982" cy="1528233"/>
      </dsp:txXfrm>
    </dsp:sp>
    <dsp:sp modelId="{0117A80C-88FD-40E3-A35D-993AA1050DCF}">
      <dsp:nvSpPr>
        <dsp:cNvPr id="0" name=""/>
        <dsp:cNvSpPr/>
      </dsp:nvSpPr>
      <dsp:spPr>
        <a:xfrm>
          <a:off x="1177132" y="1742913"/>
          <a:ext cx="1324274" cy="16575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SG" sz="2000" b="1" kern="1200" dirty="0"/>
            <a:t>Remove Noise &amp; Leakage</a:t>
          </a:r>
        </a:p>
      </dsp:txBody>
      <dsp:txXfrm>
        <a:off x="1241778" y="1807559"/>
        <a:ext cx="1194982" cy="1528233"/>
      </dsp:txXfrm>
    </dsp:sp>
    <dsp:sp modelId="{2F88EF20-A420-4379-91A9-214932ADB1D3}">
      <dsp:nvSpPr>
        <dsp:cNvPr id="0" name=""/>
        <dsp:cNvSpPr/>
      </dsp:nvSpPr>
      <dsp:spPr>
        <a:xfrm>
          <a:off x="1177132" y="3485827"/>
          <a:ext cx="1324274" cy="16575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SG" sz="2000" b="1" kern="1200" dirty="0"/>
            <a:t>Remove Short Sentence</a:t>
          </a:r>
        </a:p>
      </dsp:txBody>
      <dsp:txXfrm>
        <a:off x="1241778" y="3550473"/>
        <a:ext cx="1194982" cy="15282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81408-EFEC-48E8-956E-5C32F092C2AE}">
      <dsp:nvSpPr>
        <dsp:cNvPr id="0" name=""/>
        <dsp:cNvSpPr/>
      </dsp:nvSpPr>
      <dsp:spPr>
        <a:xfrm rot="5400000">
          <a:off x="4802241" y="-1871301"/>
          <a:ext cx="990497" cy="49858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t>Slightly confused due to some words.</a:t>
          </a:r>
        </a:p>
        <a:p>
          <a:pPr marL="171450" lvl="1" indent="-171450" algn="l" defTabSz="844550">
            <a:lnSpc>
              <a:spcPct val="90000"/>
            </a:lnSpc>
            <a:spcBef>
              <a:spcPct val="0"/>
            </a:spcBef>
            <a:spcAft>
              <a:spcPct val="15000"/>
            </a:spcAft>
            <a:buChar char="•"/>
          </a:pPr>
          <a:r>
            <a:rPr lang="en-SG" sz="1900" kern="1200" dirty="0"/>
            <a:t>Generally perform well ~80% accuracy , F1 Score</a:t>
          </a:r>
        </a:p>
      </dsp:txBody>
      <dsp:txXfrm rot="-5400000">
        <a:off x="2804554" y="174738"/>
        <a:ext cx="4937520" cy="893793"/>
      </dsp:txXfrm>
    </dsp:sp>
    <dsp:sp modelId="{BBA15C9E-F4D1-4967-BD59-F78244A55DC1}">
      <dsp:nvSpPr>
        <dsp:cNvPr id="0" name=""/>
        <dsp:cNvSpPr/>
      </dsp:nvSpPr>
      <dsp:spPr>
        <a:xfrm>
          <a:off x="0" y="2574"/>
          <a:ext cx="2804553" cy="123812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SG" sz="3500" kern="1200" dirty="0"/>
            <a:t>Insights</a:t>
          </a:r>
        </a:p>
      </dsp:txBody>
      <dsp:txXfrm>
        <a:off x="60440" y="63014"/>
        <a:ext cx="2683673" cy="1117241"/>
      </dsp:txXfrm>
    </dsp:sp>
    <dsp:sp modelId="{38BC445B-516B-4EE9-90F1-59D75EBDAD21}">
      <dsp:nvSpPr>
        <dsp:cNvPr id="0" name=""/>
        <dsp:cNvSpPr/>
      </dsp:nvSpPr>
      <dsp:spPr>
        <a:xfrm rot="5400000">
          <a:off x="4802241" y="-571273"/>
          <a:ext cx="990497" cy="49858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t>Limitation of word vocab due to dataset.</a:t>
          </a:r>
        </a:p>
      </dsp:txBody>
      <dsp:txXfrm rot="-5400000">
        <a:off x="2804554" y="1474766"/>
        <a:ext cx="4937520" cy="893793"/>
      </dsp:txXfrm>
    </dsp:sp>
    <dsp:sp modelId="{0864A8AB-1B71-495C-899A-D965CA603478}">
      <dsp:nvSpPr>
        <dsp:cNvPr id="0" name=""/>
        <dsp:cNvSpPr/>
      </dsp:nvSpPr>
      <dsp:spPr>
        <a:xfrm>
          <a:off x="0" y="1302601"/>
          <a:ext cx="2804553" cy="123812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SG" sz="3500" kern="1200" dirty="0"/>
            <a:t>Limitation</a:t>
          </a:r>
        </a:p>
      </dsp:txBody>
      <dsp:txXfrm>
        <a:off x="60440" y="1363041"/>
        <a:ext cx="2683673" cy="1117241"/>
      </dsp:txXfrm>
    </dsp:sp>
    <dsp:sp modelId="{1E71D55F-112B-450E-A89B-D0CC6BF28B35}">
      <dsp:nvSpPr>
        <dsp:cNvPr id="0" name=""/>
        <dsp:cNvSpPr/>
      </dsp:nvSpPr>
      <dsp:spPr>
        <a:xfrm rot="5400000">
          <a:off x="4802241" y="728754"/>
          <a:ext cx="990497" cy="49858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t>Experiment other pretrained embedding layer (BERT , </a:t>
          </a:r>
          <a:r>
            <a:rPr lang="en-SG" sz="1900" kern="1200" dirty="0" err="1"/>
            <a:t>GLoVe</a:t>
          </a:r>
          <a:r>
            <a:rPr lang="en-SG" sz="1900" kern="1200" dirty="0"/>
            <a:t>)</a:t>
          </a:r>
        </a:p>
        <a:p>
          <a:pPr marL="171450" lvl="1" indent="-171450" algn="l" defTabSz="844550">
            <a:lnSpc>
              <a:spcPct val="90000"/>
            </a:lnSpc>
            <a:spcBef>
              <a:spcPct val="0"/>
            </a:spcBef>
            <a:spcAft>
              <a:spcPct val="15000"/>
            </a:spcAft>
            <a:buChar char="•"/>
          </a:pPr>
          <a:r>
            <a:rPr lang="en-SG" sz="1900" kern="1200" dirty="0"/>
            <a:t>More Quality Dataset.</a:t>
          </a:r>
        </a:p>
      </dsp:txBody>
      <dsp:txXfrm rot="-5400000">
        <a:off x="2804554" y="2774793"/>
        <a:ext cx="4937520" cy="893793"/>
      </dsp:txXfrm>
    </dsp:sp>
    <dsp:sp modelId="{5D0C95FE-CDFC-4641-9717-40EA718531D8}">
      <dsp:nvSpPr>
        <dsp:cNvPr id="0" name=""/>
        <dsp:cNvSpPr/>
      </dsp:nvSpPr>
      <dsp:spPr>
        <a:xfrm>
          <a:off x="0" y="2602629"/>
          <a:ext cx="2804553" cy="123812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SG" sz="3500" kern="1200" dirty="0"/>
            <a:t>Improving Model Score</a:t>
          </a:r>
        </a:p>
      </dsp:txBody>
      <dsp:txXfrm>
        <a:off x="60440" y="2663069"/>
        <a:ext cx="2683673" cy="1117241"/>
      </dsp:txXfrm>
    </dsp:sp>
    <dsp:sp modelId="{0167B651-45DA-4AF6-AA1F-06D934728B92}">
      <dsp:nvSpPr>
        <dsp:cNvPr id="0" name=""/>
        <dsp:cNvSpPr/>
      </dsp:nvSpPr>
      <dsp:spPr>
        <a:xfrm rot="5400000">
          <a:off x="4802241" y="2028781"/>
          <a:ext cx="990497" cy="49858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SG" sz="1900" kern="1200" dirty="0"/>
            <a:t>Original Objective to classify fake or news.</a:t>
          </a:r>
        </a:p>
        <a:p>
          <a:pPr marL="171450" lvl="1" indent="-171450" algn="l" defTabSz="844550">
            <a:lnSpc>
              <a:spcPct val="90000"/>
            </a:lnSpc>
            <a:spcBef>
              <a:spcPct val="0"/>
            </a:spcBef>
            <a:spcAft>
              <a:spcPct val="15000"/>
            </a:spcAft>
            <a:buChar char="•"/>
          </a:pPr>
          <a:r>
            <a:rPr lang="en-SG" sz="1900" kern="1200" dirty="0"/>
            <a:t>Expand to other social media platform.</a:t>
          </a:r>
        </a:p>
        <a:p>
          <a:pPr marL="171450" lvl="1" indent="-171450" algn="l" defTabSz="844550">
            <a:lnSpc>
              <a:spcPct val="90000"/>
            </a:lnSpc>
            <a:spcBef>
              <a:spcPct val="0"/>
            </a:spcBef>
            <a:spcAft>
              <a:spcPct val="15000"/>
            </a:spcAft>
            <a:buChar char="•"/>
          </a:pPr>
          <a:r>
            <a:rPr lang="en-SG" sz="1900" kern="1200" dirty="0"/>
            <a:t>Depression , suicidal notes.</a:t>
          </a:r>
        </a:p>
      </dsp:txBody>
      <dsp:txXfrm rot="-5400000">
        <a:off x="2804554" y="4074820"/>
        <a:ext cx="4937520" cy="893793"/>
      </dsp:txXfrm>
    </dsp:sp>
    <dsp:sp modelId="{676D1606-05B8-4E7B-A589-CC522309D0F4}">
      <dsp:nvSpPr>
        <dsp:cNvPr id="0" name=""/>
        <dsp:cNvSpPr/>
      </dsp:nvSpPr>
      <dsp:spPr>
        <a:xfrm>
          <a:off x="0" y="3902657"/>
          <a:ext cx="2804553" cy="123812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SG" sz="3500" kern="1200" dirty="0"/>
            <a:t>Other Application</a:t>
          </a:r>
        </a:p>
      </dsp:txBody>
      <dsp:txXfrm>
        <a:off x="60440" y="3963097"/>
        <a:ext cx="2683673" cy="11172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497C9C-7830-4DB1-A2C8-B3CA2FB67B15}" type="datetimeFigureOut">
              <a:rPr lang="en-SG" smtClean="0"/>
              <a:t>2/10/2021</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E74D5-F711-4D55-B848-12C606287348}" type="slidenum">
              <a:rPr lang="en-SG" smtClean="0"/>
              <a:t>‹#›</a:t>
            </a:fld>
            <a:endParaRPr lang="en-SG"/>
          </a:p>
        </p:txBody>
      </p:sp>
    </p:spTree>
    <p:extLst>
      <p:ext uri="{BB962C8B-B14F-4D97-AF65-F5344CB8AC3E}">
        <p14:creationId xmlns:p14="http://schemas.microsoft.com/office/powerpoint/2010/main" val="4182334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ddit.com/r/fakenews/"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www.reddit.com/r/worldnews/"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4292E"/>
                </a:solidFill>
                <a:effectLst/>
                <a:latin typeface="-apple-system"/>
              </a:rPr>
              <a:t>With the overflowing of information in the current world , we often find it hard to discern between what is real and fake , what is true and false and what is the full story and selective story. Often , we will find rouge players using misleading words to mix into sentences to arouse sentiments or misinformed the public so that the desired reactions could be derived from their victims.</a:t>
            </a:r>
          </a:p>
          <a:p>
            <a:pPr algn="l"/>
            <a:r>
              <a:rPr lang="en-GB" b="0" i="0" dirty="0">
                <a:solidFill>
                  <a:srgbClr val="24292E"/>
                </a:solidFill>
                <a:effectLst/>
                <a:latin typeface="-apple-system"/>
              </a:rPr>
              <a:t>In this notebook , I had extracted </a:t>
            </a:r>
            <a:r>
              <a:rPr lang="en-GB" b="0" i="0" dirty="0" err="1">
                <a:solidFill>
                  <a:srgbClr val="24292E"/>
                </a:solidFill>
                <a:effectLst/>
                <a:latin typeface="-apple-system"/>
              </a:rPr>
              <a:t>datas</a:t>
            </a:r>
            <a:r>
              <a:rPr lang="en-GB" b="0" i="0" dirty="0">
                <a:solidFill>
                  <a:srgbClr val="24292E"/>
                </a:solidFill>
                <a:effectLst/>
                <a:latin typeface="-apple-system"/>
              </a:rPr>
              <a:t> from 2 subreddits post : </a:t>
            </a:r>
            <a:r>
              <a:rPr lang="en-GB" b="0" i="0" u="none" strike="noStrike" dirty="0">
                <a:solidFill>
                  <a:srgbClr val="0366D6"/>
                </a:solidFill>
                <a:effectLst/>
                <a:latin typeface="-apple-system"/>
                <a:hlinkClick r:id="rId3"/>
              </a:rPr>
              <a:t>r/</a:t>
            </a:r>
            <a:r>
              <a:rPr lang="en-GB" b="0" i="0" u="none" strike="noStrike" dirty="0" err="1">
                <a:solidFill>
                  <a:srgbClr val="0366D6"/>
                </a:solidFill>
                <a:effectLst/>
                <a:latin typeface="-apple-system"/>
                <a:hlinkClick r:id="rId3"/>
              </a:rPr>
              <a:t>fakwnews</a:t>
            </a:r>
            <a:r>
              <a:rPr lang="en-GB" b="0" i="0" dirty="0">
                <a:solidFill>
                  <a:srgbClr val="24292E"/>
                </a:solidFill>
                <a:effectLst/>
                <a:latin typeface="-apple-system"/>
              </a:rPr>
              <a:t> and </a:t>
            </a:r>
            <a:r>
              <a:rPr lang="en-GB" b="0" i="0" u="none" strike="noStrike" dirty="0">
                <a:solidFill>
                  <a:srgbClr val="0366D6"/>
                </a:solidFill>
                <a:effectLst/>
                <a:latin typeface="-apple-system"/>
                <a:hlinkClick r:id="rId4"/>
              </a:rPr>
              <a:t>r/World News</a:t>
            </a:r>
            <a:r>
              <a:rPr lang="en-GB" b="0" i="0" dirty="0">
                <a:solidFill>
                  <a:srgbClr val="24292E"/>
                </a:solidFill>
                <a:effectLst/>
                <a:latin typeface="-apple-system"/>
              </a:rPr>
              <a:t>. At the point of data extraction (Sep 2021) , with the controversy of many 'exciting' news and tweets from the previous POTUS (2016 - 2000) during election periods, as well as the recent US withdrawal from Afghanistan and the ongoing Covid19 Pandemic , there is no doubt there will be numerous posts that transient these 2 posts. The objective of this project is to experiment various modelling and processing technique , so that we are able to create well performed text processing model to better differentiate between fake news and real news.</a:t>
            </a:r>
          </a:p>
          <a:p>
            <a:endParaRPr lang="en-SG" dirty="0"/>
          </a:p>
        </p:txBody>
      </p:sp>
      <p:sp>
        <p:nvSpPr>
          <p:cNvPr id="4" name="Slide Number Placeholder 3"/>
          <p:cNvSpPr>
            <a:spLocks noGrp="1"/>
          </p:cNvSpPr>
          <p:nvPr>
            <p:ph type="sldNum" sz="quarter" idx="5"/>
          </p:nvPr>
        </p:nvSpPr>
        <p:spPr/>
        <p:txBody>
          <a:bodyPr/>
          <a:lstStyle/>
          <a:p>
            <a:fld id="{292E74D5-F711-4D55-B848-12C606287348}" type="slidenum">
              <a:rPr lang="en-SG" smtClean="0"/>
              <a:t>1</a:t>
            </a:fld>
            <a:endParaRPr lang="en-SG"/>
          </a:p>
        </p:txBody>
      </p:sp>
    </p:spTree>
    <p:extLst>
      <p:ext uri="{BB962C8B-B14F-4D97-AF65-F5344CB8AC3E}">
        <p14:creationId xmlns:p14="http://schemas.microsoft.com/office/powerpoint/2010/main" val="1045667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212121"/>
                </a:solidFill>
                <a:effectLst/>
                <a:latin typeface="Roboto" panose="02000000000000000000" pitchFamily="2" charset="0"/>
              </a:rPr>
              <a:t>We could observed that for the 1st 9 words which are closely related to each other, their vectors for certain arrays are very </a:t>
            </a:r>
            <a:r>
              <a:rPr lang="en-GB" b="0" i="0" dirty="0" err="1">
                <a:solidFill>
                  <a:srgbClr val="212121"/>
                </a:solidFill>
                <a:effectLst/>
                <a:latin typeface="Roboto" panose="02000000000000000000" pitchFamily="2" charset="0"/>
              </a:rPr>
              <a:t>similiar</a:t>
            </a:r>
            <a:r>
              <a:rPr lang="en-GB" b="0" i="0" dirty="0">
                <a:solidFill>
                  <a:srgbClr val="212121"/>
                </a:solidFill>
                <a:effectLst/>
                <a:latin typeface="Roboto" panose="02000000000000000000" pitchFamily="2" charset="0"/>
              </a:rPr>
              <a:t>.</a:t>
            </a:r>
          </a:p>
          <a:p>
            <a:pPr algn="l">
              <a:buFont typeface="Arial" panose="020B0604020202020204" pitchFamily="34" charset="0"/>
              <a:buChar char="•"/>
            </a:pPr>
            <a:r>
              <a:rPr lang="en-GB" b="0" i="0" dirty="0">
                <a:solidFill>
                  <a:srgbClr val="212121"/>
                </a:solidFill>
                <a:effectLst/>
                <a:latin typeface="Roboto" panose="02000000000000000000" pitchFamily="2" charset="0"/>
              </a:rPr>
              <a:t>We could also observed that at the 10th row , which are not related to the 1st 9 words , often break away at certain arrays.</a:t>
            </a:r>
          </a:p>
          <a:p>
            <a:endParaRPr lang="en-GB" b="0" dirty="0">
              <a:solidFill>
                <a:srgbClr val="000000"/>
              </a:solidFill>
              <a:effectLst/>
              <a:latin typeface="Courier New" panose="02070309020205020404" pitchFamily="49" charset="0"/>
            </a:endParaRPr>
          </a:p>
        </p:txBody>
      </p:sp>
      <p:sp>
        <p:nvSpPr>
          <p:cNvPr id="4" name="Slide Number Placeholder 3"/>
          <p:cNvSpPr>
            <a:spLocks noGrp="1"/>
          </p:cNvSpPr>
          <p:nvPr>
            <p:ph type="sldNum" sz="quarter" idx="5"/>
          </p:nvPr>
        </p:nvSpPr>
        <p:spPr/>
        <p:txBody>
          <a:bodyPr/>
          <a:lstStyle/>
          <a:p>
            <a:fld id="{292E74D5-F711-4D55-B848-12C606287348}" type="slidenum">
              <a:rPr lang="en-SG" smtClean="0"/>
              <a:t>17</a:t>
            </a:fld>
            <a:endParaRPr lang="en-SG"/>
          </a:p>
        </p:txBody>
      </p:sp>
    </p:spTree>
    <p:extLst>
      <p:ext uri="{BB962C8B-B14F-4D97-AF65-F5344CB8AC3E}">
        <p14:creationId xmlns:p14="http://schemas.microsoft.com/office/powerpoint/2010/main" val="33938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92E74D5-F711-4D55-B848-12C606287348}" type="slidenum">
              <a:rPr lang="en-SG" smtClean="0"/>
              <a:t>18</a:t>
            </a:fld>
            <a:endParaRPr lang="en-SG"/>
          </a:p>
        </p:txBody>
      </p:sp>
    </p:spTree>
    <p:extLst>
      <p:ext uri="{BB962C8B-B14F-4D97-AF65-F5344CB8AC3E}">
        <p14:creationId xmlns:p14="http://schemas.microsoft.com/office/powerpoint/2010/main" val="1093434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008000"/>
                </a:solidFill>
                <a:effectLst/>
                <a:latin typeface="Courier New" panose="02070309020205020404" pitchFamily="49" charset="0"/>
              </a:rPr>
              <a:t># We could observed that for this USE Model , the model is performing quite well with the validation accuracy scoring better than the training.</a:t>
            </a:r>
            <a:endParaRPr lang="en-GB" b="0" dirty="0">
              <a:solidFill>
                <a:srgbClr val="000000"/>
              </a:solidFill>
              <a:effectLst/>
              <a:latin typeface="Courier New" panose="02070309020205020404" pitchFamily="49" charset="0"/>
            </a:endParaRPr>
          </a:p>
          <a:p>
            <a:r>
              <a:rPr lang="en-GB" b="0" dirty="0">
                <a:solidFill>
                  <a:srgbClr val="008000"/>
                </a:solidFill>
                <a:effectLst/>
                <a:latin typeface="Courier New" panose="02070309020205020404" pitchFamily="49" charset="0"/>
              </a:rPr>
              <a:t># The validation accuracy starts to </a:t>
            </a:r>
            <a:r>
              <a:rPr lang="en-GB" b="0" dirty="0" err="1">
                <a:solidFill>
                  <a:srgbClr val="008000"/>
                </a:solidFill>
                <a:effectLst/>
                <a:latin typeface="Courier New" panose="02070309020205020404" pitchFamily="49" charset="0"/>
              </a:rPr>
              <a:t>pleateau</a:t>
            </a:r>
            <a:r>
              <a:rPr lang="en-GB" b="0" dirty="0">
                <a:solidFill>
                  <a:srgbClr val="008000"/>
                </a:solidFill>
                <a:effectLst/>
                <a:latin typeface="Courier New" panose="02070309020205020404" pitchFamily="49" charset="0"/>
              </a:rPr>
              <a:t> around 0.82 , however it is still projecting in the right direction.</a:t>
            </a:r>
            <a:endParaRPr lang="en-GB" b="0" dirty="0">
              <a:solidFill>
                <a:srgbClr val="000000"/>
              </a:solidFill>
              <a:effectLst/>
              <a:latin typeface="Courier New" panose="02070309020205020404" pitchFamily="49" charset="0"/>
            </a:endParaRPr>
          </a:p>
          <a:p>
            <a:r>
              <a:rPr lang="en-GB" b="0" dirty="0">
                <a:solidFill>
                  <a:srgbClr val="008000"/>
                </a:solidFill>
                <a:effectLst/>
                <a:latin typeface="Courier New" panose="02070309020205020404" pitchFamily="49" charset="0"/>
              </a:rPr>
              <a:t># Also it could be observed that as the number of epochs increase, the loss for the validation started decrease as well.</a:t>
            </a:r>
            <a:endParaRPr lang="en-GB" b="0" dirty="0">
              <a:solidFill>
                <a:srgbClr val="000000"/>
              </a:solidFill>
              <a:effectLst/>
              <a:latin typeface="Courier New" panose="02070309020205020404" pitchFamily="49" charset="0"/>
            </a:endParaRPr>
          </a:p>
          <a:p>
            <a:r>
              <a:rPr lang="en-GB" b="0" dirty="0">
                <a:solidFill>
                  <a:srgbClr val="008000"/>
                </a:solidFill>
                <a:effectLst/>
                <a:latin typeface="Courier New" panose="02070309020205020404" pitchFamily="49" charset="0"/>
              </a:rPr>
              <a:t># We could increase number of epochs and fine tune the learning rate to experiment further.</a:t>
            </a:r>
            <a:endParaRPr lang="en-GB" b="0" dirty="0">
              <a:solidFill>
                <a:srgbClr val="000000"/>
              </a:solidFill>
              <a:effectLst/>
              <a:latin typeface="Courier New" panose="02070309020205020404" pitchFamily="49" charset="0"/>
            </a:endParaRPr>
          </a:p>
          <a:p>
            <a:endParaRPr lang="en-SG" dirty="0"/>
          </a:p>
        </p:txBody>
      </p:sp>
      <p:sp>
        <p:nvSpPr>
          <p:cNvPr id="4" name="Slide Number Placeholder 3"/>
          <p:cNvSpPr>
            <a:spLocks noGrp="1"/>
          </p:cNvSpPr>
          <p:nvPr>
            <p:ph type="sldNum" sz="quarter" idx="5"/>
          </p:nvPr>
        </p:nvSpPr>
        <p:spPr/>
        <p:txBody>
          <a:bodyPr/>
          <a:lstStyle/>
          <a:p>
            <a:fld id="{292E74D5-F711-4D55-B848-12C606287348}" type="slidenum">
              <a:rPr lang="en-SG" smtClean="0"/>
              <a:t>19</a:t>
            </a:fld>
            <a:endParaRPr lang="en-SG"/>
          </a:p>
        </p:txBody>
      </p:sp>
    </p:spTree>
    <p:extLst>
      <p:ext uri="{BB962C8B-B14F-4D97-AF65-F5344CB8AC3E}">
        <p14:creationId xmlns:p14="http://schemas.microsoft.com/office/powerpoint/2010/main" val="4016239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212121"/>
                </a:solidFill>
                <a:effectLst/>
                <a:latin typeface="Roboto" panose="02000000000000000000" pitchFamily="2" charset="0"/>
              </a:rPr>
              <a:t>Insights</a:t>
            </a:r>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Our models performed relatively well in differentiating between post from fake news and world news. The 3 models performed consistently with accuracy between 78% - 83% and F1 score of 83% - 86% , with the transfer learning USE outperforming amongst all.</a:t>
            </a:r>
          </a:p>
          <a:p>
            <a:pPr algn="l"/>
            <a:r>
              <a:rPr lang="en-GB" b="0" i="0" dirty="0">
                <a:solidFill>
                  <a:srgbClr val="212121"/>
                </a:solidFill>
                <a:effectLst/>
                <a:latin typeface="Roboto" panose="02000000000000000000" pitchFamily="2" charset="0"/>
              </a:rPr>
              <a:t>The differences or the part where the models are confused is probably due to common word associated to both side of the posts such as US , death , which is linked to the Afghan withdrawal , as well as Donald Trump.</a:t>
            </a:r>
          </a:p>
          <a:p>
            <a:pPr algn="l"/>
            <a:r>
              <a:rPr lang="en-GB" b="1" i="0" dirty="0">
                <a:solidFill>
                  <a:srgbClr val="212121"/>
                </a:solidFill>
                <a:effectLst/>
                <a:latin typeface="Roboto" panose="02000000000000000000" pitchFamily="2" charset="0"/>
              </a:rPr>
              <a:t>Current Limitation</a:t>
            </a:r>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As we could see from our word embedding , due to the limited amount of dataset at 2,000 dataset , the number of vocabs we had limited is set at 120 so as not to dilute the explained variance of the features. (Explained variance reduced to 22% as we increase the vocab limit to 6,000) If we do have more dataset , we could explore more relevant vocabs and have a better representation of the current challenges on various social media outlet, such as twitter , </a:t>
            </a:r>
            <a:r>
              <a:rPr lang="en-GB" b="0" i="0" dirty="0" err="1">
                <a:solidFill>
                  <a:srgbClr val="212121"/>
                </a:solidFill>
                <a:effectLst/>
                <a:latin typeface="Roboto" panose="02000000000000000000" pitchFamily="2" charset="0"/>
              </a:rPr>
              <a:t>facebook</a:t>
            </a:r>
            <a:r>
              <a:rPr lang="en-GB" b="0" i="0" dirty="0">
                <a:solidFill>
                  <a:srgbClr val="212121"/>
                </a:solidFill>
                <a:effectLst/>
                <a:latin typeface="Roboto" panose="02000000000000000000" pitchFamily="2" charset="0"/>
              </a:rPr>
              <a:t> or any popular forum , as a well as better cross studies on how effective are the fake words or fake posts arousing sentiments , moods and actions.</a:t>
            </a:r>
          </a:p>
          <a:p>
            <a:pPr algn="l"/>
            <a:r>
              <a:rPr lang="en-GB" b="1" i="0" dirty="0">
                <a:solidFill>
                  <a:srgbClr val="212121"/>
                </a:solidFill>
                <a:effectLst/>
                <a:latin typeface="Roboto" panose="02000000000000000000" pitchFamily="2" charset="0"/>
              </a:rPr>
              <a:t>Next Steps in improving model score</a:t>
            </a:r>
            <a:endParaRPr lang="en-GB" b="0" i="0" dirty="0">
              <a:solidFill>
                <a:srgbClr val="212121"/>
              </a:solidFill>
              <a:effectLst/>
              <a:latin typeface="Roboto" panose="02000000000000000000" pitchFamily="2"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Try replacing the TensorFlow Hub Universal Sentence Encoder pretrained embedding for the TensorFlow Hub BERT.</a:t>
            </a:r>
          </a:p>
          <a:p>
            <a:pPr algn="l">
              <a:buFont typeface="Arial" panose="020B0604020202020204" pitchFamily="34" charset="0"/>
              <a:buChar char="•"/>
            </a:pPr>
            <a:r>
              <a:rPr lang="en-GB" b="0" i="0" dirty="0">
                <a:solidFill>
                  <a:srgbClr val="212121"/>
                </a:solidFill>
                <a:effectLst/>
                <a:latin typeface="Roboto" panose="02000000000000000000" pitchFamily="2" charset="0"/>
              </a:rPr>
              <a:t>Experimenting with the pretrained </a:t>
            </a:r>
            <a:r>
              <a:rPr lang="en-GB" b="0" i="0" dirty="0" err="1">
                <a:solidFill>
                  <a:srgbClr val="212121"/>
                </a:solidFill>
                <a:effectLst/>
                <a:latin typeface="Roboto" panose="02000000000000000000" pitchFamily="2" charset="0"/>
              </a:rPr>
              <a:t>GloVe</a:t>
            </a:r>
            <a:r>
              <a:rPr lang="en-GB" b="0" i="0" dirty="0">
                <a:solidFill>
                  <a:srgbClr val="212121"/>
                </a:solidFill>
                <a:effectLst/>
                <a:latin typeface="Roboto" panose="02000000000000000000" pitchFamily="2" charset="0"/>
              </a:rPr>
              <a:t> embeddings.</a:t>
            </a:r>
          </a:p>
          <a:p>
            <a:pPr algn="l">
              <a:buFont typeface="Arial" panose="020B0604020202020204" pitchFamily="34" charset="0"/>
              <a:buChar char="•"/>
            </a:pPr>
            <a:r>
              <a:rPr lang="en-GB" b="0" i="0" dirty="0">
                <a:solidFill>
                  <a:srgbClr val="212121"/>
                </a:solidFill>
                <a:effectLst/>
                <a:latin typeface="Roboto" panose="02000000000000000000" pitchFamily="2" charset="0"/>
              </a:rPr>
              <a:t>Getting more dataset</a:t>
            </a:r>
          </a:p>
          <a:p>
            <a:pPr algn="l">
              <a:buFont typeface="Arial" panose="020B0604020202020204" pitchFamily="34" charset="0"/>
              <a:buChar char="•"/>
            </a:pPr>
            <a:r>
              <a:rPr lang="en-GB" b="0" i="0" dirty="0">
                <a:solidFill>
                  <a:srgbClr val="212121"/>
                </a:solidFill>
                <a:effectLst/>
                <a:latin typeface="Roboto" panose="02000000000000000000" pitchFamily="2" charset="0"/>
              </a:rPr>
              <a:t>Getting more quality dataset. For example , can we trained our model on actual world and fakes news first before using it to predict on these social media posts.</a:t>
            </a:r>
          </a:p>
          <a:p>
            <a:pPr algn="l"/>
            <a:r>
              <a:rPr lang="en-GB" b="1" i="0" dirty="0">
                <a:solidFill>
                  <a:srgbClr val="212121"/>
                </a:solidFill>
                <a:effectLst/>
                <a:latin typeface="Roboto" panose="02000000000000000000" pitchFamily="2" charset="0"/>
              </a:rPr>
              <a:t>Next Steps in model application</a:t>
            </a:r>
            <a:endParaRPr lang="en-GB" b="0" i="0" dirty="0">
              <a:solidFill>
                <a:srgbClr val="212121"/>
              </a:solidFill>
              <a:effectLst/>
              <a:latin typeface="Roboto" panose="02000000000000000000" pitchFamily="2" charset="0"/>
            </a:endParaRPr>
          </a:p>
          <a:p>
            <a:pPr algn="l"/>
            <a:r>
              <a:rPr lang="en-GB" b="0" i="0" dirty="0">
                <a:solidFill>
                  <a:srgbClr val="212121"/>
                </a:solidFill>
                <a:effectLst/>
                <a:latin typeface="Roboto" panose="02000000000000000000" pitchFamily="2" charset="0"/>
              </a:rPr>
              <a:t>Although the objective of this project was to attempt to explore techniques and model to classify posts from reddit, this could be further extended to more social </a:t>
            </a:r>
            <a:r>
              <a:rPr lang="en-GB" b="0" i="0" dirty="0" err="1">
                <a:solidFill>
                  <a:srgbClr val="212121"/>
                </a:solidFill>
                <a:effectLst/>
                <a:latin typeface="Roboto" panose="02000000000000000000" pitchFamily="2" charset="0"/>
              </a:rPr>
              <a:t>mediam</a:t>
            </a:r>
            <a:r>
              <a:rPr lang="en-GB" b="0" i="0" dirty="0">
                <a:solidFill>
                  <a:srgbClr val="212121"/>
                </a:solidFill>
                <a:effectLst/>
                <a:latin typeface="Roboto" panose="02000000000000000000" pitchFamily="2" charset="0"/>
              </a:rPr>
              <a:t> outlet such as twitter , </a:t>
            </a:r>
            <a:r>
              <a:rPr lang="en-GB" b="0" i="0" dirty="0" err="1">
                <a:solidFill>
                  <a:srgbClr val="212121"/>
                </a:solidFill>
                <a:effectLst/>
                <a:latin typeface="Roboto" panose="02000000000000000000" pitchFamily="2" charset="0"/>
              </a:rPr>
              <a:t>facebook</a:t>
            </a:r>
            <a:r>
              <a:rPr lang="en-GB" b="0" i="0" dirty="0">
                <a:solidFill>
                  <a:srgbClr val="212121"/>
                </a:solidFill>
                <a:effectLst/>
                <a:latin typeface="Roboto" panose="02000000000000000000" pitchFamily="2" charset="0"/>
              </a:rPr>
              <a:t> or relevant forums to assist in flushing out malicious fake and </a:t>
            </a:r>
            <a:r>
              <a:rPr lang="en-GB" b="0" i="0" dirty="0" err="1">
                <a:solidFill>
                  <a:srgbClr val="212121"/>
                </a:solidFill>
                <a:effectLst/>
                <a:latin typeface="Roboto" panose="02000000000000000000" pitchFamily="2" charset="0"/>
              </a:rPr>
              <a:t>misformed</a:t>
            </a:r>
            <a:r>
              <a:rPr lang="en-GB" b="0" i="0" dirty="0">
                <a:solidFill>
                  <a:srgbClr val="212121"/>
                </a:solidFill>
                <a:effectLst/>
                <a:latin typeface="Roboto" panose="02000000000000000000" pitchFamily="2" charset="0"/>
              </a:rPr>
              <a:t> news. This could also be further extended to other application as well such as detecting potential depression and suicidal posts</a:t>
            </a:r>
          </a:p>
          <a:p>
            <a:endParaRPr lang="en-SG" dirty="0"/>
          </a:p>
        </p:txBody>
      </p:sp>
      <p:sp>
        <p:nvSpPr>
          <p:cNvPr id="4" name="Slide Number Placeholder 3"/>
          <p:cNvSpPr>
            <a:spLocks noGrp="1"/>
          </p:cNvSpPr>
          <p:nvPr>
            <p:ph type="sldNum" sz="quarter" idx="5"/>
          </p:nvPr>
        </p:nvSpPr>
        <p:spPr/>
        <p:txBody>
          <a:bodyPr/>
          <a:lstStyle/>
          <a:p>
            <a:fld id="{292E74D5-F711-4D55-B848-12C606287348}" type="slidenum">
              <a:rPr lang="en-SG" smtClean="0"/>
              <a:t>21</a:t>
            </a:fld>
            <a:endParaRPr lang="en-SG"/>
          </a:p>
        </p:txBody>
      </p:sp>
    </p:spTree>
    <p:extLst>
      <p:ext uri="{BB962C8B-B14F-4D97-AF65-F5344CB8AC3E}">
        <p14:creationId xmlns:p14="http://schemas.microsoft.com/office/powerpoint/2010/main" val="3506586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12121"/>
                </a:solidFill>
                <a:effectLst/>
                <a:latin typeface="Courier New" panose="02070309020205020404" pitchFamily="49" charset="0"/>
              </a:rPr>
              <a:t>With the overflowing of information in the current world , we often find it hard to discern between what is real and fake , what is true and false and what is the full story and selective story. Often , we will find rouge players using misleading words to mix into sentences to arouse sentiments or misinformed the public so that the desired reactions could be derived from their victims. As Data Scientist , are will able to experiment various modelling and processing technique , so that we are able to create well performed text processing model to help the </a:t>
            </a:r>
            <a:r>
              <a:rPr lang="en-GB" b="0" i="0" dirty="0" err="1">
                <a:solidFill>
                  <a:srgbClr val="212121"/>
                </a:solidFill>
                <a:effectLst/>
                <a:latin typeface="Courier New" panose="02070309020205020404" pitchFamily="49" charset="0"/>
              </a:rPr>
              <a:t>enmass</a:t>
            </a:r>
            <a:r>
              <a:rPr lang="en-GB" b="0" i="0" dirty="0">
                <a:solidFill>
                  <a:srgbClr val="212121"/>
                </a:solidFill>
                <a:effectLst/>
                <a:latin typeface="Courier New" panose="02070309020205020404" pitchFamily="49" charset="0"/>
              </a:rPr>
              <a:t> to better differentiate between fake news and real news?</a:t>
            </a:r>
            <a:endParaRPr lang="en-SG" dirty="0"/>
          </a:p>
        </p:txBody>
      </p:sp>
      <p:sp>
        <p:nvSpPr>
          <p:cNvPr id="4" name="Slide Number Placeholder 3"/>
          <p:cNvSpPr>
            <a:spLocks noGrp="1"/>
          </p:cNvSpPr>
          <p:nvPr>
            <p:ph type="sldNum" sz="quarter" idx="5"/>
          </p:nvPr>
        </p:nvSpPr>
        <p:spPr/>
        <p:txBody>
          <a:bodyPr/>
          <a:lstStyle/>
          <a:p>
            <a:fld id="{292E74D5-F711-4D55-B848-12C606287348}" type="slidenum">
              <a:rPr lang="en-SG" smtClean="0"/>
              <a:t>2</a:t>
            </a:fld>
            <a:endParaRPr lang="en-SG"/>
          </a:p>
        </p:txBody>
      </p:sp>
    </p:spTree>
    <p:extLst>
      <p:ext uri="{BB962C8B-B14F-4D97-AF65-F5344CB8AC3E}">
        <p14:creationId xmlns:p14="http://schemas.microsoft.com/office/powerpoint/2010/main" val="3239788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Remove numeric , remove punctuation , remove stop words , stem the words and joint them back</a:t>
            </a:r>
          </a:p>
        </p:txBody>
      </p:sp>
      <p:sp>
        <p:nvSpPr>
          <p:cNvPr id="4" name="Slide Number Placeholder 3"/>
          <p:cNvSpPr>
            <a:spLocks noGrp="1"/>
          </p:cNvSpPr>
          <p:nvPr>
            <p:ph type="sldNum" sz="quarter" idx="5"/>
          </p:nvPr>
        </p:nvSpPr>
        <p:spPr/>
        <p:txBody>
          <a:bodyPr/>
          <a:lstStyle/>
          <a:p>
            <a:fld id="{292E74D5-F711-4D55-B848-12C606287348}" type="slidenum">
              <a:rPr lang="en-SG" smtClean="0"/>
              <a:t>6</a:t>
            </a:fld>
            <a:endParaRPr lang="en-SG"/>
          </a:p>
        </p:txBody>
      </p:sp>
    </p:spTree>
    <p:extLst>
      <p:ext uri="{BB962C8B-B14F-4D97-AF65-F5344CB8AC3E}">
        <p14:creationId xmlns:p14="http://schemas.microsoft.com/office/powerpoint/2010/main" val="118482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Remove numeric , remove punctuation , remove stop words , stem the words and joint them back</a:t>
            </a:r>
          </a:p>
        </p:txBody>
      </p:sp>
      <p:sp>
        <p:nvSpPr>
          <p:cNvPr id="4" name="Slide Number Placeholder 3"/>
          <p:cNvSpPr>
            <a:spLocks noGrp="1"/>
          </p:cNvSpPr>
          <p:nvPr>
            <p:ph type="sldNum" sz="quarter" idx="5"/>
          </p:nvPr>
        </p:nvSpPr>
        <p:spPr/>
        <p:txBody>
          <a:bodyPr/>
          <a:lstStyle/>
          <a:p>
            <a:fld id="{292E74D5-F711-4D55-B848-12C606287348}" type="slidenum">
              <a:rPr lang="en-SG" smtClean="0"/>
              <a:t>7</a:t>
            </a:fld>
            <a:endParaRPr lang="en-SG"/>
          </a:p>
        </p:txBody>
      </p:sp>
    </p:spTree>
    <p:extLst>
      <p:ext uri="{BB962C8B-B14F-4D97-AF65-F5344CB8AC3E}">
        <p14:creationId xmlns:p14="http://schemas.microsoft.com/office/powerpoint/2010/main" val="956256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Tokenisation – straight mapping from token to number</a:t>
            </a:r>
          </a:p>
          <a:p>
            <a:endParaRPr lang="en-SG" dirty="0"/>
          </a:p>
          <a:p>
            <a:r>
              <a:rPr lang="en-SG" dirty="0"/>
              <a:t>Embedding - richer representation of relation between tokens</a:t>
            </a:r>
          </a:p>
        </p:txBody>
      </p:sp>
      <p:sp>
        <p:nvSpPr>
          <p:cNvPr id="4" name="Slide Number Placeholder 3"/>
          <p:cNvSpPr>
            <a:spLocks noGrp="1"/>
          </p:cNvSpPr>
          <p:nvPr>
            <p:ph type="sldNum" sz="quarter" idx="5"/>
          </p:nvPr>
        </p:nvSpPr>
        <p:spPr/>
        <p:txBody>
          <a:bodyPr/>
          <a:lstStyle/>
          <a:p>
            <a:fld id="{292E74D5-F711-4D55-B848-12C606287348}" type="slidenum">
              <a:rPr lang="en-SG" smtClean="0"/>
              <a:t>8</a:t>
            </a:fld>
            <a:endParaRPr lang="en-SG"/>
          </a:p>
        </p:txBody>
      </p:sp>
    </p:spTree>
    <p:extLst>
      <p:ext uri="{BB962C8B-B14F-4D97-AF65-F5344CB8AC3E}">
        <p14:creationId xmlns:p14="http://schemas.microsoft.com/office/powerpoint/2010/main" val="1864918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 Input layer parse through the text vectorizer layer , then the embedding layer , and few hidden layer of bi directional LSTM , then finally a single dense output (sigmoid) </a:t>
            </a:r>
          </a:p>
          <a:p>
            <a:r>
              <a:rPr lang="en-SG" dirty="0"/>
              <a:t>- Output dim refer to the number of vector the word tried to find its relation with. Max Vocab length = word limit.</a:t>
            </a:r>
          </a:p>
          <a:p>
            <a:r>
              <a:rPr lang="en-SG" dirty="0"/>
              <a:t>Perform well , but overfitted.</a:t>
            </a:r>
          </a:p>
          <a:p>
            <a:r>
              <a:rPr lang="en-SG" dirty="0"/>
              <a:t>Observed to be performing worse after epoch increase</a:t>
            </a:r>
          </a:p>
          <a:p>
            <a:r>
              <a:rPr lang="en-SG" dirty="0"/>
              <a:t>This is a base model , can be tuned further by changing the optimizer , more hidden layers</a:t>
            </a:r>
          </a:p>
        </p:txBody>
      </p:sp>
      <p:sp>
        <p:nvSpPr>
          <p:cNvPr id="4" name="Slide Number Placeholder 3"/>
          <p:cNvSpPr>
            <a:spLocks noGrp="1"/>
          </p:cNvSpPr>
          <p:nvPr>
            <p:ph type="sldNum" sz="quarter" idx="5"/>
          </p:nvPr>
        </p:nvSpPr>
        <p:spPr/>
        <p:txBody>
          <a:bodyPr/>
          <a:lstStyle/>
          <a:p>
            <a:fld id="{292E74D5-F711-4D55-B848-12C606287348}" type="slidenum">
              <a:rPr lang="en-SG" smtClean="0"/>
              <a:t>13</a:t>
            </a:fld>
            <a:endParaRPr lang="en-SG"/>
          </a:p>
        </p:txBody>
      </p:sp>
    </p:spTree>
    <p:extLst>
      <p:ext uri="{BB962C8B-B14F-4D97-AF65-F5344CB8AC3E}">
        <p14:creationId xmlns:p14="http://schemas.microsoft.com/office/powerpoint/2010/main" val="2658612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Input layer parse through the text vectorizer layer , then the embedding layer , and few </a:t>
            </a:r>
            <a:r>
              <a:rPr lang="en-SG" dirty="0" err="1"/>
              <a:t>hiiden</a:t>
            </a:r>
            <a:r>
              <a:rPr lang="en-SG" dirty="0"/>
              <a:t> layer of bi directional LSTM , the n finally a single dense output (sigmoid) </a:t>
            </a:r>
          </a:p>
          <a:p>
            <a:r>
              <a:rPr lang="en-SG" dirty="0"/>
              <a:t>Output dim refer to the number of vector the word tried to find its relation with</a:t>
            </a:r>
          </a:p>
          <a:p>
            <a:r>
              <a:rPr lang="en-SG" dirty="0"/>
              <a:t>Perform well , but overfitted.</a:t>
            </a:r>
          </a:p>
          <a:p>
            <a:r>
              <a:rPr lang="en-SG" dirty="0"/>
              <a:t>Observed to be </a:t>
            </a:r>
            <a:r>
              <a:rPr lang="en-SG" dirty="0" err="1"/>
              <a:t>performning</a:t>
            </a:r>
            <a:r>
              <a:rPr lang="en-SG" dirty="0"/>
              <a:t> worse after epoch increase</a:t>
            </a:r>
          </a:p>
          <a:p>
            <a:r>
              <a:rPr lang="en-SG" dirty="0"/>
              <a:t>This is a base model , can be tuned further by changing the optimizer , more hidden layers</a:t>
            </a:r>
          </a:p>
        </p:txBody>
      </p:sp>
      <p:sp>
        <p:nvSpPr>
          <p:cNvPr id="4" name="Slide Number Placeholder 3"/>
          <p:cNvSpPr>
            <a:spLocks noGrp="1"/>
          </p:cNvSpPr>
          <p:nvPr>
            <p:ph type="sldNum" sz="quarter" idx="5"/>
          </p:nvPr>
        </p:nvSpPr>
        <p:spPr/>
        <p:txBody>
          <a:bodyPr/>
          <a:lstStyle/>
          <a:p>
            <a:fld id="{292E74D5-F711-4D55-B848-12C606287348}" type="slidenum">
              <a:rPr lang="en-SG" smtClean="0"/>
              <a:t>14</a:t>
            </a:fld>
            <a:endParaRPr lang="en-SG"/>
          </a:p>
        </p:txBody>
      </p:sp>
    </p:spTree>
    <p:extLst>
      <p:ext uri="{BB962C8B-B14F-4D97-AF65-F5344CB8AC3E}">
        <p14:creationId xmlns:p14="http://schemas.microsoft.com/office/powerpoint/2010/main" val="541359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solidFill>
                <a:srgbClr val="000000"/>
              </a:solidFill>
              <a:effectLst/>
              <a:latin typeface="Courier New" panose="02070309020205020404" pitchFamily="49" charset="0"/>
            </a:endParaRPr>
          </a:p>
          <a:p>
            <a:pPr algn="l">
              <a:buFont typeface="Arial" panose="020B0604020202020204" pitchFamily="34" charset="0"/>
              <a:buChar char="•"/>
            </a:pPr>
            <a:r>
              <a:rPr lang="en-GB" b="0" i="0" dirty="0">
                <a:solidFill>
                  <a:srgbClr val="212121"/>
                </a:solidFill>
                <a:effectLst/>
                <a:latin typeface="Roboto" panose="02000000000000000000" pitchFamily="2" charset="0"/>
              </a:rPr>
              <a:t>The explained variance for this clustering is around 45% , using a vocab limit of 120.</a:t>
            </a:r>
          </a:p>
          <a:p>
            <a:pPr algn="l">
              <a:buFont typeface="Arial" panose="020B0604020202020204" pitchFamily="34" charset="0"/>
              <a:buChar char="•"/>
            </a:pPr>
            <a:r>
              <a:rPr lang="en-GB" b="0" i="0" dirty="0">
                <a:solidFill>
                  <a:srgbClr val="212121"/>
                </a:solidFill>
                <a:effectLst/>
                <a:latin typeface="Roboto" panose="02000000000000000000" pitchFamily="2" charset="0"/>
              </a:rPr>
              <a:t>The vocabs are more representative for our current quantity of data , which is around 2000 sentences.</a:t>
            </a:r>
          </a:p>
          <a:p>
            <a:pPr algn="l">
              <a:buFont typeface="Arial" panose="020B0604020202020204" pitchFamily="34" charset="0"/>
              <a:buChar char="•"/>
            </a:pPr>
            <a:r>
              <a:rPr lang="en-GB" b="0" i="0" dirty="0">
                <a:solidFill>
                  <a:srgbClr val="212121"/>
                </a:solidFill>
                <a:effectLst/>
                <a:latin typeface="Roboto" panose="02000000000000000000" pitchFamily="2" charset="0"/>
              </a:rPr>
              <a:t>2 clear distinct cluster could be observed : Trump on the </a:t>
            </a:r>
            <a:r>
              <a:rPr lang="en-GB" b="0" i="0" dirty="0" err="1">
                <a:solidFill>
                  <a:srgbClr val="212121"/>
                </a:solidFill>
                <a:effectLst/>
                <a:latin typeface="Roboto" panose="02000000000000000000" pitchFamily="2" charset="0"/>
              </a:rPr>
              <a:t>fakenews</a:t>
            </a:r>
            <a:r>
              <a:rPr lang="en-GB" b="0" i="0" dirty="0">
                <a:solidFill>
                  <a:srgbClr val="212121"/>
                </a:solidFill>
                <a:effectLst/>
                <a:latin typeface="Roboto" panose="02000000000000000000" pitchFamily="2" charset="0"/>
              </a:rPr>
              <a:t> side , and Afghanistan on the </a:t>
            </a:r>
            <a:r>
              <a:rPr lang="en-GB" b="0" i="0" dirty="0" err="1">
                <a:solidFill>
                  <a:srgbClr val="212121"/>
                </a:solidFill>
                <a:effectLst/>
                <a:latin typeface="Roboto" panose="02000000000000000000" pitchFamily="2" charset="0"/>
              </a:rPr>
              <a:t>worldnews</a:t>
            </a:r>
            <a:r>
              <a:rPr lang="en-GB" b="0" i="0" dirty="0">
                <a:solidFill>
                  <a:srgbClr val="212121"/>
                </a:solidFill>
                <a:effectLst/>
                <a:latin typeface="Roboto" panose="02000000000000000000" pitchFamily="2" charset="0"/>
              </a:rPr>
              <a:t> Side</a:t>
            </a:r>
          </a:p>
          <a:p>
            <a:endParaRPr lang="en-GB" b="0" dirty="0">
              <a:solidFill>
                <a:srgbClr val="000000"/>
              </a:solidFill>
              <a:effectLst/>
              <a:latin typeface="Courier New" panose="02070309020205020404" pitchFamily="49" charset="0"/>
            </a:endParaRPr>
          </a:p>
          <a:p>
            <a:endParaRPr lang="en-SG" dirty="0"/>
          </a:p>
        </p:txBody>
      </p:sp>
      <p:sp>
        <p:nvSpPr>
          <p:cNvPr id="4" name="Slide Number Placeholder 3"/>
          <p:cNvSpPr>
            <a:spLocks noGrp="1"/>
          </p:cNvSpPr>
          <p:nvPr>
            <p:ph type="sldNum" sz="quarter" idx="5"/>
          </p:nvPr>
        </p:nvSpPr>
        <p:spPr/>
        <p:txBody>
          <a:bodyPr/>
          <a:lstStyle/>
          <a:p>
            <a:fld id="{292E74D5-F711-4D55-B848-12C606287348}" type="slidenum">
              <a:rPr lang="en-SG" smtClean="0"/>
              <a:t>15</a:t>
            </a:fld>
            <a:endParaRPr lang="en-SG"/>
          </a:p>
        </p:txBody>
      </p:sp>
    </p:spTree>
    <p:extLst>
      <p:ext uri="{BB962C8B-B14F-4D97-AF65-F5344CB8AC3E}">
        <p14:creationId xmlns:p14="http://schemas.microsoft.com/office/powerpoint/2010/main" val="3323937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0000FF"/>
                </a:solidFill>
                <a:effectLst/>
                <a:latin typeface="Courier New" panose="02070309020205020404" pitchFamily="49" charset="0"/>
              </a:rPr>
              <a:t>* </a:t>
            </a:r>
            <a:r>
              <a:rPr lang="en-GB" b="0" dirty="0">
                <a:solidFill>
                  <a:srgbClr val="000000"/>
                </a:solidFill>
                <a:effectLst/>
                <a:latin typeface="Courier New" panose="02070309020205020404" pitchFamily="49" charset="0"/>
              </a:rPr>
              <a:t>The explained variance for this clustering is around 22% , using a vocab limit of 6000.</a:t>
            </a:r>
          </a:p>
          <a:p>
            <a:r>
              <a:rPr lang="en-GB" b="0" dirty="0">
                <a:solidFill>
                  <a:srgbClr val="0000FF"/>
                </a:solidFill>
                <a:effectLst/>
                <a:latin typeface="Courier New" panose="02070309020205020404" pitchFamily="49" charset="0"/>
              </a:rPr>
              <a:t>* </a:t>
            </a:r>
            <a:r>
              <a:rPr lang="en-GB" b="0" dirty="0">
                <a:solidFill>
                  <a:srgbClr val="000000"/>
                </a:solidFill>
                <a:effectLst/>
                <a:latin typeface="Courier New" panose="02070309020205020404" pitchFamily="49" charset="0"/>
              </a:rPr>
              <a:t>The vocabs are less representative for our current quantity of data , which is around 2000 sentences. The Vocab are more diluted across a smaller dataset , thus a lower explained variance observed.</a:t>
            </a:r>
          </a:p>
          <a:p>
            <a:r>
              <a:rPr lang="en-GB" b="0" dirty="0">
                <a:solidFill>
                  <a:srgbClr val="0000FF"/>
                </a:solidFill>
                <a:effectLst/>
                <a:latin typeface="Courier New" panose="02070309020205020404" pitchFamily="49" charset="0"/>
              </a:rPr>
              <a:t>* </a:t>
            </a:r>
            <a:r>
              <a:rPr lang="en-GB" b="0" dirty="0">
                <a:solidFill>
                  <a:srgbClr val="000000"/>
                </a:solidFill>
                <a:effectLst/>
                <a:latin typeface="Courier New" panose="02070309020205020404" pitchFamily="49" charset="0"/>
              </a:rPr>
              <a:t>2 clear distinct cluster could be observed : CNN on the </a:t>
            </a:r>
            <a:r>
              <a:rPr lang="en-GB" b="0" dirty="0" err="1">
                <a:solidFill>
                  <a:srgbClr val="000000"/>
                </a:solidFill>
                <a:effectLst/>
                <a:latin typeface="Courier New" panose="02070309020205020404" pitchFamily="49" charset="0"/>
              </a:rPr>
              <a:t>fakenews</a:t>
            </a:r>
            <a:r>
              <a:rPr lang="en-GB" b="0" dirty="0">
                <a:solidFill>
                  <a:srgbClr val="000000"/>
                </a:solidFill>
                <a:effectLst/>
                <a:latin typeface="Courier New" panose="02070309020205020404" pitchFamily="49" charset="0"/>
              </a:rPr>
              <a:t> side , and Afghanistan on the </a:t>
            </a:r>
            <a:r>
              <a:rPr lang="en-GB" b="0" dirty="0" err="1">
                <a:solidFill>
                  <a:srgbClr val="000000"/>
                </a:solidFill>
                <a:effectLst/>
                <a:latin typeface="Courier New" panose="02070309020205020404" pitchFamily="49" charset="0"/>
              </a:rPr>
              <a:t>worldnews</a:t>
            </a:r>
            <a:r>
              <a:rPr lang="en-GB" b="0" dirty="0">
                <a:solidFill>
                  <a:srgbClr val="000000"/>
                </a:solidFill>
                <a:effectLst/>
                <a:latin typeface="Courier New" panose="02070309020205020404" pitchFamily="49" charset="0"/>
              </a:rPr>
              <a:t> Side</a:t>
            </a:r>
          </a:p>
        </p:txBody>
      </p:sp>
      <p:sp>
        <p:nvSpPr>
          <p:cNvPr id="4" name="Slide Number Placeholder 3"/>
          <p:cNvSpPr>
            <a:spLocks noGrp="1"/>
          </p:cNvSpPr>
          <p:nvPr>
            <p:ph type="sldNum" sz="quarter" idx="5"/>
          </p:nvPr>
        </p:nvSpPr>
        <p:spPr/>
        <p:txBody>
          <a:bodyPr/>
          <a:lstStyle/>
          <a:p>
            <a:fld id="{292E74D5-F711-4D55-B848-12C606287348}" type="slidenum">
              <a:rPr lang="en-SG" smtClean="0"/>
              <a:t>16</a:t>
            </a:fld>
            <a:endParaRPr lang="en-SG"/>
          </a:p>
        </p:txBody>
      </p:sp>
    </p:spTree>
    <p:extLst>
      <p:ext uri="{BB962C8B-B14F-4D97-AF65-F5344CB8AC3E}">
        <p14:creationId xmlns:p14="http://schemas.microsoft.com/office/powerpoint/2010/main" val="3737377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10/2/2021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hemeOverride" Target="../theme/themeOverride4.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6.png"/><Relationship Id="rId5" Type="http://schemas.openxmlformats.org/officeDocument/2006/relationships/diagramColors" Target="../diagrams/colors1.xml"/><Relationship Id="rId10" Type="http://schemas.openxmlformats.org/officeDocument/2006/relationships/image" Target="../media/image5.png"/><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4.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diagramQuickStyle" Target="../diagrams/quickStyle3.xml"/><Relationship Id="rId11" Type="http://schemas.openxmlformats.org/officeDocument/2006/relationships/image" Target="../media/image11.png"/><Relationship Id="rId5" Type="http://schemas.openxmlformats.org/officeDocument/2006/relationships/diagramLayout" Target="../diagrams/layout3.xml"/><Relationship Id="rId10" Type="http://schemas.openxmlformats.org/officeDocument/2006/relationships/image" Target="../media/image10.png"/><Relationship Id="rId4" Type="http://schemas.openxmlformats.org/officeDocument/2006/relationships/diagramData" Target="../diagrams/data3.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idx="4294967295"/>
          </p:nvPr>
        </p:nvSpPr>
        <p:spPr>
          <a:xfrm>
            <a:off x="0" y="2000250"/>
            <a:ext cx="7126288" cy="3686175"/>
          </a:xfrm>
        </p:spPr>
        <p:txBody>
          <a:bodyPr>
            <a:normAutofit/>
          </a:bodyPr>
          <a:lstStyle/>
          <a:p>
            <a:r>
              <a:rPr lang="en-US" sz="8900" b="1" dirty="0">
                <a:solidFill>
                  <a:srgbClr val="FF0000"/>
                </a:solidFill>
                <a:latin typeface="+mn-lt"/>
              </a:rPr>
              <a:t>Fa</a:t>
            </a:r>
            <a:r>
              <a:rPr lang="en-US" sz="8000" b="1" dirty="0">
                <a:solidFill>
                  <a:srgbClr val="FF0000"/>
                </a:solidFill>
                <a:latin typeface="+mn-lt"/>
              </a:rPr>
              <a:t>ke News </a:t>
            </a:r>
            <a:r>
              <a:rPr lang="en-US" sz="5000" dirty="0">
                <a:latin typeface="+mn-lt"/>
              </a:rPr>
              <a:t>or</a:t>
            </a:r>
            <a:r>
              <a:rPr lang="en-US" sz="8000" dirty="0">
                <a:latin typeface="+mn-lt"/>
              </a:rPr>
              <a:t>    </a:t>
            </a:r>
            <a:r>
              <a:rPr lang="en-US" sz="8000" dirty="0">
                <a:solidFill>
                  <a:srgbClr val="0070C0"/>
                </a:solidFill>
                <a:latin typeface="+mn-lt"/>
              </a:rPr>
              <a:t>World News</a:t>
            </a:r>
            <a:endParaRPr lang="en-US" sz="8000" dirty="0">
              <a:latin typeface="+mn-lt"/>
            </a:endParaRPr>
          </a:p>
        </p:txBody>
      </p:sp>
      <p:pic>
        <p:nvPicPr>
          <p:cNvPr id="7" name="Picture 6">
            <a:extLst>
              <a:ext uri="{FF2B5EF4-FFF2-40B4-BE49-F238E27FC236}">
                <a16:creationId xmlns:a16="http://schemas.microsoft.com/office/drawing/2014/main" id="{D02277FF-65A1-4D30-B765-2D5E0A6747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946" y="0"/>
            <a:ext cx="6687054" cy="3146849"/>
          </a:xfrm>
          <a:prstGeom prst="rect">
            <a:avLst/>
          </a:prstGeom>
          <a:ln>
            <a:noFill/>
          </a:ln>
          <a:effectLst>
            <a:softEdge rad="112500"/>
          </a:effectLst>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37528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Model Summary</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rgbClr val="FFC000"/>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5122" name="Picture 2">
            <a:extLst>
              <a:ext uri="{FF2B5EF4-FFF2-40B4-BE49-F238E27FC236}">
                <a16:creationId xmlns:a16="http://schemas.microsoft.com/office/drawing/2014/main" id="{5A64EA2E-30EA-4335-82E0-2069EF8C5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55" y="876290"/>
            <a:ext cx="6513801" cy="5347395"/>
          </a:xfrm>
          <a:prstGeom prst="rect">
            <a:avLst/>
          </a:prstGeom>
          <a:ln w="28575">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E410D2F-0EC5-46F3-9ADA-99D31572E26F}"/>
              </a:ext>
            </a:extLst>
          </p:cNvPr>
          <p:cNvPicPr>
            <a:picLocks noChangeAspect="1"/>
          </p:cNvPicPr>
          <p:nvPr/>
        </p:nvPicPr>
        <p:blipFill>
          <a:blip r:embed="rId3"/>
          <a:stretch>
            <a:fillRect/>
          </a:stretch>
        </p:blipFill>
        <p:spPr>
          <a:xfrm>
            <a:off x="6715383" y="2733675"/>
            <a:ext cx="5124450" cy="1390650"/>
          </a:xfrm>
          <a:prstGeom prst="rect">
            <a:avLst/>
          </a:prstGeom>
          <a:ln w="28575">
            <a:solidFill>
              <a:schemeClr val="tx1"/>
            </a:solidFill>
          </a:ln>
        </p:spPr>
      </p:pic>
    </p:spTree>
    <p:extLst>
      <p:ext uri="{BB962C8B-B14F-4D97-AF65-F5344CB8AC3E}">
        <p14:creationId xmlns:p14="http://schemas.microsoft.com/office/powerpoint/2010/main" val="357189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37528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Random Forest Classifier</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9" name="Picture 8">
            <a:extLst>
              <a:ext uri="{FF2B5EF4-FFF2-40B4-BE49-F238E27FC236}">
                <a16:creationId xmlns:a16="http://schemas.microsoft.com/office/drawing/2014/main" id="{79932225-5EC3-4078-876C-91E12BD56605}"/>
              </a:ext>
            </a:extLst>
          </p:cNvPr>
          <p:cNvPicPr>
            <a:picLocks noChangeAspect="1"/>
          </p:cNvPicPr>
          <p:nvPr/>
        </p:nvPicPr>
        <p:blipFill>
          <a:blip r:embed="rId2"/>
          <a:stretch>
            <a:fillRect/>
          </a:stretch>
        </p:blipFill>
        <p:spPr>
          <a:xfrm>
            <a:off x="4371975" y="2498160"/>
            <a:ext cx="3448050" cy="2590800"/>
          </a:xfrm>
          <a:prstGeom prst="rect">
            <a:avLst/>
          </a:prstGeom>
          <a:ln w="28575">
            <a:solidFill>
              <a:schemeClr val="tx1"/>
            </a:solidFill>
          </a:ln>
        </p:spPr>
      </p:pic>
      <p:pic>
        <p:nvPicPr>
          <p:cNvPr id="6" name="Picture 5">
            <a:extLst>
              <a:ext uri="{FF2B5EF4-FFF2-40B4-BE49-F238E27FC236}">
                <a16:creationId xmlns:a16="http://schemas.microsoft.com/office/drawing/2014/main" id="{F79367DD-020A-477E-BF8B-8E72BD54509D}"/>
              </a:ext>
            </a:extLst>
          </p:cNvPr>
          <p:cNvPicPr>
            <a:picLocks noChangeAspect="1"/>
          </p:cNvPicPr>
          <p:nvPr/>
        </p:nvPicPr>
        <p:blipFill>
          <a:blip r:embed="rId3"/>
          <a:stretch>
            <a:fillRect/>
          </a:stretch>
        </p:blipFill>
        <p:spPr>
          <a:xfrm>
            <a:off x="3124310" y="786432"/>
            <a:ext cx="5915025" cy="1019175"/>
          </a:xfrm>
          <a:prstGeom prst="rect">
            <a:avLst/>
          </a:prstGeom>
          <a:ln w="28575">
            <a:solidFill>
              <a:schemeClr val="tx1"/>
            </a:solidFill>
          </a:ln>
        </p:spPr>
      </p:pic>
    </p:spTree>
    <p:extLst>
      <p:ext uri="{BB962C8B-B14F-4D97-AF65-F5344CB8AC3E}">
        <p14:creationId xmlns:p14="http://schemas.microsoft.com/office/powerpoint/2010/main" val="72856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37528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Random Forest Classifier</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10242" name="Picture 2">
            <a:extLst>
              <a:ext uri="{FF2B5EF4-FFF2-40B4-BE49-F238E27FC236}">
                <a16:creationId xmlns:a16="http://schemas.microsoft.com/office/drawing/2014/main" id="{004D6CF1-8EDF-4880-83CA-02A09219D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675" y="800100"/>
            <a:ext cx="7162800" cy="5105400"/>
          </a:xfrm>
          <a:prstGeom prst="rect">
            <a:avLst/>
          </a:prstGeom>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760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37528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LSTM Bi-directional</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4" name="Picture 3">
            <a:extLst>
              <a:ext uri="{FF2B5EF4-FFF2-40B4-BE49-F238E27FC236}">
                <a16:creationId xmlns:a16="http://schemas.microsoft.com/office/drawing/2014/main" id="{A30AA801-A6A8-408F-A4CD-E238B172B463}"/>
              </a:ext>
            </a:extLst>
          </p:cNvPr>
          <p:cNvPicPr>
            <a:picLocks noChangeAspect="1"/>
          </p:cNvPicPr>
          <p:nvPr/>
        </p:nvPicPr>
        <p:blipFill>
          <a:blip r:embed="rId3"/>
          <a:stretch>
            <a:fillRect/>
          </a:stretch>
        </p:blipFill>
        <p:spPr>
          <a:xfrm>
            <a:off x="4083886" y="2754992"/>
            <a:ext cx="4355266" cy="2828925"/>
          </a:xfrm>
          <a:prstGeom prst="rect">
            <a:avLst/>
          </a:prstGeom>
          <a:ln w="28575">
            <a:solidFill>
              <a:schemeClr val="tx1"/>
            </a:solidFill>
          </a:ln>
        </p:spPr>
      </p:pic>
      <p:sp>
        <p:nvSpPr>
          <p:cNvPr id="6" name="Rectangle 5">
            <a:extLst>
              <a:ext uri="{FF2B5EF4-FFF2-40B4-BE49-F238E27FC236}">
                <a16:creationId xmlns:a16="http://schemas.microsoft.com/office/drawing/2014/main" id="{FC2906C1-D8F1-4069-A32F-95E753BF2C5E}"/>
              </a:ext>
            </a:extLst>
          </p:cNvPr>
          <p:cNvSpPr/>
          <p:nvPr/>
        </p:nvSpPr>
        <p:spPr>
          <a:xfrm>
            <a:off x="4083886" y="495299"/>
            <a:ext cx="4355266" cy="1400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u="sng" dirty="0">
                <a:solidFill>
                  <a:schemeClr val="bg1"/>
                </a:solidFill>
              </a:rPr>
              <a:t>Key Parameters</a:t>
            </a:r>
            <a:endParaRPr lang="en-SG" b="1" u="sng" dirty="0">
              <a:solidFill>
                <a:schemeClr val="bg1"/>
              </a:solidFill>
            </a:endParaRPr>
          </a:p>
          <a:p>
            <a:pPr marL="342900" indent="-342900">
              <a:buFont typeface="Arial" panose="020B0604020202020204" pitchFamily="34" charset="0"/>
              <a:buChar char="•"/>
            </a:pPr>
            <a:r>
              <a:rPr lang="en-SG" dirty="0">
                <a:solidFill>
                  <a:schemeClr val="bg1"/>
                </a:solidFill>
              </a:rPr>
              <a:t>Max Vocab Length : 120</a:t>
            </a:r>
          </a:p>
          <a:p>
            <a:pPr marL="342900" indent="-342900">
              <a:buFont typeface="Arial" panose="020B0604020202020204" pitchFamily="34" charset="0"/>
              <a:buChar char="•"/>
            </a:pPr>
            <a:r>
              <a:rPr lang="en-SG" dirty="0">
                <a:solidFill>
                  <a:schemeClr val="bg1"/>
                </a:solidFill>
              </a:rPr>
              <a:t>Max Length : 30</a:t>
            </a:r>
          </a:p>
          <a:p>
            <a:pPr marL="342900" indent="-342900">
              <a:buFont typeface="Arial" panose="020B0604020202020204" pitchFamily="34" charset="0"/>
              <a:buChar char="•"/>
            </a:pPr>
            <a:r>
              <a:rPr lang="en-SG" dirty="0">
                <a:solidFill>
                  <a:schemeClr val="bg1"/>
                </a:solidFill>
              </a:rPr>
              <a:t>Pad to max token : True</a:t>
            </a:r>
          </a:p>
          <a:p>
            <a:pPr marL="342900" indent="-342900">
              <a:buFont typeface="Arial" panose="020B0604020202020204" pitchFamily="34" charset="0"/>
              <a:buChar char="•"/>
            </a:pPr>
            <a:r>
              <a:rPr lang="en-SG" dirty="0">
                <a:solidFill>
                  <a:schemeClr val="bg1"/>
                </a:solidFill>
              </a:rPr>
              <a:t>Output dim : 128</a:t>
            </a:r>
          </a:p>
        </p:txBody>
      </p:sp>
      <p:pic>
        <p:nvPicPr>
          <p:cNvPr id="8" name="Picture 7">
            <a:extLst>
              <a:ext uri="{FF2B5EF4-FFF2-40B4-BE49-F238E27FC236}">
                <a16:creationId xmlns:a16="http://schemas.microsoft.com/office/drawing/2014/main" id="{373AC2A7-C2B8-4EFE-B713-717AB1792DDB}"/>
              </a:ext>
            </a:extLst>
          </p:cNvPr>
          <p:cNvPicPr>
            <a:picLocks noChangeAspect="1"/>
          </p:cNvPicPr>
          <p:nvPr/>
        </p:nvPicPr>
        <p:blipFill>
          <a:blip r:embed="rId4"/>
          <a:stretch>
            <a:fillRect/>
          </a:stretch>
        </p:blipFill>
        <p:spPr>
          <a:xfrm>
            <a:off x="8439152" y="2754991"/>
            <a:ext cx="3385280" cy="2828925"/>
          </a:xfrm>
          <a:prstGeom prst="rect">
            <a:avLst/>
          </a:prstGeom>
          <a:ln w="28575">
            <a:solidFill>
              <a:schemeClr val="tx1"/>
            </a:solidFill>
          </a:ln>
        </p:spPr>
      </p:pic>
    </p:spTree>
    <p:extLst>
      <p:ext uri="{BB962C8B-B14F-4D97-AF65-F5344CB8AC3E}">
        <p14:creationId xmlns:p14="http://schemas.microsoft.com/office/powerpoint/2010/main" val="3629490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37528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LSTM Bi-directional</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11266" name="Picture 2">
            <a:extLst>
              <a:ext uri="{FF2B5EF4-FFF2-40B4-BE49-F238E27FC236}">
                <a16:creationId xmlns:a16="http://schemas.microsoft.com/office/drawing/2014/main" id="{EEEBE42C-AB98-4D25-816F-D02FBE4BB8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7" y="962025"/>
            <a:ext cx="6791325" cy="4724400"/>
          </a:xfrm>
          <a:prstGeom prst="rect">
            <a:avLst/>
          </a:prstGeom>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39760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4" name="Picture 3">
            <a:extLst>
              <a:ext uri="{FF2B5EF4-FFF2-40B4-BE49-F238E27FC236}">
                <a16:creationId xmlns:a16="http://schemas.microsoft.com/office/drawing/2014/main" id="{B9C7C807-101F-4714-85DA-F66032552C9D}"/>
              </a:ext>
            </a:extLst>
          </p:cNvPr>
          <p:cNvPicPr>
            <a:picLocks noChangeAspect="1"/>
          </p:cNvPicPr>
          <p:nvPr/>
        </p:nvPicPr>
        <p:blipFill>
          <a:blip r:embed="rId3"/>
          <a:stretch>
            <a:fillRect/>
          </a:stretch>
        </p:blipFill>
        <p:spPr>
          <a:xfrm>
            <a:off x="19050" y="752475"/>
            <a:ext cx="7642078" cy="3638550"/>
          </a:xfrm>
          <a:prstGeom prst="rect">
            <a:avLst/>
          </a:prstGeom>
          <a:ln w="28575">
            <a:solidFill>
              <a:schemeClr val="tx1"/>
            </a:solidFill>
          </a:ln>
        </p:spPr>
      </p:pic>
      <p:sp>
        <p:nvSpPr>
          <p:cNvPr id="37" name="Rectangle: Rounded Corners 36">
            <a:extLst>
              <a:ext uri="{FF2B5EF4-FFF2-40B4-BE49-F238E27FC236}">
                <a16:creationId xmlns:a16="http://schemas.microsoft.com/office/drawing/2014/main" id="{B2C66506-00ED-4AF1-9FCE-16C3E102BE8C}"/>
              </a:ext>
            </a:extLst>
          </p:cNvPr>
          <p:cNvSpPr/>
          <p:nvPr/>
        </p:nvSpPr>
        <p:spPr>
          <a:xfrm>
            <a:off x="97284" y="829359"/>
            <a:ext cx="3403086" cy="5268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b="1" dirty="0">
                <a:solidFill>
                  <a:schemeClr val="accent1"/>
                </a:solidFill>
              </a:rPr>
              <a:t>120 Vocab : 45% Explained Variance</a:t>
            </a:r>
          </a:p>
        </p:txBody>
      </p:sp>
      <p:pic>
        <p:nvPicPr>
          <p:cNvPr id="9" name="Picture 8">
            <a:extLst>
              <a:ext uri="{FF2B5EF4-FFF2-40B4-BE49-F238E27FC236}">
                <a16:creationId xmlns:a16="http://schemas.microsoft.com/office/drawing/2014/main" id="{EC63204C-415A-4BED-AAA2-A56AD146602F}"/>
              </a:ext>
            </a:extLst>
          </p:cNvPr>
          <p:cNvPicPr>
            <a:picLocks noChangeAspect="1"/>
          </p:cNvPicPr>
          <p:nvPr/>
        </p:nvPicPr>
        <p:blipFill>
          <a:blip r:embed="rId4"/>
          <a:stretch>
            <a:fillRect/>
          </a:stretch>
        </p:blipFill>
        <p:spPr>
          <a:xfrm>
            <a:off x="4564476" y="2722533"/>
            <a:ext cx="7627524" cy="3638550"/>
          </a:xfrm>
          <a:prstGeom prst="rect">
            <a:avLst/>
          </a:prstGeom>
          <a:ln w="28575">
            <a:solidFill>
              <a:schemeClr val="tx1"/>
            </a:solidFill>
          </a:ln>
        </p:spPr>
      </p:pic>
      <p:sp>
        <p:nvSpPr>
          <p:cNvPr id="38" name="Rectangle: Rounded Corners 37">
            <a:extLst>
              <a:ext uri="{FF2B5EF4-FFF2-40B4-BE49-F238E27FC236}">
                <a16:creationId xmlns:a16="http://schemas.microsoft.com/office/drawing/2014/main" id="{D6E302A4-6143-44EE-BBE9-27EB2CB79725}"/>
              </a:ext>
            </a:extLst>
          </p:cNvPr>
          <p:cNvSpPr/>
          <p:nvPr/>
        </p:nvSpPr>
        <p:spPr>
          <a:xfrm>
            <a:off x="0" y="-1"/>
            <a:ext cx="37528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b="1" dirty="0">
                <a:solidFill>
                  <a:schemeClr val="accent1"/>
                </a:solidFill>
              </a:rPr>
              <a:t>Visualising Word Embedding</a:t>
            </a:r>
          </a:p>
        </p:txBody>
      </p:sp>
    </p:spTree>
    <p:extLst>
      <p:ext uri="{BB962C8B-B14F-4D97-AF65-F5344CB8AC3E}">
        <p14:creationId xmlns:p14="http://schemas.microsoft.com/office/powerpoint/2010/main" val="22488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7" name="Picture 6">
            <a:extLst>
              <a:ext uri="{FF2B5EF4-FFF2-40B4-BE49-F238E27FC236}">
                <a16:creationId xmlns:a16="http://schemas.microsoft.com/office/drawing/2014/main" id="{23236A2E-E9B6-491A-97A5-91B7EF13A14D}"/>
              </a:ext>
            </a:extLst>
          </p:cNvPr>
          <p:cNvPicPr>
            <a:picLocks noChangeAspect="1"/>
          </p:cNvPicPr>
          <p:nvPr/>
        </p:nvPicPr>
        <p:blipFill>
          <a:blip r:embed="rId4"/>
          <a:stretch>
            <a:fillRect/>
          </a:stretch>
        </p:blipFill>
        <p:spPr>
          <a:xfrm>
            <a:off x="5705866" y="2743201"/>
            <a:ext cx="6452021" cy="3638550"/>
          </a:xfrm>
          <a:prstGeom prst="rect">
            <a:avLst/>
          </a:prstGeom>
          <a:ln w="28575">
            <a:solidFill>
              <a:schemeClr val="tx1"/>
            </a:solidFill>
          </a:ln>
        </p:spPr>
      </p:pic>
      <p:pic>
        <p:nvPicPr>
          <p:cNvPr id="10" name="Picture 9">
            <a:extLst>
              <a:ext uri="{FF2B5EF4-FFF2-40B4-BE49-F238E27FC236}">
                <a16:creationId xmlns:a16="http://schemas.microsoft.com/office/drawing/2014/main" id="{FE8E0D67-2450-4F58-ACC7-653048785066}"/>
              </a:ext>
            </a:extLst>
          </p:cNvPr>
          <p:cNvPicPr>
            <a:picLocks noChangeAspect="1"/>
          </p:cNvPicPr>
          <p:nvPr/>
        </p:nvPicPr>
        <p:blipFill>
          <a:blip r:embed="rId5"/>
          <a:stretch>
            <a:fillRect/>
          </a:stretch>
        </p:blipFill>
        <p:spPr>
          <a:xfrm>
            <a:off x="19050" y="656540"/>
            <a:ext cx="6576771" cy="3638550"/>
          </a:xfrm>
          <a:prstGeom prst="rect">
            <a:avLst/>
          </a:prstGeom>
          <a:ln w="28575">
            <a:solidFill>
              <a:schemeClr val="tx1"/>
            </a:solidFill>
          </a:ln>
        </p:spPr>
      </p:pic>
      <p:sp>
        <p:nvSpPr>
          <p:cNvPr id="41" name="Rectangle: Rounded Corners 40">
            <a:extLst>
              <a:ext uri="{FF2B5EF4-FFF2-40B4-BE49-F238E27FC236}">
                <a16:creationId xmlns:a16="http://schemas.microsoft.com/office/drawing/2014/main" id="{91C4253F-19F5-4388-A2BE-B539A2A40D88}"/>
              </a:ext>
            </a:extLst>
          </p:cNvPr>
          <p:cNvSpPr/>
          <p:nvPr/>
        </p:nvSpPr>
        <p:spPr>
          <a:xfrm>
            <a:off x="95066" y="653122"/>
            <a:ext cx="3403086" cy="5268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200" b="1" dirty="0">
                <a:solidFill>
                  <a:schemeClr val="accent1"/>
                </a:solidFill>
              </a:rPr>
              <a:t>6,000 Vocab : 22% Explained Variance</a:t>
            </a:r>
          </a:p>
        </p:txBody>
      </p:sp>
      <p:sp>
        <p:nvSpPr>
          <p:cNvPr id="44" name="Rectangle: Rounded Corners 43">
            <a:extLst>
              <a:ext uri="{FF2B5EF4-FFF2-40B4-BE49-F238E27FC236}">
                <a16:creationId xmlns:a16="http://schemas.microsoft.com/office/drawing/2014/main" id="{A8E6EA8A-AC75-45A7-B2C5-34D362730022}"/>
              </a:ext>
            </a:extLst>
          </p:cNvPr>
          <p:cNvSpPr/>
          <p:nvPr/>
        </p:nvSpPr>
        <p:spPr>
          <a:xfrm>
            <a:off x="0" y="-1"/>
            <a:ext cx="37528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b="1" dirty="0">
                <a:solidFill>
                  <a:schemeClr val="accent1"/>
                </a:solidFill>
              </a:rPr>
              <a:t>Visualising Word Embedding</a:t>
            </a:r>
          </a:p>
        </p:txBody>
      </p:sp>
    </p:spTree>
    <p:extLst>
      <p:ext uri="{BB962C8B-B14F-4D97-AF65-F5344CB8AC3E}">
        <p14:creationId xmlns:p14="http://schemas.microsoft.com/office/powerpoint/2010/main" val="342847202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37528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b="1" dirty="0">
                <a:solidFill>
                  <a:schemeClr val="accent1"/>
                </a:solidFill>
              </a:rPr>
              <a:t>Visualising Word Embedding</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14" name="Picture 13">
            <a:extLst>
              <a:ext uri="{FF2B5EF4-FFF2-40B4-BE49-F238E27FC236}">
                <a16:creationId xmlns:a16="http://schemas.microsoft.com/office/drawing/2014/main" id="{584E424E-90FA-43D7-BA45-28DD67D9687B}"/>
              </a:ext>
            </a:extLst>
          </p:cNvPr>
          <p:cNvPicPr>
            <a:picLocks noChangeAspect="1"/>
          </p:cNvPicPr>
          <p:nvPr/>
        </p:nvPicPr>
        <p:blipFill>
          <a:blip r:embed="rId3"/>
          <a:stretch>
            <a:fillRect/>
          </a:stretch>
        </p:blipFill>
        <p:spPr>
          <a:xfrm>
            <a:off x="19050" y="1489600"/>
            <a:ext cx="12192000" cy="1501443"/>
          </a:xfrm>
          <a:prstGeom prst="rect">
            <a:avLst/>
          </a:prstGeom>
        </p:spPr>
      </p:pic>
      <p:pic>
        <p:nvPicPr>
          <p:cNvPr id="33" name="Picture 32">
            <a:extLst>
              <a:ext uri="{FF2B5EF4-FFF2-40B4-BE49-F238E27FC236}">
                <a16:creationId xmlns:a16="http://schemas.microsoft.com/office/drawing/2014/main" id="{4660814B-D93A-4455-9965-D9C9A2635DD3}"/>
              </a:ext>
            </a:extLst>
          </p:cNvPr>
          <p:cNvPicPr>
            <a:picLocks noChangeAspect="1"/>
          </p:cNvPicPr>
          <p:nvPr/>
        </p:nvPicPr>
        <p:blipFill>
          <a:blip r:embed="rId4"/>
          <a:stretch>
            <a:fillRect/>
          </a:stretch>
        </p:blipFill>
        <p:spPr>
          <a:xfrm>
            <a:off x="19050" y="3511423"/>
            <a:ext cx="3402323" cy="2856496"/>
          </a:xfrm>
          <a:prstGeom prst="rect">
            <a:avLst/>
          </a:prstGeom>
          <a:ln w="28575">
            <a:solidFill>
              <a:schemeClr val="tx1"/>
            </a:solidFill>
          </a:ln>
        </p:spPr>
      </p:pic>
      <p:sp>
        <p:nvSpPr>
          <p:cNvPr id="4" name="Arrow: Bent-Up 3">
            <a:extLst>
              <a:ext uri="{FF2B5EF4-FFF2-40B4-BE49-F238E27FC236}">
                <a16:creationId xmlns:a16="http://schemas.microsoft.com/office/drawing/2014/main" id="{3949AC33-07AB-4577-9903-71B2941024AC}"/>
              </a:ext>
            </a:extLst>
          </p:cNvPr>
          <p:cNvSpPr/>
          <p:nvPr/>
        </p:nvSpPr>
        <p:spPr>
          <a:xfrm>
            <a:off x="3479309" y="2991043"/>
            <a:ext cx="3332611" cy="2142932"/>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4388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37528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b="1" dirty="0">
                <a:solidFill>
                  <a:schemeClr val="accent1"/>
                </a:solidFill>
              </a:rPr>
              <a:t>Universal Sentence Encoder</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sp>
        <p:nvSpPr>
          <p:cNvPr id="6" name="Rectangle 5">
            <a:extLst>
              <a:ext uri="{FF2B5EF4-FFF2-40B4-BE49-F238E27FC236}">
                <a16:creationId xmlns:a16="http://schemas.microsoft.com/office/drawing/2014/main" id="{FC2906C1-D8F1-4069-A32F-95E753BF2C5E}"/>
              </a:ext>
            </a:extLst>
          </p:cNvPr>
          <p:cNvSpPr/>
          <p:nvPr/>
        </p:nvSpPr>
        <p:spPr>
          <a:xfrm>
            <a:off x="3904190" y="488273"/>
            <a:ext cx="4355266" cy="1400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u="sng" dirty="0">
                <a:solidFill>
                  <a:schemeClr val="bg1"/>
                </a:solidFill>
              </a:rPr>
              <a:t>Key Parameters</a:t>
            </a:r>
            <a:endParaRPr lang="en-SG" b="1" u="sng" dirty="0">
              <a:solidFill>
                <a:schemeClr val="bg1"/>
              </a:solidFill>
            </a:endParaRPr>
          </a:p>
          <a:p>
            <a:pPr marL="342900" indent="-342900">
              <a:buFont typeface="Arial" panose="020B0604020202020204" pitchFamily="34" charset="0"/>
              <a:buChar char="•"/>
            </a:pPr>
            <a:r>
              <a:rPr lang="en-SG" dirty="0">
                <a:solidFill>
                  <a:schemeClr val="bg1"/>
                </a:solidFill>
              </a:rPr>
              <a:t>Max Vocab Length : 120</a:t>
            </a:r>
          </a:p>
          <a:p>
            <a:pPr marL="342900" indent="-342900">
              <a:buFont typeface="Arial" panose="020B0604020202020204" pitchFamily="34" charset="0"/>
              <a:buChar char="•"/>
            </a:pPr>
            <a:r>
              <a:rPr lang="en-SG" dirty="0">
                <a:solidFill>
                  <a:schemeClr val="bg1"/>
                </a:solidFill>
              </a:rPr>
              <a:t>Max Length : 30</a:t>
            </a:r>
          </a:p>
          <a:p>
            <a:pPr marL="342900" indent="-342900">
              <a:buFont typeface="Arial" panose="020B0604020202020204" pitchFamily="34" charset="0"/>
              <a:buChar char="•"/>
            </a:pPr>
            <a:r>
              <a:rPr lang="en-SG" dirty="0">
                <a:solidFill>
                  <a:schemeClr val="bg1"/>
                </a:solidFill>
              </a:rPr>
              <a:t>Embedding Layer : USE Default</a:t>
            </a:r>
          </a:p>
        </p:txBody>
      </p:sp>
      <p:pic>
        <p:nvPicPr>
          <p:cNvPr id="7" name="Picture 6">
            <a:extLst>
              <a:ext uri="{FF2B5EF4-FFF2-40B4-BE49-F238E27FC236}">
                <a16:creationId xmlns:a16="http://schemas.microsoft.com/office/drawing/2014/main" id="{0A28C150-1D23-412A-B300-012C0594A5FC}"/>
              </a:ext>
            </a:extLst>
          </p:cNvPr>
          <p:cNvPicPr>
            <a:picLocks noChangeAspect="1"/>
          </p:cNvPicPr>
          <p:nvPr/>
        </p:nvPicPr>
        <p:blipFill>
          <a:blip r:embed="rId3"/>
          <a:stretch>
            <a:fillRect/>
          </a:stretch>
        </p:blipFill>
        <p:spPr>
          <a:xfrm>
            <a:off x="3600450" y="2600327"/>
            <a:ext cx="4991100" cy="2419350"/>
          </a:xfrm>
          <a:prstGeom prst="rect">
            <a:avLst/>
          </a:prstGeom>
          <a:ln w="28575">
            <a:solidFill>
              <a:schemeClr val="tx1"/>
            </a:solidFill>
          </a:ln>
        </p:spPr>
      </p:pic>
      <p:pic>
        <p:nvPicPr>
          <p:cNvPr id="9" name="Picture 8">
            <a:extLst>
              <a:ext uri="{FF2B5EF4-FFF2-40B4-BE49-F238E27FC236}">
                <a16:creationId xmlns:a16="http://schemas.microsoft.com/office/drawing/2014/main" id="{FF22BDDB-E5DF-4955-BD1B-92BBA1222106}"/>
              </a:ext>
            </a:extLst>
          </p:cNvPr>
          <p:cNvPicPr>
            <a:picLocks noChangeAspect="1"/>
          </p:cNvPicPr>
          <p:nvPr/>
        </p:nvPicPr>
        <p:blipFill>
          <a:blip r:embed="rId4"/>
          <a:stretch>
            <a:fillRect/>
          </a:stretch>
        </p:blipFill>
        <p:spPr>
          <a:xfrm>
            <a:off x="8633433" y="2600327"/>
            <a:ext cx="2767231" cy="2419350"/>
          </a:xfrm>
          <a:prstGeom prst="rect">
            <a:avLst/>
          </a:prstGeom>
          <a:ln w="28575">
            <a:solidFill>
              <a:schemeClr val="tx1"/>
            </a:solidFill>
          </a:ln>
        </p:spPr>
      </p:pic>
    </p:spTree>
    <p:extLst>
      <p:ext uri="{BB962C8B-B14F-4D97-AF65-F5344CB8AC3E}">
        <p14:creationId xmlns:p14="http://schemas.microsoft.com/office/powerpoint/2010/main" val="3119409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37528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300" b="1" dirty="0">
                <a:solidFill>
                  <a:schemeClr val="accent1"/>
                </a:solidFill>
              </a:rPr>
              <a:t>Universal Sentence Encoder</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14338" name="Picture 2">
            <a:extLst>
              <a:ext uri="{FF2B5EF4-FFF2-40B4-BE49-F238E27FC236}">
                <a16:creationId xmlns:a16="http://schemas.microsoft.com/office/drawing/2014/main" id="{2462C54B-9520-4045-B338-6A0A45234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160" y="981075"/>
            <a:ext cx="6791325" cy="4724400"/>
          </a:xfrm>
          <a:prstGeom prst="rect">
            <a:avLst/>
          </a:prstGeom>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36231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29146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b="1" dirty="0">
                <a:solidFill>
                  <a:schemeClr val="accent1"/>
                </a:solidFill>
              </a:rPr>
              <a:t>Problem Statement</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sp>
        <p:nvSpPr>
          <p:cNvPr id="2" name="TextBox 1">
            <a:extLst>
              <a:ext uri="{FF2B5EF4-FFF2-40B4-BE49-F238E27FC236}">
                <a16:creationId xmlns:a16="http://schemas.microsoft.com/office/drawing/2014/main" id="{1F1FC5AF-FB86-41D7-A4A2-CDCE98AEF4D3}"/>
              </a:ext>
            </a:extLst>
          </p:cNvPr>
          <p:cNvSpPr txBox="1"/>
          <p:nvPr/>
        </p:nvSpPr>
        <p:spPr>
          <a:xfrm>
            <a:off x="1181100" y="2228671"/>
            <a:ext cx="10134600" cy="1200329"/>
          </a:xfrm>
          <a:prstGeom prst="rect">
            <a:avLst/>
          </a:prstGeom>
          <a:noFill/>
        </p:spPr>
        <p:txBody>
          <a:bodyPr wrap="square" rtlCol="0">
            <a:spAutoFit/>
          </a:bodyPr>
          <a:lstStyle/>
          <a:p>
            <a:r>
              <a:rPr lang="en-SG" sz="2400" dirty="0"/>
              <a:t>The</a:t>
            </a:r>
            <a:r>
              <a:rPr lang="en-SG" sz="2400" b="1" dirty="0"/>
              <a:t> objective </a:t>
            </a:r>
            <a:r>
              <a:rPr lang="en-SG" sz="2400" dirty="0"/>
              <a:t>of this project is to study binary classification modelling and language processing technique, </a:t>
            </a:r>
            <a:r>
              <a:rPr lang="en-SG" sz="2400" b="1" dirty="0"/>
              <a:t>so that </a:t>
            </a:r>
            <a:r>
              <a:rPr lang="en-SG" sz="2400" dirty="0"/>
              <a:t>we are able to better differentiate between fake new and world news.</a:t>
            </a:r>
          </a:p>
        </p:txBody>
      </p:sp>
    </p:spTree>
    <p:extLst>
      <p:ext uri="{BB962C8B-B14F-4D97-AF65-F5344CB8AC3E}">
        <p14:creationId xmlns:p14="http://schemas.microsoft.com/office/powerpoint/2010/main" val="2150946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37528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Model Evaluation</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rgbClr val="FFC000"/>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5122" name="Picture 2">
            <a:extLst>
              <a:ext uri="{FF2B5EF4-FFF2-40B4-BE49-F238E27FC236}">
                <a16:creationId xmlns:a16="http://schemas.microsoft.com/office/drawing/2014/main" id="{5A64EA2E-30EA-4335-82E0-2069EF8C5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55" y="876290"/>
            <a:ext cx="6513801" cy="5347395"/>
          </a:xfrm>
          <a:prstGeom prst="rect">
            <a:avLst/>
          </a:prstGeom>
          <a:ln w="28575">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E410D2F-0EC5-46F3-9ADA-99D31572E26F}"/>
              </a:ext>
            </a:extLst>
          </p:cNvPr>
          <p:cNvPicPr>
            <a:picLocks noChangeAspect="1"/>
          </p:cNvPicPr>
          <p:nvPr/>
        </p:nvPicPr>
        <p:blipFill>
          <a:blip r:embed="rId3"/>
          <a:stretch>
            <a:fillRect/>
          </a:stretch>
        </p:blipFill>
        <p:spPr>
          <a:xfrm>
            <a:off x="6715383" y="2733675"/>
            <a:ext cx="5124450" cy="1390650"/>
          </a:xfrm>
          <a:prstGeom prst="rect">
            <a:avLst/>
          </a:prstGeom>
          <a:ln w="28575">
            <a:solidFill>
              <a:schemeClr val="tx1"/>
            </a:solidFill>
          </a:ln>
        </p:spPr>
      </p:pic>
    </p:spTree>
    <p:extLst>
      <p:ext uri="{BB962C8B-B14F-4D97-AF65-F5344CB8AC3E}">
        <p14:creationId xmlns:p14="http://schemas.microsoft.com/office/powerpoint/2010/main" val="1332323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37528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Conclusion &amp; Next Step</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rgbClr val="FFC000"/>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graphicFrame>
        <p:nvGraphicFramePr>
          <p:cNvPr id="34" name="Diagram 33">
            <a:extLst>
              <a:ext uri="{FF2B5EF4-FFF2-40B4-BE49-F238E27FC236}">
                <a16:creationId xmlns:a16="http://schemas.microsoft.com/office/drawing/2014/main" id="{26F794CC-D0E5-46C4-9CBF-20189048E522}"/>
              </a:ext>
            </a:extLst>
          </p:cNvPr>
          <p:cNvGraphicFramePr/>
          <p:nvPr>
            <p:extLst>
              <p:ext uri="{D42A27DB-BD31-4B8C-83A1-F6EECF244321}">
                <p14:modId xmlns:p14="http://schemas.microsoft.com/office/powerpoint/2010/main" val="2456893655"/>
              </p:ext>
            </p:extLst>
          </p:nvPr>
        </p:nvGraphicFramePr>
        <p:xfrm>
          <a:off x="81472" y="857323"/>
          <a:ext cx="7790426" cy="5143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3511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1209675" y="2524124"/>
            <a:ext cx="10089636" cy="156210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7200" b="1" dirty="0">
                <a:solidFill>
                  <a:schemeClr val="accent1"/>
                </a:solidFill>
              </a:rPr>
              <a:t>APPENDIX</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spTree>
    <p:extLst>
      <p:ext uri="{BB962C8B-B14F-4D97-AF65-F5344CB8AC3E}">
        <p14:creationId xmlns:p14="http://schemas.microsoft.com/office/powerpoint/2010/main" val="2735872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29146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Web Scrapping</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4" name="Picture 3">
            <a:extLst>
              <a:ext uri="{FF2B5EF4-FFF2-40B4-BE49-F238E27FC236}">
                <a16:creationId xmlns:a16="http://schemas.microsoft.com/office/drawing/2014/main" id="{3A4EE308-E4F4-4078-87EA-FC28D9730304}"/>
              </a:ext>
            </a:extLst>
          </p:cNvPr>
          <p:cNvPicPr>
            <a:picLocks noChangeAspect="1"/>
          </p:cNvPicPr>
          <p:nvPr/>
        </p:nvPicPr>
        <p:blipFill>
          <a:blip r:embed="rId3"/>
          <a:stretch>
            <a:fillRect/>
          </a:stretch>
        </p:blipFill>
        <p:spPr>
          <a:xfrm>
            <a:off x="2762250" y="819150"/>
            <a:ext cx="6667500" cy="5219700"/>
          </a:xfrm>
          <a:prstGeom prst="rect">
            <a:avLst/>
          </a:prstGeom>
          <a:ln w="28575">
            <a:solidFill>
              <a:schemeClr val="tx1"/>
            </a:solidFill>
          </a:ln>
        </p:spPr>
      </p:pic>
    </p:spTree>
    <p:extLst>
      <p:ext uri="{BB962C8B-B14F-4D97-AF65-F5344CB8AC3E}">
        <p14:creationId xmlns:p14="http://schemas.microsoft.com/office/powerpoint/2010/main" val="366030281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29146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Model Overview</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graphicFrame>
        <p:nvGraphicFramePr>
          <p:cNvPr id="2" name="Table 3">
            <a:extLst>
              <a:ext uri="{FF2B5EF4-FFF2-40B4-BE49-F238E27FC236}">
                <a16:creationId xmlns:a16="http://schemas.microsoft.com/office/drawing/2014/main" id="{CBA32E38-3735-44DF-AD4B-F6DD9212D01A}"/>
              </a:ext>
            </a:extLst>
          </p:cNvPr>
          <p:cNvGraphicFramePr>
            <a:graphicFrameLocks noGrp="1"/>
          </p:cNvGraphicFramePr>
          <p:nvPr/>
        </p:nvGraphicFramePr>
        <p:xfrm>
          <a:off x="2582972" y="2123545"/>
          <a:ext cx="6997701" cy="2852476"/>
        </p:xfrm>
        <a:graphic>
          <a:graphicData uri="http://schemas.openxmlformats.org/drawingml/2006/table">
            <a:tbl>
              <a:tblPr firstRow="1" bandRow="1">
                <a:tableStyleId>{5C22544A-7EE6-4342-B048-85BDC9FD1C3A}</a:tableStyleId>
              </a:tblPr>
              <a:tblGrid>
                <a:gridCol w="2332567">
                  <a:extLst>
                    <a:ext uri="{9D8B030D-6E8A-4147-A177-3AD203B41FA5}">
                      <a16:colId xmlns:a16="http://schemas.microsoft.com/office/drawing/2014/main" val="1782612551"/>
                    </a:ext>
                  </a:extLst>
                </a:gridCol>
                <a:gridCol w="2332567">
                  <a:extLst>
                    <a:ext uri="{9D8B030D-6E8A-4147-A177-3AD203B41FA5}">
                      <a16:colId xmlns:a16="http://schemas.microsoft.com/office/drawing/2014/main" val="3255868149"/>
                    </a:ext>
                  </a:extLst>
                </a:gridCol>
                <a:gridCol w="2332567">
                  <a:extLst>
                    <a:ext uri="{9D8B030D-6E8A-4147-A177-3AD203B41FA5}">
                      <a16:colId xmlns:a16="http://schemas.microsoft.com/office/drawing/2014/main" val="4236841257"/>
                    </a:ext>
                  </a:extLst>
                </a:gridCol>
              </a:tblGrid>
              <a:tr h="496938">
                <a:tc>
                  <a:txBody>
                    <a:bodyPr/>
                    <a:lstStyle/>
                    <a:p>
                      <a:r>
                        <a:rPr lang="en-SG" b="1" dirty="0"/>
                        <a:t>Models</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SG" b="1" dirty="0"/>
                        <a:t>Encoding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SG" b="1" dirty="0"/>
                        <a:t>Description</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312630145"/>
                  </a:ext>
                </a:extLst>
              </a:tr>
              <a:tr h="857729">
                <a:tc>
                  <a:txBody>
                    <a:bodyPr/>
                    <a:lstStyle/>
                    <a:p>
                      <a:r>
                        <a:rPr lang="en-SG" b="1" dirty="0"/>
                        <a:t>Random Forest Classifier</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SG" dirty="0"/>
                        <a:t>Tokenisation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SG" sz="1800" b="0" i="0" kern="1200" dirty="0">
                          <a:solidFill>
                            <a:schemeClr val="dk1"/>
                          </a:solidFill>
                          <a:effectLst/>
                          <a:latin typeface="+mn-lt"/>
                          <a:ea typeface="+mn-ea"/>
                          <a:cs typeface="+mn-cs"/>
                        </a:rPr>
                        <a:t>Text vectorization</a:t>
                      </a:r>
                      <a:endParaRPr lang="en-SG" dirty="0"/>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184985839"/>
                  </a:ext>
                </a:extLst>
              </a:tr>
              <a:tr h="496938">
                <a:tc>
                  <a:txBody>
                    <a:bodyPr/>
                    <a:lstStyle/>
                    <a:p>
                      <a:r>
                        <a:rPr lang="en-SG" b="1" dirty="0"/>
                        <a:t>Bi-Direction LSTM</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SG" dirty="0"/>
                        <a:t>Word Embedding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SG" dirty="0"/>
                        <a:t>Creating own embedding</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88127917"/>
                  </a:ext>
                </a:extLst>
              </a:tr>
              <a:tr h="857729">
                <a:tc>
                  <a:txBody>
                    <a:bodyPr/>
                    <a:lstStyle/>
                    <a:p>
                      <a:r>
                        <a:rPr lang="en-SG" b="1" dirty="0"/>
                        <a:t>Universal Sentence Encoder</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r>
                        <a:rPr lang="en-SG" dirty="0"/>
                        <a:t>Word Embedding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r>
                        <a:rPr lang="en-SG" dirty="0"/>
                        <a:t>Transfer Learning</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14820299"/>
                  </a:ext>
                </a:extLst>
              </a:tr>
            </a:tbl>
          </a:graphicData>
        </a:graphic>
      </p:graphicFrame>
    </p:spTree>
    <p:extLst>
      <p:ext uri="{BB962C8B-B14F-4D97-AF65-F5344CB8AC3E}">
        <p14:creationId xmlns:p14="http://schemas.microsoft.com/office/powerpoint/2010/main" val="430472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160A6A4-44BB-42F5-A65B-7E17E736386E}"/>
              </a:ext>
            </a:extLst>
          </p:cNvPr>
          <p:cNvGraphicFramePr>
            <a:graphicFrameLocks noGrp="1"/>
          </p:cNvGraphicFramePr>
          <p:nvPr>
            <p:ph idx="4294967295"/>
            <p:extLst>
              <p:ext uri="{D42A27DB-BD31-4B8C-83A1-F6EECF244321}">
                <p14:modId xmlns:p14="http://schemas.microsoft.com/office/powerpoint/2010/main" val="3702817710"/>
              </p:ext>
            </p:extLst>
          </p:nvPr>
        </p:nvGraphicFramePr>
        <p:xfrm>
          <a:off x="0" y="6350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29146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Overall Workflow</a:t>
            </a:r>
          </a:p>
        </p:txBody>
      </p:sp>
      <p:pic>
        <p:nvPicPr>
          <p:cNvPr id="33" name="Picture 32">
            <a:extLst>
              <a:ext uri="{FF2B5EF4-FFF2-40B4-BE49-F238E27FC236}">
                <a16:creationId xmlns:a16="http://schemas.microsoft.com/office/drawing/2014/main" id="{DB10DEBD-C022-470A-8F7A-00182E4F6521}"/>
              </a:ext>
            </a:extLst>
          </p:cNvPr>
          <p:cNvPicPr>
            <a:picLocks noChangeAspect="1"/>
          </p:cNvPicPr>
          <p:nvPr/>
        </p:nvPicPr>
        <p:blipFill>
          <a:blip r:embed="rId7"/>
          <a:stretch>
            <a:fillRect/>
          </a:stretch>
        </p:blipFill>
        <p:spPr>
          <a:xfrm>
            <a:off x="1046540" y="2996574"/>
            <a:ext cx="1519901" cy="1109662"/>
          </a:xfrm>
          <a:prstGeom prst="rect">
            <a:avLst/>
          </a:prstGeom>
        </p:spPr>
      </p:pic>
      <p:grpSp>
        <p:nvGrpSpPr>
          <p:cNvPr id="51" name="Group 50">
            <a:extLst>
              <a:ext uri="{FF2B5EF4-FFF2-40B4-BE49-F238E27FC236}">
                <a16:creationId xmlns:a16="http://schemas.microsoft.com/office/drawing/2014/main" id="{718E29C9-EBAF-428E-8A86-E3654D2E8E73}"/>
              </a:ext>
            </a:extLst>
          </p:cNvPr>
          <p:cNvGrpSpPr/>
          <p:nvPr/>
        </p:nvGrpSpPr>
        <p:grpSpPr>
          <a:xfrm>
            <a:off x="5093381" y="3039005"/>
            <a:ext cx="2163071" cy="1264957"/>
            <a:chOff x="5014464" y="2839794"/>
            <a:chExt cx="2163071" cy="1264957"/>
          </a:xfrm>
        </p:grpSpPr>
        <p:pic>
          <p:nvPicPr>
            <p:cNvPr id="42" name="Picture 41">
              <a:extLst>
                <a:ext uri="{FF2B5EF4-FFF2-40B4-BE49-F238E27FC236}">
                  <a16:creationId xmlns:a16="http://schemas.microsoft.com/office/drawing/2014/main" id="{968B5296-9FB2-4209-BB01-545D0005B167}"/>
                </a:ext>
              </a:extLst>
            </p:cNvPr>
            <p:cNvPicPr>
              <a:picLocks noChangeAspect="1"/>
            </p:cNvPicPr>
            <p:nvPr/>
          </p:nvPicPr>
          <p:blipFill>
            <a:blip r:embed="rId8"/>
            <a:stretch>
              <a:fillRect/>
            </a:stretch>
          </p:blipFill>
          <p:spPr>
            <a:xfrm>
              <a:off x="5014464" y="2839794"/>
              <a:ext cx="2163071" cy="923925"/>
            </a:xfrm>
            <a:prstGeom prst="rect">
              <a:avLst/>
            </a:prstGeom>
          </p:spPr>
        </p:pic>
        <p:sp>
          <p:nvSpPr>
            <p:cNvPr id="44" name="TextBox 43">
              <a:extLst>
                <a:ext uri="{FF2B5EF4-FFF2-40B4-BE49-F238E27FC236}">
                  <a16:creationId xmlns:a16="http://schemas.microsoft.com/office/drawing/2014/main" id="{FA7B05C8-8A05-4CA5-8121-2B312825D216}"/>
                </a:ext>
              </a:extLst>
            </p:cNvPr>
            <p:cNvSpPr txBox="1"/>
            <p:nvPr/>
          </p:nvSpPr>
          <p:spPr>
            <a:xfrm>
              <a:off x="5541960" y="3827752"/>
              <a:ext cx="1117086" cy="276999"/>
            </a:xfrm>
            <a:prstGeom prst="rect">
              <a:avLst/>
            </a:prstGeom>
            <a:noFill/>
          </p:spPr>
          <p:txBody>
            <a:bodyPr wrap="square">
              <a:spAutoFit/>
            </a:bodyPr>
            <a:lstStyle/>
            <a:p>
              <a:pPr algn="ctr"/>
              <a:r>
                <a:rPr lang="en-SG" sz="1200" dirty="0"/>
                <a:t>Encoder</a:t>
              </a:r>
            </a:p>
          </p:txBody>
        </p:sp>
      </p:grpSp>
      <p:grpSp>
        <p:nvGrpSpPr>
          <p:cNvPr id="52" name="Group 51">
            <a:extLst>
              <a:ext uri="{FF2B5EF4-FFF2-40B4-BE49-F238E27FC236}">
                <a16:creationId xmlns:a16="http://schemas.microsoft.com/office/drawing/2014/main" id="{44F19B92-3A67-4788-9FA8-37C784011DAC}"/>
              </a:ext>
            </a:extLst>
          </p:cNvPr>
          <p:cNvGrpSpPr/>
          <p:nvPr/>
        </p:nvGrpSpPr>
        <p:grpSpPr>
          <a:xfrm>
            <a:off x="7682187" y="3097575"/>
            <a:ext cx="1228725" cy="1231880"/>
            <a:chOff x="7682187" y="2920376"/>
            <a:chExt cx="1228725" cy="1231880"/>
          </a:xfrm>
        </p:grpSpPr>
        <p:sp>
          <p:nvSpPr>
            <p:cNvPr id="40" name="Rectangle: Rounded Corners 39">
              <a:extLst>
                <a:ext uri="{FF2B5EF4-FFF2-40B4-BE49-F238E27FC236}">
                  <a16:creationId xmlns:a16="http://schemas.microsoft.com/office/drawing/2014/main" id="{582B3B81-F12F-4F55-801D-0649D0D104B8}"/>
                </a:ext>
              </a:extLst>
            </p:cNvPr>
            <p:cNvSpPr/>
            <p:nvPr/>
          </p:nvSpPr>
          <p:spPr>
            <a:xfrm>
              <a:off x="7682187" y="2920376"/>
              <a:ext cx="1228725" cy="800100"/>
            </a:xfrm>
            <a:prstGeom prst="round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SG" sz="1600" dirty="0"/>
                <a:t>ML Algo </a:t>
              </a:r>
            </a:p>
          </p:txBody>
        </p:sp>
        <p:sp>
          <p:nvSpPr>
            <p:cNvPr id="45" name="TextBox 44">
              <a:extLst>
                <a:ext uri="{FF2B5EF4-FFF2-40B4-BE49-F238E27FC236}">
                  <a16:creationId xmlns:a16="http://schemas.microsoft.com/office/drawing/2014/main" id="{9B7E98EC-317F-481B-A6F3-A7193FA4AFAB}"/>
                </a:ext>
              </a:extLst>
            </p:cNvPr>
            <p:cNvSpPr txBox="1"/>
            <p:nvPr/>
          </p:nvSpPr>
          <p:spPr>
            <a:xfrm>
              <a:off x="7738007" y="3875257"/>
              <a:ext cx="1117086" cy="276999"/>
            </a:xfrm>
            <a:prstGeom prst="rect">
              <a:avLst/>
            </a:prstGeom>
            <a:noFill/>
          </p:spPr>
          <p:txBody>
            <a:bodyPr wrap="square">
              <a:spAutoFit/>
            </a:bodyPr>
            <a:lstStyle/>
            <a:p>
              <a:pPr algn="ctr"/>
              <a:r>
                <a:rPr lang="en-SG" sz="1200" dirty="0"/>
                <a:t>Decoder</a:t>
              </a:r>
            </a:p>
          </p:txBody>
        </p:sp>
      </p:grpSp>
      <p:grpSp>
        <p:nvGrpSpPr>
          <p:cNvPr id="53" name="Group 52">
            <a:extLst>
              <a:ext uri="{FF2B5EF4-FFF2-40B4-BE49-F238E27FC236}">
                <a16:creationId xmlns:a16="http://schemas.microsoft.com/office/drawing/2014/main" id="{BC1A3BDE-3674-41E9-A422-8F78E24410CE}"/>
              </a:ext>
            </a:extLst>
          </p:cNvPr>
          <p:cNvGrpSpPr/>
          <p:nvPr/>
        </p:nvGrpSpPr>
        <p:grpSpPr>
          <a:xfrm>
            <a:off x="9471958" y="3097575"/>
            <a:ext cx="1809577" cy="1379753"/>
            <a:chOff x="9581392" y="2909663"/>
            <a:chExt cx="1809577" cy="1379753"/>
          </a:xfrm>
        </p:grpSpPr>
        <p:pic>
          <p:nvPicPr>
            <p:cNvPr id="47" name="Picture 46">
              <a:extLst>
                <a:ext uri="{FF2B5EF4-FFF2-40B4-BE49-F238E27FC236}">
                  <a16:creationId xmlns:a16="http://schemas.microsoft.com/office/drawing/2014/main" id="{3F41FA95-85D5-4A80-8BBC-A90686067BD1}"/>
                </a:ext>
              </a:extLst>
            </p:cNvPr>
            <p:cNvPicPr>
              <a:picLocks noChangeAspect="1"/>
            </p:cNvPicPr>
            <p:nvPr/>
          </p:nvPicPr>
          <p:blipFill>
            <a:blip r:embed="rId9"/>
            <a:stretch>
              <a:fillRect/>
            </a:stretch>
          </p:blipFill>
          <p:spPr>
            <a:xfrm>
              <a:off x="9581392" y="2909663"/>
              <a:ext cx="1809577" cy="821526"/>
            </a:xfrm>
            <a:prstGeom prst="rect">
              <a:avLst/>
            </a:prstGeom>
            <a:ln>
              <a:noFill/>
            </a:ln>
            <a:effectLst>
              <a:softEdge rad="112500"/>
            </a:effectLst>
          </p:spPr>
        </p:pic>
        <p:sp>
          <p:nvSpPr>
            <p:cNvPr id="48" name="TextBox 47">
              <a:extLst>
                <a:ext uri="{FF2B5EF4-FFF2-40B4-BE49-F238E27FC236}">
                  <a16:creationId xmlns:a16="http://schemas.microsoft.com/office/drawing/2014/main" id="{45FF2DD6-5632-4FE0-8844-A8513DBD89B4}"/>
                </a:ext>
              </a:extLst>
            </p:cNvPr>
            <p:cNvSpPr txBox="1"/>
            <p:nvPr/>
          </p:nvSpPr>
          <p:spPr>
            <a:xfrm>
              <a:off x="9927637" y="3827751"/>
              <a:ext cx="1117086" cy="461665"/>
            </a:xfrm>
            <a:prstGeom prst="rect">
              <a:avLst/>
            </a:prstGeom>
            <a:noFill/>
          </p:spPr>
          <p:txBody>
            <a:bodyPr wrap="square">
              <a:spAutoFit/>
            </a:bodyPr>
            <a:lstStyle/>
            <a:p>
              <a:pPr algn="ctr"/>
              <a:r>
                <a:rPr lang="en-SG" sz="1200" dirty="0"/>
                <a:t>Fake News?</a:t>
              </a:r>
            </a:p>
            <a:p>
              <a:pPr algn="ctr"/>
              <a:r>
                <a:rPr lang="en-SG" sz="1200" dirty="0"/>
                <a:t>World News?</a:t>
              </a:r>
            </a:p>
          </p:txBody>
        </p:sp>
      </p:gr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60" name="Picture 59">
            <a:extLst>
              <a:ext uri="{FF2B5EF4-FFF2-40B4-BE49-F238E27FC236}">
                <a16:creationId xmlns:a16="http://schemas.microsoft.com/office/drawing/2014/main" id="{CDB6A901-6381-400F-80B3-E621AD4F4EAE}"/>
              </a:ext>
            </a:extLst>
          </p:cNvPr>
          <p:cNvPicPr>
            <a:picLocks noChangeAspect="1"/>
          </p:cNvPicPr>
          <p:nvPr/>
        </p:nvPicPr>
        <p:blipFill>
          <a:blip r:embed="rId10"/>
          <a:stretch>
            <a:fillRect/>
          </a:stretch>
        </p:blipFill>
        <p:spPr>
          <a:xfrm>
            <a:off x="9177634" y="4655155"/>
            <a:ext cx="2428875" cy="800100"/>
          </a:xfrm>
          <a:prstGeom prst="rect">
            <a:avLst/>
          </a:prstGeom>
        </p:spPr>
      </p:pic>
      <p:pic>
        <p:nvPicPr>
          <p:cNvPr id="62" name="Picture 61">
            <a:extLst>
              <a:ext uri="{FF2B5EF4-FFF2-40B4-BE49-F238E27FC236}">
                <a16:creationId xmlns:a16="http://schemas.microsoft.com/office/drawing/2014/main" id="{54E46CEE-7073-4566-90FD-803D3A3721B9}"/>
              </a:ext>
            </a:extLst>
          </p:cNvPr>
          <p:cNvPicPr>
            <a:picLocks noChangeAspect="1"/>
          </p:cNvPicPr>
          <p:nvPr/>
        </p:nvPicPr>
        <p:blipFill>
          <a:blip r:embed="rId11"/>
          <a:stretch>
            <a:fillRect/>
          </a:stretch>
        </p:blipFill>
        <p:spPr>
          <a:xfrm>
            <a:off x="2632926" y="3295159"/>
            <a:ext cx="2560369" cy="491384"/>
          </a:xfrm>
          <a:prstGeom prst="rect">
            <a:avLst/>
          </a:prstGeom>
        </p:spPr>
      </p:pic>
    </p:spTree>
    <p:extLst>
      <p:ext uri="{BB962C8B-B14F-4D97-AF65-F5344CB8AC3E}">
        <p14:creationId xmlns:p14="http://schemas.microsoft.com/office/powerpoint/2010/main" val="143503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29146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Web Scrapping</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graphicFrame>
        <p:nvGraphicFramePr>
          <p:cNvPr id="6" name="Diagram 5">
            <a:extLst>
              <a:ext uri="{FF2B5EF4-FFF2-40B4-BE49-F238E27FC236}">
                <a16:creationId xmlns:a16="http://schemas.microsoft.com/office/drawing/2014/main" id="{6B67B26B-C683-4F86-8DA5-EBEDCB6658FB}"/>
              </a:ext>
            </a:extLst>
          </p:cNvPr>
          <p:cNvGraphicFramePr/>
          <p:nvPr>
            <p:extLst>
              <p:ext uri="{D42A27DB-BD31-4B8C-83A1-F6EECF244321}">
                <p14:modId xmlns:p14="http://schemas.microsoft.com/office/powerpoint/2010/main" val="2952492477"/>
              </p:ext>
            </p:extLst>
          </p:nvPr>
        </p:nvGraphicFramePr>
        <p:xfrm>
          <a:off x="81472" y="857323"/>
          <a:ext cx="7790426" cy="5143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a:extLst>
              <a:ext uri="{FF2B5EF4-FFF2-40B4-BE49-F238E27FC236}">
                <a16:creationId xmlns:a16="http://schemas.microsoft.com/office/drawing/2014/main" id="{B8F5DEE0-3B8E-481C-A887-0ECBEF479E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34350" y="2172453"/>
            <a:ext cx="3543300" cy="3095625"/>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409C07BB-0608-47ED-8EE0-7BE2538A5874}"/>
              </a:ext>
            </a:extLst>
          </p:cNvPr>
          <p:cNvSpPr txBox="1"/>
          <p:nvPr/>
        </p:nvSpPr>
        <p:spPr>
          <a:xfrm>
            <a:off x="8931877" y="3427291"/>
            <a:ext cx="678214" cy="369332"/>
          </a:xfrm>
          <a:prstGeom prst="rect">
            <a:avLst/>
          </a:prstGeom>
          <a:noFill/>
        </p:spPr>
        <p:txBody>
          <a:bodyPr wrap="square">
            <a:spAutoFit/>
          </a:bodyPr>
          <a:lstStyle/>
          <a:p>
            <a:pPr lvl="0"/>
            <a:r>
              <a:rPr lang="en-SG" dirty="0"/>
              <a:t>57%</a:t>
            </a:r>
          </a:p>
        </p:txBody>
      </p:sp>
      <p:sp>
        <p:nvSpPr>
          <p:cNvPr id="63" name="TextBox 62">
            <a:extLst>
              <a:ext uri="{FF2B5EF4-FFF2-40B4-BE49-F238E27FC236}">
                <a16:creationId xmlns:a16="http://schemas.microsoft.com/office/drawing/2014/main" id="{487EBA6A-9264-487D-80FA-8670945E92B8}"/>
              </a:ext>
            </a:extLst>
          </p:cNvPr>
          <p:cNvSpPr txBox="1"/>
          <p:nvPr/>
        </p:nvSpPr>
        <p:spPr>
          <a:xfrm>
            <a:off x="10541625" y="3427291"/>
            <a:ext cx="678214" cy="369332"/>
          </a:xfrm>
          <a:prstGeom prst="rect">
            <a:avLst/>
          </a:prstGeom>
          <a:noFill/>
        </p:spPr>
        <p:txBody>
          <a:bodyPr wrap="square">
            <a:spAutoFit/>
          </a:bodyPr>
          <a:lstStyle/>
          <a:p>
            <a:pPr lvl="0"/>
            <a:r>
              <a:rPr lang="en-SG" dirty="0"/>
              <a:t>43%</a:t>
            </a:r>
          </a:p>
        </p:txBody>
      </p:sp>
    </p:spTree>
    <p:extLst>
      <p:ext uri="{BB962C8B-B14F-4D97-AF65-F5344CB8AC3E}">
        <p14:creationId xmlns:p14="http://schemas.microsoft.com/office/powerpoint/2010/main" val="393966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29146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Data Pre-processing</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pic>
        <p:nvPicPr>
          <p:cNvPr id="9218" name="Picture 2">
            <a:extLst>
              <a:ext uri="{FF2B5EF4-FFF2-40B4-BE49-F238E27FC236}">
                <a16:creationId xmlns:a16="http://schemas.microsoft.com/office/drawing/2014/main" id="{CFED3E40-A64B-40A4-BD3A-ABDE36A3E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024" y="914400"/>
            <a:ext cx="8639175"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33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29146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Data Pre-processing</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graphicFrame>
        <p:nvGraphicFramePr>
          <p:cNvPr id="6" name="Diagram 5">
            <a:extLst>
              <a:ext uri="{FF2B5EF4-FFF2-40B4-BE49-F238E27FC236}">
                <a16:creationId xmlns:a16="http://schemas.microsoft.com/office/drawing/2014/main" id="{A3ECB2C1-66A8-4D3D-A77F-ED5E93792B9B}"/>
              </a:ext>
            </a:extLst>
          </p:cNvPr>
          <p:cNvGraphicFramePr/>
          <p:nvPr>
            <p:extLst>
              <p:ext uri="{D42A27DB-BD31-4B8C-83A1-F6EECF244321}">
                <p14:modId xmlns:p14="http://schemas.microsoft.com/office/powerpoint/2010/main" val="106834044"/>
              </p:ext>
            </p:extLst>
          </p:nvPr>
        </p:nvGraphicFramePr>
        <p:xfrm>
          <a:off x="-1151833" y="978311"/>
          <a:ext cx="3678539" cy="51433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3" name="Picture 2">
            <a:extLst>
              <a:ext uri="{FF2B5EF4-FFF2-40B4-BE49-F238E27FC236}">
                <a16:creationId xmlns:a16="http://schemas.microsoft.com/office/drawing/2014/main" id="{0FEE7DB2-5C33-48BC-B7E9-D4A49F7F10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8367" y="4446113"/>
            <a:ext cx="8113764" cy="1761111"/>
          </a:xfrm>
          <a:prstGeom prst="rect">
            <a:avLst/>
          </a:prstGeom>
          <a:ln w="28575">
            <a:solidFill>
              <a:schemeClr val="tx1"/>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908232F-CCE0-4ED6-B8FE-40DE209D050D}"/>
              </a:ext>
            </a:extLst>
          </p:cNvPr>
          <p:cNvPicPr>
            <a:picLocks noChangeAspect="1"/>
          </p:cNvPicPr>
          <p:nvPr/>
        </p:nvPicPr>
        <p:blipFill>
          <a:blip r:embed="rId10"/>
          <a:stretch>
            <a:fillRect/>
          </a:stretch>
        </p:blipFill>
        <p:spPr>
          <a:xfrm>
            <a:off x="1457325" y="1383163"/>
            <a:ext cx="10562337" cy="1093114"/>
          </a:xfrm>
          <a:prstGeom prst="rect">
            <a:avLst/>
          </a:prstGeom>
          <a:ln w="28575">
            <a:solidFill>
              <a:schemeClr val="tx1"/>
            </a:solidFill>
          </a:ln>
        </p:spPr>
      </p:pic>
      <p:pic>
        <p:nvPicPr>
          <p:cNvPr id="10" name="Picture 9">
            <a:extLst>
              <a:ext uri="{FF2B5EF4-FFF2-40B4-BE49-F238E27FC236}">
                <a16:creationId xmlns:a16="http://schemas.microsoft.com/office/drawing/2014/main" id="{B119CBF9-D32A-4B97-A030-3D7808340CBA}"/>
              </a:ext>
            </a:extLst>
          </p:cNvPr>
          <p:cNvPicPr>
            <a:picLocks noChangeAspect="1"/>
          </p:cNvPicPr>
          <p:nvPr/>
        </p:nvPicPr>
        <p:blipFill>
          <a:blip r:embed="rId11"/>
          <a:stretch>
            <a:fillRect/>
          </a:stretch>
        </p:blipFill>
        <p:spPr>
          <a:xfrm>
            <a:off x="1518367" y="2883237"/>
            <a:ext cx="6591300" cy="1333500"/>
          </a:xfrm>
          <a:prstGeom prst="rect">
            <a:avLst/>
          </a:prstGeom>
          <a:ln w="28575">
            <a:solidFill>
              <a:schemeClr val="tx1"/>
            </a:solidFill>
          </a:ln>
        </p:spPr>
      </p:pic>
    </p:spTree>
    <p:extLst>
      <p:ext uri="{BB962C8B-B14F-4D97-AF65-F5344CB8AC3E}">
        <p14:creationId xmlns:p14="http://schemas.microsoft.com/office/powerpoint/2010/main" val="260625143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29146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Numerical Encoding</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Next Step</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sp>
        <p:nvSpPr>
          <p:cNvPr id="33" name="Rectangle: Rounded Corners 32">
            <a:extLst>
              <a:ext uri="{FF2B5EF4-FFF2-40B4-BE49-F238E27FC236}">
                <a16:creationId xmlns:a16="http://schemas.microsoft.com/office/drawing/2014/main" id="{8E35CA18-08CE-4D3B-9D6D-51FFDB9CA3CE}"/>
              </a:ext>
            </a:extLst>
          </p:cNvPr>
          <p:cNvSpPr/>
          <p:nvPr/>
        </p:nvSpPr>
        <p:spPr>
          <a:xfrm>
            <a:off x="1069381" y="918977"/>
            <a:ext cx="2914650" cy="2460986"/>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SG" sz="2800" u="sng" dirty="0">
                <a:solidFill>
                  <a:schemeClr val="accent6"/>
                </a:solidFill>
              </a:rPr>
              <a:t>Word Tokenization</a:t>
            </a:r>
          </a:p>
          <a:p>
            <a:pPr algn="ctr"/>
            <a:endParaRPr lang="en-SG" sz="2800" u="sng" dirty="0">
              <a:solidFill>
                <a:schemeClr val="accent6"/>
              </a:solidFill>
            </a:endParaRPr>
          </a:p>
          <a:p>
            <a:pPr marL="457200" indent="-457200">
              <a:buFont typeface="+mj-lt"/>
              <a:buAutoNum type="arabicPeriod"/>
            </a:pPr>
            <a:r>
              <a:rPr lang="en-SG" sz="2000" b="1" dirty="0">
                <a:solidFill>
                  <a:schemeClr val="accent1"/>
                </a:solidFill>
              </a:rPr>
              <a:t>Count Vectorizer</a:t>
            </a:r>
          </a:p>
          <a:p>
            <a:pPr marL="457200" indent="-457200">
              <a:buFont typeface="+mj-lt"/>
              <a:buAutoNum type="arabicPeriod"/>
            </a:pPr>
            <a:r>
              <a:rPr lang="en-SG" sz="2000" b="1" dirty="0">
                <a:solidFill>
                  <a:schemeClr val="accent1"/>
                </a:solidFill>
              </a:rPr>
              <a:t>TFIDF Transformer</a:t>
            </a:r>
          </a:p>
          <a:p>
            <a:pPr algn="ctr"/>
            <a:endParaRPr lang="en-SG" sz="2400" b="1" dirty="0">
              <a:solidFill>
                <a:schemeClr val="accent1"/>
              </a:solidFill>
            </a:endParaRPr>
          </a:p>
        </p:txBody>
      </p:sp>
      <p:sp>
        <p:nvSpPr>
          <p:cNvPr id="38" name="Rectangle: Rounded Corners 37">
            <a:extLst>
              <a:ext uri="{FF2B5EF4-FFF2-40B4-BE49-F238E27FC236}">
                <a16:creationId xmlns:a16="http://schemas.microsoft.com/office/drawing/2014/main" id="{1158667E-8072-4D41-A47A-FDC3ED219B0C}"/>
              </a:ext>
            </a:extLst>
          </p:cNvPr>
          <p:cNvSpPr/>
          <p:nvPr/>
        </p:nvSpPr>
        <p:spPr>
          <a:xfrm>
            <a:off x="8306196" y="918977"/>
            <a:ext cx="2914650" cy="246098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SG" sz="2800" u="sng" dirty="0">
                <a:solidFill>
                  <a:schemeClr val="accent6"/>
                </a:solidFill>
              </a:rPr>
              <a:t>Word Embedding</a:t>
            </a:r>
          </a:p>
          <a:p>
            <a:pPr marL="457200" indent="-457200">
              <a:buFont typeface="+mj-lt"/>
              <a:buAutoNum type="arabicPeriod"/>
            </a:pPr>
            <a:r>
              <a:rPr lang="en-SG" sz="2000" b="1" dirty="0">
                <a:solidFill>
                  <a:schemeClr val="accent1"/>
                </a:solidFill>
              </a:rPr>
              <a:t>Embedding Layer</a:t>
            </a:r>
          </a:p>
          <a:p>
            <a:pPr marL="457200" indent="-457200">
              <a:buFont typeface="+mj-lt"/>
              <a:buAutoNum type="arabicPeriod"/>
            </a:pPr>
            <a:r>
              <a:rPr lang="en-SG" sz="2000" b="1" dirty="0">
                <a:solidFill>
                  <a:schemeClr val="accent1"/>
                </a:solidFill>
              </a:rPr>
              <a:t>Transfer Learning Pre-trained Embedding Layer</a:t>
            </a:r>
          </a:p>
          <a:p>
            <a:pPr algn="ctr"/>
            <a:endParaRPr lang="en-SG" sz="2400" b="1" dirty="0">
              <a:solidFill>
                <a:schemeClr val="accent1"/>
              </a:solidFill>
            </a:endParaRPr>
          </a:p>
        </p:txBody>
      </p:sp>
      <p:pic>
        <p:nvPicPr>
          <p:cNvPr id="6" name="Picture 5">
            <a:extLst>
              <a:ext uri="{FF2B5EF4-FFF2-40B4-BE49-F238E27FC236}">
                <a16:creationId xmlns:a16="http://schemas.microsoft.com/office/drawing/2014/main" id="{5F86F6DA-57E8-4896-A217-0B7C2B15CF50}"/>
              </a:ext>
            </a:extLst>
          </p:cNvPr>
          <p:cNvPicPr>
            <a:picLocks noChangeAspect="1"/>
          </p:cNvPicPr>
          <p:nvPr/>
        </p:nvPicPr>
        <p:blipFill>
          <a:blip r:embed="rId3"/>
          <a:stretch>
            <a:fillRect/>
          </a:stretch>
        </p:blipFill>
        <p:spPr>
          <a:xfrm>
            <a:off x="8062359" y="3429000"/>
            <a:ext cx="3402323" cy="2856496"/>
          </a:xfrm>
          <a:prstGeom prst="rect">
            <a:avLst/>
          </a:prstGeom>
          <a:ln w="28575">
            <a:solidFill>
              <a:schemeClr val="tx1"/>
            </a:solidFill>
          </a:ln>
        </p:spPr>
      </p:pic>
      <p:pic>
        <p:nvPicPr>
          <p:cNvPr id="8" name="Picture 7">
            <a:extLst>
              <a:ext uri="{FF2B5EF4-FFF2-40B4-BE49-F238E27FC236}">
                <a16:creationId xmlns:a16="http://schemas.microsoft.com/office/drawing/2014/main" id="{344BAB3F-2068-41D6-AD1B-8868DA8B32A5}"/>
              </a:ext>
            </a:extLst>
          </p:cNvPr>
          <p:cNvPicPr>
            <a:picLocks noChangeAspect="1"/>
          </p:cNvPicPr>
          <p:nvPr/>
        </p:nvPicPr>
        <p:blipFill>
          <a:blip r:embed="rId4"/>
          <a:stretch>
            <a:fillRect/>
          </a:stretch>
        </p:blipFill>
        <p:spPr>
          <a:xfrm>
            <a:off x="1069381" y="3767323"/>
            <a:ext cx="2895600" cy="2171700"/>
          </a:xfrm>
          <a:prstGeom prst="rect">
            <a:avLst/>
          </a:prstGeom>
        </p:spPr>
      </p:pic>
    </p:spTree>
    <p:extLst>
      <p:ext uri="{BB962C8B-B14F-4D97-AF65-F5344CB8AC3E}">
        <p14:creationId xmlns:p14="http://schemas.microsoft.com/office/powerpoint/2010/main" val="2681442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B94B91F3-A11E-408C-815B-B52F639ABD21}"/>
              </a:ext>
            </a:extLst>
          </p:cNvPr>
          <p:cNvSpPr/>
          <p:nvPr/>
        </p:nvSpPr>
        <p:spPr>
          <a:xfrm>
            <a:off x="0" y="-1"/>
            <a:ext cx="2914650" cy="5810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solidFill>
                  <a:schemeClr val="accent1"/>
                </a:solidFill>
              </a:rPr>
              <a:t>Creating Model</a:t>
            </a:r>
          </a:p>
        </p:txBody>
      </p:sp>
      <p:grpSp>
        <p:nvGrpSpPr>
          <p:cNvPr id="58" name="Group 57">
            <a:extLst>
              <a:ext uri="{FF2B5EF4-FFF2-40B4-BE49-F238E27FC236}">
                <a16:creationId xmlns:a16="http://schemas.microsoft.com/office/drawing/2014/main" id="{27625EA4-8BEE-437E-B5FA-0C1E436867DD}"/>
              </a:ext>
            </a:extLst>
          </p:cNvPr>
          <p:cNvGrpSpPr/>
          <p:nvPr/>
        </p:nvGrpSpPr>
        <p:grpSpPr>
          <a:xfrm>
            <a:off x="19050" y="6436599"/>
            <a:ext cx="12141201" cy="387836"/>
            <a:chOff x="50799" y="6431211"/>
            <a:chExt cx="12328544" cy="387836"/>
          </a:xfrm>
        </p:grpSpPr>
        <p:sp>
          <p:nvSpPr>
            <p:cNvPr id="3" name="Rectangle: Rounded Corners 2">
              <a:extLst>
                <a:ext uri="{FF2B5EF4-FFF2-40B4-BE49-F238E27FC236}">
                  <a16:creationId xmlns:a16="http://schemas.microsoft.com/office/drawing/2014/main" id="{74BAFADA-0965-4A68-B9F4-0690539D9BD5}"/>
                </a:ext>
              </a:extLst>
            </p:cNvPr>
            <p:cNvSpPr/>
            <p:nvPr/>
          </p:nvSpPr>
          <p:spPr>
            <a:xfrm>
              <a:off x="50799"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Overall Workflow</a:t>
              </a:r>
            </a:p>
          </p:txBody>
        </p:sp>
        <p:sp>
          <p:nvSpPr>
            <p:cNvPr id="5" name="Rectangle: Rounded Corners 4">
              <a:extLst>
                <a:ext uri="{FF2B5EF4-FFF2-40B4-BE49-F238E27FC236}">
                  <a16:creationId xmlns:a16="http://schemas.microsoft.com/office/drawing/2014/main" id="{811690C2-F1B6-4900-B431-2EF82B824289}"/>
                </a:ext>
              </a:extLst>
            </p:cNvPr>
            <p:cNvSpPr/>
            <p:nvPr/>
          </p:nvSpPr>
          <p:spPr>
            <a:xfrm>
              <a:off x="1855786"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Web Scrapping</a:t>
              </a:r>
            </a:p>
          </p:txBody>
        </p:sp>
        <p:sp>
          <p:nvSpPr>
            <p:cNvPr id="13" name="Rectangle: Rounded Corners 12">
              <a:extLst>
                <a:ext uri="{FF2B5EF4-FFF2-40B4-BE49-F238E27FC236}">
                  <a16:creationId xmlns:a16="http://schemas.microsoft.com/office/drawing/2014/main" id="{05F94115-12F6-41AC-B747-1948F75B5038}"/>
                </a:ext>
              </a:extLst>
            </p:cNvPr>
            <p:cNvSpPr/>
            <p:nvPr/>
          </p:nvSpPr>
          <p:spPr>
            <a:xfrm>
              <a:off x="3660773"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Data Cleaning</a:t>
              </a:r>
            </a:p>
          </p:txBody>
        </p:sp>
        <p:grpSp>
          <p:nvGrpSpPr>
            <p:cNvPr id="15" name="Group 14">
              <a:extLst>
                <a:ext uri="{FF2B5EF4-FFF2-40B4-BE49-F238E27FC236}">
                  <a16:creationId xmlns:a16="http://schemas.microsoft.com/office/drawing/2014/main" id="{4DA609B4-9C8D-4265-96C1-5F71B919CCEE}"/>
                </a:ext>
              </a:extLst>
            </p:cNvPr>
            <p:cNvGrpSpPr/>
            <p:nvPr/>
          </p:nvGrpSpPr>
          <p:grpSpPr>
            <a:xfrm>
              <a:off x="1543049" y="6438047"/>
              <a:ext cx="322772" cy="377582"/>
              <a:chOff x="1679674" y="1691602"/>
              <a:chExt cx="322772" cy="377582"/>
            </a:xfrm>
          </p:grpSpPr>
          <p:sp>
            <p:nvSpPr>
              <p:cNvPr id="16" name="Arrow: Right 15">
                <a:extLst>
                  <a:ext uri="{FF2B5EF4-FFF2-40B4-BE49-F238E27FC236}">
                    <a16:creationId xmlns:a16="http://schemas.microsoft.com/office/drawing/2014/main" id="{C7F0A172-687E-4DE8-9B1E-10CB55C66373}"/>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Arrow: Right 4">
                <a:extLst>
                  <a:ext uri="{FF2B5EF4-FFF2-40B4-BE49-F238E27FC236}">
                    <a16:creationId xmlns:a16="http://schemas.microsoft.com/office/drawing/2014/main" id="{BA2E71C0-632B-4927-A2AD-F77235901F7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nvGrpSpPr>
            <p:cNvPr id="18" name="Group 17">
              <a:extLst>
                <a:ext uri="{FF2B5EF4-FFF2-40B4-BE49-F238E27FC236}">
                  <a16:creationId xmlns:a16="http://schemas.microsoft.com/office/drawing/2014/main" id="{FFB6B6B5-1660-4E14-A635-C87A357B2427}"/>
                </a:ext>
              </a:extLst>
            </p:cNvPr>
            <p:cNvGrpSpPr/>
            <p:nvPr/>
          </p:nvGrpSpPr>
          <p:grpSpPr>
            <a:xfrm>
              <a:off x="3338512" y="6438047"/>
              <a:ext cx="322772" cy="377582"/>
              <a:chOff x="1679674" y="1691602"/>
              <a:chExt cx="322772" cy="377582"/>
            </a:xfrm>
          </p:grpSpPr>
          <p:sp>
            <p:nvSpPr>
              <p:cNvPr id="19" name="Arrow: Right 18">
                <a:extLst>
                  <a:ext uri="{FF2B5EF4-FFF2-40B4-BE49-F238E27FC236}">
                    <a16:creationId xmlns:a16="http://schemas.microsoft.com/office/drawing/2014/main" id="{7AFA446F-60F4-42CC-A73F-501969FFF010}"/>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2AA118A6-C1C5-43E4-844D-D3AA07A7E7DA}"/>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1" name="Rectangle: Rounded Corners 20">
              <a:extLst>
                <a:ext uri="{FF2B5EF4-FFF2-40B4-BE49-F238E27FC236}">
                  <a16:creationId xmlns:a16="http://schemas.microsoft.com/office/drawing/2014/main" id="{39786DD6-DABD-49B5-916E-32D49A5D6768}"/>
                </a:ext>
              </a:extLst>
            </p:cNvPr>
            <p:cNvSpPr/>
            <p:nvPr/>
          </p:nvSpPr>
          <p:spPr>
            <a:xfrm>
              <a:off x="5465760"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Numerical Encoding</a:t>
              </a:r>
            </a:p>
          </p:txBody>
        </p:sp>
        <p:grpSp>
          <p:nvGrpSpPr>
            <p:cNvPr id="22" name="Group 21">
              <a:extLst>
                <a:ext uri="{FF2B5EF4-FFF2-40B4-BE49-F238E27FC236}">
                  <a16:creationId xmlns:a16="http://schemas.microsoft.com/office/drawing/2014/main" id="{BBDE36A2-FF7A-4F80-BA60-86CB10A08261}"/>
                </a:ext>
              </a:extLst>
            </p:cNvPr>
            <p:cNvGrpSpPr/>
            <p:nvPr/>
          </p:nvGrpSpPr>
          <p:grpSpPr>
            <a:xfrm>
              <a:off x="5143499" y="6438047"/>
              <a:ext cx="322772" cy="377582"/>
              <a:chOff x="1679674" y="1691602"/>
              <a:chExt cx="322772" cy="377582"/>
            </a:xfrm>
          </p:grpSpPr>
          <p:sp>
            <p:nvSpPr>
              <p:cNvPr id="23" name="Arrow: Right 22">
                <a:extLst>
                  <a:ext uri="{FF2B5EF4-FFF2-40B4-BE49-F238E27FC236}">
                    <a16:creationId xmlns:a16="http://schemas.microsoft.com/office/drawing/2014/main" id="{EA83F89A-4463-4285-B9A2-F2A9E4C27EEC}"/>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4" name="Arrow: Right 4">
                <a:extLst>
                  <a:ext uri="{FF2B5EF4-FFF2-40B4-BE49-F238E27FC236}">
                    <a16:creationId xmlns:a16="http://schemas.microsoft.com/office/drawing/2014/main" id="{FD8B8253-C910-4077-88B5-2C4B9FDE1313}"/>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5" name="Rectangle: Rounded Corners 24">
              <a:extLst>
                <a:ext uri="{FF2B5EF4-FFF2-40B4-BE49-F238E27FC236}">
                  <a16:creationId xmlns:a16="http://schemas.microsoft.com/office/drawing/2014/main" id="{F260402C-25AD-471D-8FA5-534ED2F4A70B}"/>
                </a:ext>
              </a:extLst>
            </p:cNvPr>
            <p:cNvSpPr/>
            <p:nvPr/>
          </p:nvSpPr>
          <p:spPr>
            <a:xfrm>
              <a:off x="7283457" y="6438047"/>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bg1"/>
                  </a:solidFill>
                </a:rPr>
                <a:t>Creating Model</a:t>
              </a:r>
            </a:p>
          </p:txBody>
        </p:sp>
        <p:grpSp>
          <p:nvGrpSpPr>
            <p:cNvPr id="26" name="Group 25">
              <a:extLst>
                <a:ext uri="{FF2B5EF4-FFF2-40B4-BE49-F238E27FC236}">
                  <a16:creationId xmlns:a16="http://schemas.microsoft.com/office/drawing/2014/main" id="{9ECA9B9D-55E4-48B7-B63B-EF56B3934E86}"/>
                </a:ext>
              </a:extLst>
            </p:cNvPr>
            <p:cNvGrpSpPr/>
            <p:nvPr/>
          </p:nvGrpSpPr>
          <p:grpSpPr>
            <a:xfrm>
              <a:off x="6961196" y="6438047"/>
              <a:ext cx="322772" cy="377582"/>
              <a:chOff x="1679674" y="1691602"/>
              <a:chExt cx="322772" cy="377582"/>
            </a:xfrm>
          </p:grpSpPr>
          <p:sp>
            <p:nvSpPr>
              <p:cNvPr id="27" name="Arrow: Right 26">
                <a:extLst>
                  <a:ext uri="{FF2B5EF4-FFF2-40B4-BE49-F238E27FC236}">
                    <a16:creationId xmlns:a16="http://schemas.microsoft.com/office/drawing/2014/main" id="{2B03B0A4-BEB1-4DF1-B33D-83C84D1D957E}"/>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8" name="Arrow: Right 4">
                <a:extLst>
                  <a:ext uri="{FF2B5EF4-FFF2-40B4-BE49-F238E27FC236}">
                    <a16:creationId xmlns:a16="http://schemas.microsoft.com/office/drawing/2014/main" id="{B169A090-19DD-4E0B-A3AE-3E2581A8AA51}"/>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29" name="Rectangle: Rounded Corners 28">
              <a:extLst>
                <a:ext uri="{FF2B5EF4-FFF2-40B4-BE49-F238E27FC236}">
                  <a16:creationId xmlns:a16="http://schemas.microsoft.com/office/drawing/2014/main" id="{50DB68B4-4A73-4B0C-941E-4ACA68118634}"/>
                </a:ext>
              </a:extLst>
            </p:cNvPr>
            <p:cNvSpPr/>
            <p:nvPr/>
          </p:nvSpPr>
          <p:spPr>
            <a:xfrm>
              <a:off x="9101154" y="6434629"/>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30" name="Group 29">
              <a:extLst>
                <a:ext uri="{FF2B5EF4-FFF2-40B4-BE49-F238E27FC236}">
                  <a16:creationId xmlns:a16="http://schemas.microsoft.com/office/drawing/2014/main" id="{D1632C87-6D3C-427E-9CE1-1BCADF59B100}"/>
                </a:ext>
              </a:extLst>
            </p:cNvPr>
            <p:cNvGrpSpPr/>
            <p:nvPr/>
          </p:nvGrpSpPr>
          <p:grpSpPr>
            <a:xfrm>
              <a:off x="8778893" y="6434629"/>
              <a:ext cx="322772" cy="377582"/>
              <a:chOff x="1679674" y="1691602"/>
              <a:chExt cx="322772" cy="377582"/>
            </a:xfrm>
          </p:grpSpPr>
          <p:sp>
            <p:nvSpPr>
              <p:cNvPr id="31" name="Arrow: Right 30">
                <a:extLst>
                  <a:ext uri="{FF2B5EF4-FFF2-40B4-BE49-F238E27FC236}">
                    <a16:creationId xmlns:a16="http://schemas.microsoft.com/office/drawing/2014/main" id="{8E102BBD-5215-4193-A021-E9AF95D8AF52}"/>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2" name="Arrow: Right 4">
                <a:extLst>
                  <a:ext uri="{FF2B5EF4-FFF2-40B4-BE49-F238E27FC236}">
                    <a16:creationId xmlns:a16="http://schemas.microsoft.com/office/drawing/2014/main" id="{73DF192E-DBB3-4A50-B88D-4FADF96E02A6}"/>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sp>
          <p:nvSpPr>
            <p:cNvPr id="54" name="Rectangle: Rounded Corners 53">
              <a:extLst>
                <a:ext uri="{FF2B5EF4-FFF2-40B4-BE49-F238E27FC236}">
                  <a16:creationId xmlns:a16="http://schemas.microsoft.com/office/drawing/2014/main" id="{9C0FDE15-79CB-4EC7-BCFF-FADCE10019C3}"/>
                </a:ext>
              </a:extLst>
            </p:cNvPr>
            <p:cNvSpPr/>
            <p:nvPr/>
          </p:nvSpPr>
          <p:spPr>
            <a:xfrm>
              <a:off x="10896617" y="6431211"/>
              <a:ext cx="148272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200" dirty="0">
                  <a:solidFill>
                    <a:schemeClr val="accent2"/>
                  </a:solidFill>
                </a:rPr>
                <a:t>Model Evaluation</a:t>
              </a:r>
            </a:p>
          </p:txBody>
        </p:sp>
        <p:grpSp>
          <p:nvGrpSpPr>
            <p:cNvPr id="55" name="Group 54">
              <a:extLst>
                <a:ext uri="{FF2B5EF4-FFF2-40B4-BE49-F238E27FC236}">
                  <a16:creationId xmlns:a16="http://schemas.microsoft.com/office/drawing/2014/main" id="{B049F962-DEAF-40AE-881B-DBD5328030FF}"/>
                </a:ext>
              </a:extLst>
            </p:cNvPr>
            <p:cNvGrpSpPr/>
            <p:nvPr/>
          </p:nvGrpSpPr>
          <p:grpSpPr>
            <a:xfrm>
              <a:off x="10574356" y="6431211"/>
              <a:ext cx="322772" cy="377582"/>
              <a:chOff x="1679674" y="1691602"/>
              <a:chExt cx="322772" cy="377582"/>
            </a:xfrm>
          </p:grpSpPr>
          <p:sp>
            <p:nvSpPr>
              <p:cNvPr id="56" name="Arrow: Right 55">
                <a:extLst>
                  <a:ext uri="{FF2B5EF4-FFF2-40B4-BE49-F238E27FC236}">
                    <a16:creationId xmlns:a16="http://schemas.microsoft.com/office/drawing/2014/main" id="{B8A88A1F-D7A1-4C19-A5E3-12A18B918F66}"/>
                  </a:ext>
                </a:extLst>
              </p:cNvPr>
              <p:cNvSpPr/>
              <p:nvPr/>
            </p:nvSpPr>
            <p:spPr>
              <a:xfrm>
                <a:off x="1679674" y="1691602"/>
                <a:ext cx="322772" cy="37758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57" name="Arrow: Right 4">
                <a:extLst>
                  <a:ext uri="{FF2B5EF4-FFF2-40B4-BE49-F238E27FC236}">
                    <a16:creationId xmlns:a16="http://schemas.microsoft.com/office/drawing/2014/main" id="{1E27B836-3CAB-4BB0-86AD-BEF4655F922E}"/>
                  </a:ext>
                </a:extLst>
              </p:cNvPr>
              <p:cNvSpPr txBox="1"/>
              <p:nvPr/>
            </p:nvSpPr>
            <p:spPr>
              <a:xfrm>
                <a:off x="1679674" y="1767118"/>
                <a:ext cx="225940" cy="2265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SG" sz="1400" kern="1200"/>
              </a:p>
            </p:txBody>
          </p:sp>
        </p:grpSp>
      </p:grpSp>
      <p:graphicFrame>
        <p:nvGraphicFramePr>
          <p:cNvPr id="2" name="Table 3">
            <a:extLst>
              <a:ext uri="{FF2B5EF4-FFF2-40B4-BE49-F238E27FC236}">
                <a16:creationId xmlns:a16="http://schemas.microsoft.com/office/drawing/2014/main" id="{CBA32E38-3735-44DF-AD4B-F6DD9212D01A}"/>
              </a:ext>
            </a:extLst>
          </p:cNvPr>
          <p:cNvGraphicFramePr>
            <a:graphicFrameLocks noGrp="1"/>
          </p:cNvGraphicFramePr>
          <p:nvPr>
            <p:extLst>
              <p:ext uri="{D42A27DB-BD31-4B8C-83A1-F6EECF244321}">
                <p14:modId xmlns:p14="http://schemas.microsoft.com/office/powerpoint/2010/main" val="1986390756"/>
              </p:ext>
            </p:extLst>
          </p:nvPr>
        </p:nvGraphicFramePr>
        <p:xfrm>
          <a:off x="2582972" y="2123545"/>
          <a:ext cx="6997701" cy="2852476"/>
        </p:xfrm>
        <a:graphic>
          <a:graphicData uri="http://schemas.openxmlformats.org/drawingml/2006/table">
            <a:tbl>
              <a:tblPr firstRow="1" bandRow="1">
                <a:tableStyleId>{5C22544A-7EE6-4342-B048-85BDC9FD1C3A}</a:tableStyleId>
              </a:tblPr>
              <a:tblGrid>
                <a:gridCol w="2332567">
                  <a:extLst>
                    <a:ext uri="{9D8B030D-6E8A-4147-A177-3AD203B41FA5}">
                      <a16:colId xmlns:a16="http://schemas.microsoft.com/office/drawing/2014/main" val="1782612551"/>
                    </a:ext>
                  </a:extLst>
                </a:gridCol>
                <a:gridCol w="2332567">
                  <a:extLst>
                    <a:ext uri="{9D8B030D-6E8A-4147-A177-3AD203B41FA5}">
                      <a16:colId xmlns:a16="http://schemas.microsoft.com/office/drawing/2014/main" val="3255868149"/>
                    </a:ext>
                  </a:extLst>
                </a:gridCol>
                <a:gridCol w="2332567">
                  <a:extLst>
                    <a:ext uri="{9D8B030D-6E8A-4147-A177-3AD203B41FA5}">
                      <a16:colId xmlns:a16="http://schemas.microsoft.com/office/drawing/2014/main" val="4236841257"/>
                    </a:ext>
                  </a:extLst>
                </a:gridCol>
              </a:tblGrid>
              <a:tr h="496938">
                <a:tc>
                  <a:txBody>
                    <a:bodyPr/>
                    <a:lstStyle/>
                    <a:p>
                      <a:r>
                        <a:rPr lang="en-SG" b="1" dirty="0"/>
                        <a:t>Models</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SG" b="1" dirty="0"/>
                        <a:t>Encoding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SG" b="1" dirty="0"/>
                        <a:t>Description</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312630145"/>
                  </a:ext>
                </a:extLst>
              </a:tr>
              <a:tr h="857729">
                <a:tc>
                  <a:txBody>
                    <a:bodyPr/>
                    <a:lstStyle/>
                    <a:p>
                      <a:r>
                        <a:rPr lang="en-SG" b="1" dirty="0"/>
                        <a:t>Random Forest Classifier</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SG" dirty="0"/>
                        <a:t>Tokenisation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SG" sz="1800" b="0" i="0" kern="1200" dirty="0">
                          <a:solidFill>
                            <a:schemeClr val="dk1"/>
                          </a:solidFill>
                          <a:effectLst/>
                          <a:latin typeface="+mn-lt"/>
                          <a:ea typeface="+mn-ea"/>
                          <a:cs typeface="+mn-cs"/>
                        </a:rPr>
                        <a:t>Text vectorization</a:t>
                      </a:r>
                      <a:endParaRPr lang="en-SG" dirty="0"/>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184985839"/>
                  </a:ext>
                </a:extLst>
              </a:tr>
              <a:tr h="496938">
                <a:tc>
                  <a:txBody>
                    <a:bodyPr/>
                    <a:lstStyle/>
                    <a:p>
                      <a:r>
                        <a:rPr lang="en-SG" b="1" dirty="0"/>
                        <a:t>Bi-Direction LSTM</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SG" dirty="0"/>
                        <a:t>Word Embedding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SG" dirty="0"/>
                        <a:t>Creating own embedding</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88127917"/>
                  </a:ext>
                </a:extLst>
              </a:tr>
              <a:tr h="857729">
                <a:tc>
                  <a:txBody>
                    <a:bodyPr/>
                    <a:lstStyle/>
                    <a:p>
                      <a:r>
                        <a:rPr lang="en-SG" b="1" dirty="0"/>
                        <a:t>Universal Sentence Encoder</a:t>
                      </a:r>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r>
                        <a:rPr lang="en-SG" dirty="0"/>
                        <a:t>Word Embedding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tc>
                  <a:txBody>
                    <a:bodyPr/>
                    <a:lstStyle/>
                    <a:p>
                      <a:r>
                        <a:rPr lang="en-SG" dirty="0"/>
                        <a:t>Transfer Learning</a:t>
                      </a:r>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14820299"/>
                  </a:ext>
                </a:extLst>
              </a:tr>
            </a:tbl>
          </a:graphicData>
        </a:graphic>
      </p:graphicFrame>
    </p:spTree>
    <p:extLst>
      <p:ext uri="{BB962C8B-B14F-4D97-AF65-F5344CB8AC3E}">
        <p14:creationId xmlns:p14="http://schemas.microsoft.com/office/powerpoint/2010/main" val="114408011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3.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4.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5.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ppt/theme/themeOverride6.xml><?xml version="1.0" encoding="utf-8"?>
<a:themeOverride xmlns:a="http://schemas.openxmlformats.org/drawingml/2006/main">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289</TotalTime>
  <Words>1809</Words>
  <Application>Microsoft Office PowerPoint</Application>
  <PresentationFormat>Widescreen</PresentationFormat>
  <Paragraphs>311</Paragraphs>
  <Slides>23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-apple-system</vt:lpstr>
      <vt:lpstr>Arial</vt:lpstr>
      <vt:lpstr>Bookman Old Style</vt:lpstr>
      <vt:lpstr>Calibri</vt:lpstr>
      <vt:lpstr>Courier New</vt:lpstr>
      <vt:lpstr>Franklin Gothic Book</vt:lpstr>
      <vt:lpstr>Roboto</vt:lpstr>
      <vt:lpstr>1_RetrospectVTI</vt:lpstr>
      <vt:lpstr>Fake News or    World News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or    World News</dc:title>
  <dc:creator>Administrator</dc:creator>
  <cp:lastModifiedBy>Administrator</cp:lastModifiedBy>
  <cp:revision>9</cp:revision>
  <dcterms:created xsi:type="dcterms:W3CDTF">2021-09-24T17:39:06Z</dcterms:created>
  <dcterms:modified xsi:type="dcterms:W3CDTF">2021-10-02T09:36:18Z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