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5" r:id="rId3"/>
    <p:sldId id="282" r:id="rId4"/>
    <p:sldId id="269" r:id="rId5"/>
    <p:sldId id="270" r:id="rId6"/>
    <p:sldId id="279" r:id="rId7"/>
    <p:sldId id="271" r:id="rId8"/>
    <p:sldId id="272" r:id="rId9"/>
    <p:sldId id="274" r:id="rId10"/>
    <p:sldId id="283" r:id="rId11"/>
    <p:sldId id="273" r:id="rId12"/>
    <p:sldId id="275" r:id="rId13"/>
    <p:sldId id="276" r:id="rId14"/>
    <p:sldId id="280" r:id="rId15"/>
    <p:sldId id="281" r:id="rId16"/>
    <p:sldId id="277" r:id="rId17"/>
    <p:sldId id="278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F57"/>
    <a:srgbClr val="F5F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589" autoAdjust="0"/>
    <p:restoredTop sz="94643" autoAdjust="0"/>
  </p:normalViewPr>
  <p:slideViewPr>
    <p:cSldViewPr>
      <p:cViewPr varScale="1">
        <p:scale>
          <a:sx n="112" d="100"/>
          <a:sy n="112" d="100"/>
        </p:scale>
        <p:origin x="-86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7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44103-D98F-4701-8CF4-9B59F3FF75B7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37705-082B-4643-87B3-FE61D13E6F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494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0C9-D251-4F61-9CC2-AB7D5C5A5075}" type="datetimeFigureOut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FEA6A-51D5-46F3-AEBB-8D8D501985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0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2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FEA6A-51D5-46F3-AEBB-8D8D5019857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963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6042B-D4F5-4136-9AB2-3712BD937D9C}" type="datetime1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90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AF1C-2AC5-4466-B81C-E30ED46B6F19}" type="datetime1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7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23B6-66F9-432F-90F1-72900A2BA61A}" type="datetime1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23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DFD2-7EB6-4A4C-813F-3419F38294D6}" type="datetime1">
              <a:rPr lang="fr-FR" smtClean="0"/>
              <a:t>14/03/2017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411760" y="6356350"/>
            <a:ext cx="36080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err="1" smtClean="0"/>
              <a:t>Magnews</a:t>
            </a:r>
            <a:endParaRPr lang="fr-FR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5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44EA-7483-4E07-B870-87855EE53B86}" type="datetime1">
              <a:rPr lang="fr-FR" smtClean="0"/>
              <a:t>14/03/2017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0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FB75C-D1C6-4C7D-969D-06F5D48B72B6}" type="datetime1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9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0376-CC15-4542-BB21-9E04FE227BBA}" type="datetime1">
              <a:rPr lang="fr-FR" smtClean="0"/>
              <a:t>14/03/2017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EDB6-4BC6-4B95-B3DD-0CF6533D9C0B}" type="datetime1">
              <a:rPr lang="fr-FR" smtClean="0"/>
              <a:t>14/03/2017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D116B-22C5-46AD-8EB4-71EA7FF99300}" type="datetime1">
              <a:rPr lang="fr-FR" smtClean="0"/>
              <a:t>14/03/2017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74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503A-1E6A-4412-997C-5949FADE31B5}" type="datetime1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43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FCE0-A0A7-4651-A1BC-9C33E587D3E5}" type="datetime1">
              <a:rPr lang="fr-FR" smtClean="0"/>
              <a:t>14/03/2017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Tuto pour Webmaster IPD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6771" y="6381328"/>
            <a:ext cx="9144000" cy="50405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90CB328-0A7A-4CA4-9280-2CC47CB2172B}" type="datetime1">
              <a:rPr lang="fr-FR" smtClean="0"/>
              <a:t>14/03/2017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Tuto pour Webmaster IPD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B4C7994-167A-49FC-B572-CE9DD73725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9239" y="4149080"/>
            <a:ext cx="8064896" cy="1470025"/>
          </a:xfrm>
        </p:spPr>
        <p:txBody>
          <a:bodyPr/>
          <a:lstStyle/>
          <a:p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Création OP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LEAD livre blanc </a:t>
            </a:r>
            <a:r>
              <a:rPr lang="fr-FR" b="1" dirty="0" smtClean="0">
                <a:solidFill>
                  <a:schemeClr val="tx2">
                    <a:lumMod val="50000"/>
                  </a:schemeClr>
                </a:solidFill>
              </a:rPr>
              <a:t>sur </a:t>
            </a:r>
            <a:r>
              <a:rPr lang="fr-FR" b="1" dirty="0" err="1" smtClean="0">
                <a:solidFill>
                  <a:schemeClr val="tx2">
                    <a:lumMod val="50000"/>
                  </a:schemeClr>
                </a:solidFill>
              </a:rPr>
              <a:t>Magnews</a:t>
            </a:r>
            <a:endParaRPr lang="fr-F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Magnews</a:t>
            </a:r>
            <a:endParaRPr lang="fr-FR" dirty="0"/>
          </a:p>
        </p:txBody>
      </p:sp>
      <p:sp>
        <p:nvSpPr>
          <p:cNvPr id="3" name="AutoShape 2" descr="Résultats de recherche d'images pour « magnews logo 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6" descr="Résultats de recherche d'images pour « magnews logo 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404" y="2132855"/>
            <a:ext cx="4864852" cy="14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53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6" y="2139964"/>
            <a:ext cx="4657693" cy="337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[Optionnel] La modification de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la page de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confirmation après saisie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fr-F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10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115616" y="3789040"/>
            <a:ext cx="3465500" cy="30425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115616" y="2229768"/>
            <a:ext cx="3465500" cy="955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81116" y="2229768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4581116" y="3789040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220072" y="2139964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Modification de l’image de la bannière</a:t>
            </a:r>
          </a:p>
          <a:p>
            <a:pPr marL="228600" indent="-228600">
              <a:buAutoNum type="arabicPeriod"/>
            </a:pPr>
            <a:endParaRPr lang="fr-FR" sz="1200" dirty="0" smtClean="0"/>
          </a:p>
          <a:p>
            <a:r>
              <a:rPr lang="fr-FR" sz="1200" dirty="0" smtClean="0"/>
              <a:t>2. </a:t>
            </a:r>
            <a:r>
              <a:rPr lang="fr-FR" sz="1200" dirty="0" smtClean="0"/>
              <a:t>Modification du lien du bouton « Retour au formulaire » ( Mettre l’URL brut du formulaire) </a:t>
            </a:r>
          </a:p>
        </p:txBody>
      </p:sp>
    </p:spTree>
    <p:extLst>
      <p:ext uri="{BB962C8B-B14F-4D97-AF65-F5344CB8AC3E}">
        <p14:creationId xmlns:p14="http://schemas.microsoft.com/office/powerpoint/2010/main" val="159061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Puis la modification de la page de formulaire :</a:t>
            </a:r>
          </a:p>
          <a:p>
            <a:pPr marL="0" indent="0">
              <a:buNone/>
            </a:pPr>
            <a:endParaRPr lang="fr-F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11</a:t>
            </a:fld>
            <a:endParaRPr lang="fr-F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r="8824"/>
          <a:stretch/>
        </p:blipFill>
        <p:spPr bwMode="auto">
          <a:xfrm>
            <a:off x="3024336" y="2075897"/>
            <a:ext cx="2843808" cy="378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275856" y="2939993"/>
            <a:ext cx="1287028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581116" y="2939993"/>
            <a:ext cx="1071004" cy="23762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203848" y="2088556"/>
            <a:ext cx="2448272" cy="7794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5652120" y="2094472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3275856" y="5100233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7" name="Rectangle 16"/>
          <p:cNvSpPr/>
          <p:nvPr/>
        </p:nvSpPr>
        <p:spPr>
          <a:xfrm>
            <a:off x="5652120" y="5084622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012160" y="2075897"/>
            <a:ext cx="316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Modification de l’image de la bannière</a:t>
            </a:r>
          </a:p>
          <a:p>
            <a:pPr marL="228600" indent="-228600">
              <a:buAutoNum type="arabicPeriod"/>
            </a:pPr>
            <a:endParaRPr lang="fr-FR" sz="1200" dirty="0" smtClean="0"/>
          </a:p>
          <a:p>
            <a:r>
              <a:rPr lang="fr-FR" sz="1200" dirty="0" smtClean="0"/>
              <a:t>2. </a:t>
            </a:r>
            <a:r>
              <a:rPr lang="fr-FR" sz="1200" dirty="0" smtClean="0"/>
              <a:t>Modification du </a:t>
            </a:r>
            <a:r>
              <a:rPr lang="fr-FR" sz="1200" dirty="0" smtClean="0"/>
              <a:t>contenu image et/ou texte      ( zone HTML ) </a:t>
            </a:r>
          </a:p>
          <a:p>
            <a:endParaRPr lang="fr-FR" sz="1200" dirty="0" smtClean="0"/>
          </a:p>
          <a:p>
            <a:r>
              <a:rPr lang="fr-FR" sz="1200" dirty="0" smtClean="0"/>
              <a:t>3. </a:t>
            </a:r>
            <a:r>
              <a:rPr lang="fr-FR" sz="1200" dirty="0" smtClean="0"/>
              <a:t>Modification des </a:t>
            </a:r>
            <a:r>
              <a:rPr lang="fr-FR" sz="1200" dirty="0" smtClean="0"/>
              <a:t>champs du formulaire selon </a:t>
            </a:r>
            <a:r>
              <a:rPr lang="fr-FR" sz="1200" dirty="0" smtClean="0"/>
              <a:t>le </a:t>
            </a:r>
            <a:r>
              <a:rPr lang="fr-FR" sz="1200" dirty="0" err="1" smtClean="0"/>
              <a:t>brief</a:t>
            </a:r>
            <a:endParaRPr lang="fr-FR" sz="1200" dirty="0" smtClean="0"/>
          </a:p>
          <a:p>
            <a:endParaRPr lang="fr-FR" sz="1200" dirty="0"/>
          </a:p>
          <a:p>
            <a:r>
              <a:rPr lang="fr-FR" sz="1200" dirty="0" smtClean="0"/>
              <a:t>4. </a:t>
            </a:r>
            <a:r>
              <a:rPr lang="fr-FR" sz="1200" dirty="0" smtClean="0"/>
              <a:t>Modification </a:t>
            </a:r>
            <a:r>
              <a:rPr lang="fr-FR" sz="1200" dirty="0" smtClean="0"/>
              <a:t>des actions post-traitement du </a:t>
            </a:r>
            <a:r>
              <a:rPr lang="fr-FR" sz="1200" dirty="0" smtClean="0"/>
              <a:t>bouton « Valider »</a:t>
            </a:r>
            <a:r>
              <a:rPr lang="fr-FR" sz="1200" dirty="0" smtClean="0"/>
              <a:t> (voir slide 12 et 13)</a:t>
            </a:r>
          </a:p>
          <a:p>
            <a:endParaRPr lang="fr-FR" sz="1200" dirty="0"/>
          </a:p>
          <a:p>
            <a:r>
              <a:rPr lang="fr-FR" sz="1200" dirty="0" smtClean="0"/>
              <a:t>5. [Optionnel] Modification des actions post-traitement du bouton « Envoyer le livre blanc » pour la saisie </a:t>
            </a:r>
            <a:r>
              <a:rPr lang="fr-FR" sz="1200" dirty="0"/>
              <a:t>de </a:t>
            </a:r>
            <a:r>
              <a:rPr lang="fr-FR" sz="1200" dirty="0" smtClean="0"/>
              <a:t>LEADS (voir slide 14 </a:t>
            </a:r>
            <a:r>
              <a:rPr lang="fr-FR" sz="1200" dirty="0"/>
              <a:t>et </a:t>
            </a:r>
            <a:r>
              <a:rPr lang="fr-FR" sz="1200" dirty="0" smtClean="0"/>
              <a:t>15)</a:t>
            </a:r>
            <a:endParaRPr lang="fr-FR" sz="1200" dirty="0"/>
          </a:p>
          <a:p>
            <a:endParaRPr lang="fr-FR" sz="1200" dirty="0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r="10193"/>
          <a:stretch/>
        </p:blipFill>
        <p:spPr bwMode="auto">
          <a:xfrm>
            <a:off x="23664" y="2088556"/>
            <a:ext cx="2853267" cy="378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79512" y="2088557"/>
            <a:ext cx="2494921" cy="7625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674433" y="2094472"/>
            <a:ext cx="216024" cy="2113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23" name="Rectangle 22"/>
          <p:cNvSpPr/>
          <p:nvPr/>
        </p:nvSpPr>
        <p:spPr>
          <a:xfrm>
            <a:off x="179511" y="2939993"/>
            <a:ext cx="2494921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674432" y="2942638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25" name="Rectangle 24"/>
          <p:cNvSpPr/>
          <p:nvPr/>
        </p:nvSpPr>
        <p:spPr>
          <a:xfrm>
            <a:off x="179510" y="3880289"/>
            <a:ext cx="2494921" cy="15799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2660907" y="3908487"/>
            <a:ext cx="216024" cy="22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29" name="Rectangle 28"/>
          <p:cNvSpPr/>
          <p:nvPr/>
        </p:nvSpPr>
        <p:spPr>
          <a:xfrm>
            <a:off x="2674433" y="5517232"/>
            <a:ext cx="216024" cy="22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4</a:t>
            </a:r>
            <a:endParaRPr lang="fr-FR" sz="1100" dirty="0"/>
          </a:p>
        </p:txBody>
      </p:sp>
      <p:sp>
        <p:nvSpPr>
          <p:cNvPr id="30" name="Rectangle 29"/>
          <p:cNvSpPr/>
          <p:nvPr/>
        </p:nvSpPr>
        <p:spPr>
          <a:xfrm>
            <a:off x="179512" y="5460273"/>
            <a:ext cx="2494921" cy="357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581117" y="5316257"/>
            <a:ext cx="1071004" cy="322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5652120" y="5415713"/>
            <a:ext cx="216024" cy="22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4</a:t>
            </a:r>
            <a:endParaRPr lang="fr-FR" sz="1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864861"/>
            <a:ext cx="1210220" cy="22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37" y="5666841"/>
            <a:ext cx="1049084" cy="19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4581117" y="5626572"/>
            <a:ext cx="1071004" cy="3227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5652120" y="5726028"/>
            <a:ext cx="216024" cy="22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</a:t>
            </a:r>
            <a:endParaRPr lang="fr-FR" sz="1100" dirty="0"/>
          </a:p>
        </p:txBody>
      </p:sp>
      <p:sp>
        <p:nvSpPr>
          <p:cNvPr id="34" name="Rectangle 33"/>
          <p:cNvSpPr/>
          <p:nvPr/>
        </p:nvSpPr>
        <p:spPr>
          <a:xfrm>
            <a:off x="2674433" y="5864881"/>
            <a:ext cx="216024" cy="223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5</a:t>
            </a:r>
            <a:endParaRPr lang="fr-FR" sz="1100" dirty="0"/>
          </a:p>
        </p:txBody>
      </p:sp>
      <p:sp>
        <p:nvSpPr>
          <p:cNvPr id="35" name="Rectangle 34"/>
          <p:cNvSpPr/>
          <p:nvPr/>
        </p:nvSpPr>
        <p:spPr>
          <a:xfrm>
            <a:off x="179512" y="5807922"/>
            <a:ext cx="2494921" cy="3573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Modification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actions post-traitement du bouton « Valider » 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(1)</a:t>
            </a:r>
            <a:endParaRPr lang="fr-F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12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346860" y="2135831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4365093" y="4447509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860032" y="2075897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Modification des propriétés du bouton Valider</a:t>
            </a:r>
          </a:p>
          <a:p>
            <a:pPr marL="228600" indent="-228600">
              <a:buAutoNum type="arabicPeriod"/>
            </a:pPr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pPr marL="228600" indent="-228600">
              <a:buAutoNum type="arabicPeriod"/>
            </a:pPr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2. Modification des actions post-compilation 3, 4 et 5 </a:t>
            </a:r>
          </a:p>
          <a:p>
            <a:r>
              <a:rPr lang="fr-FR" sz="1200" dirty="0" smtClean="0"/>
              <a:t>( Voir slide suivante) </a:t>
            </a:r>
          </a:p>
          <a:p>
            <a:endParaRPr lang="fr-F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4"/>
          <a:stretch/>
        </p:blipFill>
        <p:spPr bwMode="auto">
          <a:xfrm>
            <a:off x="321908" y="2060848"/>
            <a:ext cx="3993058" cy="58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0" y="3234835"/>
            <a:ext cx="3919430" cy="185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1786" y="4375501"/>
            <a:ext cx="3883179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426708" y="2852936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16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Modification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actions post-traitement du bouton « Valider » (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2)</a:t>
            </a:r>
            <a:endParaRPr lang="fr-F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13</a:t>
            </a:fld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314964" y="3753036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860032" y="2075897"/>
            <a:ext cx="41764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r>
              <a:rPr lang="fr-FR" sz="1200" dirty="0" smtClean="0"/>
              <a:t>1. Mise à jour de la donnée LEADS (Ordre 3) : Nom de l’OP</a:t>
            </a:r>
          </a:p>
          <a:p>
            <a:pPr marL="228600" indent="-228600">
              <a:buAutoNum type="arabicPeriod"/>
            </a:pPr>
            <a:endParaRPr lang="fr-FR" sz="1200" dirty="0" smtClean="0"/>
          </a:p>
          <a:p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2</a:t>
            </a:r>
            <a:r>
              <a:rPr lang="fr-FR" sz="1200" dirty="0"/>
              <a:t>. Envoi d'un </a:t>
            </a:r>
            <a:r>
              <a:rPr lang="fr-FR" sz="1200" dirty="0" smtClean="0"/>
              <a:t>email </a:t>
            </a:r>
            <a:r>
              <a:rPr lang="fr-FR" sz="1200" dirty="0"/>
              <a:t>(Ordre </a:t>
            </a:r>
            <a:r>
              <a:rPr lang="fr-FR" sz="1200" dirty="0" smtClean="0"/>
              <a:t>4) : sélectionner l’email automatique précédemment créé.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3</a:t>
            </a:r>
            <a:r>
              <a:rPr lang="fr-FR" sz="1200" dirty="0"/>
              <a:t>. Redirection page de </a:t>
            </a:r>
            <a:r>
              <a:rPr lang="fr-FR" sz="1200" dirty="0" smtClean="0"/>
              <a:t>confirmation</a:t>
            </a:r>
            <a:r>
              <a:rPr lang="fr-FR" sz="1200" dirty="0"/>
              <a:t> (Ordre </a:t>
            </a:r>
            <a:r>
              <a:rPr lang="fr-FR" sz="1200" dirty="0" smtClean="0"/>
              <a:t>5) : sélectionner la page de confirmation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PAGE_DE_CONFIRMATION_’OP’ </a:t>
            </a:r>
            <a:r>
              <a:rPr lang="fr-FR" sz="1200" dirty="0" smtClean="0"/>
              <a:t>récemment créé.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0" y="2119215"/>
            <a:ext cx="4068276" cy="72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740804" y="2569522"/>
            <a:ext cx="1543164" cy="2834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0" y="3426392"/>
            <a:ext cx="3960265" cy="53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28787" y="3717032"/>
            <a:ext cx="268617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33931" y="2598599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0" y="4653136"/>
            <a:ext cx="4068276" cy="159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4314965" y="5661248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6209" y="5661248"/>
            <a:ext cx="3488755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54700" y="3140968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5536" y="4365104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Modification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actions post-traitement du bouton « Envoyer le livre blanc » pour la saisie de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LEADS (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fr-F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14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4346860" y="2135831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4365093" y="4447509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640688" y="2060848"/>
            <a:ext cx="4503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Modification des propriétés du bouton </a:t>
            </a:r>
            <a:r>
              <a:rPr lang="fr-FR" sz="1200" dirty="0" smtClean="0"/>
              <a:t>« </a:t>
            </a:r>
            <a:r>
              <a:rPr lang="fr-FR" sz="1200" dirty="0" smtClean="0"/>
              <a:t>Envoyer </a:t>
            </a:r>
            <a:r>
              <a:rPr lang="fr-FR" sz="1200" dirty="0"/>
              <a:t>le livre </a:t>
            </a:r>
            <a:r>
              <a:rPr lang="fr-FR" sz="1200" dirty="0" smtClean="0"/>
              <a:t>blanc »</a:t>
            </a:r>
            <a:endParaRPr lang="fr-FR" sz="1200" dirty="0"/>
          </a:p>
          <a:p>
            <a:pPr marL="228600" indent="-228600">
              <a:buAutoNum type="arabicPeriod"/>
            </a:pPr>
            <a:endParaRPr lang="fr-FR" sz="1200" dirty="0"/>
          </a:p>
          <a:p>
            <a:pPr marL="228600" indent="-228600">
              <a:buAutoNum type="arabicPeriod"/>
            </a:pPr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endParaRPr lang="fr-FR" sz="1200" dirty="0" smtClean="0"/>
          </a:p>
          <a:p>
            <a:r>
              <a:rPr lang="fr-FR" sz="1200" dirty="0" smtClean="0"/>
              <a:t>2. Modification des actions post-compilation </a:t>
            </a:r>
            <a:r>
              <a:rPr lang="fr-FR" sz="1200" dirty="0" smtClean="0"/>
              <a:t>4, </a:t>
            </a:r>
            <a:r>
              <a:rPr lang="fr-FR" sz="1200" dirty="0"/>
              <a:t>5</a:t>
            </a:r>
            <a:r>
              <a:rPr lang="fr-FR" sz="1200" dirty="0" smtClean="0"/>
              <a:t> </a:t>
            </a:r>
            <a:r>
              <a:rPr lang="fr-FR" sz="1200" dirty="0" smtClean="0"/>
              <a:t>et </a:t>
            </a:r>
            <a:r>
              <a:rPr lang="fr-FR" sz="1200" dirty="0" smtClean="0"/>
              <a:t>6 </a:t>
            </a:r>
            <a:endParaRPr lang="fr-FR" sz="1200" dirty="0" smtClean="0"/>
          </a:p>
          <a:p>
            <a:r>
              <a:rPr lang="fr-FR" sz="1200" dirty="0" smtClean="0"/>
              <a:t>( Voir slide suivante) </a:t>
            </a:r>
          </a:p>
          <a:p>
            <a:endParaRPr lang="fr-FR" sz="12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14"/>
          <a:stretch/>
        </p:blipFill>
        <p:spPr bwMode="auto">
          <a:xfrm>
            <a:off x="321908" y="2060848"/>
            <a:ext cx="3993058" cy="58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6" y="2995916"/>
            <a:ext cx="3697444" cy="216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31786" y="4365104"/>
            <a:ext cx="3883179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426708" y="2852936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4" t="29642" r="20301" b="19292"/>
          <a:stretch/>
        </p:blipFill>
        <p:spPr bwMode="auto">
          <a:xfrm>
            <a:off x="1785557" y="2306806"/>
            <a:ext cx="1202267" cy="1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30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626241"/>
            <a:ext cx="4506309" cy="1683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5" y="2492896"/>
            <a:ext cx="4065637" cy="32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Modification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actions post-traitement du bouton « Envoyer le livre blanc » pour la saisie de LEADS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(2)</a:t>
            </a:r>
            <a:endParaRPr lang="fr-FR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15</a:t>
            </a:fld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314964" y="3753036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508104" y="2075897"/>
            <a:ext cx="3635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pPr marL="228600" indent="-228600">
              <a:buAutoNum type="arabicPeriod"/>
            </a:pPr>
            <a:r>
              <a:rPr lang="fr-FR" sz="1200" dirty="0" smtClean="0"/>
              <a:t>Mise </a:t>
            </a:r>
            <a:r>
              <a:rPr lang="fr-FR" sz="1200" dirty="0" smtClean="0"/>
              <a:t>à jour de la donnée LEADS (Ordre </a:t>
            </a:r>
            <a:r>
              <a:rPr lang="fr-FR" sz="1200" dirty="0" smtClean="0"/>
              <a:t>4) </a:t>
            </a:r>
            <a:r>
              <a:rPr lang="fr-FR" sz="1200" dirty="0" smtClean="0"/>
              <a:t>: </a:t>
            </a:r>
            <a:endParaRPr lang="fr-FR" sz="1200" dirty="0" smtClean="0"/>
          </a:p>
          <a:p>
            <a:r>
              <a:rPr lang="fr-FR" sz="1200" dirty="0"/>
              <a:t> </a:t>
            </a:r>
            <a:r>
              <a:rPr lang="fr-FR" sz="1200" dirty="0" smtClean="0"/>
              <a:t>      « </a:t>
            </a:r>
            <a:r>
              <a:rPr lang="fr-FR" sz="1200" dirty="0" smtClean="0"/>
              <a:t>Nom </a:t>
            </a:r>
            <a:r>
              <a:rPr lang="fr-FR" sz="1200" dirty="0" smtClean="0"/>
              <a:t>de </a:t>
            </a:r>
            <a:r>
              <a:rPr lang="fr-FR" sz="1200" dirty="0" smtClean="0"/>
              <a:t>l’OP_</a:t>
            </a:r>
            <a:r>
              <a:rPr lang="fr-FR" sz="1200" b="1" dirty="0" smtClean="0"/>
              <a:t>SAISIE »</a:t>
            </a:r>
            <a:endParaRPr lang="fr-FR" sz="1200" b="1" dirty="0" smtClean="0"/>
          </a:p>
          <a:p>
            <a:pPr marL="228600" indent="-228600">
              <a:buAutoNum type="arabicPeriod"/>
            </a:pPr>
            <a:endParaRPr lang="fr-FR" sz="1200" dirty="0" smtClean="0"/>
          </a:p>
          <a:p>
            <a:endParaRPr lang="fr-FR" sz="1200" dirty="0" smtClean="0"/>
          </a:p>
          <a:p>
            <a:pPr marL="228600" indent="-228600">
              <a:buAutoNum type="arabicPeriod"/>
            </a:pPr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2</a:t>
            </a:r>
            <a:r>
              <a:rPr lang="fr-FR" sz="1200" dirty="0"/>
              <a:t>. Envoi d'un </a:t>
            </a:r>
            <a:r>
              <a:rPr lang="fr-FR" sz="1200" dirty="0" smtClean="0"/>
              <a:t>email </a:t>
            </a:r>
            <a:r>
              <a:rPr lang="fr-FR" sz="1200" dirty="0"/>
              <a:t>(Ordre </a:t>
            </a:r>
            <a:r>
              <a:rPr lang="fr-FR" sz="1200" dirty="0"/>
              <a:t>5</a:t>
            </a:r>
            <a:r>
              <a:rPr lang="fr-FR" sz="1200" dirty="0" smtClean="0"/>
              <a:t>) </a:t>
            </a:r>
            <a:r>
              <a:rPr lang="fr-FR" sz="1200" dirty="0" smtClean="0"/>
              <a:t>: sélectionner l’email automatique précédemment créé.</a:t>
            </a:r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dirty="0" smtClean="0"/>
              <a:t>3</a:t>
            </a:r>
            <a:r>
              <a:rPr lang="fr-FR" sz="1200" dirty="0"/>
              <a:t>. Redirection page de </a:t>
            </a:r>
            <a:r>
              <a:rPr lang="fr-FR" sz="1200" dirty="0" smtClean="0"/>
              <a:t>confirmation</a:t>
            </a:r>
            <a:r>
              <a:rPr lang="fr-FR" sz="1200" dirty="0"/>
              <a:t> (Ordre </a:t>
            </a:r>
            <a:r>
              <a:rPr lang="fr-FR" sz="1200" dirty="0"/>
              <a:t>6</a:t>
            </a:r>
            <a:r>
              <a:rPr lang="fr-FR" sz="1200" dirty="0" smtClean="0"/>
              <a:t>) </a:t>
            </a:r>
            <a:r>
              <a:rPr lang="fr-FR" sz="1200" dirty="0" smtClean="0"/>
              <a:t>: sélectionner la page de confirmation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PAGE_DE_CONFIRMATION_’OP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’_SAISIE </a:t>
            </a:r>
            <a:r>
              <a:rPr lang="fr-FR" sz="1200" dirty="0" smtClean="0"/>
              <a:t>récemment créé.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40804" y="2569522"/>
            <a:ext cx="1543164" cy="2834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0" y="3426392"/>
            <a:ext cx="3960265" cy="53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628787" y="3717032"/>
            <a:ext cx="2686177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333931" y="2598599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5" name="Rectangle 14"/>
          <p:cNvSpPr/>
          <p:nvPr/>
        </p:nvSpPr>
        <p:spPr>
          <a:xfrm>
            <a:off x="4716016" y="5589240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6209" y="5589240"/>
            <a:ext cx="388125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354700" y="3140968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395536" y="4365104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412280"/>
            <a:ext cx="4361304" cy="1725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Etape 4 : Récupération des LEADS via rapports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16</a:t>
            </a:fld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354700" y="3284984"/>
            <a:ext cx="8393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86867" y="2492896"/>
            <a:ext cx="1490133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485032" y="2515550"/>
            <a:ext cx="216024" cy="186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6" y="3649340"/>
            <a:ext cx="7524328" cy="2418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372200" y="5013176"/>
            <a:ext cx="1430113" cy="20142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7802312" y="5013176"/>
            <a:ext cx="264231" cy="186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3858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7034"/>
            <a:ext cx="9150136" cy="3175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Etape 4 : Récupération des LEADS via rapports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8111"/>
            <a:ext cx="8568952" cy="48245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17</a:t>
            </a:fld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 flipV="1">
            <a:off x="52378" y="4293096"/>
            <a:ext cx="163930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691680" y="4314658"/>
            <a:ext cx="264231" cy="186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3</a:t>
            </a:r>
            <a:endParaRPr lang="fr-FR" sz="1100" dirty="0"/>
          </a:p>
        </p:txBody>
      </p:sp>
      <p:sp>
        <p:nvSpPr>
          <p:cNvPr id="4" name="ZoneTexte 3"/>
          <p:cNvSpPr txBox="1"/>
          <p:nvPr/>
        </p:nvSpPr>
        <p:spPr>
          <a:xfrm>
            <a:off x="355824" y="5013176"/>
            <a:ext cx="8245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 smtClean="0"/>
              <a:t>NB</a:t>
            </a:r>
            <a:r>
              <a:rPr lang="fr-FR" sz="1200" dirty="0" smtClean="0"/>
              <a:t> : Si un email est un LEAD, ses 2 champs LEADS de la base de données sont mis à jour </a:t>
            </a:r>
            <a:r>
              <a:rPr lang="fr-FR" sz="1200" dirty="0" smtClean="0"/>
              <a:t>:</a:t>
            </a:r>
            <a:endParaRPr lang="fr-FR" sz="1200" dirty="0"/>
          </a:p>
          <a:p>
            <a:r>
              <a:rPr lang="fr-FR" sz="1200" b="1" dirty="0" smtClean="0"/>
              <a:t>DATE_LEADS </a:t>
            </a:r>
            <a:r>
              <a:rPr lang="fr-FR" sz="1200" dirty="0" smtClean="0"/>
              <a:t>: Dernière </a:t>
            </a:r>
            <a:r>
              <a:rPr lang="fr-FR" sz="1200" dirty="0"/>
              <a:t>d</a:t>
            </a:r>
            <a:r>
              <a:rPr lang="fr-FR" sz="1200" dirty="0" smtClean="0"/>
              <a:t>ate et heure de la validation d’un formulaire LEAD</a:t>
            </a:r>
          </a:p>
          <a:p>
            <a:r>
              <a:rPr lang="fr-FR" sz="1200" b="1" dirty="0" smtClean="0"/>
              <a:t>LEADS </a:t>
            </a:r>
            <a:r>
              <a:rPr lang="fr-FR" sz="1200" dirty="0" smtClean="0"/>
              <a:t>: Nom de l’OP (Dernier Lead en date</a:t>
            </a:r>
            <a:r>
              <a:rPr lang="fr-FR" sz="1200" dirty="0" smtClean="0"/>
              <a:t>)</a:t>
            </a:r>
          </a:p>
          <a:p>
            <a:endParaRPr lang="fr-FR" sz="1200" dirty="0"/>
          </a:p>
          <a:p>
            <a:r>
              <a:rPr lang="fr-FR" sz="1200" i="1" dirty="0" smtClean="0"/>
              <a:t>NB 2</a:t>
            </a:r>
            <a:r>
              <a:rPr lang="fr-FR" sz="1200" dirty="0" smtClean="0"/>
              <a:t> : Pour savoir si un LEAD a téléchargé le livre blanc via l’email automatique, il faut aller dans le détail des derniers événements du contact pour avoir ses statistiques détaillées.</a:t>
            </a:r>
            <a:endParaRPr lang="fr-FR" sz="1200" dirty="0" smtClean="0"/>
          </a:p>
        </p:txBody>
      </p:sp>
      <p:sp>
        <p:nvSpPr>
          <p:cNvPr id="11" name="Rectangle 10"/>
          <p:cNvSpPr/>
          <p:nvPr/>
        </p:nvSpPr>
        <p:spPr>
          <a:xfrm flipV="1">
            <a:off x="7380312" y="1844824"/>
            <a:ext cx="288032" cy="265665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 rot="5400000">
            <a:off x="7158301" y="4784996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Via saisie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 rot="5400000">
            <a:off x="6797460" y="4784195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Via email</a:t>
            </a:r>
            <a:endParaRPr lang="fr-FR" sz="1400" dirty="0"/>
          </a:p>
        </p:txBody>
      </p:sp>
      <p:sp>
        <p:nvSpPr>
          <p:cNvPr id="15" name="Rectangle 14"/>
          <p:cNvSpPr/>
          <p:nvPr/>
        </p:nvSpPr>
        <p:spPr>
          <a:xfrm flipV="1">
            <a:off x="7092280" y="1844824"/>
            <a:ext cx="288032" cy="2656656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96544" y="1196752"/>
            <a:ext cx="4211960" cy="4464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Dessin d’enregistrement</a:t>
            </a:r>
            <a:endParaRPr lang="fr-FR" sz="36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2</a:t>
            </a:fld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483384" y="2454315"/>
            <a:ext cx="1803827" cy="369332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E-mail marketing</a:t>
            </a:r>
            <a:endParaRPr lang="fr-FR" b="1" dirty="0"/>
          </a:p>
        </p:txBody>
      </p:sp>
      <p:sp>
        <p:nvSpPr>
          <p:cNvPr id="6" name="Flèche vers le bas 5"/>
          <p:cNvSpPr/>
          <p:nvPr/>
        </p:nvSpPr>
        <p:spPr>
          <a:xfrm>
            <a:off x="2169274" y="29249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CTA</a:t>
            </a:r>
            <a:endParaRPr lang="fr-FR" sz="800" dirty="0"/>
          </a:p>
        </p:txBody>
      </p:sp>
      <p:sp>
        <p:nvSpPr>
          <p:cNvPr id="7" name="ZoneTexte 6"/>
          <p:cNvSpPr txBox="1"/>
          <p:nvPr/>
        </p:nvSpPr>
        <p:spPr>
          <a:xfrm>
            <a:off x="635043" y="3460878"/>
            <a:ext cx="3500510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Landing page : </a:t>
            </a:r>
          </a:p>
          <a:p>
            <a:pPr algn="ctr"/>
            <a:r>
              <a:rPr lang="fr-FR" b="1" dirty="0" smtClean="0"/>
              <a:t>formulaire avec bouton « Valider »</a:t>
            </a:r>
            <a:endParaRPr lang="fr-FR" b="1" dirty="0"/>
          </a:p>
        </p:txBody>
      </p:sp>
      <p:sp>
        <p:nvSpPr>
          <p:cNvPr id="8" name="Flèche vers le bas 7"/>
          <p:cNvSpPr/>
          <p:nvPr/>
        </p:nvSpPr>
        <p:spPr>
          <a:xfrm>
            <a:off x="930950" y="422108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9" name="ZoneTexte 8"/>
          <p:cNvSpPr txBox="1"/>
          <p:nvPr/>
        </p:nvSpPr>
        <p:spPr>
          <a:xfrm>
            <a:off x="95083" y="4829130"/>
            <a:ext cx="2103781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Page de validation : </a:t>
            </a:r>
          </a:p>
          <a:p>
            <a:pPr algn="ctr"/>
            <a:r>
              <a:rPr lang="fr-FR" b="1" dirty="0" smtClean="0"/>
              <a:t>Accès au Livre Blanc</a:t>
            </a:r>
            <a:endParaRPr lang="fr-FR" b="1" dirty="0"/>
          </a:p>
        </p:txBody>
      </p:sp>
      <p:sp>
        <p:nvSpPr>
          <p:cNvPr id="10" name="Flèche vers le bas 9"/>
          <p:cNvSpPr/>
          <p:nvPr/>
        </p:nvSpPr>
        <p:spPr>
          <a:xfrm>
            <a:off x="3672408" y="422108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1" name="ZoneTexte 10"/>
          <p:cNvSpPr txBox="1"/>
          <p:nvPr/>
        </p:nvSpPr>
        <p:spPr>
          <a:xfrm>
            <a:off x="2601322" y="4820497"/>
            <a:ext cx="366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Réception d’un email automatique : </a:t>
            </a:r>
          </a:p>
          <a:p>
            <a:pPr algn="ctr"/>
            <a:r>
              <a:rPr lang="fr-FR" b="1" dirty="0" smtClean="0"/>
              <a:t>Accès au livre blanc</a:t>
            </a:r>
            <a:endParaRPr lang="fr-FR" b="1" dirty="0"/>
          </a:p>
        </p:txBody>
      </p:sp>
      <p:sp>
        <p:nvSpPr>
          <p:cNvPr id="12" name="Flèche vers le bas 11"/>
          <p:cNvSpPr/>
          <p:nvPr/>
        </p:nvSpPr>
        <p:spPr>
          <a:xfrm>
            <a:off x="5749981" y="4221088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5677973" y="3460878"/>
            <a:ext cx="25644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F</a:t>
            </a:r>
            <a:r>
              <a:rPr lang="fr-FR" b="1" dirty="0" smtClean="0"/>
              <a:t>ormulaire avec bouton </a:t>
            </a:r>
          </a:p>
          <a:p>
            <a:pPr algn="ctr"/>
            <a:r>
              <a:rPr lang="fr-FR" b="1" dirty="0" smtClean="0"/>
              <a:t>« Envoyer le livre blanc »</a:t>
            </a:r>
            <a:endParaRPr lang="fr-FR" b="1" dirty="0"/>
          </a:p>
        </p:txBody>
      </p:sp>
      <p:sp>
        <p:nvSpPr>
          <p:cNvPr id="14" name="Flèche vers le bas 13"/>
          <p:cNvSpPr/>
          <p:nvPr/>
        </p:nvSpPr>
        <p:spPr>
          <a:xfrm>
            <a:off x="7560840" y="4212456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dirty="0"/>
          </a:p>
        </p:txBody>
      </p:sp>
      <p:sp>
        <p:nvSpPr>
          <p:cNvPr id="15" name="ZoneTexte 14"/>
          <p:cNvSpPr txBox="1"/>
          <p:nvPr/>
        </p:nvSpPr>
        <p:spPr>
          <a:xfrm>
            <a:off x="6675425" y="4820498"/>
            <a:ext cx="218155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Page de validation : </a:t>
            </a:r>
          </a:p>
          <a:p>
            <a:pPr algn="ctr"/>
            <a:r>
              <a:rPr lang="fr-FR" b="1" dirty="0" smtClean="0"/>
              <a:t>Retour au formulaire</a:t>
            </a:r>
            <a:endParaRPr lang="fr-FR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6093565" y="2454315"/>
            <a:ext cx="15140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Téléopérateur</a:t>
            </a:r>
            <a:endParaRPr lang="fr-FR" b="1" dirty="0"/>
          </a:p>
        </p:txBody>
      </p:sp>
      <p:sp>
        <p:nvSpPr>
          <p:cNvPr id="17" name="Flèche vers le bas 16"/>
          <p:cNvSpPr/>
          <p:nvPr/>
        </p:nvSpPr>
        <p:spPr>
          <a:xfrm>
            <a:off x="6634577" y="2924944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smtClean="0"/>
              <a:t>URL</a:t>
            </a:r>
            <a:endParaRPr lang="fr-FR" sz="8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896544" y="1196752"/>
            <a:ext cx="80752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Optionnel</a:t>
            </a:r>
            <a:endParaRPr lang="fr-FR" sz="1200" dirty="0"/>
          </a:p>
        </p:txBody>
      </p:sp>
      <p:sp>
        <p:nvSpPr>
          <p:cNvPr id="20" name="Flèche à angle droit 19"/>
          <p:cNvSpPr/>
          <p:nvPr/>
        </p:nvSpPr>
        <p:spPr>
          <a:xfrm rot="16200000">
            <a:off x="8019620" y="3947637"/>
            <a:ext cx="1103466" cy="49823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963907" y="1619508"/>
            <a:ext cx="28463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Chemin classique via l’email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5942145" y="1619508"/>
            <a:ext cx="181690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Saisie des LEADS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95083" y="5733256"/>
            <a:ext cx="8869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smtClean="0"/>
              <a:t>NB : </a:t>
            </a:r>
            <a:r>
              <a:rPr lang="fr-FR" sz="1400" dirty="0" smtClean="0"/>
              <a:t>Il n’y a qu’un formulaire. Le bouton « Valider » apparait seulement si l’email est abonné (contact reconnu) et le Bouton « Envoyer le livre blanc » apparait seulement si l’email est vide.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525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Etape 1 : Livrables </a:t>
            </a:r>
            <a:r>
              <a:rPr lang="fr-FR" sz="3600" dirty="0" err="1" smtClean="0"/>
              <a:t>pré-requis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496944" cy="4824536"/>
          </a:xfrm>
        </p:spPr>
        <p:txBody>
          <a:bodyPr>
            <a:normAutofit/>
          </a:bodyPr>
          <a:lstStyle/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PSD des E-mails :</a:t>
            </a:r>
          </a:p>
          <a:p>
            <a:pPr lvl="1"/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</a:rPr>
              <a:t>E-mail marketing (ex : téléchargement de livre blanc) </a:t>
            </a:r>
          </a:p>
          <a:p>
            <a:pPr lvl="1"/>
            <a:r>
              <a:rPr lang="fr-FR" sz="1600" i="1" dirty="0" smtClean="0">
                <a:solidFill>
                  <a:schemeClr val="tx2">
                    <a:lumMod val="50000"/>
                  </a:schemeClr>
                </a:solidFill>
              </a:rPr>
              <a:t>[Optionnel] E-mail automatique de réception du livre blanc après validation du formulaire</a:t>
            </a:r>
          </a:p>
          <a:p>
            <a:endParaRPr lang="fr-FR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PSD des pages Web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adaptées 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au template </a:t>
            </a:r>
            <a:r>
              <a:rPr lang="fr-FR" sz="2000" dirty="0" err="1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</a:rPr>
              <a:t>agnews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 ( voir pages suivantes ) :</a:t>
            </a:r>
          </a:p>
          <a:p>
            <a:pPr lvl="1"/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</a:rPr>
              <a:t>Page de formulaire</a:t>
            </a:r>
          </a:p>
          <a:p>
            <a:pPr lvl="1"/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</a:rPr>
              <a:t>Page de confirmation / téléchargement livre </a:t>
            </a:r>
            <a:r>
              <a:rPr lang="fr-FR" sz="1600" dirty="0" smtClean="0">
                <a:solidFill>
                  <a:schemeClr val="tx2">
                    <a:lumMod val="50000"/>
                  </a:schemeClr>
                </a:solidFill>
              </a:rPr>
              <a:t>blanc</a:t>
            </a:r>
          </a:p>
          <a:p>
            <a:pPr lvl="1"/>
            <a:r>
              <a:rPr lang="fr-FR" sz="1600" i="1" dirty="0">
                <a:solidFill>
                  <a:schemeClr val="tx2">
                    <a:lumMod val="50000"/>
                  </a:schemeClr>
                </a:solidFill>
              </a:rPr>
              <a:t>[Optionnel] </a:t>
            </a:r>
            <a:r>
              <a:rPr lang="fr-FR" sz="1600" i="1" dirty="0" smtClean="0">
                <a:solidFill>
                  <a:schemeClr val="tx2">
                    <a:lumMod val="50000"/>
                  </a:schemeClr>
                </a:solidFill>
              </a:rPr>
              <a:t>Page de confirmation après saisie</a:t>
            </a:r>
          </a:p>
          <a:p>
            <a:pPr marL="0" indent="0">
              <a:buNone/>
            </a:pPr>
            <a:endParaRPr lang="fr-FR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fr-FR" sz="2000" dirty="0" err="1" smtClean="0">
                <a:solidFill>
                  <a:schemeClr val="tx2">
                    <a:lumMod val="50000"/>
                  </a:schemeClr>
                </a:solidFill>
              </a:rPr>
              <a:t>Brief</a:t>
            </a:r>
            <a:r>
              <a:rPr lang="fr-FR" sz="2000" dirty="0" smtClean="0">
                <a:solidFill>
                  <a:schemeClr val="tx2">
                    <a:lumMod val="50000"/>
                  </a:schemeClr>
                </a:solidFill>
              </a:rPr>
              <a:t> des besoins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92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1 </a:t>
            </a:r>
            <a:r>
              <a:rPr lang="fr-FR" sz="3600" dirty="0"/>
              <a:t>: Livrables </a:t>
            </a:r>
            <a:r>
              <a:rPr lang="fr-FR" sz="3600" dirty="0" err="1"/>
              <a:t>pré-requis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</a:rPr>
              <a:t>Modèles page de formulaire :</a:t>
            </a:r>
          </a:p>
          <a:p>
            <a:pPr marL="0" lvl="0" indent="0">
              <a:buNone/>
            </a:pP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1 colonne :			    	     2 colonnes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4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4" y="2420888"/>
            <a:ext cx="3607296" cy="378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364" y="2420640"/>
            <a:ext cx="3396004" cy="378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5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1 </a:t>
            </a:r>
            <a:r>
              <a:rPr lang="fr-FR" sz="3600" dirty="0"/>
              <a:t>: Livrables </a:t>
            </a:r>
            <a:r>
              <a:rPr lang="fr-FR" sz="3600" dirty="0" err="1"/>
              <a:t>pré-requis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</a:rPr>
              <a:t>Modèles page de confirmation 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5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27684"/>
            <a:ext cx="5421951" cy="350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8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1 </a:t>
            </a:r>
            <a:r>
              <a:rPr lang="fr-FR" sz="3600" dirty="0"/>
              <a:t>: Livrables </a:t>
            </a:r>
            <a:r>
              <a:rPr lang="fr-FR" sz="3600" dirty="0" err="1"/>
              <a:t>pré-requis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245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</a:rPr>
              <a:t>Modèles page de 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</a:rPr>
              <a:t>confirmation après saisie </a:t>
            </a: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6</a:t>
            </a:fld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4856782" cy="35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23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2 : Création des emails +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784976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Création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des emails :</a:t>
            </a:r>
          </a:p>
          <a:p>
            <a:pPr lvl="1">
              <a:buFontTx/>
              <a:buChar char="-"/>
            </a:pPr>
            <a:r>
              <a:rPr lang="fr-FR" sz="1200" b="1" dirty="0" smtClean="0">
                <a:solidFill>
                  <a:schemeClr val="tx2">
                    <a:lumMod val="50000"/>
                  </a:schemeClr>
                </a:solidFill>
              </a:rPr>
              <a:t>Email </a:t>
            </a: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marketing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: Création d’une communication </a:t>
            </a:r>
            <a:r>
              <a:rPr lang="fr-FR" sz="1200" dirty="0" err="1" smtClean="0">
                <a:solidFill>
                  <a:schemeClr val="tx2">
                    <a:lumMod val="50000"/>
                  </a:schemeClr>
                </a:solidFill>
              </a:rPr>
              <a:t>magnews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 sur le compte adapté (or, argent ou bronze).</a:t>
            </a:r>
          </a:p>
          <a:p>
            <a:pPr lvl="1">
              <a:buFontTx/>
              <a:buChar char="-"/>
            </a:pP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fr-FR" sz="1200" b="1" dirty="0" smtClean="0">
                <a:solidFill>
                  <a:schemeClr val="tx2">
                    <a:lumMod val="50000"/>
                  </a:schemeClr>
                </a:solidFill>
              </a:rPr>
              <a:t>mail </a:t>
            </a:r>
            <a:r>
              <a:rPr lang="fr-FR" sz="1200" b="1" dirty="0">
                <a:solidFill>
                  <a:schemeClr val="tx2">
                    <a:lumMod val="50000"/>
                  </a:schemeClr>
                </a:solidFill>
              </a:rPr>
              <a:t>automatique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: Création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d’une communication </a:t>
            </a:r>
            <a:r>
              <a:rPr lang="fr-FR" sz="1200" dirty="0" err="1">
                <a:solidFill>
                  <a:schemeClr val="tx2">
                    <a:lumMod val="50000"/>
                  </a:schemeClr>
                </a:solidFill>
              </a:rPr>
              <a:t>magnews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 sur le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compte OR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lvl="1">
              <a:buFontTx/>
              <a:buChar char="-"/>
            </a:pP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NB : Il est préférable d’héberger le PDF du livre blanc sur le serveur MAGNEWS via un « lien vers un fichier à télécharger 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»</a:t>
            </a:r>
          </a:p>
          <a:p>
            <a:pPr marL="457200" lvl="1" indent="0">
              <a:buNone/>
            </a:pPr>
            <a:endParaRPr lang="fr-FR" sz="105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Création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Pages web (1):</a:t>
            </a:r>
            <a:endParaRPr lang="fr-FR" sz="1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Création d’un dossier du nom de l’OP dans le répertoire LEADS sur le site web Infopro DATA de </a:t>
            </a:r>
            <a:r>
              <a:rPr lang="fr-FR" sz="1200" dirty="0" err="1" smtClean="0">
                <a:solidFill>
                  <a:schemeClr val="tx2">
                    <a:lumMod val="50000"/>
                  </a:schemeClr>
                </a:solidFill>
              </a:rPr>
              <a:t>Magnews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 :</a:t>
            </a: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6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7</a:t>
            </a:fld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4248472" cy="267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619672" y="4369048"/>
            <a:ext cx="576064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475656" y="4022080"/>
            <a:ext cx="79208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2 : Création des emails +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Création </a:t>
            </a:r>
            <a:r>
              <a:rPr lang="fr-FR" sz="1400" b="1" dirty="0">
                <a:solidFill>
                  <a:schemeClr val="tx2">
                    <a:lumMod val="50000"/>
                  </a:schemeClr>
                </a:solidFill>
              </a:rPr>
              <a:t>des Pages web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(2):</a:t>
            </a:r>
            <a:endParaRPr lang="fr-FR" sz="1200" b="1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fr-FR" sz="1200" b="1" dirty="0" smtClean="0">
                <a:solidFill>
                  <a:schemeClr val="tx2">
                    <a:lumMod val="50000"/>
                  </a:schemeClr>
                </a:solidFill>
              </a:rPr>
              <a:t>Page de formulaire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: Dupliquer la page «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 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FORMULAIRE_LEADS » ou « FORMULAIRE_LEADS_2_colonnes » du dossier TEMPLATE_LEADS_VIERGE, la renommer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«  FORMULAIRE_’OP’  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» et la placer dans le dossier précédemment créé.</a:t>
            </a: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r>
              <a:rPr lang="fr-FR" sz="1200" b="1" dirty="0" smtClean="0">
                <a:solidFill>
                  <a:schemeClr val="tx2">
                    <a:lumMod val="50000"/>
                  </a:schemeClr>
                </a:solidFill>
              </a:rPr>
              <a:t>Page de confirmation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: Dupliquer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la page « PAGE_DE_CONFIRMATION_LEADS » 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du </a:t>
            </a:r>
            <a:r>
              <a:rPr lang="fr-FR" sz="1200" dirty="0">
                <a:solidFill>
                  <a:schemeClr val="tx2">
                    <a:lumMod val="50000"/>
                  </a:schemeClr>
                </a:solidFill>
              </a:rPr>
              <a:t>dossier TEMPLATE_LEADS_VIERGE, la renommer « PAGE_DE_CONFIRMATION_’OP’ » et la placer dans le dossier précédemment créé</a:t>
            </a:r>
            <a:r>
              <a:rPr lang="fr-FR" sz="1200" dirty="0" smtClean="0">
                <a:solidFill>
                  <a:schemeClr val="tx2">
                    <a:lumMod val="50000"/>
                  </a:schemeClr>
                </a:solidFill>
              </a:rPr>
              <a:t>. ( idem pour la page Saisie si besoin )</a:t>
            </a: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8</a:t>
            </a:fld>
            <a:endParaRPr lang="fr-FR" dirty="0"/>
          </a:p>
        </p:txBody>
      </p:sp>
      <p:pic>
        <p:nvPicPr>
          <p:cNvPr id="4" name="Image 3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51" y="2398937"/>
            <a:ext cx="2376264" cy="1326148"/>
          </a:xfrm>
          <a:prstGeom prst="rect">
            <a:avLst/>
          </a:prstGeom>
        </p:spPr>
      </p:pic>
      <p:pic>
        <p:nvPicPr>
          <p:cNvPr id="8" name="Image 7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82" y="4725144"/>
            <a:ext cx="2376264" cy="13261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19672" y="5872914"/>
            <a:ext cx="1872208" cy="2923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619672" y="3254731"/>
            <a:ext cx="151216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868144" y="4869161"/>
            <a:ext cx="2448272" cy="11079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Exemple pour IBM :</a:t>
            </a:r>
          </a:p>
          <a:p>
            <a:endParaRPr lang="fr-FR" sz="1100" dirty="0"/>
          </a:p>
          <a:p>
            <a:endParaRPr lang="fr-FR" sz="1100" dirty="0" smtClean="0"/>
          </a:p>
          <a:p>
            <a:endParaRPr lang="fr-FR" sz="1100" dirty="0"/>
          </a:p>
          <a:p>
            <a:endParaRPr lang="fr-FR" sz="1100" dirty="0" smtClean="0"/>
          </a:p>
          <a:p>
            <a:endParaRPr lang="fr-FR" sz="11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32977"/>
            <a:ext cx="2088074" cy="57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14" y="3663865"/>
            <a:ext cx="1800200" cy="13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984096"/>
            <a:ext cx="1800200" cy="136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6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r="11072"/>
          <a:stretch/>
        </p:blipFill>
        <p:spPr bwMode="auto">
          <a:xfrm>
            <a:off x="711199" y="2119672"/>
            <a:ext cx="4292601" cy="3505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Etape 3 : Modification des pages Web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556792"/>
            <a:ext cx="8568952" cy="4824536"/>
          </a:xfrm>
        </p:spPr>
        <p:txBody>
          <a:bodyPr>
            <a:normAutofit/>
          </a:bodyPr>
          <a:lstStyle/>
          <a:p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Commencer par la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modification de </a:t>
            </a:r>
            <a:r>
              <a:rPr lang="fr-FR" sz="1400" b="1" dirty="0" smtClean="0">
                <a:solidFill>
                  <a:schemeClr val="tx2">
                    <a:lumMod val="50000"/>
                  </a:schemeClr>
                </a:solidFill>
              </a:rPr>
              <a:t>la page de confirmation :</a:t>
            </a:r>
          </a:p>
          <a:p>
            <a:pPr marL="0" indent="0">
              <a:buNone/>
            </a:pPr>
            <a:endParaRPr lang="fr-FR" sz="14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lvl="1">
              <a:buFontTx/>
              <a:buChar char="-"/>
            </a:pPr>
            <a:endParaRPr lang="fr-FR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7994-167A-49FC-B572-CE9DD73725E2}" type="slidenum">
              <a:rPr lang="fr-FR" smtClean="0"/>
              <a:t>9</a:t>
            </a:fld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1115616" y="3198052"/>
            <a:ext cx="3465500" cy="1239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115616" y="2229768"/>
            <a:ext cx="3465500" cy="955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81116" y="2229768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1</a:t>
            </a:r>
            <a:endParaRPr lang="fr-FR" sz="1100" dirty="0"/>
          </a:p>
        </p:txBody>
      </p:sp>
      <p:sp>
        <p:nvSpPr>
          <p:cNvPr id="16" name="Rectangle 15"/>
          <p:cNvSpPr/>
          <p:nvPr/>
        </p:nvSpPr>
        <p:spPr>
          <a:xfrm>
            <a:off x="4581116" y="3207841"/>
            <a:ext cx="216024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/>
              <a:t>2</a:t>
            </a:r>
            <a:endParaRPr lang="fr-FR" sz="1100" dirty="0"/>
          </a:p>
        </p:txBody>
      </p:sp>
      <p:sp>
        <p:nvSpPr>
          <p:cNvPr id="18" name="ZoneTexte 17"/>
          <p:cNvSpPr txBox="1"/>
          <p:nvPr/>
        </p:nvSpPr>
        <p:spPr>
          <a:xfrm>
            <a:off x="5220072" y="2139964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Modification de l’image de la bannière</a:t>
            </a:r>
          </a:p>
          <a:p>
            <a:pPr marL="228600" indent="-228600">
              <a:buAutoNum type="arabicPeriod"/>
            </a:pPr>
            <a:endParaRPr lang="fr-FR" sz="1200" dirty="0" smtClean="0"/>
          </a:p>
          <a:p>
            <a:r>
              <a:rPr lang="fr-FR" sz="1200" dirty="0" smtClean="0"/>
              <a:t>2. </a:t>
            </a:r>
            <a:r>
              <a:rPr lang="fr-FR" sz="1200" dirty="0" smtClean="0"/>
              <a:t>Modification </a:t>
            </a:r>
            <a:r>
              <a:rPr lang="fr-FR" sz="1200" dirty="0" smtClean="0"/>
              <a:t>du contenu image et/ou texte      ( zone HTML ) </a:t>
            </a:r>
            <a:endParaRPr lang="fr-FR" sz="1200" dirty="0" smtClean="0"/>
          </a:p>
          <a:p>
            <a:endParaRPr lang="fr-FR" sz="1200" dirty="0" smtClean="0"/>
          </a:p>
          <a:p>
            <a:r>
              <a:rPr lang="fr-FR" sz="1200" dirty="0" smtClean="0"/>
              <a:t> NB : Il est préférable d’héberge</a:t>
            </a:r>
            <a:r>
              <a:rPr lang="fr-FR" sz="1200" dirty="0" smtClean="0"/>
              <a:t>r le PDF du livre blanc sur le serveur MAGNEWS via un « lien vers un fichier à télécharger » :</a:t>
            </a:r>
            <a:endParaRPr lang="fr-FR" sz="12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82252"/>
            <a:ext cx="3312368" cy="1509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5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Words>717</Words>
  <Application>Microsoft Office PowerPoint</Application>
  <PresentationFormat>Affichage à l'écran (4:3)</PresentationFormat>
  <Paragraphs>239</Paragraphs>
  <Slides>17</Slides>
  <Notes>17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Création OP LEAD livre blanc sur Magnews</vt:lpstr>
      <vt:lpstr>Dessin d’enregistrement</vt:lpstr>
      <vt:lpstr>Etape 1 : Livrables pré-requis</vt:lpstr>
      <vt:lpstr>Etape 1 : Livrables pré-requis</vt:lpstr>
      <vt:lpstr>Etape 1 : Livrables pré-requis</vt:lpstr>
      <vt:lpstr>Etape 1 : Livrables pré-requis</vt:lpstr>
      <vt:lpstr>Etape 2 : Création des emails + pages Web</vt:lpstr>
      <vt:lpstr>Etape 2 : Création des emails + pages Web</vt:lpstr>
      <vt:lpstr>Etape 3 : Modification des pages Web</vt:lpstr>
      <vt:lpstr>Etape 3 : Modification des pages Web</vt:lpstr>
      <vt:lpstr>Etape 3 : Modification des pages Web</vt:lpstr>
      <vt:lpstr>Etape 3 : Modification des pages Web</vt:lpstr>
      <vt:lpstr>Etape 3 : Modification des pages Web</vt:lpstr>
      <vt:lpstr>Etape 3 : Modification des pages Web</vt:lpstr>
      <vt:lpstr>Etape 3 : Modification des pages Web</vt:lpstr>
      <vt:lpstr>Etape 4 : Récupération des LEADS via rapports</vt:lpstr>
      <vt:lpstr>Etape 4 : Récupération des LEADS via rapports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Charline Benariac</dc:creator>
  <cp:lastModifiedBy>Béranger Mercier</cp:lastModifiedBy>
  <cp:revision>111</cp:revision>
  <dcterms:created xsi:type="dcterms:W3CDTF">2012-07-20T14:32:27Z</dcterms:created>
  <dcterms:modified xsi:type="dcterms:W3CDTF">2017-03-15T11:43:28Z</dcterms:modified>
</cp:coreProperties>
</file>