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80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0C9-D251-4F61-9CC2-AB7D5C5A5075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EA6A-51D5-46F3-AEBB-8D8D50198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5A7C-D03F-4C1D-BF4D-27134196D0BF}" type="datetime1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87CD-112B-4832-A19E-4FD929A346E9}" type="datetime1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F069-D730-4061-AEB0-97DCDECC3059}" type="datetime1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5DD5-5AEE-46B8-8EE5-ABCC2057C320}" type="datetime1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608040" cy="365125"/>
          </a:xfrm>
        </p:spPr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7B73-B423-4BCF-8566-11A47B18AE40}" type="datetime1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2C57-94D1-472F-A00A-5BAD31049ECE}" type="datetime1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6D33-7BD5-4376-BC85-114F3F0B8440}" type="datetime1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08C8-9018-4120-B246-EBDDDC698687}" type="datetime1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4114-258E-40DD-88B5-DED31D7CB9C1}" type="datetime1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7A27-147D-4CF8-B143-BDC76D51577D}" type="datetime1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3646-BA25-4DAB-9B23-453BF868C56A}" type="datetime1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6771" y="6381328"/>
            <a:ext cx="9144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B8D0BE7-275B-45B6-8DD8-59653A848A86}" type="datetime1">
              <a:rPr lang="fr-FR" smtClean="0"/>
              <a:t>03/11/2015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4C7994-167A-49FC-B572-CE9DD73725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3717032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Création d’une campagne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emailing sur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Néolane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V4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64" t="36760" r="21027" b="36285"/>
          <a:stretch>
            <a:fillRect/>
          </a:stretch>
        </p:blipFill>
        <p:spPr bwMode="auto">
          <a:xfrm>
            <a:off x="2238375" y="1652588"/>
            <a:ext cx="46672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-10707" y="6525344"/>
            <a:ext cx="9144000" cy="3326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1674"/>
            <a:ext cx="8424936" cy="53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Contenu 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485" y="6263154"/>
            <a:ext cx="377139" cy="243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842864" y="589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515" y="2276871"/>
            <a:ext cx="3466421" cy="361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546512" y="589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28235" y="5939989"/>
            <a:ext cx="1853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l’onglet Source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31883" y="5939989"/>
            <a:ext cx="153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Coller le code HTML*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94941" y="626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80312" y="6309320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20271" y="6586318"/>
            <a:ext cx="627847" cy="29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95936" y="3789040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*</a:t>
            </a:r>
            <a:r>
              <a:rPr lang="fr-FR" sz="1000" dirty="0" smtClean="0">
                <a:solidFill>
                  <a:srgbClr val="FF0000"/>
                </a:solidFill>
              </a:rPr>
              <a:t> Pour les mentions du haut, coller ce code à l’endroit ou elles doivent apparaitre : </a:t>
            </a:r>
            <a:r>
              <a:rPr lang="fr-FR" sz="1000" b="1" dirty="0" smtClean="0">
                <a:solidFill>
                  <a:srgbClr val="FF0000"/>
                </a:solidFill>
              </a:rPr>
              <a:t>&lt;% 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 smtClean="0">
                <a:solidFill>
                  <a:srgbClr val="FF0000"/>
                </a:solidFill>
              </a:rPr>
              <a:t>MirrorPage</a:t>
            </a:r>
            <a:r>
              <a:rPr lang="fr-FR" sz="1000" b="1" dirty="0" smtClean="0">
                <a:solidFill>
                  <a:srgbClr val="FF0000"/>
                </a:solidFill>
              </a:rPr>
              <a:t>"  %&gt;</a:t>
            </a:r>
          </a:p>
          <a:p>
            <a:endParaRPr lang="fr-FR" sz="1000" b="1" dirty="0" smtClean="0">
              <a:solidFill>
                <a:srgbClr val="FF0000"/>
              </a:solidFill>
            </a:endParaRPr>
          </a:p>
          <a:p>
            <a:r>
              <a:rPr lang="fr-FR" sz="1000" dirty="0" smtClean="0">
                <a:solidFill>
                  <a:srgbClr val="FF0000"/>
                </a:solidFill>
              </a:rPr>
              <a:t>Pour les mentions du bas, cela va dépendre du service d’inscription 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(demander à Valérie) 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Par exemple pour le service d’inscription :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PROMO :  </a:t>
            </a:r>
            <a:r>
              <a:rPr lang="fr-FR" sz="1000" b="1" dirty="0" smtClean="0">
                <a:solidFill>
                  <a:srgbClr val="FF0000"/>
                </a:solidFill>
              </a:rPr>
              <a:t>&lt;%@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>
                <a:solidFill>
                  <a:srgbClr val="FF0000"/>
                </a:solidFill>
              </a:rPr>
              <a:t>UnsubscriptionLinkInfoproPROMO</a:t>
            </a:r>
            <a:r>
              <a:rPr lang="fr-FR" sz="1000" b="1" dirty="0">
                <a:solidFill>
                  <a:srgbClr val="FF0000"/>
                </a:solidFill>
              </a:rPr>
              <a:t>" %&gt; </a:t>
            </a:r>
            <a:endParaRPr lang="fr-FR" sz="1000" b="1" dirty="0" smtClean="0">
              <a:solidFill>
                <a:srgbClr val="FF0000"/>
              </a:solidFill>
            </a:endParaRPr>
          </a:p>
          <a:p>
            <a:r>
              <a:rPr lang="fr-FR" sz="1000" dirty="0" smtClean="0">
                <a:solidFill>
                  <a:srgbClr val="FF0000"/>
                </a:solidFill>
              </a:rPr>
              <a:t>PARTENAIRE : </a:t>
            </a:r>
            <a:r>
              <a:rPr lang="fr-FR" sz="1000" b="1" dirty="0">
                <a:solidFill>
                  <a:srgbClr val="FF0000"/>
                </a:solidFill>
              </a:rPr>
              <a:t>&lt;%@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 smtClean="0">
                <a:solidFill>
                  <a:srgbClr val="FF0000"/>
                </a:solidFill>
              </a:rPr>
              <a:t>UnsubscriptionLinkInfoproPARTENAIRE</a:t>
            </a:r>
            <a:r>
              <a:rPr lang="fr-FR" sz="1000" b="1" dirty="0" smtClean="0">
                <a:solidFill>
                  <a:srgbClr val="FF0000"/>
                </a:solidFill>
              </a:rPr>
              <a:t>" </a:t>
            </a:r>
            <a:r>
              <a:rPr lang="fr-FR" sz="1000" b="1" dirty="0">
                <a:solidFill>
                  <a:srgbClr val="FF0000"/>
                </a:solidFill>
              </a:rPr>
              <a:t>%&gt; </a:t>
            </a:r>
          </a:p>
        </p:txBody>
      </p:sp>
    </p:spTree>
    <p:extLst>
      <p:ext uri="{BB962C8B-B14F-4D97-AF65-F5344CB8AC3E}">
        <p14:creationId xmlns:p14="http://schemas.microsoft.com/office/powerpoint/2010/main" val="6891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7674"/>
            <a:ext cx="5680276" cy="458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Contenu Texte</a:t>
            </a:r>
          </a:p>
          <a:p>
            <a:endParaRPr lang="fr-FR" sz="15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9515" y="2492896"/>
            <a:ext cx="3466421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026182" y="316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11553" y="3212098"/>
            <a:ext cx="1568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Coller la version texte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26182" y="5477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11553" y="5524127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1512" y="5801125"/>
            <a:ext cx="627847" cy="29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056467" y="2132856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F0000"/>
                </a:solidFill>
              </a:rPr>
              <a:t>*</a:t>
            </a:r>
            <a:r>
              <a:rPr lang="fr-FR" sz="1000" dirty="0" smtClean="0">
                <a:solidFill>
                  <a:srgbClr val="FF0000"/>
                </a:solidFill>
              </a:rPr>
              <a:t> Pour les mentions du haut, coller ce code à l’endroit ou elles doivent apparaitre : </a:t>
            </a:r>
            <a:r>
              <a:rPr lang="fr-FR" sz="1000" b="1" dirty="0" smtClean="0">
                <a:solidFill>
                  <a:srgbClr val="FF0000"/>
                </a:solidFill>
              </a:rPr>
              <a:t>&lt;% 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 smtClean="0">
                <a:solidFill>
                  <a:srgbClr val="FF0000"/>
                </a:solidFill>
              </a:rPr>
              <a:t>MirrorPage</a:t>
            </a:r>
            <a:r>
              <a:rPr lang="fr-FR" sz="1000" b="1" dirty="0" smtClean="0">
                <a:solidFill>
                  <a:srgbClr val="FF0000"/>
                </a:solidFill>
              </a:rPr>
              <a:t>"  %&gt;</a:t>
            </a:r>
          </a:p>
          <a:p>
            <a:endParaRPr lang="fr-FR" sz="1000" b="1" dirty="0" smtClean="0">
              <a:solidFill>
                <a:srgbClr val="FF0000"/>
              </a:solidFill>
            </a:endParaRPr>
          </a:p>
          <a:p>
            <a:r>
              <a:rPr lang="fr-FR" sz="1000" dirty="0" smtClean="0">
                <a:solidFill>
                  <a:srgbClr val="FF0000"/>
                </a:solidFill>
              </a:rPr>
              <a:t>Pour les mentions du bas, cela va dépendre du service d’inscription 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(demander à Valérie) 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Par exemple pour le service d’inscription :</a:t>
            </a:r>
          </a:p>
          <a:p>
            <a:r>
              <a:rPr lang="fr-FR" sz="1000" dirty="0" smtClean="0">
                <a:solidFill>
                  <a:srgbClr val="FF0000"/>
                </a:solidFill>
              </a:rPr>
              <a:t>PROMO :  </a:t>
            </a:r>
            <a:r>
              <a:rPr lang="fr-FR" sz="1000" b="1" dirty="0" smtClean="0">
                <a:solidFill>
                  <a:srgbClr val="FF0000"/>
                </a:solidFill>
              </a:rPr>
              <a:t>&lt;%@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>
                <a:solidFill>
                  <a:srgbClr val="FF0000"/>
                </a:solidFill>
              </a:rPr>
              <a:t>UnsubscriptionLinkInfoproPROMO</a:t>
            </a:r>
            <a:r>
              <a:rPr lang="fr-FR" sz="1000" b="1" dirty="0">
                <a:solidFill>
                  <a:srgbClr val="FF0000"/>
                </a:solidFill>
              </a:rPr>
              <a:t>" %&gt; </a:t>
            </a:r>
            <a:endParaRPr lang="fr-FR" sz="1000" b="1" dirty="0" smtClean="0">
              <a:solidFill>
                <a:srgbClr val="FF0000"/>
              </a:solidFill>
            </a:endParaRPr>
          </a:p>
          <a:p>
            <a:r>
              <a:rPr lang="fr-FR" sz="1000" dirty="0" smtClean="0">
                <a:solidFill>
                  <a:srgbClr val="FF0000"/>
                </a:solidFill>
              </a:rPr>
              <a:t>PARTENAIRE : </a:t>
            </a:r>
            <a:r>
              <a:rPr lang="fr-FR" sz="1000" b="1" dirty="0">
                <a:solidFill>
                  <a:srgbClr val="FF0000"/>
                </a:solidFill>
              </a:rPr>
              <a:t>&lt;%@ </a:t>
            </a:r>
            <a:r>
              <a:rPr lang="fr-FR" sz="1000" b="1" dirty="0" err="1">
                <a:solidFill>
                  <a:srgbClr val="FF0000"/>
                </a:solidFill>
              </a:rPr>
              <a:t>include</a:t>
            </a:r>
            <a:r>
              <a:rPr lang="fr-FR" sz="1000" b="1" dirty="0">
                <a:solidFill>
                  <a:srgbClr val="FF0000"/>
                </a:solidFill>
              </a:rPr>
              <a:t> </a:t>
            </a:r>
            <a:r>
              <a:rPr lang="fr-FR" sz="1000" b="1" dirty="0" err="1">
                <a:solidFill>
                  <a:srgbClr val="FF0000"/>
                </a:solidFill>
              </a:rPr>
              <a:t>view</a:t>
            </a:r>
            <a:r>
              <a:rPr lang="fr-FR" sz="1000" b="1" dirty="0">
                <a:solidFill>
                  <a:srgbClr val="FF0000"/>
                </a:solidFill>
              </a:rPr>
              <a:t>="</a:t>
            </a:r>
            <a:r>
              <a:rPr lang="fr-FR" sz="1000" b="1" dirty="0" err="1" smtClean="0">
                <a:solidFill>
                  <a:srgbClr val="FF0000"/>
                </a:solidFill>
              </a:rPr>
              <a:t>UnsubscriptionLinkInfoproPARTENAIRE</a:t>
            </a:r>
            <a:r>
              <a:rPr lang="fr-FR" sz="1000" b="1" dirty="0" smtClean="0">
                <a:solidFill>
                  <a:srgbClr val="FF0000"/>
                </a:solidFill>
              </a:rPr>
              <a:t>" </a:t>
            </a:r>
            <a:r>
              <a:rPr lang="fr-FR" sz="1000" b="1" dirty="0">
                <a:solidFill>
                  <a:srgbClr val="FF0000"/>
                </a:solidFill>
              </a:rPr>
              <a:t>%&gt; </a:t>
            </a:r>
          </a:p>
        </p:txBody>
      </p:sp>
    </p:spTree>
    <p:extLst>
      <p:ext uri="{BB962C8B-B14F-4D97-AF65-F5344CB8AC3E}">
        <p14:creationId xmlns:p14="http://schemas.microsoft.com/office/powerpoint/2010/main" val="32786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7674"/>
            <a:ext cx="5698976" cy="47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Vérification des liens</a:t>
            </a:r>
          </a:p>
          <a:p>
            <a:endParaRPr lang="fr-FR" sz="15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67544" y="2255966"/>
            <a:ext cx="5673906" cy="318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141450" y="259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326821" y="2636912"/>
            <a:ext cx="2291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Vérifier que tout est bien </a:t>
            </a:r>
            <a:r>
              <a:rPr lang="fr-FR" sz="1200" b="1" dirty="0" err="1" smtClean="0">
                <a:solidFill>
                  <a:srgbClr val="FF0000"/>
                </a:solidFill>
              </a:rPr>
              <a:t>tracké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99074" y="577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484445" y="5816269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24405" y="6093267"/>
            <a:ext cx="591612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146965" y="234452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Les liens sont </a:t>
            </a:r>
            <a:r>
              <a:rPr lang="fr-FR" sz="1200" dirty="0" err="1" smtClean="0"/>
              <a:t>trackés</a:t>
            </a:r>
            <a:r>
              <a:rPr lang="fr-FR" sz="1200" dirty="0" smtClean="0"/>
              <a:t> automatiquement.</a:t>
            </a:r>
          </a:p>
        </p:txBody>
      </p:sp>
    </p:spTree>
    <p:extLst>
      <p:ext uri="{BB962C8B-B14F-4D97-AF65-F5344CB8AC3E}">
        <p14:creationId xmlns:p14="http://schemas.microsoft.com/office/powerpoint/2010/main" val="28466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7086"/>
            <a:ext cx="5636625" cy="47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Paramètres BAT</a:t>
            </a:r>
          </a:p>
          <a:p>
            <a:endParaRPr lang="fr-FR" sz="1500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4299074" y="577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484445" y="5816269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24405" y="6093267"/>
            <a:ext cx="591612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436096" y="2860617"/>
            <a:ext cx="6120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32037" y="278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147413" y="2830129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Même principe que le choix de la cible.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>
                <a:solidFill>
                  <a:srgbClr val="FF0000"/>
                </a:solidFill>
              </a:rPr>
              <a:t>Choisir le bon groupe BAT 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</a:t>
            </a:r>
            <a:r>
              <a:rPr lang="fr-FR" sz="1200" b="1" dirty="0" smtClean="0">
                <a:solidFill>
                  <a:srgbClr val="FF0000"/>
                </a:solidFill>
              </a:rPr>
              <a:t>    et/ou un destinataire unique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87624" y="5301208"/>
            <a:ext cx="1656184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861194" y="520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8431"/>
            <a:ext cx="4794219" cy="47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Analyse de la diffusion du BAT (1)</a:t>
            </a:r>
          </a:p>
          <a:p>
            <a:endParaRPr lang="fr-FR" sz="15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124405" y="5877214"/>
            <a:ext cx="591612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66246" y="2348879"/>
            <a:ext cx="4509809" cy="1665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184423" y="2734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433723" y="2780623"/>
            <a:ext cx="355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Vérifier que tous les détails de la campagne sont OK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723382" y="5800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72682" y="5846740"/>
            <a:ext cx="119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Lancer l’analyse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1" y="1606085"/>
            <a:ext cx="4859611" cy="477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Analyse de la diffusion du BAT (2)</a:t>
            </a:r>
          </a:p>
          <a:p>
            <a:endParaRPr lang="fr-FR" sz="15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612036" y="5841134"/>
            <a:ext cx="591612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87924" y="5368308"/>
            <a:ext cx="4509809" cy="153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274942" y="4221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460313" y="4267253"/>
            <a:ext cx="36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Une fois l‘analyse terminée, bien vérifier la volumétrie </a:t>
            </a:r>
          </a:p>
          <a:p>
            <a:r>
              <a:rPr lang="fr-FR" sz="1200" b="1" dirty="0" smtClean="0">
                <a:solidFill>
                  <a:srgbClr val="FF0000"/>
                </a:solidFill>
              </a:rPr>
              <a:t>correspondante au nombre d’adresses d’envoi pour le BAT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74942" y="5773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460313" y="5810660"/>
            <a:ext cx="17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Démarrer l’envoi des BAT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Une fois le BAT envoyé, un message BAT a été créé automatiquement et la campagne finale et en mode « Editer »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r>
              <a:rPr lang="fr-FR" sz="1500" dirty="0" smtClean="0"/>
              <a:t>Une fois le Bat validé, il suffit d’ouvrir la campagne Editable et de cocher « Envoyer à la cible principale » à la place de « Envoyer un bon à tirer » pour que la date et le segment d’envoi soient pris en compte.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4" y="1846102"/>
            <a:ext cx="7158186" cy="98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73921"/>
            <a:ext cx="3152659" cy="184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099923" y="5589240"/>
            <a:ext cx="1368152" cy="216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20304" y="2492896"/>
            <a:ext cx="1368152" cy="364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Et enfin vérifier que la volumétrie et la date d’envoi sont bonnes après l’analyse</a:t>
            </a:r>
            <a:r>
              <a:rPr lang="fr-FR" sz="1500" dirty="0" smtClean="0"/>
              <a:t>.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/>
          </a:p>
          <a:p>
            <a:r>
              <a:rPr lang="fr-FR" sz="1500" dirty="0" smtClean="0"/>
              <a:t>Une </a:t>
            </a:r>
            <a:r>
              <a:rPr lang="fr-FR" sz="1500" dirty="0"/>
              <a:t>fois la campagne </a:t>
            </a:r>
            <a:r>
              <a:rPr lang="fr-FR" sz="1500" dirty="0" smtClean="0"/>
              <a:t>validée, </a:t>
            </a:r>
            <a:r>
              <a:rPr lang="fr-FR" sz="1500" dirty="0"/>
              <a:t>elle est en mode « Différé </a:t>
            </a:r>
            <a:r>
              <a:rPr lang="fr-FR" sz="1500" dirty="0" smtClean="0"/>
              <a:t>»</a:t>
            </a:r>
            <a:endParaRPr lang="fr-FR" sz="1500" dirty="0"/>
          </a:p>
          <a:p>
            <a:pPr marL="0" indent="0">
              <a:buNone/>
            </a:pPr>
            <a:r>
              <a:rPr lang="fr-FR" sz="1500" dirty="0"/>
              <a:t>        </a:t>
            </a:r>
            <a:r>
              <a:rPr lang="fr-FR" sz="1500" i="1" dirty="0"/>
              <a:t>Exemple :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" y="4969170"/>
            <a:ext cx="8028384" cy="132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" y="1628800"/>
            <a:ext cx="5401419" cy="258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5536" y="1844824"/>
            <a:ext cx="302433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95536" y="3140968"/>
            <a:ext cx="338437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1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7" y="1655622"/>
            <a:ext cx="7127581" cy="481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Dupliquer une campagne (2)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Informations globales de la campagne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5656" y="270835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843808" y="2681300"/>
            <a:ext cx="601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Sélectionner « Envoyer un bon à tirer » </a:t>
            </a:r>
            <a:r>
              <a:rPr lang="fr-FR" sz="1200" i="1" dirty="0" smtClean="0">
                <a:solidFill>
                  <a:srgbClr val="FF0000"/>
                </a:solidFill>
              </a:rPr>
              <a:t>( Le mode éditer ne fera qu’enregistrer la campagne )</a:t>
            </a:r>
            <a:endParaRPr lang="fr-FR" sz="1200" i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5656" y="3226694"/>
            <a:ext cx="27142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189916" y="3199637"/>
            <a:ext cx="1639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Libellé de la campagne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5658" y="3485592"/>
            <a:ext cx="1232520" cy="39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832786" y="3552613"/>
            <a:ext cx="357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Choisir ce type de diffusion et Code titre pour nos OP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68759" y="6093296"/>
            <a:ext cx="6815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173969" y="2635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173972" y="3153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173969" y="349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850336" y="6018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78113" y="5740850"/>
            <a:ext cx="186687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344984" y="566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54868" y="5372418"/>
            <a:ext cx="434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Bien vérifier que « Mode avancé (utilisateur confirmé) » </a:t>
            </a:r>
            <a:endParaRPr lang="fr-FR" sz="1200" b="1" dirty="0" smtClean="0">
              <a:solidFill>
                <a:srgbClr val="FF0000"/>
              </a:solidFill>
            </a:endParaRPr>
          </a:p>
          <a:p>
            <a:r>
              <a:rPr lang="fr-FR" sz="1200" b="1" dirty="0" smtClean="0">
                <a:solidFill>
                  <a:srgbClr val="FF0000"/>
                </a:solidFill>
              </a:rPr>
              <a:t>est </a:t>
            </a:r>
            <a:r>
              <a:rPr lang="fr-FR" sz="1200" b="1" dirty="0">
                <a:solidFill>
                  <a:srgbClr val="FF0000"/>
                </a:solidFill>
              </a:rPr>
              <a:t>bien coché. </a:t>
            </a:r>
            <a:r>
              <a:rPr lang="fr-FR" sz="1200" b="1" dirty="0" smtClean="0">
                <a:solidFill>
                  <a:srgbClr val="FF0000"/>
                </a:solidFill>
              </a:rPr>
              <a:t>Ce </a:t>
            </a:r>
            <a:r>
              <a:rPr lang="fr-FR" sz="1200" b="1" dirty="0">
                <a:solidFill>
                  <a:srgbClr val="FF0000"/>
                </a:solidFill>
              </a:rPr>
              <a:t>n’est pas toujours le cas quand on duplique une campagne. </a:t>
            </a:r>
            <a:r>
              <a:rPr lang="fr-FR" sz="1200" b="1" dirty="0" smtClean="0">
                <a:solidFill>
                  <a:srgbClr val="FF0000"/>
                </a:solidFill>
              </a:rPr>
              <a:t>Puis </a:t>
            </a:r>
            <a:r>
              <a:rPr lang="fr-FR" sz="1200" b="1" dirty="0">
                <a:solidFill>
                  <a:srgbClr val="FF0000"/>
                </a:solidFill>
              </a:rPr>
              <a:t>cliquez sur suivant</a:t>
            </a:r>
          </a:p>
        </p:txBody>
      </p:sp>
    </p:spTree>
    <p:extLst>
      <p:ext uri="{BB962C8B-B14F-4D97-AF65-F5344CB8AC3E}">
        <p14:creationId xmlns:p14="http://schemas.microsoft.com/office/powerpoint/2010/main" val="1055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Dupliquer une campagne (2)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6984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Pour la suite, reprendre la même démarche que « Créer une nouvelle campagne » . Il faudra juste remplacer les caractéristiques de l’ancienne campagne par celles de la nouvelle (ex : groupe d’envoi, BAT si différents, HTML, </a:t>
            </a:r>
            <a:r>
              <a:rPr lang="fr-FR" sz="1500" dirty="0" err="1" smtClean="0"/>
              <a:t>sender</a:t>
            </a:r>
            <a:r>
              <a:rPr lang="fr-FR" sz="1500" dirty="0" smtClean="0"/>
              <a:t>, objet, </a:t>
            </a:r>
            <a:r>
              <a:rPr lang="fr-FR" sz="1500" dirty="0" err="1" smtClean="0"/>
              <a:t>ect</a:t>
            </a:r>
            <a:r>
              <a:rPr lang="fr-FR" sz="1500" dirty="0" smtClean="0"/>
              <a:t>…)</a:t>
            </a:r>
            <a:r>
              <a:rPr lang="fr-FR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0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9073008" cy="1143000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  <a:r>
              <a:rPr lang="fr-FR" dirty="0" smtClean="0"/>
              <a:t>d’une campagne emailing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1500" dirty="0" smtClean="0"/>
              <a:t>Aller </a:t>
            </a:r>
            <a:r>
              <a:rPr lang="fr-FR" sz="1500" dirty="0" smtClean="0"/>
              <a:t>dans &gt; </a:t>
            </a:r>
            <a:r>
              <a:rPr lang="fr-FR" sz="1500" dirty="0" smtClean="0"/>
              <a:t>G2RC &gt;</a:t>
            </a:r>
            <a:r>
              <a:rPr lang="fr-FR" sz="1500" dirty="0"/>
              <a:t> </a:t>
            </a:r>
            <a:r>
              <a:rPr lang="fr-FR" sz="1500" dirty="0" smtClean="0"/>
              <a:t>Gestion de Campagne</a:t>
            </a:r>
            <a:r>
              <a:rPr lang="fr-FR" sz="1500" dirty="0" smtClean="0"/>
              <a:t> &gt;</a:t>
            </a:r>
            <a:r>
              <a:rPr lang="fr-FR" sz="1500" dirty="0"/>
              <a:t> </a:t>
            </a:r>
            <a:r>
              <a:rPr lang="fr-FR" sz="1500" dirty="0" smtClean="0"/>
              <a:t>Campagnes</a:t>
            </a:r>
          </a:p>
          <a:p>
            <a:pPr marL="0" indent="0">
              <a:buNone/>
            </a:pPr>
            <a:r>
              <a:rPr lang="fr-FR" sz="1500" dirty="0" smtClean="0"/>
              <a:t>( Toutes les campagnes se trouvent dans cette arborescence )</a:t>
            </a:r>
            <a:endParaRPr lang="fr-FR" sz="1500" dirty="0" smtClean="0"/>
          </a:p>
          <a:p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pPr marL="0" indent="0">
              <a:buNone/>
            </a:pPr>
            <a:endParaRPr lang="fr-FR" sz="1500" dirty="0" smtClean="0"/>
          </a:p>
          <a:p>
            <a:r>
              <a:rPr lang="fr-FR" sz="1500" dirty="0" smtClean="0"/>
              <a:t>Utiliser la barre de recherche pour </a:t>
            </a:r>
          </a:p>
          <a:p>
            <a:pPr marL="0" indent="0">
              <a:buNone/>
            </a:pPr>
            <a:r>
              <a:rPr lang="fr-FR" sz="1500" dirty="0"/>
              <a:t> </a:t>
            </a:r>
            <a:r>
              <a:rPr lang="fr-FR" sz="1500" dirty="0" smtClean="0"/>
              <a:t>       retrouver une campagne  =&gt;</a:t>
            </a:r>
            <a:endParaRPr lang="fr-FR" sz="15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Tuto</a:t>
            </a:r>
            <a:r>
              <a:rPr lang="fr-FR" dirty="0" smtClean="0"/>
              <a:t> : Création d’une campagne </a:t>
            </a:r>
            <a:r>
              <a:rPr lang="fr-FR" dirty="0" err="1" smtClean="0"/>
              <a:t>emailing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38" y="2132855"/>
            <a:ext cx="2057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2133" y="2060848"/>
            <a:ext cx="205740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20" y="2564904"/>
            <a:ext cx="5184576" cy="38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796136" y="2780928"/>
            <a:ext cx="3164160" cy="185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Statistiques d’une campagne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20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6984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Pour les statistiques d’une campagne :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0" y="1700808"/>
            <a:ext cx="7619776" cy="450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24812" y="191683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548948" y="1840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33162" y="1886344"/>
            <a:ext cx="1598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Chercher la campagne</a:t>
            </a:r>
            <a:endParaRPr lang="fr-FR" sz="1200" i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717" y="4118592"/>
            <a:ext cx="792095" cy="32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31031" y="4118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97882" y="4450098"/>
            <a:ext cx="792095" cy="161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189977" y="4346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7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 smtClean="0"/>
              <a:t>Présentation de l’interface de la campagne</a:t>
            </a:r>
          </a:p>
          <a:p>
            <a:pPr marL="0" indent="0">
              <a:buNone/>
            </a:pPr>
            <a:endParaRPr lang="fr-FR" sz="1500" b="1" dirty="0" smtClean="0"/>
          </a:p>
          <a:p>
            <a:pPr marL="0" indent="0">
              <a:buFont typeface="Arial" pitchFamily="34" charset="0"/>
              <a:buNone/>
            </a:pPr>
            <a:endParaRPr lang="fr-FR" sz="15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4" y="1700807"/>
            <a:ext cx="7632848" cy="468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1904" y="3429000"/>
            <a:ext cx="7766520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00013" y="5795972"/>
            <a:ext cx="23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Détails de la campagne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message de l’</a:t>
            </a:r>
            <a:r>
              <a:rPr lang="fr-FR" dirty="0" err="1"/>
              <a:t>emailing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/>
              <a:t>(1) </a:t>
            </a:r>
            <a:r>
              <a:rPr lang="fr-FR" sz="1500" dirty="0" smtClean="0"/>
              <a:t>Créer une nouvelle campagne. </a:t>
            </a:r>
          </a:p>
          <a:p>
            <a:pPr marL="0" indent="0">
              <a:buNone/>
            </a:pPr>
            <a:r>
              <a:rPr lang="fr-FR" sz="1200" dirty="0" smtClean="0"/>
              <a:t>Attention, il faut se trouver dans le bon dossier de l’arborescence (ex : pour PROMO ou PARTENAIRE :  campagnes &gt; </a:t>
            </a:r>
            <a:r>
              <a:rPr lang="fr-FR" sz="1200" dirty="0" err="1" smtClean="0"/>
              <a:t>Infopro</a:t>
            </a:r>
            <a:r>
              <a:rPr lang="fr-FR" sz="1200" dirty="0" smtClean="0"/>
              <a:t> )</a:t>
            </a:r>
          </a:p>
          <a:p>
            <a:pPr marL="0" indent="0">
              <a:buFont typeface="Arial" pitchFamily="34" charset="0"/>
              <a:buNone/>
            </a:pPr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 smtClean="0"/>
          </a:p>
          <a:p>
            <a:pPr marL="0" indent="0">
              <a:buFont typeface="Arial" pitchFamily="34" charset="0"/>
              <a:buNone/>
            </a:pPr>
            <a:endParaRPr lang="fr-FR" sz="1500" dirty="0" smtClean="0"/>
          </a:p>
          <a:p>
            <a:r>
              <a:rPr lang="fr-FR" sz="1500" dirty="0"/>
              <a:t>(2</a:t>
            </a:r>
            <a:r>
              <a:rPr lang="fr-FR" sz="1500" dirty="0" smtClean="0"/>
              <a:t>) Ou </a:t>
            </a:r>
            <a:r>
              <a:rPr lang="fr-FR" sz="1500" dirty="0"/>
              <a:t>dupliquer une campagne </a:t>
            </a:r>
            <a:r>
              <a:rPr lang="fr-FR" sz="1500" dirty="0" smtClean="0"/>
              <a:t>existante : clic droit sur la campagne &gt; dupliquer. </a:t>
            </a:r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r>
              <a:rPr lang="fr-FR" sz="1400" dirty="0" smtClean="0"/>
              <a:t>La plupart du temps, vous pourrez repartir d’une </a:t>
            </a:r>
          </a:p>
          <a:p>
            <a:pPr marL="0" indent="0">
              <a:buNone/>
            </a:pPr>
            <a:r>
              <a:rPr lang="fr-FR" sz="1400" dirty="0" smtClean="0"/>
              <a:t>campagne existante pour éviter de tout reconfigurer.</a:t>
            </a:r>
          </a:p>
          <a:p>
            <a:pPr marL="0" indent="0">
              <a:buNone/>
            </a:pPr>
            <a:r>
              <a:rPr lang="fr-FR" sz="1200" b="1" dirty="0" smtClean="0"/>
              <a:t>(Ex : Choix du dossier, lien de désinscription, @ de </a:t>
            </a:r>
            <a:r>
              <a:rPr lang="fr-FR" sz="1200" b="1" dirty="0" err="1" smtClean="0"/>
              <a:t>Reply</a:t>
            </a:r>
            <a:r>
              <a:rPr lang="fr-FR" sz="1200" b="1" dirty="0" smtClean="0"/>
              <a:t>, </a:t>
            </a:r>
            <a:r>
              <a:rPr lang="fr-FR" sz="1200" b="1" dirty="0" err="1" smtClean="0"/>
              <a:t>ect</a:t>
            </a:r>
            <a:r>
              <a:rPr lang="fr-FR" sz="1200" b="1" dirty="0" smtClean="0"/>
              <a:t>…)</a:t>
            </a:r>
          </a:p>
          <a:p>
            <a:pPr marL="0" indent="0">
              <a:buNone/>
            </a:pPr>
            <a:r>
              <a:rPr lang="fr-FR" sz="1400" dirty="0" smtClean="0"/>
              <a:t>Voir avec Valérie ou Béranger pour le choix de la </a:t>
            </a:r>
          </a:p>
          <a:p>
            <a:pPr marL="0" indent="0">
              <a:buNone/>
            </a:pPr>
            <a:r>
              <a:rPr lang="fr-FR" sz="1400" dirty="0" smtClean="0"/>
              <a:t>campagne à dupliquer.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903304"/>
            <a:ext cx="9036496" cy="159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16416" y="1898203"/>
            <a:ext cx="2367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56" y="3789040"/>
            <a:ext cx="4366320" cy="286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61856" y="5486499"/>
            <a:ext cx="12115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Informations globales de la campagne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r>
              <a:rPr lang="fr-FR" sz="1500" dirty="0" smtClean="0"/>
              <a:t>Bien vérifier que « Mode avancé (utilisateur confirmé) » est bien coché. Ce n’est pas toujours le cas quand on duplique une campagne. Puis cliquez sur suivant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" y="1772816"/>
            <a:ext cx="907923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242088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123728" y="2393832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Choisir le scénario « Diffuser par Email »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5" y="2850287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123727" y="2823231"/>
            <a:ext cx="601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Sélectionner « Envoyer un bon à tirer » </a:t>
            </a:r>
            <a:r>
              <a:rPr lang="fr-FR" sz="1200" i="1" dirty="0" smtClean="0">
                <a:solidFill>
                  <a:srgbClr val="FF0000"/>
                </a:solidFill>
              </a:rPr>
              <a:t>( Le mode éditer ne fera qu’enregistrer la campagne )</a:t>
            </a:r>
            <a:endParaRPr lang="fr-FR" sz="1200" i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4" y="3281798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123726" y="3254742"/>
            <a:ext cx="1639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Libellé de la campagne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574" y="3470862"/>
            <a:ext cx="1232520" cy="39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008723" y="3552613"/>
            <a:ext cx="357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Choisir ce type de diffusion et Code titre pour nos OP</a:t>
            </a:r>
            <a:endParaRPr lang="fr-FR" sz="1200" b="1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" y="5445224"/>
            <a:ext cx="8963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41852" y="6093296"/>
            <a:ext cx="15498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020272" y="6352007"/>
            <a:ext cx="68573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7544" y="2347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3888" y="277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53890" y="3208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67544" y="3506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707037" y="6016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718586" y="627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7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852" y="5740850"/>
            <a:ext cx="15498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707037" y="566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7405"/>
            <a:ext cx="8820472" cy="242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43" y="3301153"/>
            <a:ext cx="3743100" cy="26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68" y="3208575"/>
            <a:ext cx="2601267" cy="187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Choix de la cible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2204864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547664" y="2174376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Choisir « Base de données »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6436" y="2686230"/>
            <a:ext cx="6120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519" y="212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192377" y="260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355009" y="447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400720" y="484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07303" y="4617132"/>
            <a:ext cx="1224136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6576305" y="4895001"/>
            <a:ext cx="1909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Rechercher dans ce dossier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8104" y="4995281"/>
            <a:ext cx="72008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" y="1600094"/>
            <a:ext cx="4386664" cy="238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Choix de la cible (suite)</a:t>
            </a:r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endParaRPr lang="fr-FR" sz="1500" dirty="0"/>
          </a:p>
          <a:p>
            <a:pPr marL="0" indent="0">
              <a:buNone/>
            </a:pPr>
            <a:endParaRPr lang="fr-FR" sz="1500" dirty="0" smtClean="0"/>
          </a:p>
          <a:p>
            <a:pPr marL="0" indent="0">
              <a:buNone/>
            </a:pPr>
            <a:endParaRPr lang="fr-FR" sz="1500" dirty="0"/>
          </a:p>
          <a:p>
            <a:endParaRPr lang="fr-FR" sz="1500" dirty="0" smtClean="0"/>
          </a:p>
          <a:p>
            <a:endParaRPr lang="fr-FR" sz="1500" dirty="0" smtClean="0"/>
          </a:p>
          <a:p>
            <a:r>
              <a:rPr lang="fr-FR" sz="1500" dirty="0" smtClean="0"/>
              <a:t>Après avoir cocher la cible du BAT &gt; Suivant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264" y="2625931"/>
            <a:ext cx="74010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719371" y="2595443"/>
            <a:ext cx="3355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Rechercher le groupe de Valérie et le sélectionner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7578" y="2549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412775"/>
            <a:ext cx="3156736" cy="484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580112" y="5624791"/>
            <a:ext cx="1578368" cy="10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5278426" y="55024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Paramètres généraux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00808"/>
            <a:ext cx="6810071" cy="420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3688" y="2564904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282683" y="2575937"/>
            <a:ext cx="1749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 Renseigner date d’envoi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646590" y="5579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831961" y="5625599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131840" y="2524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475145" y="3372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707393" y="3372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40838" y="4337768"/>
            <a:ext cx="1311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Mettre 20 000 / h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359089" y="4299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39" y="3474085"/>
            <a:ext cx="1460768" cy="17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54" y="4645661"/>
            <a:ext cx="349450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763688" y="3470276"/>
            <a:ext cx="1368152" cy="17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85" y="3484814"/>
            <a:ext cx="1188477" cy="1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964685" y="3483100"/>
            <a:ext cx="967355" cy="161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8820"/>
            <a:ext cx="5126901" cy="371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une nouvelle campagne (1)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: Création d’une campagne emailing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625208" y="6428358"/>
            <a:ext cx="1683757" cy="303903"/>
          </a:xfrm>
        </p:spPr>
        <p:txBody>
          <a:bodyPr/>
          <a:lstStyle/>
          <a:p>
            <a:fld id="{7B4C7994-167A-49FC-B572-CE9DD73725E2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 smtClean="0"/>
              <a:t>Paramètres de l’envoi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420888"/>
            <a:ext cx="453650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078181" y="284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515" y="3933056"/>
            <a:ext cx="45365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078181" y="3964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263552" y="2894456"/>
            <a:ext cx="2233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Renseigner l’en-tête du message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263552" y="4010580"/>
            <a:ext cx="2994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Cocher HTML et texte et « tenir compte des </a:t>
            </a:r>
          </a:p>
          <a:p>
            <a:r>
              <a:rPr lang="fr-FR" sz="1200" b="1" dirty="0" smtClean="0">
                <a:solidFill>
                  <a:srgbClr val="FF0000"/>
                </a:solidFill>
              </a:rPr>
              <a:t>préférences des destinataires »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78181" y="551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263552" y="5563890"/>
            <a:ext cx="13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Cliquer sur suivant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885</Words>
  <Application>Microsoft Office PowerPoint</Application>
  <PresentationFormat>Affichage à l'écran (4:3)</PresentationFormat>
  <Paragraphs>252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Création d’une campagne emailing sur Néolane V4</vt:lpstr>
      <vt:lpstr>Création d’une campagne emailing</vt:lpstr>
      <vt:lpstr>Création du message de l’emailing</vt:lpstr>
      <vt:lpstr>Création du message de l’emailing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Créer une nouvelle campagne (1)</vt:lpstr>
      <vt:lpstr>Dupliquer une campagne (2)</vt:lpstr>
      <vt:lpstr>Dupliquer une campagne (2)</vt:lpstr>
      <vt:lpstr>Statistiques d’une campagne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Benariac</dc:creator>
  <cp:lastModifiedBy>Béranger Mercier</cp:lastModifiedBy>
  <cp:revision>97</cp:revision>
  <dcterms:created xsi:type="dcterms:W3CDTF">2012-07-20T14:32:27Z</dcterms:created>
  <dcterms:modified xsi:type="dcterms:W3CDTF">2015-11-04T14:43:29Z</dcterms:modified>
</cp:coreProperties>
</file>