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57" r:id="rId4"/>
    <p:sldId id="258" r:id="rId5"/>
    <p:sldId id="266" r:id="rId6"/>
    <p:sldId id="267" r:id="rId7"/>
    <p:sldId id="259" r:id="rId8"/>
    <p:sldId id="260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2" r:id="rId21"/>
    <p:sldId id="26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0C9-D251-4F61-9CC2-AB7D5C5A5075}" type="datetimeFigureOut">
              <a:rPr lang="fr-FR" smtClean="0"/>
              <a:t>13/02/2014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FEA6A-51D5-46F3-AEBB-8D8D50198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0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5A7C-D03F-4C1D-BF4D-27134196D0BF}" type="datetime1">
              <a:rPr lang="fr-FR" smtClean="0"/>
              <a:t>13/02/2014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0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87CD-112B-4832-A19E-4FD929A346E9}" type="datetime1">
              <a:rPr lang="fr-FR" smtClean="0"/>
              <a:t>13/02/2014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F069-D730-4061-AEB0-97DCDECC3059}" type="datetime1">
              <a:rPr lang="fr-FR" smtClean="0"/>
              <a:t>13/02/2014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5DD5-5AEE-46B8-8EE5-ABCC2057C320}" type="datetime1">
              <a:rPr lang="fr-FR" smtClean="0"/>
              <a:t>13/02/2014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3608040" cy="365125"/>
          </a:xfrm>
        </p:spPr>
        <p:txBody>
          <a:bodyPr/>
          <a:lstStyle/>
          <a:p>
            <a:r>
              <a:rPr lang="fr-FR" smtClean="0"/>
              <a:t>Tuto : Création d’une campagne emailing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7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B73-B423-4BCF-8566-11A47B18AE40}" type="datetime1">
              <a:rPr lang="fr-FR" smtClean="0"/>
              <a:t>13/02/2014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0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C57-94D1-472F-A00A-5BAD31049ECE}" type="datetime1">
              <a:rPr lang="fr-FR" smtClean="0"/>
              <a:t>13/02/2014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6D33-7BD5-4376-BC85-114F3F0B8440}" type="datetime1">
              <a:rPr lang="fr-FR" smtClean="0"/>
              <a:t>13/02/2014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08C8-9018-4120-B246-EBDDDC698687}" type="datetime1">
              <a:rPr lang="fr-FR" smtClean="0"/>
              <a:t>13/02/2014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6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114-258E-40DD-88B5-DED31D7CB9C1}" type="datetime1">
              <a:rPr lang="fr-FR" smtClean="0"/>
              <a:t>13/02/2014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7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7A27-147D-4CF8-B143-BDC76D51577D}" type="datetime1">
              <a:rPr lang="fr-FR" smtClean="0"/>
              <a:t>13/02/2014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3646-BA25-4DAB-9B23-453BF868C56A}" type="datetime1">
              <a:rPr lang="fr-FR" smtClean="0"/>
              <a:t>13/02/2014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6771" y="6381328"/>
            <a:ext cx="9144000" cy="5040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B8D0BE7-275B-45B6-8DD8-59653A848A86}" type="datetime1">
              <a:rPr lang="fr-FR" smtClean="0"/>
              <a:t>13/02/2014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Tuto : Création d’une campagne emailing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4C7994-167A-49FC-B572-CE9DD73725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ne.campaigncommander.com/login/UI/Log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nom.prenom@infopro-digita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technique@infopro-digita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717032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Création d’une campagne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emailing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sur SMART FOCUS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64" t="36760" r="21027" b="36285"/>
          <a:stretch>
            <a:fillRect/>
          </a:stretch>
        </p:blipFill>
        <p:spPr bwMode="auto">
          <a:xfrm>
            <a:off x="2238375" y="1652588"/>
            <a:ext cx="46672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-10707" y="6525344"/>
            <a:ext cx="9144000" cy="3326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3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Envoi de TEST et BAT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8229600" cy="553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 smtClean="0"/>
              <a:t>Envoi d’un BAT (</a:t>
            </a:r>
            <a:r>
              <a:rPr lang="fr-FR" sz="1500" dirty="0" smtClean="0"/>
              <a:t>aux adresses BAT)</a:t>
            </a:r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Aller </a:t>
            </a:r>
            <a:r>
              <a:rPr lang="fr-FR" sz="1500" dirty="0" smtClean="0"/>
              <a:t>dans </a:t>
            </a:r>
            <a:r>
              <a:rPr lang="fr-FR" sz="1500" dirty="0" smtClean="0"/>
              <a:t>« Envoyer </a:t>
            </a:r>
            <a:r>
              <a:rPr lang="fr-FR" sz="1500" dirty="0" smtClean="0"/>
              <a:t>un message de </a:t>
            </a:r>
            <a:r>
              <a:rPr lang="fr-FR" sz="1500" dirty="0" smtClean="0"/>
              <a:t>test »</a:t>
            </a:r>
          </a:p>
          <a:p>
            <a:endParaRPr lang="fr-FR" sz="1500" dirty="0" smtClean="0"/>
          </a:p>
          <a:p>
            <a:r>
              <a:rPr lang="fr-FR" sz="1500" dirty="0" smtClean="0"/>
              <a:t>Décocher html et </a:t>
            </a:r>
            <a:r>
              <a:rPr lang="fr-FR" sz="1500" dirty="0" err="1" smtClean="0"/>
              <a:t>text</a:t>
            </a:r>
            <a:r>
              <a:rPr lang="fr-FR" sz="1500" dirty="0" smtClean="0"/>
              <a:t> pour ne laisser que </a:t>
            </a:r>
          </a:p>
          <a:p>
            <a:pPr marL="0" indent="0">
              <a:buNone/>
            </a:pPr>
            <a:r>
              <a:rPr lang="fr-FR" sz="1500" dirty="0" smtClean="0"/>
              <a:t>        </a:t>
            </a:r>
            <a:r>
              <a:rPr lang="fr-FR" sz="1500" dirty="0" err="1" smtClean="0"/>
              <a:t>multipart</a:t>
            </a: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Remplacer [TEST] par [BAT] dans l’objet</a:t>
            </a:r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Sélectionner le groupe @BAT IPD </a:t>
            </a:r>
            <a:r>
              <a:rPr lang="fr-FR" sz="1500" dirty="0" smtClean="0"/>
              <a:t>et</a:t>
            </a:r>
          </a:p>
          <a:p>
            <a:pPr marL="0" indent="0">
              <a:buNone/>
            </a:pPr>
            <a:r>
              <a:rPr lang="fr-FR" sz="1500" dirty="0" smtClean="0"/>
              <a:t>        </a:t>
            </a:r>
            <a:r>
              <a:rPr lang="fr-FR" sz="1500" dirty="0"/>
              <a:t>c</a:t>
            </a:r>
            <a:r>
              <a:rPr lang="fr-FR" sz="1500" dirty="0" smtClean="0"/>
              <a:t>ocher les adresses de BAT 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Puis, cliquer </a:t>
            </a:r>
            <a:r>
              <a:rPr lang="fr-FR" sz="1500" u="sng" dirty="0" smtClean="0">
                <a:solidFill>
                  <a:srgbClr val="FF0000"/>
                </a:solidFill>
              </a:rPr>
              <a:t>sur Envoyer le </a:t>
            </a:r>
            <a:r>
              <a:rPr lang="fr-FR" sz="1500" u="sng" dirty="0" smtClean="0">
                <a:solidFill>
                  <a:srgbClr val="FF0000"/>
                </a:solidFill>
              </a:rPr>
              <a:t>test</a:t>
            </a: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10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4662778" cy="401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9992" y="5445224"/>
            <a:ext cx="432048" cy="26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00192" y="2708920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58994"/>
            <a:ext cx="2837929" cy="142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3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Import de fichier et création d’un segment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4269160" cy="553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/>
              <a:t>Import de </a:t>
            </a:r>
            <a:r>
              <a:rPr lang="fr-FR" sz="1500" b="1" dirty="0" smtClean="0"/>
              <a:t>fichier</a:t>
            </a:r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Ouvrir le fichier Excel correspondant à la campagne livré par Laure</a:t>
            </a:r>
          </a:p>
          <a:p>
            <a:endParaRPr lang="fr-FR" sz="1500" dirty="0" smtClean="0"/>
          </a:p>
          <a:p>
            <a:r>
              <a:rPr lang="fr-FR" sz="1500" dirty="0" smtClean="0"/>
              <a:t>Ajouter les colonnes SOURCE, SERVICE et SEGMENT et renommer la colonne « email contact » en EMAIL</a:t>
            </a:r>
          </a:p>
          <a:p>
            <a:pPr lvl="1"/>
            <a:r>
              <a:rPr lang="fr-FR" sz="1100" dirty="0" smtClean="0"/>
              <a:t>Remplir la SOURCE : toujours INFOPRODATA</a:t>
            </a:r>
          </a:p>
          <a:p>
            <a:pPr lvl="1"/>
            <a:r>
              <a:rPr lang="fr-FR" sz="1100" dirty="0" smtClean="0"/>
              <a:t>Remplir le SERVICE : PROMO ou PARTENAIRE (suivant l’OP)</a:t>
            </a:r>
          </a:p>
          <a:p>
            <a:pPr marL="457200" lvl="1" indent="0">
              <a:buNone/>
            </a:pPr>
            <a:r>
              <a:rPr lang="fr-FR" sz="1100" dirty="0"/>
              <a:t>	</a:t>
            </a:r>
            <a:r>
              <a:rPr lang="fr-FR" sz="1100" dirty="0" smtClean="0"/>
              <a:t>	   (PARTENAIRE pour OP LEADS)</a:t>
            </a:r>
          </a:p>
          <a:p>
            <a:pPr lvl="1"/>
            <a:r>
              <a:rPr lang="fr-FR" sz="1100" dirty="0" smtClean="0"/>
              <a:t>Remplir le SEGMENT : NOM DE LA CAMPAGNE </a:t>
            </a:r>
          </a:p>
          <a:p>
            <a:pPr marL="457200" lvl="1" indent="0">
              <a:buNone/>
            </a:pPr>
            <a:r>
              <a:rPr lang="fr-FR" sz="1100" dirty="0" smtClean="0"/>
              <a:t>                                                 (en respectant le nommage)</a:t>
            </a:r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Etendre la sélection jusqu’à la fin du fichier</a:t>
            </a:r>
          </a:p>
          <a:p>
            <a:pPr lvl="1"/>
            <a:r>
              <a:rPr lang="fr-FR" sz="1100" dirty="0" smtClean="0"/>
              <a:t>Ne pas oublier de copier les cellules et non les incrémenter</a:t>
            </a:r>
          </a:p>
          <a:p>
            <a:endParaRPr lang="fr-FR" sz="1500" dirty="0"/>
          </a:p>
          <a:p>
            <a:endParaRPr lang="fr-FR" sz="1500" dirty="0" smtClean="0"/>
          </a:p>
          <a:p>
            <a:pPr marL="0" indent="0">
              <a:buNone/>
            </a:pPr>
            <a:r>
              <a:rPr lang="fr-FR" sz="1500" dirty="0" smtClean="0"/>
              <a:t>NB : Pour certaines campagnes LEADS, il faudra garder une colonne TOKEN (me demander pour plus d’informations)</a:t>
            </a: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11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63307"/>
            <a:ext cx="2520280" cy="72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èche droite 2"/>
          <p:cNvSpPr/>
          <p:nvPr/>
        </p:nvSpPr>
        <p:spPr>
          <a:xfrm>
            <a:off x="4283968" y="1916832"/>
            <a:ext cx="432048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32" y="2991026"/>
            <a:ext cx="4224139" cy="115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02" y="4547121"/>
            <a:ext cx="2398142" cy="8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èche droite 13"/>
          <p:cNvSpPr/>
          <p:nvPr/>
        </p:nvSpPr>
        <p:spPr>
          <a:xfrm>
            <a:off x="4652392" y="4835153"/>
            <a:ext cx="432048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244408" y="3501008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3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Import de fichier et création d’un segment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4269160" cy="553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/>
              <a:t>Import de </a:t>
            </a:r>
            <a:r>
              <a:rPr lang="fr-FR" sz="1500" b="1" dirty="0" smtClean="0"/>
              <a:t>fichier (suite)</a:t>
            </a:r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Enregistrer en format csv (séparateur point-virgule) sur le </a:t>
            </a:r>
            <a:r>
              <a:rPr lang="fr-FR" sz="1500" dirty="0"/>
              <a:t>serveur I:\@emailvision\Fichiers</a:t>
            </a: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12</a:t>
            </a:fld>
            <a:endParaRPr lang="fr-FR"/>
          </a:p>
        </p:txBody>
      </p:sp>
      <p:sp>
        <p:nvSpPr>
          <p:cNvPr id="3" name="Flèche droite 2"/>
          <p:cNvSpPr/>
          <p:nvPr/>
        </p:nvSpPr>
        <p:spPr>
          <a:xfrm>
            <a:off x="4427984" y="1916832"/>
            <a:ext cx="432048" cy="216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18" y="1268760"/>
            <a:ext cx="375893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9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Import de fichier et création d’un segment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4269160" cy="553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/>
              <a:t>Import de </a:t>
            </a:r>
            <a:r>
              <a:rPr lang="fr-FR" sz="1500" b="1" dirty="0" smtClean="0"/>
              <a:t>fichier (suite)</a:t>
            </a:r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Revenir sur SMART FOCUS</a:t>
            </a:r>
          </a:p>
          <a:p>
            <a:endParaRPr lang="fr-FR" sz="1500" dirty="0"/>
          </a:p>
          <a:p>
            <a:r>
              <a:rPr lang="fr-FR" sz="1600" dirty="0"/>
              <a:t>Aller dans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     Liste </a:t>
            </a:r>
            <a:r>
              <a:rPr lang="fr-FR" sz="1600" dirty="0"/>
              <a:t>&gt; </a:t>
            </a:r>
            <a:r>
              <a:rPr lang="fr-FR" sz="1600" dirty="0" smtClean="0"/>
              <a:t>Importer </a:t>
            </a:r>
            <a:r>
              <a:rPr lang="fr-FR" sz="1600" dirty="0"/>
              <a:t>&gt; Nouveau </a:t>
            </a:r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13</a:t>
            </a:fld>
            <a:endParaRPr lang="fr-FR"/>
          </a:p>
        </p:txBody>
      </p:sp>
      <p:sp>
        <p:nvSpPr>
          <p:cNvPr id="3" name="Flèche droite 2"/>
          <p:cNvSpPr/>
          <p:nvPr/>
        </p:nvSpPr>
        <p:spPr>
          <a:xfrm>
            <a:off x="2954505" y="2744924"/>
            <a:ext cx="252028" cy="10801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49" y="1695455"/>
            <a:ext cx="5472608" cy="40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41349" y="3484854"/>
            <a:ext cx="792088" cy="239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613357" y="4132926"/>
            <a:ext cx="792088" cy="239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565685" y="2116702"/>
            <a:ext cx="792088" cy="239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181309" y="34197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81309" y="40677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429781" y="20354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46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90" y="1863574"/>
            <a:ext cx="6261210" cy="379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Import de fichier et création d’un segment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2651958" cy="553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/>
              <a:t>Import de </a:t>
            </a:r>
            <a:r>
              <a:rPr lang="fr-FR" sz="1500" b="1" dirty="0" smtClean="0"/>
              <a:t>fichier (suite)</a:t>
            </a:r>
          </a:p>
          <a:p>
            <a:pPr marL="0" indent="0">
              <a:buNone/>
            </a:pPr>
            <a:endParaRPr lang="fr-FR" sz="1500" dirty="0" smtClean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Importer</a:t>
            </a:r>
          </a:p>
          <a:p>
            <a:pPr>
              <a:buFont typeface="+mj-lt"/>
              <a:buAutoNum type="arabicPeriod"/>
            </a:pPr>
            <a:endParaRPr lang="fr-FR" sz="1500" dirty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Choisissez le fichier préalablement enregistré </a:t>
            </a:r>
            <a:r>
              <a:rPr lang="fr-FR" sz="1500" dirty="0" smtClean="0"/>
              <a:t>sur le serveur</a:t>
            </a:r>
          </a:p>
          <a:p>
            <a:pPr>
              <a:buFont typeface="+mj-lt"/>
              <a:buAutoNum type="arabicPeriod"/>
            </a:pPr>
            <a:endParaRPr lang="fr-FR" sz="1500" dirty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Séparateur point-virgule</a:t>
            </a:r>
          </a:p>
          <a:p>
            <a:pPr>
              <a:buFont typeface="+mj-lt"/>
              <a:buAutoNum type="arabicPeriod"/>
            </a:pPr>
            <a:endParaRPr lang="fr-FR" sz="1500" dirty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Sélectionner « La première ligne donne le nom des colonnes »</a:t>
            </a:r>
          </a:p>
          <a:p>
            <a:pPr>
              <a:buFont typeface="+mj-lt"/>
              <a:buAutoNum type="arabicPeriod"/>
            </a:pPr>
            <a:endParaRPr lang="fr-FR" sz="1500" dirty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Import</a:t>
            </a:r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14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213757" y="3885544"/>
            <a:ext cx="792088" cy="119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176500" y="4581128"/>
            <a:ext cx="166555" cy="232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228184" y="2109840"/>
            <a:ext cx="648072" cy="239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372200" y="17728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76256" y="374524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876256" y="39957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91254" y="4088936"/>
            <a:ext cx="1197170" cy="119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876256" y="451255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05845" y="5043333"/>
            <a:ext cx="648072" cy="239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733492" y="4941168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Import de fichier et création d’un segment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2651958" cy="553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/>
              <a:t>Import de </a:t>
            </a:r>
            <a:r>
              <a:rPr lang="fr-FR" sz="1500" b="1" dirty="0" smtClean="0"/>
              <a:t>fichier (suite)</a:t>
            </a:r>
          </a:p>
          <a:p>
            <a:pPr marL="0" indent="0">
              <a:buNone/>
            </a:pPr>
            <a:endParaRPr lang="fr-FR" sz="1500" dirty="0" smtClean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Actualiser</a:t>
            </a:r>
          </a:p>
          <a:p>
            <a:pPr>
              <a:buFont typeface="+mj-lt"/>
              <a:buAutoNum type="arabicPeriod"/>
            </a:pPr>
            <a:endParaRPr lang="fr-FR" sz="1500" dirty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Cliquer </a:t>
            </a:r>
            <a:r>
              <a:rPr lang="fr-FR" sz="1500" dirty="0"/>
              <a:t>sur le dernier fichier importer </a:t>
            </a:r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15</a:t>
            </a:fld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00" y="1268760"/>
            <a:ext cx="4464496" cy="427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079396" y="4581128"/>
            <a:ext cx="792088" cy="239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51204" y="5157192"/>
            <a:ext cx="1656184" cy="239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943492" y="451598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72682" y="509204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75305"/>
            <a:ext cx="6658787" cy="400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Import de fichier et création d’un segment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1" y="1207293"/>
            <a:ext cx="8913169" cy="9975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500" b="1" dirty="0"/>
              <a:t>Import de </a:t>
            </a:r>
            <a:r>
              <a:rPr lang="fr-FR" sz="1500" b="1" dirty="0" smtClean="0"/>
              <a:t>fichier (suite)</a:t>
            </a:r>
            <a:endParaRPr lang="fr-FR" sz="1500" dirty="0" smtClean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LOWER(EMAIL), LOWER(SOURCE), LOWER(SERVICE) dans entrer ici votre propre critère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Remplacer la colonne segment (et TOKEN si il y en a) </a:t>
            </a:r>
          </a:p>
          <a:p>
            <a:pPr>
              <a:buFont typeface="+mj-lt"/>
              <a:buAutoNum type="arabicPeriod"/>
            </a:pPr>
            <a:r>
              <a:rPr lang="fr-FR" sz="1500" b="1" dirty="0" smtClean="0"/>
              <a:t>Lancer </a:t>
            </a:r>
            <a:r>
              <a:rPr lang="fr-FR" sz="1500" b="1" dirty="0"/>
              <a:t>l’import</a:t>
            </a:r>
            <a:r>
              <a:rPr lang="fr-FR" sz="1500" dirty="0"/>
              <a:t> en bas de page</a:t>
            </a:r>
          </a:p>
          <a:p>
            <a:pPr>
              <a:buFont typeface="+mj-lt"/>
              <a:buAutoNum type="arabicPeriod"/>
            </a:pPr>
            <a:endParaRPr lang="fr-FR" sz="1600" dirty="0" smtClean="0"/>
          </a:p>
          <a:p>
            <a:pPr>
              <a:buFont typeface="+mj-lt"/>
              <a:buAutoNum type="arabicPeriod"/>
            </a:pPr>
            <a:endParaRPr lang="fr-FR" sz="1600" dirty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16</a:t>
            </a:fld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722683" y="5301208"/>
            <a:ext cx="231521" cy="239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330195" y="2383749"/>
            <a:ext cx="1800200" cy="389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202403" y="23605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362643" y="527786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Import de fichier et création d’un segment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8733656" cy="553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/>
              <a:t>Import de </a:t>
            </a:r>
            <a:r>
              <a:rPr lang="fr-FR" sz="1500" b="1" dirty="0" smtClean="0"/>
              <a:t>fichier (suite)</a:t>
            </a:r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/>
              <a:t>Une fois que l’import est fait, vous arrivez automatiquement sur la page ci-dessous, quand  :</a:t>
            </a:r>
          </a:p>
          <a:p>
            <a:pPr lvl="1"/>
            <a:r>
              <a:rPr lang="fr-FR" sz="1200" dirty="0"/>
              <a:t>l’import est bon. Il est « DONE » en vert</a:t>
            </a:r>
          </a:p>
          <a:p>
            <a:pPr lvl="1"/>
            <a:r>
              <a:rPr lang="fr-FR" sz="1200" dirty="0"/>
              <a:t>L’import n’est pas bon il est en « ERROR » en rouge en cliquant sur « log » vous pouvez voir le motif de l’erreur. Il faut refaire l’import en fonction de l’erreur </a:t>
            </a:r>
          </a:p>
          <a:p>
            <a:pPr lvl="1"/>
            <a:r>
              <a:rPr lang="fr-FR" sz="1200" dirty="0"/>
              <a:t>L’import comporte quelques erreurs, il est « DONE WITH ERROR » : en cliquant sur « log » vous pouvez voir le motif de l’erreur (parfois c’est juste un email invalide ou une ligne </a:t>
            </a:r>
            <a:r>
              <a:rPr lang="fr-FR" sz="1200" dirty="0" smtClean="0"/>
              <a:t>rejetée) </a:t>
            </a:r>
            <a:endParaRPr lang="fr-FR" sz="1200" dirty="0"/>
          </a:p>
          <a:p>
            <a:pPr marL="0" indent="0">
              <a:buNone/>
            </a:pPr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17</a:t>
            </a:fld>
            <a:endParaRPr lang="fr-F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5829"/>
            <a:ext cx="490453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6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Import de fichier et création d’un segment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2822757" cy="5102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500" b="1" dirty="0" smtClean="0"/>
              <a:t>Création d’un segment</a:t>
            </a:r>
          </a:p>
          <a:p>
            <a:pPr marL="0" indent="0">
              <a:buNone/>
            </a:pPr>
            <a:endParaRPr lang="fr-FR" sz="1500" dirty="0" smtClean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Onglet Segments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Nouveau segment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Nom du segment = Nom de la campagne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Ajout rapide des champs</a:t>
            </a:r>
          </a:p>
          <a:p>
            <a:pPr lvl="1">
              <a:buFont typeface="+mj-lt"/>
              <a:buAutoNum type="arabicPeriod"/>
            </a:pPr>
            <a:r>
              <a:rPr lang="fr-FR" sz="1100" dirty="0" smtClean="0"/>
              <a:t>SOURCE</a:t>
            </a:r>
          </a:p>
          <a:p>
            <a:pPr lvl="1">
              <a:buFont typeface="+mj-lt"/>
              <a:buAutoNum type="arabicPeriod"/>
            </a:pPr>
            <a:r>
              <a:rPr lang="fr-FR" sz="1100" dirty="0" smtClean="0"/>
              <a:t>SERVICE</a:t>
            </a:r>
          </a:p>
          <a:p>
            <a:pPr lvl="1">
              <a:buFont typeface="+mj-lt"/>
              <a:buAutoNum type="arabicPeriod"/>
            </a:pPr>
            <a:r>
              <a:rPr lang="fr-FR" sz="1100" dirty="0" smtClean="0"/>
              <a:t>SEGMENT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SOURCE = INFOPRODATA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SERVICE = PROMO OU PARTENAIRE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SEGMENT = NOM DE LA CMAPAGNE</a:t>
            </a:r>
          </a:p>
          <a:p>
            <a:pPr lvl="1">
              <a:buFont typeface="+mj-lt"/>
              <a:buAutoNum type="arabicPeriod"/>
            </a:pPr>
            <a:r>
              <a:rPr lang="fr-FR" sz="1100" dirty="0" smtClean="0"/>
              <a:t>(NB : correspond au nommage des champs du fichier Excel)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Faire un comptage et vérifier si il correspond au nombre d’adresse dans le ficher Excel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Sauvegarder </a:t>
            </a:r>
            <a:endParaRPr lang="fr-FR" sz="1500" dirty="0" smtClean="0"/>
          </a:p>
          <a:p>
            <a:pPr>
              <a:buFont typeface="+mj-lt"/>
              <a:buAutoNum type="arabicPeriod"/>
            </a:pPr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18</a:t>
            </a:fld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30244"/>
            <a:ext cx="6011017" cy="507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31840" y="2204864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300192" y="1230244"/>
            <a:ext cx="576064" cy="254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55976" y="1484784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292080" y="5013176"/>
            <a:ext cx="2160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68344" y="2060848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668344" y="2636912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668344" y="3212976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022884" y="6153400"/>
            <a:ext cx="1041503" cy="15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5779440" y="6149880"/>
            <a:ext cx="1243444" cy="15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873569" y="2115962"/>
            <a:ext cx="1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47338" y="1164134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121413" y="1408130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039226" y="5080538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415490" y="1948190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415490" y="2524254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17208" y="3100318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173765" y="5780548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486133" y="5784160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001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1196752"/>
            <a:ext cx="5400600" cy="515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Import de fichier et création d’un segment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2822757" cy="510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 smtClean="0"/>
              <a:t>Création d’un segment</a:t>
            </a:r>
          </a:p>
          <a:p>
            <a:pPr marL="0" indent="0">
              <a:buNone/>
            </a:pPr>
            <a:r>
              <a:rPr lang="fr-FR" sz="1500" b="1" dirty="0" smtClean="0"/>
              <a:t>(Comportemental)</a:t>
            </a:r>
          </a:p>
          <a:p>
            <a:pPr marL="0" indent="0">
              <a:buNone/>
            </a:pPr>
            <a:endParaRPr lang="fr-FR" sz="1500" dirty="0" smtClean="0"/>
          </a:p>
          <a:p>
            <a:pPr>
              <a:buFont typeface="+mj-lt"/>
              <a:buAutoNum type="arabicPeriod"/>
            </a:pPr>
            <a:r>
              <a:rPr lang="fr-FR" sz="1500" dirty="0" smtClean="0"/>
              <a:t>Onglet Segments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Nouveau segment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Nom du segment = Nom de la campagne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Dans l’onglet Comportemental, ajout rapide d’une action sur la campagne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Choisir l’action comportementale voulu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Sélectionner la campagne</a:t>
            </a:r>
          </a:p>
          <a:p>
            <a:pPr>
              <a:buFont typeface="+mj-lt"/>
              <a:buAutoNum type="arabicPeriod"/>
            </a:pPr>
            <a:r>
              <a:rPr lang="fr-FR" sz="1500" dirty="0"/>
              <a:t>Faire un </a:t>
            </a:r>
            <a:r>
              <a:rPr lang="fr-FR" sz="1500" dirty="0" smtClean="0"/>
              <a:t>comptage</a:t>
            </a:r>
            <a:endParaRPr lang="fr-FR" sz="1500" dirty="0"/>
          </a:p>
          <a:p>
            <a:pPr>
              <a:buFont typeface="+mj-lt"/>
              <a:buAutoNum type="arabicPeriod"/>
            </a:pPr>
            <a:r>
              <a:rPr lang="fr-FR" sz="1500" dirty="0"/>
              <a:t>Sauvegarder </a:t>
            </a:r>
          </a:p>
          <a:p>
            <a:pPr>
              <a:buFont typeface="+mj-lt"/>
              <a:buAutoNum type="arabicPeriod"/>
            </a:pPr>
            <a:endParaRPr lang="fr-FR" sz="1500" dirty="0" smtClean="0"/>
          </a:p>
          <a:p>
            <a:pPr>
              <a:buFont typeface="+mj-lt"/>
              <a:buAutoNum type="arabicPeriod"/>
            </a:pPr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19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131840" y="170080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300192" y="1196752"/>
            <a:ext cx="576064" cy="254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27984" y="1412776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511879" y="2420888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451757" y="2317068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864732" y="1624153"/>
            <a:ext cx="792088" cy="1106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909674" y="2212722"/>
            <a:ext cx="50753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022884" y="6153400"/>
            <a:ext cx="1041503" cy="15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5779440" y="6149880"/>
            <a:ext cx="1243444" cy="15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873569" y="1624154"/>
            <a:ext cx="1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47338" y="1124744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156039" y="1336122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198903" y="2198568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56820" y="1483097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17208" y="2100064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173765" y="5780548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486133" y="5784160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du message de l’</a:t>
            </a:r>
            <a:r>
              <a:rPr lang="fr-FR" dirty="0" err="1" smtClean="0"/>
              <a:t>emailing</a:t>
            </a:r>
            <a:endParaRPr lang="fr-FR" dirty="0" smtClean="0"/>
          </a:p>
          <a:p>
            <a:r>
              <a:rPr lang="fr-FR" dirty="0" smtClean="0"/>
              <a:t>Envoi de TEST et BAT</a:t>
            </a:r>
            <a:endParaRPr lang="fr-FR" dirty="0" smtClean="0"/>
          </a:p>
          <a:p>
            <a:r>
              <a:rPr lang="fr-FR" dirty="0" smtClean="0"/>
              <a:t>Import </a:t>
            </a:r>
            <a:r>
              <a:rPr lang="fr-FR" dirty="0"/>
              <a:t>de fichier </a:t>
            </a:r>
            <a:r>
              <a:rPr lang="fr-FR" dirty="0" smtClean="0"/>
              <a:t>et création d’un segment</a:t>
            </a:r>
          </a:p>
          <a:p>
            <a:r>
              <a:rPr lang="fr-FR" dirty="0" smtClean="0"/>
              <a:t>Création </a:t>
            </a:r>
            <a:r>
              <a:rPr lang="fr-FR" dirty="0"/>
              <a:t>d’une</a:t>
            </a:r>
            <a:r>
              <a:rPr lang="fr-FR" dirty="0" smtClean="0"/>
              <a:t> campagne </a:t>
            </a:r>
            <a:r>
              <a:rPr lang="fr-FR" dirty="0" err="1" smtClean="0"/>
              <a:t>emailing</a:t>
            </a:r>
            <a:endParaRPr lang="fr-FR" dirty="0" smtClean="0"/>
          </a:p>
          <a:p>
            <a:r>
              <a:rPr lang="fr-FR" dirty="0" smtClean="0"/>
              <a:t>Poster la campagne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19265" y="5463823"/>
            <a:ext cx="270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A50021"/>
                </a:solidFill>
                <a:latin typeface="+mn-lt"/>
              </a:rPr>
              <a:t>Lien </a:t>
            </a:r>
            <a:r>
              <a:rPr lang="fr-FR" sz="2000" dirty="0" err="1">
                <a:solidFill>
                  <a:srgbClr val="A50021"/>
                </a:solidFill>
                <a:latin typeface="+mn-lt"/>
              </a:rPr>
              <a:t>E</a:t>
            </a:r>
            <a:r>
              <a:rPr lang="fr-FR" sz="2000" dirty="0" err="1" smtClean="0">
                <a:solidFill>
                  <a:srgbClr val="A50021"/>
                </a:solidFill>
                <a:latin typeface="+mn-lt"/>
              </a:rPr>
              <a:t>mailvision</a:t>
            </a:r>
            <a:endParaRPr lang="fr-FR" sz="2000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265" y="5849935"/>
            <a:ext cx="8598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>
                <a:hlinkClick r:id="rId2"/>
              </a:rPr>
              <a:t>https://logine.campaigncommander.com/login/UI/Login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5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campagne 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 smtClean="0"/>
              <a:t>Une fois </a:t>
            </a:r>
            <a:r>
              <a:rPr lang="fr-FR" sz="1500" b="1" dirty="0" smtClean="0"/>
              <a:t>le message et le segment créés, nous pouvons préparer la campagne</a:t>
            </a:r>
            <a:endParaRPr lang="fr-FR" sz="1500" b="1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20</a:t>
            </a:fld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82093"/>
            <a:ext cx="6228184" cy="339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2492896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380312" y="198884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868144" y="2276872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44208" y="278092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68144" y="3068960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588224" y="4149080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380312" y="3789040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92923" y="2000733"/>
            <a:ext cx="2822757" cy="5102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fr-FR" sz="1500" dirty="0" smtClean="0"/>
              <a:t>Onglet Campagne standard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Nouveau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Sélectionner le(s) segment(s) de la campagne + le segment TEST INTERNE ENVOI OP pour chaque envoi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Sélectionner les message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Le nom de la campagne est auto-complété = Nom du message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Sélectionner la date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Sélectionner l’heure</a:t>
            </a:r>
          </a:p>
          <a:p>
            <a:pPr>
              <a:buFont typeface="+mj-lt"/>
              <a:buAutoNum type="arabicPeriod"/>
            </a:pPr>
            <a:r>
              <a:rPr lang="fr-FR" sz="1500" dirty="0" smtClean="0"/>
              <a:t>Enregistrer </a:t>
            </a:r>
          </a:p>
          <a:p>
            <a:pPr>
              <a:buFont typeface="+mj-lt"/>
              <a:buAutoNum type="arabicPeriod"/>
            </a:pPr>
            <a:endParaRPr lang="fr-FR" sz="1500" dirty="0" smtClean="0"/>
          </a:p>
          <a:p>
            <a:pPr>
              <a:buFont typeface="+mj-lt"/>
              <a:buAutoNum type="arabicPeriod"/>
            </a:pPr>
            <a:endParaRPr lang="fr-FR" sz="1500" dirty="0" smtClean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Font typeface="Arial" pitchFamily="34" charset="0"/>
              <a:buNone/>
            </a:pPr>
            <a:endParaRPr lang="fr-FR" sz="1500" dirty="0" smtClean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Font typeface="Arial" pitchFamily="34" charset="0"/>
              <a:buNone/>
            </a:pPr>
            <a:endParaRPr lang="fr-FR" sz="1500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2950994" y="2411596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127458" y="1907540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615290" y="2308230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191354" y="2694657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615290" y="2983017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335370" y="4036422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27458" y="3748390"/>
            <a:ext cx="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Poster la campagne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fr-FR" sz="1500" dirty="0" smtClean="0"/>
              <a:t>Dans l’onglet Campagnes &gt; standard, </a:t>
            </a:r>
            <a:r>
              <a:rPr lang="fr-FR" sz="1500" b="1" dirty="0" smtClean="0"/>
              <a:t>poster</a:t>
            </a:r>
            <a:r>
              <a:rPr lang="fr-FR" sz="1500" dirty="0" smtClean="0"/>
              <a:t> la campagne, vérifier le volume puis</a:t>
            </a:r>
            <a:r>
              <a:rPr lang="fr-FR" sz="1500" dirty="0" smtClean="0"/>
              <a:t> </a:t>
            </a:r>
            <a:r>
              <a:rPr lang="fr-FR" sz="1500" b="1" dirty="0" smtClean="0"/>
              <a:t>Valider la campagne</a:t>
            </a:r>
            <a:endParaRPr lang="fr-FR" sz="1500" b="1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r>
              <a:rPr lang="fr-FR" sz="1500" dirty="0" smtClean="0"/>
              <a:t>Si il faut déposter la campagne cliquer sur l’enveloppe avec la croix rouge  </a:t>
            </a:r>
          </a:p>
          <a:p>
            <a:r>
              <a:rPr lang="fr-FR" sz="1500" dirty="0" smtClean="0"/>
              <a:t>Retourner dans le calendrier, si la campagne est en </a:t>
            </a:r>
            <a:r>
              <a:rPr lang="fr-FR" sz="1500" dirty="0" smtClean="0"/>
              <a:t>vert, elle </a:t>
            </a:r>
            <a:r>
              <a:rPr lang="fr-FR" sz="1500" dirty="0" smtClean="0"/>
              <a:t>est programmée, si </a:t>
            </a:r>
            <a:r>
              <a:rPr lang="fr-FR" sz="1500" dirty="0" smtClean="0"/>
              <a:t>elle est </a:t>
            </a:r>
            <a:r>
              <a:rPr lang="fr-FR" sz="1500" dirty="0" smtClean="0"/>
              <a:t>en orange elle n’est pas postée, si </a:t>
            </a:r>
            <a:r>
              <a:rPr lang="fr-FR" sz="1500" dirty="0" smtClean="0"/>
              <a:t>elle est </a:t>
            </a:r>
            <a:r>
              <a:rPr lang="fr-FR" sz="1500" dirty="0" smtClean="0"/>
              <a:t>en gris elle a été </a:t>
            </a:r>
            <a:r>
              <a:rPr lang="fr-FR" sz="1500" dirty="0" smtClean="0"/>
              <a:t>envoyé.</a:t>
            </a:r>
            <a:endParaRPr lang="fr-FR" sz="1500" dirty="0" smtClean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21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92280" cy="155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52966"/>
            <a:ext cx="3703712" cy="121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1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/>
              <a:t>Création du message de l’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 smtClean="0"/>
              <a:t>Intégration du message HTML</a:t>
            </a:r>
            <a:endParaRPr lang="fr-FR" sz="1800" b="1" dirty="0"/>
          </a:p>
          <a:p>
            <a:endParaRPr lang="fr-FR" sz="1800" dirty="0" smtClean="0"/>
          </a:p>
          <a:p>
            <a:r>
              <a:rPr lang="fr-FR" sz="1500" dirty="0" smtClean="0"/>
              <a:t>Aller </a:t>
            </a:r>
            <a:r>
              <a:rPr lang="fr-FR" sz="1500" dirty="0" smtClean="0"/>
              <a:t>dans &gt; contenu &gt;Message &gt;Nouveau</a:t>
            </a:r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Copier </a:t>
            </a:r>
            <a:r>
              <a:rPr lang="fr-FR" sz="1500" dirty="0" smtClean="0"/>
              <a:t>coller </a:t>
            </a:r>
            <a:r>
              <a:rPr lang="fr-FR" sz="1500" dirty="0" smtClean="0"/>
              <a:t>le HTML à </a:t>
            </a:r>
            <a:r>
              <a:rPr lang="fr-FR" sz="1500" dirty="0" smtClean="0"/>
              <a:t>la place de</a:t>
            </a:r>
          </a:p>
          <a:p>
            <a:pPr marL="0" indent="0">
              <a:buNone/>
            </a:pPr>
            <a:r>
              <a:rPr lang="fr-FR" sz="1500" dirty="0"/>
              <a:t>d</a:t>
            </a:r>
            <a:r>
              <a:rPr lang="fr-FR" sz="1500" dirty="0" smtClean="0"/>
              <a:t>u </a:t>
            </a:r>
            <a:r>
              <a:rPr lang="fr-FR" sz="1500" dirty="0" smtClean="0"/>
              <a:t>texte surligné en bleu </a:t>
            </a:r>
            <a:r>
              <a:rPr lang="fr-FR" sz="1500" dirty="0" smtClean="0"/>
              <a:t>(en dessous de la balise </a:t>
            </a:r>
          </a:p>
          <a:p>
            <a:pPr marL="0" indent="0">
              <a:buNone/>
            </a:pPr>
            <a:r>
              <a:rPr lang="fr-FR" sz="1500" dirty="0" smtClean="0"/>
              <a:t>[EMV HTMLPART] ) =&gt; </a:t>
            </a: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3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7" y="2492896"/>
            <a:ext cx="3918889" cy="194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37556"/>
            <a:ext cx="2808312" cy="307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7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message de l’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Vérifier si il y a des « </a:t>
            </a:r>
            <a:r>
              <a:rPr lang="fr-FR" sz="1800" dirty="0" err="1" smtClean="0"/>
              <a:t>mailto</a:t>
            </a:r>
            <a:r>
              <a:rPr lang="fr-FR" sz="1800" dirty="0" smtClean="0"/>
              <a:t> » dans le fichier HTML </a:t>
            </a:r>
            <a:r>
              <a:rPr lang="fr-FR" sz="1800" dirty="0" smtClean="0"/>
              <a:t>(Hormis les </a:t>
            </a:r>
            <a:r>
              <a:rPr lang="fr-FR" sz="1800" dirty="0" err="1" smtClean="0"/>
              <a:t>mailto</a:t>
            </a:r>
            <a:r>
              <a:rPr lang="fr-FR" sz="1800" dirty="0" smtClean="0"/>
              <a:t> CNIL des mentions)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Si il y en a, insérer « http:// » devant le </a:t>
            </a:r>
            <a:r>
              <a:rPr lang="fr-FR" sz="1800" dirty="0" err="1" smtClean="0"/>
              <a:t>mailto</a:t>
            </a:r>
            <a:r>
              <a:rPr lang="fr-FR" sz="1800" dirty="0" smtClean="0"/>
              <a:t> afin de pouvoir traquer le lien.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Exemple: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Avant : &lt;a </a:t>
            </a:r>
            <a:r>
              <a:rPr lang="fr-FR" sz="1800" dirty="0" err="1" smtClean="0"/>
              <a:t>href</a:t>
            </a:r>
            <a:r>
              <a:rPr lang="fr-FR" sz="1800" dirty="0"/>
              <a:t>="</a:t>
            </a:r>
            <a:r>
              <a:rPr lang="fr-FR" sz="1800" dirty="0" smtClean="0">
                <a:hlinkClick r:id="rId2"/>
              </a:rPr>
              <a:t>mailto:nom.prenom@infopro-digital.com</a:t>
            </a:r>
            <a:r>
              <a:rPr lang="fr-FR" sz="1800" dirty="0"/>
              <a:t>"&gt;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Après </a:t>
            </a:r>
            <a:r>
              <a:rPr lang="fr-FR" sz="1800" dirty="0"/>
              <a:t>: &lt;a </a:t>
            </a:r>
            <a:r>
              <a:rPr lang="fr-FR" sz="1800" dirty="0" err="1" smtClean="0"/>
              <a:t>href</a:t>
            </a:r>
            <a:r>
              <a:rPr lang="fr-FR" sz="1800" dirty="0"/>
              <a:t>="</a:t>
            </a:r>
            <a:r>
              <a:rPr lang="fr-FR" sz="1800" u="sng" dirty="0" smtClean="0">
                <a:solidFill>
                  <a:srgbClr val="1200FE"/>
                </a:solidFill>
              </a:rPr>
              <a:t>http://</a:t>
            </a:r>
            <a:r>
              <a:rPr lang="fr-FR" sz="1800" dirty="0" smtClean="0">
                <a:hlinkClick r:id="rId2"/>
              </a:rPr>
              <a:t>mailto:nom.prenom@infopro-digital.com</a:t>
            </a:r>
            <a:r>
              <a:rPr lang="fr-FR" sz="1800" dirty="0"/>
              <a:t>"&gt;</a:t>
            </a: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9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message de l’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 smtClean="0"/>
              <a:t>Création du lien miroir et de désabonnement</a:t>
            </a:r>
          </a:p>
          <a:p>
            <a:pPr marL="0" indent="0">
              <a:buNone/>
            </a:pPr>
            <a:endParaRPr lang="fr-FR" sz="1500" b="1" dirty="0" smtClean="0"/>
          </a:p>
          <a:p>
            <a:pPr marL="0" indent="0">
              <a:buNone/>
            </a:pPr>
            <a:r>
              <a:rPr lang="fr-FR" sz="1500" dirty="0" smtClean="0"/>
              <a:t>(Les liens générés de SMART FOCUS viendront automatiquement s’insérer à la place de &amp;&amp;&amp; présent dans les liens des mentions légales)</a:t>
            </a:r>
            <a:endParaRPr lang="fr-FR" sz="1500" dirty="0" smtClean="0"/>
          </a:p>
          <a:p>
            <a:endParaRPr lang="fr-FR" sz="1500" dirty="0" smtClean="0"/>
          </a:p>
          <a:p>
            <a:r>
              <a:rPr lang="fr-FR" sz="1500" dirty="0" smtClean="0"/>
              <a:t>Aller </a:t>
            </a:r>
            <a:r>
              <a:rPr lang="fr-FR" sz="1500" dirty="0" smtClean="0"/>
              <a:t>dans &gt; Administration des </a:t>
            </a:r>
            <a:r>
              <a:rPr lang="fr-FR" sz="1500" dirty="0" smtClean="0"/>
              <a:t>liens</a:t>
            </a:r>
          </a:p>
          <a:p>
            <a:pPr lvl="1"/>
            <a:r>
              <a:rPr lang="fr-FR" sz="1100" dirty="0" smtClean="0"/>
              <a:t>Créer </a:t>
            </a:r>
            <a:r>
              <a:rPr lang="fr-FR" sz="1100" dirty="0" smtClean="0"/>
              <a:t>un lien avancé </a:t>
            </a:r>
            <a:endParaRPr lang="fr-FR" sz="1100" dirty="0"/>
          </a:p>
          <a:p>
            <a:pPr lvl="1"/>
            <a:r>
              <a:rPr lang="fr-FR" sz="1100" dirty="0" smtClean="0"/>
              <a:t>Lien </a:t>
            </a:r>
            <a:r>
              <a:rPr lang="fr-FR" sz="1100" dirty="0" err="1" smtClean="0"/>
              <a:t>mirroir</a:t>
            </a:r>
            <a:endParaRPr lang="fr-FR" sz="1100" dirty="0" smtClean="0"/>
          </a:p>
          <a:p>
            <a:pPr lvl="1"/>
            <a:r>
              <a:rPr lang="fr-FR" sz="1100" dirty="0" smtClean="0"/>
              <a:t>Choix </a:t>
            </a:r>
            <a:r>
              <a:rPr lang="fr-FR" sz="1100" dirty="0" smtClean="0"/>
              <a:t>2 : Sauvegarder/Ajouter le lien </a:t>
            </a:r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Puis</a:t>
            </a:r>
          </a:p>
          <a:p>
            <a:pPr lvl="1"/>
            <a:r>
              <a:rPr lang="fr-FR" sz="1100" dirty="0" smtClean="0"/>
              <a:t>Générer </a:t>
            </a:r>
            <a:r>
              <a:rPr lang="fr-FR" sz="1100" dirty="0"/>
              <a:t>un </a:t>
            </a:r>
            <a:r>
              <a:rPr lang="fr-FR" sz="1100" dirty="0" smtClean="0"/>
              <a:t>lien de désabonnement </a:t>
            </a:r>
            <a:endParaRPr lang="fr-FR" sz="1100" dirty="0" smtClean="0"/>
          </a:p>
          <a:p>
            <a:pPr lvl="1"/>
            <a:r>
              <a:rPr lang="fr-FR" sz="1100" dirty="0" smtClean="0"/>
              <a:t>Choix </a:t>
            </a:r>
            <a:r>
              <a:rPr lang="fr-FR" sz="1100" dirty="0"/>
              <a:t>2 : Sauvegarder/Ajouter le </a:t>
            </a:r>
            <a:r>
              <a:rPr lang="fr-FR" sz="1100" dirty="0" smtClean="0"/>
              <a:t>lien</a:t>
            </a:r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r>
              <a:rPr lang="fr-FR" sz="1500" u="sng" dirty="0" smtClean="0"/>
              <a:t>Suite sur la prochaine diapo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FF0000"/>
                </a:solidFill>
              </a:rPr>
              <a:t>Attention : on génère les liens en fonction de l’ordre dans le HTML. Si le lien de désabonnement est en 1</a:t>
            </a:r>
            <a:r>
              <a:rPr lang="fr-FR" sz="1500" baseline="30000" dirty="0">
                <a:solidFill>
                  <a:srgbClr val="FF0000"/>
                </a:solidFill>
              </a:rPr>
              <a:t>er</a:t>
            </a:r>
            <a:r>
              <a:rPr lang="fr-FR" sz="1500" dirty="0">
                <a:solidFill>
                  <a:srgbClr val="FF0000"/>
                </a:solidFill>
              </a:rPr>
              <a:t> on commence par </a:t>
            </a:r>
            <a:r>
              <a:rPr lang="fr-FR" sz="1500" dirty="0" smtClean="0">
                <a:solidFill>
                  <a:srgbClr val="FF0000"/>
                </a:solidFill>
              </a:rPr>
              <a:t>celui-ci</a:t>
            </a:r>
            <a:endParaRPr lang="fr-FR" sz="1500" dirty="0">
              <a:solidFill>
                <a:srgbClr val="FF0000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73" y="2550586"/>
            <a:ext cx="850046" cy="15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04719"/>
            <a:ext cx="2308815" cy="124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98515" y="3645024"/>
            <a:ext cx="648072" cy="20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80" y="4725144"/>
            <a:ext cx="1996696" cy="49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427984" y="4797152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5539063" y="3526899"/>
            <a:ext cx="216024" cy="20170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0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28" y="3516225"/>
            <a:ext cx="5255520" cy="23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message de l’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 err="1" smtClean="0"/>
              <a:t>Tracking</a:t>
            </a:r>
            <a:r>
              <a:rPr lang="fr-FR" sz="1500" b="1" dirty="0" smtClean="0"/>
              <a:t> des liens</a:t>
            </a:r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Sélectionner tous les liens identifiés </a:t>
            </a:r>
          </a:p>
          <a:p>
            <a:pPr lvl="1"/>
            <a:r>
              <a:rPr lang="fr-FR" sz="1100" dirty="0" smtClean="0"/>
              <a:t>Tracer les liens sélectionnés</a:t>
            </a:r>
            <a:endParaRPr lang="fr-FR" sz="1100" dirty="0" smtClean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Pour les </a:t>
            </a:r>
            <a:r>
              <a:rPr lang="fr-FR" sz="1500" dirty="0" err="1" smtClean="0"/>
              <a:t>mailto</a:t>
            </a:r>
            <a:r>
              <a:rPr lang="fr-FR" sz="1500" dirty="0" smtClean="0"/>
              <a:t> :</a:t>
            </a:r>
          </a:p>
          <a:p>
            <a:pPr lvl="1"/>
            <a:r>
              <a:rPr lang="fr-FR" sz="1100" dirty="0" smtClean="0"/>
              <a:t>Modifier le lien traqué </a:t>
            </a:r>
          </a:p>
          <a:p>
            <a:pPr lvl="1"/>
            <a:r>
              <a:rPr lang="fr-FR" sz="1100" dirty="0" smtClean="0"/>
              <a:t>Enlever le http://</a:t>
            </a:r>
          </a:p>
          <a:p>
            <a:pPr lvl="1"/>
            <a:r>
              <a:rPr lang="fr-FR" sz="1100" dirty="0" smtClean="0"/>
              <a:t>Enregistrer</a:t>
            </a:r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u="sng" dirty="0" smtClean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15748"/>
            <a:ext cx="2088232" cy="9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85792" y="2348880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385792" y="2659179"/>
            <a:ext cx="1725252" cy="27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9952" y="3501008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,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" name="Flèche droite 11"/>
          <p:cNvSpPr/>
          <p:nvPr/>
        </p:nvSpPr>
        <p:spPr>
          <a:xfrm>
            <a:off x="6588224" y="3573016"/>
            <a:ext cx="134761" cy="10085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55" y="3933056"/>
            <a:ext cx="581856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067944" y="4581128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,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172400" y="4797152"/>
            <a:ext cx="791024" cy="261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,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2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message de l’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 smtClean="0"/>
              <a:t>Complétion de l’en-tête</a:t>
            </a:r>
            <a:endParaRPr lang="fr-FR" sz="1500" b="1" dirty="0"/>
          </a:p>
          <a:p>
            <a:endParaRPr lang="fr-FR" sz="1500" dirty="0" smtClean="0"/>
          </a:p>
          <a:p>
            <a:r>
              <a:rPr lang="fr-FR" sz="1500" dirty="0" smtClean="0"/>
              <a:t>Cliquer sur En-tête puis remplir </a:t>
            </a:r>
            <a:r>
              <a:rPr lang="fr-FR" sz="1500" dirty="0" smtClean="0"/>
              <a:t>tous les champs encadrés en rouge : </a:t>
            </a:r>
            <a:endParaRPr lang="fr-FR" sz="1500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7</a:t>
            </a:fld>
            <a:endParaRPr lang="fr-FR"/>
          </a:p>
        </p:txBody>
      </p:sp>
      <p:sp>
        <p:nvSpPr>
          <p:cNvPr id="4" name="Flèche droite 3"/>
          <p:cNvSpPr/>
          <p:nvPr/>
        </p:nvSpPr>
        <p:spPr>
          <a:xfrm>
            <a:off x="6012160" y="3068960"/>
            <a:ext cx="288032" cy="1440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422286" y="281780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Respecter le nommage des campagnes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emailing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(voir « 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tuto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webmaster »)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3" y="2636911"/>
            <a:ext cx="4617219" cy="317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2853" y="3068960"/>
            <a:ext cx="94481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2853" y="3933056"/>
            <a:ext cx="87280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02853" y="4293096"/>
            <a:ext cx="87280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6012160" y="4224375"/>
            <a:ext cx="288032" cy="1440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444208" y="406555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Remplir le Sender et l’objet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ournis avec les éléments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3707904" y="5013176"/>
            <a:ext cx="288032" cy="1440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659868" y="494668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Choisir UTF-8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message de l’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 smtClean="0"/>
              <a:t>Version texte</a:t>
            </a:r>
          </a:p>
          <a:p>
            <a:endParaRPr lang="fr-FR" sz="1500" dirty="0"/>
          </a:p>
          <a:p>
            <a:r>
              <a:rPr lang="fr-FR" sz="1500" dirty="0" smtClean="0"/>
              <a:t>Retourner </a:t>
            </a:r>
            <a:r>
              <a:rPr lang="fr-FR" sz="1500" dirty="0" smtClean="0"/>
              <a:t>dans corps, </a:t>
            </a:r>
            <a:r>
              <a:rPr lang="fr-FR" sz="1500" dirty="0" smtClean="0"/>
              <a:t>liens </a:t>
            </a:r>
            <a:r>
              <a:rPr lang="fr-FR" sz="1500" dirty="0" smtClean="0"/>
              <a:t>et </a:t>
            </a:r>
            <a:r>
              <a:rPr lang="fr-FR" sz="1500" dirty="0" smtClean="0"/>
              <a:t>perso </a:t>
            </a:r>
            <a:endParaRPr lang="fr-FR" sz="1500" dirty="0" smtClean="0"/>
          </a:p>
          <a:p>
            <a:r>
              <a:rPr lang="fr-FR" sz="1500" dirty="0" smtClean="0"/>
              <a:t>Copier </a:t>
            </a:r>
            <a:r>
              <a:rPr lang="fr-FR" sz="1500" dirty="0" smtClean="0"/>
              <a:t>la </a:t>
            </a:r>
            <a:r>
              <a:rPr lang="fr-FR" sz="1500" dirty="0" smtClean="0"/>
              <a:t>version </a:t>
            </a:r>
            <a:r>
              <a:rPr lang="fr-FR" sz="1500" dirty="0" smtClean="0"/>
              <a:t>HTML en </a:t>
            </a:r>
            <a:r>
              <a:rPr lang="fr-FR" sz="1500" dirty="0" smtClean="0"/>
              <a:t>texte</a:t>
            </a:r>
            <a:endParaRPr lang="fr-FR" sz="1500" dirty="0" smtClean="0"/>
          </a:p>
          <a:p>
            <a:r>
              <a:rPr lang="fr-FR" sz="1500" dirty="0" smtClean="0">
                <a:solidFill>
                  <a:srgbClr val="FF0000"/>
                </a:solidFill>
              </a:rPr>
              <a:t>Puis Enregistrer </a:t>
            </a:r>
            <a:endParaRPr lang="fr-FR" sz="15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8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95" y="2065536"/>
            <a:ext cx="1326945" cy="10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76056" y="2416200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5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Envoi de TEST et BAT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30832" y="120729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 smtClean="0"/>
              <a:t>Envoi d’un TEST (</a:t>
            </a:r>
            <a:r>
              <a:rPr lang="fr-FR" sz="1500" dirty="0" smtClean="0"/>
              <a:t>à l’adresse </a:t>
            </a:r>
            <a:r>
              <a:rPr lang="fr-FR" sz="1500" dirty="0" smtClean="0">
                <a:hlinkClick r:id="rId2"/>
              </a:rPr>
              <a:t>technique@infopro-digital.com</a:t>
            </a:r>
            <a:r>
              <a:rPr lang="fr-FR" sz="1500" dirty="0" smtClean="0"/>
              <a:t>)</a:t>
            </a:r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Aller </a:t>
            </a:r>
            <a:r>
              <a:rPr lang="fr-FR" sz="1500" dirty="0" smtClean="0"/>
              <a:t>dans </a:t>
            </a:r>
            <a:r>
              <a:rPr lang="fr-FR" sz="1500" dirty="0" smtClean="0"/>
              <a:t>« Envoyer </a:t>
            </a:r>
            <a:r>
              <a:rPr lang="fr-FR" sz="1500" dirty="0" smtClean="0"/>
              <a:t>un message de </a:t>
            </a:r>
            <a:r>
              <a:rPr lang="fr-FR" sz="1500" dirty="0" smtClean="0"/>
              <a:t>test »</a:t>
            </a:r>
          </a:p>
          <a:p>
            <a:endParaRPr lang="fr-FR" sz="1500" dirty="0" smtClean="0"/>
          </a:p>
          <a:p>
            <a:r>
              <a:rPr lang="fr-FR" sz="1500" dirty="0" smtClean="0"/>
              <a:t>Décocher html et </a:t>
            </a:r>
            <a:r>
              <a:rPr lang="fr-FR" sz="1500" dirty="0" err="1" smtClean="0"/>
              <a:t>text</a:t>
            </a:r>
            <a:r>
              <a:rPr lang="fr-FR" sz="1500" dirty="0" smtClean="0"/>
              <a:t> pour ne laisser que </a:t>
            </a:r>
          </a:p>
          <a:p>
            <a:pPr marL="0" indent="0">
              <a:buNone/>
            </a:pPr>
            <a:r>
              <a:rPr lang="fr-FR" sz="1500" dirty="0" smtClean="0"/>
              <a:t>        </a:t>
            </a:r>
            <a:r>
              <a:rPr lang="fr-FR" sz="1500" dirty="0" err="1" smtClean="0"/>
              <a:t>multipart</a:t>
            </a: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Cocher l’adresse </a:t>
            </a:r>
            <a:r>
              <a:rPr lang="fr-FR" sz="1500" dirty="0" smtClean="0">
                <a:hlinkClick r:id="rId2"/>
              </a:rPr>
              <a:t>technique@infopro-digital.com</a:t>
            </a:r>
            <a:endParaRPr lang="fr-FR" sz="1500" dirty="0" smtClean="0"/>
          </a:p>
          <a:p>
            <a:endParaRPr lang="fr-FR" sz="1500" dirty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Puis, cliquer </a:t>
            </a:r>
            <a:r>
              <a:rPr lang="fr-FR" sz="1500" u="sng" dirty="0" smtClean="0">
                <a:solidFill>
                  <a:srgbClr val="FF0000"/>
                </a:solidFill>
              </a:rPr>
              <a:t>sur Envoyer le test </a:t>
            </a:r>
            <a:r>
              <a:rPr lang="fr-FR" sz="1500" dirty="0" smtClean="0"/>
              <a:t>tout en bas </a:t>
            </a:r>
            <a:endParaRPr lang="fr-FR" sz="1500" dirty="0" smtClean="0"/>
          </a:p>
          <a:p>
            <a:pPr marL="0" indent="0">
              <a:buNone/>
            </a:pPr>
            <a:r>
              <a:rPr lang="fr-FR" sz="1500" dirty="0"/>
              <a:t> </a:t>
            </a:r>
            <a:r>
              <a:rPr lang="fr-FR" sz="1500" dirty="0" smtClean="0"/>
              <a:t>       </a:t>
            </a:r>
            <a:r>
              <a:rPr lang="fr-FR" sz="1500" dirty="0" smtClean="0"/>
              <a:t>de </a:t>
            </a:r>
            <a:r>
              <a:rPr lang="fr-FR" sz="1500" dirty="0" smtClean="0"/>
              <a:t>la pop up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9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4662778" cy="401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9992" y="5445224"/>
            <a:ext cx="432048" cy="26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00192" y="2708920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0454"/>
            <a:ext cx="2307208" cy="43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957</Words>
  <Application>Microsoft Office PowerPoint</Application>
  <PresentationFormat>Affichage à l'écran (4:3)</PresentationFormat>
  <Paragraphs>348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Création d’une campagne emailing sur SMART FOCUS</vt:lpstr>
      <vt:lpstr>Sommaire </vt:lpstr>
      <vt:lpstr>Création du message de l’emailing</vt:lpstr>
      <vt:lpstr>Création du message de l’emailing</vt:lpstr>
      <vt:lpstr>Création du message de l’emailing</vt:lpstr>
      <vt:lpstr>Création du message de l’emailing</vt:lpstr>
      <vt:lpstr>Création du message de l’emailing</vt:lpstr>
      <vt:lpstr>Création du message de l’emailing</vt:lpstr>
      <vt:lpstr>Envoi de TEST et BAT</vt:lpstr>
      <vt:lpstr>Envoi de TEST et BAT</vt:lpstr>
      <vt:lpstr>Import de fichier et création d’un segment</vt:lpstr>
      <vt:lpstr>Import de fichier et création d’un segment</vt:lpstr>
      <vt:lpstr>Import de fichier et création d’un segment</vt:lpstr>
      <vt:lpstr>Import de fichier et création d’un segment</vt:lpstr>
      <vt:lpstr>Import de fichier et création d’un segment</vt:lpstr>
      <vt:lpstr>Import de fichier et création d’un segment</vt:lpstr>
      <vt:lpstr>Import de fichier et création d’un segment</vt:lpstr>
      <vt:lpstr>Import de fichier et création d’un segment</vt:lpstr>
      <vt:lpstr>Import de fichier et création d’un segment</vt:lpstr>
      <vt:lpstr>Création d’une campagne emailing</vt:lpstr>
      <vt:lpstr>Poster la campagne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Charline Benariac</dc:creator>
  <cp:lastModifiedBy>Béranger Mercier</cp:lastModifiedBy>
  <cp:revision>74</cp:revision>
  <dcterms:created xsi:type="dcterms:W3CDTF">2012-07-20T14:32:27Z</dcterms:created>
  <dcterms:modified xsi:type="dcterms:W3CDTF">2014-02-13T15:25:27Z</dcterms:modified>
</cp:coreProperties>
</file>