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1108" r:id="rId3"/>
    <p:sldId id="1399" r:id="rId4"/>
    <p:sldId id="1458" r:id="rId5"/>
    <p:sldId id="1416" r:id="rId6"/>
    <p:sldId id="1461" r:id="rId7"/>
    <p:sldId id="1462" r:id="rId8"/>
    <p:sldId id="1456" r:id="rId9"/>
    <p:sldId id="1463" r:id="rId10"/>
    <p:sldId id="1464" r:id="rId11"/>
    <p:sldId id="1457" r:id="rId12"/>
    <p:sldId id="1465" r:id="rId13"/>
    <p:sldId id="1466" r:id="rId14"/>
    <p:sldId id="1459" r:id="rId15"/>
    <p:sldId id="1417" r:id="rId16"/>
    <p:sldId id="1467" r:id="rId17"/>
    <p:sldId id="1468" r:id="rId18"/>
    <p:sldId id="1469" r:id="rId19"/>
    <p:sldId id="1470" r:id="rId20"/>
    <p:sldId id="1471" r:id="rId21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5F5F5F"/>
    <a:srgbClr val="B80023"/>
    <a:srgbClr val="FF6600"/>
    <a:srgbClr val="333333"/>
    <a:srgbClr val="080808"/>
    <a:srgbClr val="FF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70" autoAdjust="0"/>
    <p:restoredTop sz="92185" autoAdjust="0"/>
  </p:normalViewPr>
  <p:slideViewPr>
    <p:cSldViewPr snapToGrid="0">
      <p:cViewPr>
        <p:scale>
          <a:sx n="84" d="100"/>
          <a:sy n="84" d="100"/>
        </p:scale>
        <p:origin x="-546" y="-846"/>
      </p:cViewPr>
      <p:guideLst>
        <p:guide orient="horz" pos="537"/>
        <p:guide orient="horz" pos="1466"/>
        <p:guide orient="horz" pos="738"/>
        <p:guide orient="horz" pos="2155"/>
        <p:guide orient="horz" pos="3606"/>
        <p:guide pos="1403"/>
        <p:guide pos="296"/>
        <p:guide pos="5463"/>
        <p:guide pos="953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166" y="-11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914001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914001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914001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fld id="{886CC2C4-6E2D-46A9-A7C8-1F41FB0E7F16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537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914001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914001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914001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914001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fld id="{69FFE7AC-8615-4B3E-A536-1E9F5AB5E02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60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D069DBF-8E69-4111-8005-89CF2DE3ECE3}" type="slidenum">
              <a:rPr lang="en-US" smtClean="0">
                <a:latin typeface="Times" pitchFamily="18" charset="0"/>
              </a:rPr>
              <a:pPr defTabSz="911225"/>
              <a:t>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b"/>
          <a:lstStyle/>
          <a:p>
            <a:pPr algn="r" defTabSz="909638" eaLnBrk="0" hangingPunct="0"/>
            <a:fld id="{58ABF640-7014-4174-976F-F1C61832CB1C}" type="slidenum">
              <a:rPr lang="en-US" sz="1200"/>
              <a:pPr algn="r" defTabSz="909638" eaLnBrk="0" hangingPunct="0"/>
              <a:t>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17" tIns="45708" rIns="91417" bIns="45708"/>
          <a:lstStyle/>
          <a:p>
            <a:pPr eaLnBrk="1" hangingPunct="1"/>
            <a:endParaRPr lang="fr-FR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A5A7A01A-D1F3-4CB5-B286-7B16C71E3EC6}" type="slidenum">
              <a:rPr lang="en-US" smtClean="0">
                <a:latin typeface="Times" pitchFamily="18" charset="0"/>
              </a:rPr>
              <a:pPr defTabSz="911225"/>
              <a:t>1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D069DBF-8E69-4111-8005-89CF2DE3ECE3}" type="slidenum">
              <a:rPr lang="en-US" smtClean="0">
                <a:latin typeface="Times" pitchFamily="18" charset="0"/>
              </a:rPr>
              <a:pPr defTabSz="911225"/>
              <a:t>2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b"/>
          <a:lstStyle/>
          <a:p>
            <a:pPr algn="r" defTabSz="909638" eaLnBrk="0" hangingPunct="0"/>
            <a:fld id="{58ABF640-7014-4174-976F-F1C61832CB1C}" type="slidenum">
              <a:rPr lang="en-US" sz="1200"/>
              <a:pPr algn="r" defTabSz="909638" eaLnBrk="0" hangingPunct="0"/>
              <a:t>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17" tIns="45708" rIns="91417" bIns="45708"/>
          <a:lstStyle/>
          <a:p>
            <a:pPr eaLnBrk="1" hangingPunct="1"/>
            <a:endParaRPr lang="fr-FR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1225"/>
            <a:fld id="{CD069DBF-8E69-4111-8005-89CF2DE3ECE3}" type="slidenum">
              <a:rPr lang="en-US" smtClean="0">
                <a:latin typeface="Times" pitchFamily="18" charset="0"/>
              </a:rPr>
              <a:pPr defTabSz="911225"/>
              <a:t>12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b"/>
          <a:lstStyle/>
          <a:p>
            <a:pPr algn="r" defTabSz="909638" eaLnBrk="0" hangingPunct="0"/>
            <a:fld id="{58ABF640-7014-4174-976F-F1C61832CB1C}" type="slidenum">
              <a:rPr lang="en-US" sz="1200"/>
              <a:pPr algn="r" defTabSz="909638" eaLnBrk="0" hangingPunct="0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17" tIns="45708" rIns="91417" bIns="45708"/>
          <a:lstStyle/>
          <a:p>
            <a:pPr eaLnBrk="1" hangingPunct="1"/>
            <a:endParaRPr lang="fr-FR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Page </a:t>
            </a:r>
            <a:fld id="{DCE5C4D7-AD6B-4263-85A2-DF3BA438BBF8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  <p:sp>
        <p:nvSpPr>
          <p:cNvPr id="6" name="Rectangle 5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USINENOUVELLE.COM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Page </a:t>
            </a:r>
            <a:fld id="{BC938E30-B1CD-46B1-B9D4-C05F02AD925C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  <p:sp>
        <p:nvSpPr>
          <p:cNvPr id="6" name="Rectangle 5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USINENOUVELLE.COM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2088" y="623888"/>
            <a:ext cx="2128837" cy="54673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" y="623888"/>
            <a:ext cx="6237288" cy="54673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Page </a:t>
            </a:r>
            <a:fld id="{AD50284D-DFA2-4DE6-8747-CCC8001F111D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  <p:sp>
        <p:nvSpPr>
          <p:cNvPr id="6" name="Rectangle 5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USINENOUVELLE.COM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152400" y="623888"/>
            <a:ext cx="8518525" cy="54673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Page </a:t>
            </a:r>
            <a:fld id="{7F6A2E5C-994C-4AB7-8D2E-4D35748A5A6F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USINENOUVELLE.COM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Tuto Campaign Commander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USINENOUVELLE.COM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7F90-9435-4EEE-9603-F920A9BE6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5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Tuto Campaign Commander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USINENOUVELLE.COM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7F90-9435-4EEE-9603-F920A9BE6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740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Tuto Campaign Commander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USINENOUVELLE.COM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7F90-9435-4EEE-9603-F920A9BE6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57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Tuto Campaign Commander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USINENOUVELLE.COM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7F90-9435-4EEE-9603-F920A9BE6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522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Tuto Campaign Commander 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USINENOUVELLE.COM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7F90-9435-4EEE-9603-F920A9BE6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362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Tuto Campaign Commander 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USINENOUVELLE.COM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7F90-9435-4EEE-9603-F920A9BE6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453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Tuto Campaign Commander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USINENOUVELLE.COM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7F90-9435-4EEE-9603-F920A9BE6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62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Page </a:t>
            </a:r>
            <a:fld id="{54AA29A5-8A9F-4125-B7A8-BAF930B0BBA2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  <p:sp>
        <p:nvSpPr>
          <p:cNvPr id="6" name="Rectangle 5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USINENOUVELLE.COM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Tuto Campaign Commander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USINENOUVELLE.COM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7F90-9435-4EEE-9603-F920A9BE6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464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Tuto Campaign Commander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USINENOUVELLE.COM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7F90-9435-4EEE-9603-F920A9BE6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58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Tuto Campaign Commander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USINENOUVELLE.COM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7F90-9435-4EEE-9603-F920A9BE6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532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Tuto Campaign Commander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USINENOUVELLE.COM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7F90-9435-4EEE-9603-F920A9BE61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12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Page </a:t>
            </a:r>
            <a:fld id="{8200B65B-AB66-48B8-A5D0-18C75299DC71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  <p:sp>
        <p:nvSpPr>
          <p:cNvPr id="6" name="Rectangle 5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USINENOUVELLE.COM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1315" y="1519238"/>
            <a:ext cx="4087812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81525" y="1519238"/>
            <a:ext cx="4089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Page </a:t>
            </a:r>
            <a:fld id="{71423E6D-B192-4EA3-AB19-83B578580B9C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USINENOUVELLE.COM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Page </a:t>
            </a:r>
            <a:fld id="{EDB880E7-A7DD-41E3-A4B6-667B5FFA207E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  <p:sp>
        <p:nvSpPr>
          <p:cNvPr id="9" name="Rectangle 5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USINENOUVELLE.COM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Page </a:t>
            </a:r>
            <a:fld id="{C1D36DD6-90B4-444E-B7D0-C0449DBBA1A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USINENOUVELLE.COM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dirty="0"/>
              <a:t>Page </a:t>
            </a:r>
            <a:fld id="{D93F5B88-6678-41FC-B532-EDD713341FF2}" type="slidenum">
              <a:rPr lang="fr-CA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USINENOUVELLE.COM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Page </a:t>
            </a:r>
            <a:fld id="{4638E609-0255-4651-B6C8-8868CD887991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USINENOUVELLE.COM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Page </a:t>
            </a:r>
            <a:fld id="{62FC9527-EC9F-4AE4-85F5-610B9B5F64A4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USINENOUVELLE.COM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12700"/>
            <a:ext cx="91424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7" descr="footer2_ppt_2004"/>
          <p:cNvPicPr>
            <a:picLocks noChangeAspect="1" noChangeArrowheads="1"/>
          </p:cNvPicPr>
          <p:nvPr userDrawn="1"/>
        </p:nvPicPr>
        <p:blipFill>
          <a:blip r:embed="rId15" cstate="print"/>
          <a:srcRect l="47713"/>
          <a:stretch>
            <a:fillRect/>
          </a:stretch>
        </p:blipFill>
        <p:spPr bwMode="auto">
          <a:xfrm>
            <a:off x="8224838" y="44450"/>
            <a:ext cx="8509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25" y="6610350"/>
            <a:ext cx="29765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bg1"/>
                </a:solidFill>
                <a:latin typeface="dyn"/>
              </a:defRPr>
            </a:lvl1pPr>
          </a:lstStyle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62688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bg1"/>
                </a:solidFill>
                <a:latin typeface="dyn"/>
              </a:defRPr>
            </a:lvl1pPr>
          </a:lstStyle>
          <a:p>
            <a:pPr>
              <a:defRPr/>
            </a:pPr>
            <a:r>
              <a:rPr lang="fr-CA"/>
              <a:t>Page </a:t>
            </a:r>
            <a:fld id="{B4496F6D-DE4F-4C57-AD6C-7CFB1D5ECEB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519238"/>
            <a:ext cx="832961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Internet est plus que jamais stratégique pour le Club et tout doit être mis en œuvre pour développer le business en ligne sur tous les marchés</a:t>
            </a:r>
          </a:p>
          <a:p>
            <a:pPr lvl="0"/>
            <a:endParaRPr lang="fr-FR" smtClean="0"/>
          </a:p>
          <a:p>
            <a:pPr lvl="0"/>
            <a:r>
              <a:rPr lang="fr-FR" smtClean="0"/>
              <a:t>Le projet de refonte est une formidable opportunité pour Nurun :</a:t>
            </a:r>
          </a:p>
          <a:p>
            <a:pPr lvl="1"/>
            <a:r>
              <a:rPr lang="fr-FR" smtClean="0"/>
              <a:t>de lever les incohérences de mise en place à l’international</a:t>
            </a:r>
          </a:p>
          <a:p>
            <a:pPr lvl="1"/>
            <a:r>
              <a:rPr lang="fr-FR" smtClean="0"/>
              <a:t>d’obtenir un consensus sur la question « comment faire de la marque ET du commerce ? »</a:t>
            </a:r>
          </a:p>
          <a:p>
            <a:pPr lvl="1"/>
            <a:r>
              <a:rPr lang="fr-FR" smtClean="0"/>
              <a:t>de passer à la vitesse supérieure en mettant en place une équipe dédiée, renouvelée et légitimée auprès de tous par l’appel d’offres</a:t>
            </a:r>
          </a:p>
        </p:txBody>
      </p:sp>
      <p:sp>
        <p:nvSpPr>
          <p:cNvPr id="1031" name="Rectangle 48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623888"/>
            <a:ext cx="77724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Click to edit Master title style</a:t>
            </a:r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588" y="6607175"/>
            <a:ext cx="30734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chemeClr val="bg1"/>
                </a:solidFill>
                <a:latin typeface="dyn"/>
              </a:defRPr>
            </a:lvl1pPr>
          </a:lstStyle>
          <a:p>
            <a:pPr>
              <a:defRPr/>
            </a:pPr>
            <a:r>
              <a:rPr lang="fr-CA"/>
              <a:t>USINENOUVELLE.COM</a:t>
            </a:r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 l="20764" t="36760" r="24734" b="40459"/>
          <a:stretch>
            <a:fillRect/>
          </a:stretch>
        </p:blipFill>
        <p:spPr bwMode="auto">
          <a:xfrm>
            <a:off x="7162800" y="28575"/>
            <a:ext cx="1844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</a:defRPr>
      </a:lvl9pPr>
    </p:titleStyle>
    <p:bodyStyle>
      <a:lvl1pPr marL="273050" indent="-27305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2400">
          <a:solidFill>
            <a:srgbClr val="535137"/>
          </a:solidFill>
          <a:latin typeface="+mn-lt"/>
          <a:ea typeface="+mn-ea"/>
          <a:cs typeface="+mn-cs"/>
        </a:defRPr>
      </a:lvl1pPr>
      <a:lvl2pPr marL="884238" indent="-349250" algn="just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è"/>
        <a:defRPr sz="2000">
          <a:solidFill>
            <a:srgbClr val="535137"/>
          </a:solidFill>
          <a:latin typeface="+mn-lt"/>
        </a:defRPr>
      </a:lvl2pPr>
      <a:lvl3pPr marL="1231900" indent="-168275" algn="l" rtl="0" eaLnBrk="0" fontAlgn="base" hangingPunct="0">
        <a:spcBef>
          <a:spcPct val="20000"/>
        </a:spcBef>
        <a:spcAft>
          <a:spcPct val="0"/>
        </a:spcAft>
        <a:buClr>
          <a:srgbClr val="196CA0"/>
        </a:buClr>
        <a:buChar char="•"/>
        <a:defRPr sz="2000">
          <a:solidFill>
            <a:srgbClr val="196CA0"/>
          </a:solidFill>
          <a:latin typeface="Arial Narrow" pitchFamily="34" charset="0"/>
        </a:defRPr>
      </a:lvl3pPr>
      <a:lvl4pPr marL="1525588" indent="-114300" algn="l" rtl="0" eaLnBrk="0" fontAlgn="base" hangingPunct="0">
        <a:spcBef>
          <a:spcPct val="20000"/>
        </a:spcBef>
        <a:spcAft>
          <a:spcPct val="0"/>
        </a:spcAft>
        <a:buClr>
          <a:srgbClr val="9BCE40"/>
        </a:buClr>
        <a:buChar char="•"/>
        <a:defRPr>
          <a:solidFill>
            <a:srgbClr val="196CA0"/>
          </a:solidFill>
          <a:latin typeface="Arial Narrow" pitchFamily="34" charset="0"/>
        </a:defRPr>
      </a:lvl4pPr>
      <a:lvl5pPr marL="1933575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196CA0"/>
          </a:solidFill>
          <a:latin typeface="Arial Narrow" pitchFamily="34" charset="0"/>
        </a:defRPr>
      </a:lvl5pPr>
      <a:lvl6pPr marL="2390775" indent="-228600" algn="l" rtl="0" fontAlgn="base">
        <a:spcBef>
          <a:spcPct val="20000"/>
        </a:spcBef>
        <a:spcAft>
          <a:spcPct val="0"/>
        </a:spcAft>
        <a:defRPr>
          <a:solidFill>
            <a:srgbClr val="196CA0"/>
          </a:solidFill>
          <a:latin typeface="Arial Narrow" pitchFamily="34" charset="0"/>
        </a:defRPr>
      </a:lvl6pPr>
      <a:lvl7pPr marL="2847975" indent="-228600" algn="l" rtl="0" fontAlgn="base">
        <a:spcBef>
          <a:spcPct val="20000"/>
        </a:spcBef>
        <a:spcAft>
          <a:spcPct val="0"/>
        </a:spcAft>
        <a:defRPr>
          <a:solidFill>
            <a:srgbClr val="196CA0"/>
          </a:solidFill>
          <a:latin typeface="Arial Narrow" pitchFamily="34" charset="0"/>
        </a:defRPr>
      </a:lvl7pPr>
      <a:lvl8pPr marL="3305175" indent="-228600" algn="l" rtl="0" fontAlgn="base">
        <a:spcBef>
          <a:spcPct val="20000"/>
        </a:spcBef>
        <a:spcAft>
          <a:spcPct val="0"/>
        </a:spcAft>
        <a:defRPr>
          <a:solidFill>
            <a:srgbClr val="196CA0"/>
          </a:solidFill>
          <a:latin typeface="Arial Narrow" pitchFamily="34" charset="0"/>
        </a:defRPr>
      </a:lvl8pPr>
      <a:lvl9pPr marL="3762375" indent="-228600" algn="l" rtl="0" fontAlgn="base">
        <a:spcBef>
          <a:spcPct val="20000"/>
        </a:spcBef>
        <a:spcAft>
          <a:spcPct val="0"/>
        </a:spcAft>
        <a:defRPr>
          <a:solidFill>
            <a:srgbClr val="196CA0"/>
          </a:solidFill>
          <a:latin typeface="Arial Narrow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Tuto Campaign Commander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USINENOUVELLE.COM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7F90-9435-4EEE-9603-F920A9BE611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Tuto Campaign Commander </a:t>
            </a:r>
            <a:endParaRPr lang="fr-CA" smtClean="0"/>
          </a:p>
        </p:txBody>
      </p:sp>
      <p:sp>
        <p:nvSpPr>
          <p:cNvPr id="16386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fr-CA" smtClean="0"/>
              <a:t>Page </a:t>
            </a:r>
            <a:fld id="{FF5DA997-9AB5-469B-A60A-2D4C82880B3D}" type="slidenum">
              <a:rPr lang="fr-CA" smtClean="0"/>
              <a:pPr/>
              <a:t>0</a:t>
            </a:fld>
            <a:endParaRPr lang="fr-CA" smtClean="0"/>
          </a:p>
        </p:txBody>
      </p:sp>
      <p:sp>
        <p:nvSpPr>
          <p:cNvPr id="16388" name="Espace réservé de la date 4"/>
          <p:cNvSpPr txBox="1">
            <a:spLocks noGrp="1"/>
          </p:cNvSpPr>
          <p:nvPr/>
        </p:nvSpPr>
        <p:spPr bwMode="auto">
          <a:xfrm>
            <a:off x="2143125" y="6610350"/>
            <a:ext cx="29765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1000">
                <a:solidFill>
                  <a:schemeClr val="bg1"/>
                </a:solidFill>
                <a:latin typeface="dyn"/>
              </a:rPr>
              <a:t>Confidentiel - Droits réservés - 2011</a:t>
            </a:r>
            <a:endParaRPr lang="fr-CA" sz="1000">
              <a:solidFill>
                <a:schemeClr val="bg1"/>
              </a:solidFill>
              <a:latin typeface="dyn"/>
            </a:endParaRPr>
          </a:p>
        </p:txBody>
      </p:sp>
      <p:sp>
        <p:nvSpPr>
          <p:cNvPr id="16389" name="Espace réservé du numéro de diapositive 5"/>
          <p:cNvSpPr txBox="1">
            <a:spLocks noGrp="1"/>
          </p:cNvSpPr>
          <p:nvPr/>
        </p:nvSpPr>
        <p:spPr bwMode="auto">
          <a:xfrm>
            <a:off x="6262688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CA" sz="1000">
                <a:solidFill>
                  <a:schemeClr val="bg1"/>
                </a:solidFill>
                <a:latin typeface="dyn"/>
              </a:rPr>
              <a:t>Page </a:t>
            </a:r>
            <a:fld id="{5C9F52A0-4710-44E9-8C38-75FE3A4E12C1}" type="slidenum">
              <a:rPr lang="fr-CA" sz="1000">
                <a:solidFill>
                  <a:schemeClr val="bg1"/>
                </a:solidFill>
                <a:latin typeface="dyn"/>
              </a:rPr>
              <a:pPr eaLnBrk="0" hangingPunct="0"/>
              <a:t>0</a:t>
            </a:fld>
            <a:endParaRPr lang="fr-CA" sz="1000">
              <a:solidFill>
                <a:schemeClr val="bg1"/>
              </a:solidFill>
              <a:latin typeface="dyn"/>
            </a:endParaRPr>
          </a:p>
        </p:txBody>
      </p:sp>
      <p:sp>
        <p:nvSpPr>
          <p:cNvPr id="16390" name="Espace réservé du pied de page 6"/>
          <p:cNvSpPr txBox="1">
            <a:spLocks noGrp="1"/>
          </p:cNvSpPr>
          <p:nvPr/>
        </p:nvSpPr>
        <p:spPr bwMode="auto">
          <a:xfrm>
            <a:off x="128588" y="6607175"/>
            <a:ext cx="30734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CA" sz="1000">
                <a:solidFill>
                  <a:schemeClr val="bg1"/>
                </a:solidFill>
                <a:latin typeface="dyn"/>
              </a:rPr>
              <a:t>INFOPRO</a:t>
            </a:r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112713" y="42863"/>
            <a:ext cx="8945562" cy="573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pic>
        <p:nvPicPr>
          <p:cNvPr id="1639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4288"/>
            <a:ext cx="9142413" cy="165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063" y="6124575"/>
            <a:ext cx="894238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Text Box 5"/>
          <p:cNvSpPr txBox="1">
            <a:spLocks noChangeArrowheads="1"/>
          </p:cNvSpPr>
          <p:nvPr/>
        </p:nvSpPr>
        <p:spPr bwMode="auto">
          <a:xfrm>
            <a:off x="1087438" y="3021546"/>
            <a:ext cx="66738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3200" i="1" dirty="0">
                <a:solidFill>
                  <a:srgbClr val="5F5F5F"/>
                </a:solidFill>
                <a:latin typeface="Arial" charset="0"/>
              </a:rPr>
              <a:t> </a:t>
            </a:r>
          </a:p>
          <a:p>
            <a:pPr algn="ctr" eaLnBrk="0" hangingPunct="0">
              <a:spcBef>
                <a:spcPct val="50000"/>
              </a:spcBef>
            </a:pPr>
            <a:r>
              <a:rPr lang="fr-FR" sz="3200" i="1" dirty="0" err="1" smtClean="0">
                <a:solidFill>
                  <a:srgbClr val="5F5F5F"/>
                </a:solidFill>
                <a:latin typeface="Arial" charset="0"/>
              </a:rPr>
              <a:t>Tuto</a:t>
            </a:r>
            <a:r>
              <a:rPr lang="fr-FR" sz="3200" i="1" dirty="0" smtClean="0">
                <a:solidFill>
                  <a:srgbClr val="5F5F5F"/>
                </a:solidFill>
                <a:latin typeface="Arial" charset="0"/>
              </a:rPr>
              <a:t> d’utilisation de </a:t>
            </a:r>
            <a:r>
              <a:rPr lang="fr-FR" sz="3200" i="1" dirty="0" err="1" smtClean="0">
                <a:solidFill>
                  <a:srgbClr val="5F5F5F"/>
                </a:solidFill>
                <a:latin typeface="Arial" charset="0"/>
              </a:rPr>
              <a:t>Campaign</a:t>
            </a:r>
            <a:r>
              <a:rPr lang="fr-FR" sz="3200" i="1" dirty="0" smtClean="0">
                <a:solidFill>
                  <a:srgbClr val="5F5F5F"/>
                </a:solidFill>
                <a:latin typeface="Arial" charset="0"/>
              </a:rPr>
              <a:t> Commander </a:t>
            </a:r>
          </a:p>
          <a:p>
            <a:pPr algn="ctr" eaLnBrk="0" hangingPunct="0">
              <a:spcBef>
                <a:spcPct val="50000"/>
              </a:spcBef>
            </a:pPr>
            <a:r>
              <a:rPr lang="fr-FR" sz="3200" i="1" dirty="0" smtClean="0">
                <a:solidFill>
                  <a:srgbClr val="5F5F5F"/>
                </a:solidFill>
                <a:latin typeface="Arial" charset="0"/>
              </a:rPr>
              <a:t>pour les rapports et les exports </a:t>
            </a:r>
            <a:endParaRPr lang="fr-FR" sz="3200" i="1" dirty="0">
              <a:solidFill>
                <a:srgbClr val="5F5F5F"/>
              </a:solidFill>
              <a:latin typeface="Arial" charset="0"/>
            </a:endParaRPr>
          </a:p>
        </p:txBody>
      </p:sp>
      <p:sp>
        <p:nvSpPr>
          <p:cNvPr id="16395" name="Text Box 5"/>
          <p:cNvSpPr txBox="1">
            <a:spLocks noChangeArrowheads="1"/>
          </p:cNvSpPr>
          <p:nvPr/>
        </p:nvSpPr>
        <p:spPr bwMode="auto">
          <a:xfrm>
            <a:off x="6796088" y="852488"/>
            <a:ext cx="22272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fr-FR" sz="1400" i="1" dirty="0">
                <a:solidFill>
                  <a:srgbClr val="5F5F5F"/>
                </a:solidFill>
                <a:latin typeface="Arial" charset="0"/>
              </a:rPr>
              <a:t>1</a:t>
            </a:r>
            <a:r>
              <a:rPr lang="fr-FR" sz="1400" i="1" baseline="30000" dirty="0">
                <a:solidFill>
                  <a:srgbClr val="5F5F5F"/>
                </a:solidFill>
                <a:latin typeface="Arial" charset="0"/>
              </a:rPr>
              <a:t>er</a:t>
            </a:r>
            <a:r>
              <a:rPr lang="fr-FR" sz="1400" i="1" dirty="0">
                <a:solidFill>
                  <a:srgbClr val="5F5F5F"/>
                </a:solidFill>
                <a:latin typeface="Arial" charset="0"/>
              </a:rPr>
              <a:t> Juin 2011</a:t>
            </a:r>
          </a:p>
        </p:txBody>
      </p:sp>
      <p:pic>
        <p:nvPicPr>
          <p:cNvPr id="16396" name="Picture 2"/>
          <p:cNvPicPr>
            <a:picLocks noChangeAspect="1" noChangeArrowheads="1"/>
          </p:cNvPicPr>
          <p:nvPr/>
        </p:nvPicPr>
        <p:blipFill>
          <a:blip r:embed="rId5" cstate="print"/>
          <a:srcRect l="20764" t="36760" r="21027" b="36285"/>
          <a:stretch>
            <a:fillRect/>
          </a:stretch>
        </p:blipFill>
        <p:spPr bwMode="auto">
          <a:xfrm>
            <a:off x="2238375" y="1652588"/>
            <a:ext cx="466725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 txBox="1">
            <a:spLocks/>
          </p:cNvSpPr>
          <p:nvPr/>
        </p:nvSpPr>
        <p:spPr>
          <a:xfrm>
            <a:off x="152400" y="692150"/>
            <a:ext cx="8867422" cy="731838"/>
          </a:xfrm>
          <a:prstGeom prst="rect">
            <a:avLst/>
          </a:prstGeom>
        </p:spPr>
        <p:txBody>
          <a:bodyPr/>
          <a:lstStyle/>
          <a:p>
            <a:pPr marL="0" lvl="4" eaLnBrk="0" hangingPunct="0">
              <a:defRPr/>
            </a:pP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c/ « Le rapport agrégé pour plusieurs campagnes » </a:t>
            </a:r>
            <a:endParaRPr lang="fr-FR" dirty="0">
              <a:solidFill>
                <a:srgbClr val="5F5F5F"/>
              </a:solidFill>
            </a:endParaRPr>
          </a:p>
          <a:p>
            <a:pPr eaLnBrk="0" hangingPunct="0">
              <a:defRPr/>
            </a:pPr>
            <a:r>
              <a:rPr lang="fr-FR" sz="32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lang="fr-FR" sz="3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9954" y="1761067"/>
            <a:ext cx="5565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Aller dans l’onglet rapport </a:t>
            </a:r>
          </a:p>
          <a:p>
            <a:pPr marL="457200" indent="-457200">
              <a:buAutoNum type="arabicPeriod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Sélectionner « autres rapports » </a:t>
            </a:r>
          </a:p>
          <a:p>
            <a:pPr marL="457200" indent="-457200">
              <a:buAutoNum type="arabicPeriod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Cliquer sur « agrégé »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338668" y="3039716"/>
            <a:ext cx="7122230" cy="3281003"/>
            <a:chOff x="338668" y="3130028"/>
            <a:chExt cx="7122230" cy="328100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68" y="3195083"/>
              <a:ext cx="7122230" cy="3215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338668" y="6062133"/>
              <a:ext cx="1015999" cy="34889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792134" y="3217661"/>
              <a:ext cx="1015999" cy="25931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792135" y="3527047"/>
              <a:ext cx="1015999" cy="17444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564444" y="5576712"/>
              <a:ext cx="50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+mn-lt"/>
                </a:rPr>
                <a:t>1</a:t>
              </a:r>
              <a:endParaRPr lang="fr-FR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5915377" y="3130028"/>
              <a:ext cx="50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+mn-lt"/>
                </a:rPr>
                <a:t>2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5915377" y="3414218"/>
              <a:ext cx="50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+mn-lt"/>
                </a:rPr>
                <a:t>3</a:t>
              </a:r>
            </a:p>
          </p:txBody>
        </p: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Page </a:t>
            </a:r>
            <a:fld id="{4638E609-0255-4651-B6C8-8868CD887991}" type="slidenum">
              <a:rPr lang="fr-CA" smtClean="0"/>
              <a:pPr>
                <a:defRPr/>
              </a:pPr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5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 txBox="1">
            <a:spLocks/>
          </p:cNvSpPr>
          <p:nvPr/>
        </p:nvSpPr>
        <p:spPr>
          <a:xfrm>
            <a:off x="152400" y="692150"/>
            <a:ext cx="8867422" cy="731838"/>
          </a:xfrm>
          <a:prstGeom prst="rect">
            <a:avLst/>
          </a:prstGeom>
        </p:spPr>
        <p:txBody>
          <a:bodyPr/>
          <a:lstStyle/>
          <a:p>
            <a:pPr marL="0" lvl="4" eaLnBrk="0" hangingPunct="0">
              <a:defRPr/>
            </a:pP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c/ « Le rapport agrégé pour plusieurs campagnes » </a:t>
            </a:r>
            <a:endParaRPr lang="fr-FR" dirty="0">
              <a:solidFill>
                <a:srgbClr val="5F5F5F"/>
              </a:solidFill>
            </a:endParaRPr>
          </a:p>
          <a:p>
            <a:pPr eaLnBrk="0" hangingPunct="0">
              <a:defRPr/>
            </a:pPr>
            <a:r>
              <a:rPr lang="fr-FR" sz="32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lang="fr-FR" sz="3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49954" y="1569154"/>
            <a:ext cx="8444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4. Sélectionner dans la colonne A les campagnes à analyser et les mettre dans la colonne B </a:t>
            </a:r>
          </a:p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5. Cliquer sur « Soumettre » 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254000" y="2594556"/>
            <a:ext cx="5706533" cy="3930421"/>
            <a:chOff x="254000" y="2628423"/>
            <a:chExt cx="5706533" cy="3930421"/>
          </a:xfrm>
        </p:grpSpPr>
        <p:grpSp>
          <p:nvGrpSpPr>
            <p:cNvPr id="9" name="Groupe 8"/>
            <p:cNvGrpSpPr/>
            <p:nvPr/>
          </p:nvGrpSpPr>
          <p:grpSpPr>
            <a:xfrm>
              <a:off x="254000" y="2628423"/>
              <a:ext cx="5424664" cy="3872564"/>
              <a:chOff x="254000" y="2628423"/>
              <a:chExt cx="5424664" cy="3872564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000" y="2628423"/>
                <a:ext cx="5424664" cy="3872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ZoneTexte 1"/>
              <p:cNvSpPr txBox="1"/>
              <p:nvPr/>
            </p:nvSpPr>
            <p:spPr>
              <a:xfrm>
                <a:off x="925690" y="3710595"/>
                <a:ext cx="63217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400" dirty="0" smtClean="0">
                    <a:solidFill>
                      <a:srgbClr val="FF0000"/>
                    </a:solidFill>
                    <a:latin typeface="+mn-lt"/>
                  </a:rPr>
                  <a:t>A</a:t>
                </a:r>
                <a:endParaRPr lang="fr-FR" sz="44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4306735" y="3800907"/>
                <a:ext cx="63217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400" dirty="0" smtClean="0">
                    <a:solidFill>
                      <a:srgbClr val="FF0000"/>
                    </a:solidFill>
                    <a:latin typeface="+mn-lt"/>
                  </a:rPr>
                  <a:t>B</a:t>
                </a:r>
                <a:endParaRPr lang="fr-FR" sz="4400" dirty="0">
                  <a:solidFill>
                    <a:srgbClr val="FF0000"/>
                  </a:solidFill>
                  <a:latin typeface="+mn-lt"/>
                </a:endParaRPr>
              </a:p>
            </p:txBody>
          </p:sp>
          <p:cxnSp>
            <p:nvCxnSpPr>
              <p:cNvPr id="4" name="Connecteur droit avec flèche 3"/>
              <p:cNvCxnSpPr/>
              <p:nvPr/>
            </p:nvCxnSpPr>
            <p:spPr bwMode="auto">
              <a:xfrm>
                <a:off x="1535289" y="4185628"/>
                <a:ext cx="1320800" cy="60521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" name="Connecteur droit avec flèche 12"/>
              <p:cNvCxnSpPr/>
              <p:nvPr/>
            </p:nvCxnSpPr>
            <p:spPr bwMode="auto">
              <a:xfrm flipV="1">
                <a:off x="3032613" y="4338564"/>
                <a:ext cx="1295223" cy="45228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2" name="Rectangle 11"/>
            <p:cNvSpPr/>
            <p:nvPr/>
          </p:nvSpPr>
          <p:spPr bwMode="auto">
            <a:xfrm>
              <a:off x="4938913" y="6096000"/>
              <a:ext cx="1021620" cy="46284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15467" y="5531556"/>
              <a:ext cx="463197" cy="462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+mn-lt"/>
                </a:rPr>
                <a:t>3</a:t>
              </a:r>
              <a:endParaRPr lang="fr-FR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Page </a:t>
            </a:r>
            <a:fld id="{4638E609-0255-4651-B6C8-8868CD887991}" type="slidenum">
              <a:rPr lang="fr-CA" smtClean="0"/>
              <a:pPr>
                <a:defRPr/>
              </a:pPr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71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 txBox="1">
            <a:spLocks/>
          </p:cNvSpPr>
          <p:nvPr/>
        </p:nvSpPr>
        <p:spPr>
          <a:xfrm>
            <a:off x="152400" y="692150"/>
            <a:ext cx="8867422" cy="731838"/>
          </a:xfrm>
          <a:prstGeom prst="rect">
            <a:avLst/>
          </a:prstGeom>
        </p:spPr>
        <p:txBody>
          <a:bodyPr/>
          <a:lstStyle/>
          <a:p>
            <a:pPr marL="0" lvl="4" eaLnBrk="0" hangingPunct="0">
              <a:defRPr/>
            </a:pP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c/ « Le rapport agrégé pour plusieurs campagnes » </a:t>
            </a:r>
            <a:endParaRPr lang="fr-FR" dirty="0">
              <a:solidFill>
                <a:srgbClr val="5F5F5F"/>
              </a:solidFill>
            </a:endParaRPr>
          </a:p>
          <a:p>
            <a:pPr eaLnBrk="0" hangingPunct="0">
              <a:defRPr/>
            </a:pPr>
            <a:r>
              <a:rPr lang="fr-FR" sz="32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lang="fr-FR" sz="3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3" y="4521624"/>
            <a:ext cx="7309556" cy="198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2" y="1670751"/>
            <a:ext cx="4826411" cy="2312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249332" y="1603015"/>
            <a:ext cx="35785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6. Vous arrivez directement aux résultats de vos campagnes. Il est possible d’ajouter des critères au rapport en cliquant sur une des colonnes et en cochant le champs voulu. 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  <a:p>
            <a:endParaRPr lang="fr-FR" sz="1800" dirty="0">
              <a:solidFill>
                <a:srgbClr val="5F5F5F"/>
              </a:solidFill>
              <a:latin typeface="+mn-lt"/>
            </a:endParaRPr>
          </a:p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Une fois que toutes les informations sont sélectionnées, il est possible d’exporter les résultats sous Excel.   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734526" y="2014469"/>
            <a:ext cx="73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+mn-lt"/>
              </a:rPr>
              <a:t>6</a:t>
            </a:r>
            <a:endParaRPr lang="fr-FR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506133" y="2014469"/>
            <a:ext cx="1185334" cy="21962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795911" y="4899378"/>
            <a:ext cx="982133" cy="45155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Page </a:t>
            </a:r>
            <a:fld id="{4638E609-0255-4651-B6C8-8868CD887991}" type="slidenum">
              <a:rPr lang="fr-CA" smtClean="0"/>
              <a:pPr>
                <a:defRPr/>
              </a:pPr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82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Tuto Campaign Commander </a:t>
            </a:r>
            <a:endParaRPr lang="fr-CA" smtClean="0"/>
          </a:p>
        </p:txBody>
      </p:sp>
      <p:sp>
        <p:nvSpPr>
          <p:cNvPr id="16386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fr-CA" smtClean="0"/>
              <a:t>Page </a:t>
            </a:r>
            <a:fld id="{FF5DA997-9AB5-469B-A60A-2D4C82880B3D}" type="slidenum">
              <a:rPr lang="fr-CA" smtClean="0"/>
              <a:pPr/>
              <a:t>12</a:t>
            </a:fld>
            <a:endParaRPr lang="fr-CA" smtClean="0"/>
          </a:p>
        </p:txBody>
      </p:sp>
      <p:sp>
        <p:nvSpPr>
          <p:cNvPr id="16388" name="Espace réservé de la date 4"/>
          <p:cNvSpPr txBox="1">
            <a:spLocks noGrp="1"/>
          </p:cNvSpPr>
          <p:nvPr/>
        </p:nvSpPr>
        <p:spPr bwMode="auto">
          <a:xfrm>
            <a:off x="2143125" y="6610350"/>
            <a:ext cx="29765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1000">
                <a:solidFill>
                  <a:schemeClr val="bg1"/>
                </a:solidFill>
                <a:latin typeface="dyn"/>
              </a:rPr>
              <a:t>Confidentiel - Droits réservés - 2011</a:t>
            </a:r>
            <a:endParaRPr lang="fr-CA" sz="1000">
              <a:solidFill>
                <a:schemeClr val="bg1"/>
              </a:solidFill>
              <a:latin typeface="dyn"/>
            </a:endParaRPr>
          </a:p>
        </p:txBody>
      </p:sp>
      <p:sp>
        <p:nvSpPr>
          <p:cNvPr id="16389" name="Espace réservé du numéro de diapositive 5"/>
          <p:cNvSpPr txBox="1">
            <a:spLocks noGrp="1"/>
          </p:cNvSpPr>
          <p:nvPr/>
        </p:nvSpPr>
        <p:spPr bwMode="auto">
          <a:xfrm>
            <a:off x="6262688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CA" sz="1000">
                <a:solidFill>
                  <a:schemeClr val="bg1"/>
                </a:solidFill>
                <a:latin typeface="dyn"/>
              </a:rPr>
              <a:t>Page </a:t>
            </a:r>
            <a:fld id="{5C9F52A0-4710-44E9-8C38-75FE3A4E12C1}" type="slidenum">
              <a:rPr lang="fr-CA" sz="1000">
                <a:solidFill>
                  <a:schemeClr val="bg1"/>
                </a:solidFill>
                <a:latin typeface="dyn"/>
              </a:rPr>
              <a:pPr eaLnBrk="0" hangingPunct="0"/>
              <a:t>12</a:t>
            </a:fld>
            <a:endParaRPr lang="fr-CA" sz="1000">
              <a:solidFill>
                <a:schemeClr val="bg1"/>
              </a:solidFill>
              <a:latin typeface="dyn"/>
            </a:endParaRPr>
          </a:p>
        </p:txBody>
      </p:sp>
      <p:sp>
        <p:nvSpPr>
          <p:cNvPr id="16390" name="Espace réservé du pied de page 6"/>
          <p:cNvSpPr txBox="1">
            <a:spLocks noGrp="1"/>
          </p:cNvSpPr>
          <p:nvPr/>
        </p:nvSpPr>
        <p:spPr bwMode="auto">
          <a:xfrm>
            <a:off x="128588" y="6607175"/>
            <a:ext cx="30734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CA" sz="1000">
                <a:solidFill>
                  <a:schemeClr val="bg1"/>
                </a:solidFill>
                <a:latin typeface="dyn"/>
              </a:rPr>
              <a:t>INFOPRO</a:t>
            </a:r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112713" y="42863"/>
            <a:ext cx="8945562" cy="573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pic>
        <p:nvPicPr>
          <p:cNvPr id="1639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4288"/>
            <a:ext cx="9142413" cy="165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063" y="6124575"/>
            <a:ext cx="894238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Text Box 5"/>
          <p:cNvSpPr txBox="1">
            <a:spLocks noChangeArrowheads="1"/>
          </p:cNvSpPr>
          <p:nvPr/>
        </p:nvSpPr>
        <p:spPr bwMode="auto">
          <a:xfrm>
            <a:off x="960438" y="2052488"/>
            <a:ext cx="66738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4400" i="1" dirty="0">
                <a:solidFill>
                  <a:srgbClr val="B80023"/>
                </a:solidFill>
                <a:latin typeface="Arial" charset="0"/>
              </a:rPr>
              <a:t> </a:t>
            </a:r>
            <a:r>
              <a:rPr lang="fr-FR" sz="4400" dirty="0" smtClean="0">
                <a:solidFill>
                  <a:srgbClr val="B80023"/>
                </a:solidFill>
                <a:latin typeface="Arial" charset="0"/>
              </a:rPr>
              <a:t>Les membres </a:t>
            </a:r>
            <a:endParaRPr lang="fr-FR" sz="4400" dirty="0">
              <a:solidFill>
                <a:srgbClr val="B80023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9265" y="2920874"/>
            <a:ext cx="82151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fr-FR" sz="2000" dirty="0" smtClean="0">
                <a:solidFill>
                  <a:srgbClr val="5F5F5F"/>
                </a:solidFill>
                <a:latin typeface="+mn-lt"/>
              </a:rPr>
              <a:t>a/ Export </a:t>
            </a:r>
            <a:r>
              <a:rPr lang="fr-FR" sz="2000" dirty="0">
                <a:solidFill>
                  <a:srgbClr val="5F5F5F"/>
                </a:solidFill>
                <a:latin typeface="+mn-lt"/>
              </a:rPr>
              <a:t>d’une partie des membres </a:t>
            </a:r>
            <a:r>
              <a:rPr lang="fr-FR" sz="2000" dirty="0" smtClean="0">
                <a:solidFill>
                  <a:srgbClr val="5F5F5F"/>
                </a:solidFill>
                <a:latin typeface="+mn-lt"/>
              </a:rPr>
              <a:t>(</a:t>
            </a:r>
            <a:r>
              <a:rPr lang="fr-FR" sz="2000" dirty="0" err="1" smtClean="0">
                <a:solidFill>
                  <a:srgbClr val="5F5F5F"/>
                </a:solidFill>
                <a:latin typeface="+mn-lt"/>
              </a:rPr>
              <a:t>cliqueurs</a:t>
            </a:r>
            <a:r>
              <a:rPr lang="fr-FR" sz="2000" dirty="0" smtClean="0">
                <a:solidFill>
                  <a:srgbClr val="5F5F5F"/>
                </a:solidFill>
                <a:latin typeface="+mn-lt"/>
              </a:rPr>
              <a:t>, HB …) </a:t>
            </a:r>
            <a:endParaRPr lang="fr-FR" sz="2000" dirty="0">
              <a:solidFill>
                <a:srgbClr val="5F5F5F"/>
              </a:solidFill>
              <a:latin typeface="+mn-lt"/>
            </a:endParaRPr>
          </a:p>
          <a:p>
            <a:pPr lvl="4"/>
            <a:r>
              <a:rPr lang="fr-FR" sz="2000" dirty="0">
                <a:solidFill>
                  <a:srgbClr val="5F5F5F"/>
                </a:solidFill>
                <a:latin typeface="+mn-lt"/>
              </a:rPr>
              <a:t>b</a:t>
            </a:r>
            <a:r>
              <a:rPr lang="fr-FR" sz="2000" dirty="0" smtClean="0">
                <a:solidFill>
                  <a:srgbClr val="5F5F5F"/>
                </a:solidFill>
                <a:latin typeface="+mn-lt"/>
              </a:rPr>
              <a:t>/ </a:t>
            </a:r>
            <a:r>
              <a:rPr lang="fr-FR" sz="2000" dirty="0">
                <a:solidFill>
                  <a:srgbClr val="5F5F5F"/>
                </a:solidFill>
                <a:latin typeface="+mn-lt"/>
              </a:rPr>
              <a:t>Export </a:t>
            </a:r>
            <a:r>
              <a:rPr lang="fr-FR" sz="2000" dirty="0" smtClean="0">
                <a:solidFill>
                  <a:srgbClr val="5F5F5F"/>
                </a:solidFill>
                <a:latin typeface="+mn-lt"/>
              </a:rPr>
              <a:t>de </a:t>
            </a:r>
            <a:r>
              <a:rPr lang="fr-FR" sz="2000" dirty="0">
                <a:solidFill>
                  <a:srgbClr val="5F5F5F"/>
                </a:solidFill>
                <a:latin typeface="+mn-lt"/>
              </a:rPr>
              <a:t>tous les membres </a:t>
            </a:r>
          </a:p>
          <a:p>
            <a:pPr lvl="4"/>
            <a:endParaRPr lang="fr-FR" sz="2000" dirty="0">
              <a:solidFill>
                <a:srgbClr val="5F5F5F"/>
              </a:solidFill>
              <a:latin typeface="+mn-lt"/>
            </a:endParaRPr>
          </a:p>
        </p:txBody>
      </p:sp>
      <p:pic>
        <p:nvPicPr>
          <p:cNvPr id="2050" name="Picture 2" descr="C:\Users\cbenariac\Desktop\membre-communaute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5" y="928687"/>
            <a:ext cx="1964266" cy="19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7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52400" y="748067"/>
            <a:ext cx="8551863" cy="73183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a/ Les exports d’une partie des membres type </a:t>
            </a:r>
            <a:r>
              <a:rPr lang="fr-FR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cliqueurs</a:t>
            </a: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</a:t>
            </a:r>
            <a:endParaRPr lang="fr-FR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49954" y="1761067"/>
            <a:ext cx="5565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Aller dans l’onglet « Liste »</a:t>
            </a:r>
          </a:p>
          <a:p>
            <a:pPr marL="457200" indent="-457200">
              <a:buAutoNum type="arabicPeriod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Sélectionner «Export » </a:t>
            </a:r>
          </a:p>
          <a:p>
            <a:pPr marL="457200" indent="-457200">
              <a:buAutoNum type="arabicPeriod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Cliquer sur « Nouveau »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18533" y="3139490"/>
            <a:ext cx="8888527" cy="2945222"/>
            <a:chOff x="118533" y="3139490"/>
            <a:chExt cx="8888527" cy="294522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22" y="3601155"/>
              <a:ext cx="8877238" cy="2483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118533" y="4752622"/>
              <a:ext cx="660400" cy="31608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1423" y="5604934"/>
              <a:ext cx="660400" cy="15804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802465" y="3601155"/>
              <a:ext cx="660400" cy="31608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2892777" y="3139490"/>
              <a:ext cx="66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+mn-lt"/>
                </a:rPr>
                <a:t>3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33024" y="5204768"/>
              <a:ext cx="66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+mn-lt"/>
                </a:rPr>
                <a:t>2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72534" y="4521200"/>
              <a:ext cx="66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+mn-lt"/>
                </a:rPr>
                <a:t>1</a:t>
              </a:r>
              <a:endParaRPr lang="fr-FR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Page </a:t>
            </a:r>
            <a:fld id="{D93F5B88-6678-41FC-B532-EDD713341FF2}" type="slidenum">
              <a:rPr lang="fr-CA" smtClean="0"/>
              <a:pPr>
                <a:defRPr/>
              </a:pPr>
              <a:t>13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52400" y="748067"/>
            <a:ext cx="8551863" cy="73183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a/ Les exports d’une partie des membres type </a:t>
            </a:r>
            <a:r>
              <a:rPr lang="fr-FR" kern="0" dirty="0" err="1">
                <a:solidFill>
                  <a:schemeClr val="bg1"/>
                </a:solidFill>
                <a:latin typeface="+mn-lt"/>
              </a:rPr>
              <a:t>cliqueurs</a:t>
            </a:r>
            <a:r>
              <a:rPr lang="fr-FR" kern="0" dirty="0">
                <a:solidFill>
                  <a:schemeClr val="bg1"/>
                </a:solidFill>
              </a:rPr>
              <a:t> </a:t>
            </a: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</a:t>
            </a:r>
            <a:endParaRPr lang="fr-FR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44444" y="2065867"/>
            <a:ext cx="5565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2 possibilités pour l’export</a:t>
            </a:r>
          </a:p>
          <a:p>
            <a:endParaRPr lang="fr-FR" sz="1800" dirty="0" smtClean="0">
              <a:solidFill>
                <a:srgbClr val="5F5F5F"/>
              </a:solidFill>
              <a:latin typeface="+mn-lt"/>
            </a:endParaRPr>
          </a:p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En fonction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 de la campagne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Ou du segment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800" dirty="0">
              <a:solidFill>
                <a:srgbClr val="5F5F5F"/>
              </a:solidFill>
              <a:latin typeface="+mn-lt"/>
            </a:endParaRPr>
          </a:p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Tout dépend de ce que vous </a:t>
            </a:r>
          </a:p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voulez savoir  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6" y="1783642"/>
            <a:ext cx="5421136" cy="339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droit avec flèche 6"/>
          <p:cNvCxnSpPr/>
          <p:nvPr/>
        </p:nvCxnSpPr>
        <p:spPr bwMode="auto">
          <a:xfrm flipH="1" flipV="1">
            <a:off x="1828800" y="2720622"/>
            <a:ext cx="3928533" cy="6208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 flipH="1">
            <a:off x="1704622" y="3612444"/>
            <a:ext cx="4052711" cy="5531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Page </a:t>
            </a:r>
            <a:fld id="{D93F5B88-6678-41FC-B532-EDD713341FF2}" type="slidenum">
              <a:rPr lang="fr-CA" smtClean="0"/>
              <a:pPr>
                <a:defRPr/>
              </a:pPr>
              <a:t>14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177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52400" y="748067"/>
            <a:ext cx="8551863" cy="73183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a/ Les exports d’une partie des membres type </a:t>
            </a:r>
            <a:r>
              <a:rPr lang="fr-FR" kern="0" dirty="0" err="1" smtClean="0">
                <a:solidFill>
                  <a:schemeClr val="bg1"/>
                </a:solidFill>
                <a:latin typeface="+mn-lt"/>
              </a:rPr>
              <a:t>cliqueurs</a:t>
            </a: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</a:t>
            </a:r>
            <a:endParaRPr lang="fr-FR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44444" y="1727197"/>
            <a:ext cx="5565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4. Pour avoir la liste des </a:t>
            </a:r>
          </a:p>
          <a:p>
            <a:r>
              <a:rPr lang="fr-FR" sz="1800" dirty="0" err="1" smtClean="0">
                <a:solidFill>
                  <a:srgbClr val="5F5F5F"/>
                </a:solidFill>
                <a:latin typeface="+mn-lt"/>
              </a:rPr>
              <a:t>Cliqueurs</a:t>
            </a: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, il faut sélectionner </a:t>
            </a:r>
          </a:p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La campagne</a:t>
            </a:r>
          </a:p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5. cocher les infos </a:t>
            </a:r>
            <a:r>
              <a:rPr lang="fr-FR" sz="1800" dirty="0" err="1" smtClean="0">
                <a:solidFill>
                  <a:srgbClr val="5F5F5F"/>
                </a:solidFill>
                <a:latin typeface="+mn-lt"/>
              </a:rPr>
              <a:t>concernants</a:t>
            </a:r>
            <a:endParaRPr lang="fr-FR" sz="1800" dirty="0" smtClean="0">
              <a:solidFill>
                <a:srgbClr val="5F5F5F"/>
              </a:solidFill>
              <a:latin typeface="+mn-lt"/>
            </a:endParaRPr>
          </a:p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les </a:t>
            </a:r>
            <a:r>
              <a:rPr lang="fr-FR" sz="1800" dirty="0" err="1" smtClean="0">
                <a:solidFill>
                  <a:srgbClr val="5F5F5F"/>
                </a:solidFill>
                <a:latin typeface="+mn-lt"/>
              </a:rPr>
              <a:t>cliqueurs</a:t>
            </a: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 (2 choix)  </a:t>
            </a:r>
          </a:p>
          <a:p>
            <a:r>
              <a:rPr lang="fr-FR" sz="1800" dirty="0">
                <a:solidFill>
                  <a:srgbClr val="5F5F5F"/>
                </a:solidFill>
                <a:latin typeface="+mn-lt"/>
              </a:rPr>
              <a:t>6</a:t>
            </a: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. Puis passer à l’Etape 2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619956" y="2539460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9" y="3273775"/>
            <a:ext cx="3953669" cy="321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4825999" y="3679624"/>
            <a:ext cx="5565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5F5F5F"/>
                </a:solidFill>
                <a:latin typeface="+mn-lt"/>
              </a:rPr>
              <a:t>7</a:t>
            </a: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. Choisir les informations voulues via </a:t>
            </a:r>
          </a:p>
          <a:p>
            <a:r>
              <a:rPr lang="fr-FR" sz="1800" dirty="0">
                <a:solidFill>
                  <a:srgbClr val="5F5F5F"/>
                </a:solidFill>
                <a:latin typeface="+mn-lt"/>
              </a:rPr>
              <a:t>l</a:t>
            </a: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es champs proposés</a:t>
            </a:r>
          </a:p>
          <a:p>
            <a:endParaRPr lang="fr-FR" sz="1800" dirty="0">
              <a:solidFill>
                <a:srgbClr val="5F5F5F"/>
              </a:solidFill>
              <a:latin typeface="+mn-lt"/>
            </a:endParaRPr>
          </a:p>
          <a:p>
            <a:r>
              <a:rPr lang="fr-FR" sz="1800" dirty="0">
                <a:solidFill>
                  <a:srgbClr val="5F5F5F"/>
                </a:solidFill>
                <a:latin typeface="+mn-lt"/>
              </a:rPr>
              <a:t>8</a:t>
            </a: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. Exporter les informations au format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souhaité</a:t>
            </a:r>
          </a:p>
        </p:txBody>
      </p:sp>
      <p:cxnSp>
        <p:nvCxnSpPr>
          <p:cNvPr id="6" name="Connecteur droit avec flèche 5"/>
          <p:cNvCxnSpPr/>
          <p:nvPr/>
        </p:nvCxnSpPr>
        <p:spPr bwMode="auto">
          <a:xfrm>
            <a:off x="1619956" y="3770489"/>
            <a:ext cx="812800" cy="5418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onnecteur droit avec flèche 10"/>
          <p:cNvCxnSpPr/>
          <p:nvPr/>
        </p:nvCxnSpPr>
        <p:spPr bwMode="auto">
          <a:xfrm flipV="1">
            <a:off x="3104444" y="3939822"/>
            <a:ext cx="801512" cy="372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ZoneTexte 17"/>
          <p:cNvSpPr txBox="1"/>
          <p:nvPr/>
        </p:nvSpPr>
        <p:spPr>
          <a:xfrm>
            <a:off x="2142291" y="3626086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443111" y="6014356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896533" y="5870222"/>
            <a:ext cx="2359378" cy="6159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Page </a:t>
            </a:r>
            <a:fld id="{D93F5B88-6678-41FC-B532-EDD713341FF2}" type="slidenum">
              <a:rPr lang="fr-CA" smtClean="0"/>
              <a:pPr>
                <a:defRPr/>
              </a:pPr>
              <a:t>15</a:t>
            </a:fld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6" y="1619824"/>
            <a:ext cx="5436050" cy="130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361244" y="1619823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253066" y="2308627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659466" y="2556392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23" name="Connecteur droit avec flèche 22"/>
          <p:cNvCxnSpPr/>
          <p:nvPr/>
        </p:nvCxnSpPr>
        <p:spPr bwMode="auto">
          <a:xfrm flipH="1">
            <a:off x="835378" y="2539459"/>
            <a:ext cx="338666" cy="169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onnecteur droit avec flèche 24"/>
          <p:cNvCxnSpPr/>
          <p:nvPr/>
        </p:nvCxnSpPr>
        <p:spPr bwMode="auto">
          <a:xfrm flipV="1">
            <a:off x="1535289" y="2178757"/>
            <a:ext cx="491067" cy="360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828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52400" y="748067"/>
            <a:ext cx="8551863" cy="73183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a/ Export de tous les membres </a:t>
            </a:r>
            <a:endParaRPr lang="fr-FR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49954" y="1761067"/>
            <a:ext cx="5565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Aller dans l’onglet « Liste »</a:t>
            </a:r>
          </a:p>
          <a:p>
            <a:pPr marL="457200" indent="-457200">
              <a:buAutoNum type="arabicPeriod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Sélectionner «Export » </a:t>
            </a:r>
          </a:p>
          <a:p>
            <a:pPr marL="457200" indent="-457200">
              <a:buAutoNum type="arabicPeriod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Cliquer sur « Nouveau »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18533" y="3139490"/>
            <a:ext cx="8888527" cy="2945222"/>
            <a:chOff x="118533" y="3139490"/>
            <a:chExt cx="8888527" cy="294522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22" y="3601155"/>
              <a:ext cx="8877238" cy="2483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118533" y="4752622"/>
              <a:ext cx="660400" cy="31608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1423" y="5604934"/>
              <a:ext cx="660400" cy="15804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802465" y="3601155"/>
              <a:ext cx="660400" cy="31608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2892777" y="3139490"/>
              <a:ext cx="66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+mn-lt"/>
                </a:rPr>
                <a:t>3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33024" y="5204768"/>
              <a:ext cx="66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+mn-lt"/>
                </a:rPr>
                <a:t>2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72534" y="4521200"/>
              <a:ext cx="66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+mn-lt"/>
                </a:rPr>
                <a:t>1</a:t>
              </a:r>
              <a:endParaRPr lang="fr-FR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Page </a:t>
            </a:r>
            <a:fld id="{D93F5B88-6678-41FC-B532-EDD713341FF2}" type="slidenum">
              <a:rPr lang="fr-CA" smtClean="0"/>
              <a:pPr>
                <a:defRPr/>
              </a:pPr>
              <a:t>16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490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52400" y="748067"/>
            <a:ext cx="8551863" cy="73183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a/ Export de tous les membres </a:t>
            </a:r>
            <a:endParaRPr lang="fr-FR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7747" y="1528396"/>
            <a:ext cx="5565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4. Sélectionner le segment </a:t>
            </a:r>
          </a:p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5. Cocher « tous les membres » </a:t>
            </a:r>
          </a:p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6. Passer à l’étape 2 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597082" y="2643639"/>
            <a:ext cx="5421136" cy="3392698"/>
            <a:chOff x="124176" y="1783642"/>
            <a:chExt cx="5421136" cy="339269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76" y="1783642"/>
              <a:ext cx="5421136" cy="3392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Connecteur droit avec flèche 6"/>
            <p:cNvCxnSpPr/>
            <p:nvPr/>
          </p:nvCxnSpPr>
          <p:spPr bwMode="auto">
            <a:xfrm flipH="1">
              <a:off x="1162756" y="4786489"/>
              <a:ext cx="1162755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ZoneTexte 3"/>
            <p:cNvSpPr txBox="1"/>
            <p:nvPr/>
          </p:nvSpPr>
          <p:spPr>
            <a:xfrm>
              <a:off x="4673600" y="3917243"/>
              <a:ext cx="361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4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387600" y="4555071"/>
              <a:ext cx="361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 bwMode="auto">
            <a:xfrm flipH="1">
              <a:off x="3510845" y="4148075"/>
              <a:ext cx="1162755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>
              <a:off x="1744133" y="5016736"/>
              <a:ext cx="1162755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ZoneTexte 13"/>
            <p:cNvSpPr txBox="1"/>
            <p:nvPr/>
          </p:nvSpPr>
          <p:spPr>
            <a:xfrm>
              <a:off x="2957693" y="4707471"/>
              <a:ext cx="361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6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Page </a:t>
            </a:r>
            <a:fld id="{D93F5B88-6678-41FC-B532-EDD713341FF2}" type="slidenum">
              <a:rPr lang="fr-CA" smtClean="0"/>
              <a:pPr>
                <a:defRPr/>
              </a:pPr>
              <a:t>17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450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52400" y="748067"/>
            <a:ext cx="8551863" cy="73183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fr-FR" kern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b</a:t>
            </a:r>
            <a:r>
              <a:rPr lang="fr-FR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/ </a:t>
            </a:r>
            <a:r>
              <a:rPr lang="fr-FR" kern="0" dirty="0">
                <a:solidFill>
                  <a:schemeClr val="bg1"/>
                </a:solidFill>
                <a:latin typeface="+mn-lt"/>
              </a:rPr>
              <a:t>Export de tous les membres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816474" y="2417417"/>
            <a:ext cx="556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5F5F5F"/>
                </a:solidFill>
                <a:latin typeface="+mn-lt"/>
              </a:rPr>
              <a:t>7</a:t>
            </a: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. Choisir les informations voulues</a:t>
            </a:r>
          </a:p>
          <a:p>
            <a:endParaRPr lang="fr-FR" sz="1800" dirty="0">
              <a:solidFill>
                <a:srgbClr val="5F5F5F"/>
              </a:solidFill>
              <a:latin typeface="+mn-lt"/>
            </a:endParaRPr>
          </a:p>
          <a:p>
            <a:r>
              <a:rPr lang="fr-FR" sz="1800" dirty="0">
                <a:solidFill>
                  <a:srgbClr val="5F5F5F"/>
                </a:solidFill>
                <a:latin typeface="+mn-lt"/>
              </a:rPr>
              <a:t>8</a:t>
            </a: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. Exporter les informations au format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souhaité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96624" y="1636641"/>
            <a:ext cx="4522132" cy="4019092"/>
            <a:chOff x="526697" y="3115733"/>
            <a:chExt cx="4148182" cy="3370398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97" y="3115733"/>
              <a:ext cx="4148182" cy="3370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Connecteur droit avec flèche 5"/>
            <p:cNvCxnSpPr/>
            <p:nvPr/>
          </p:nvCxnSpPr>
          <p:spPr bwMode="auto">
            <a:xfrm>
              <a:off x="1619956" y="3770489"/>
              <a:ext cx="812800" cy="5418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Connecteur droit avec flèche 10"/>
            <p:cNvCxnSpPr/>
            <p:nvPr/>
          </p:nvCxnSpPr>
          <p:spPr bwMode="auto">
            <a:xfrm flipV="1">
              <a:off x="3104444" y="3939822"/>
              <a:ext cx="801512" cy="3725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ZoneTexte 17"/>
            <p:cNvSpPr txBox="1"/>
            <p:nvPr/>
          </p:nvSpPr>
          <p:spPr>
            <a:xfrm>
              <a:off x="2026356" y="3539656"/>
              <a:ext cx="812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578578" y="5730284"/>
              <a:ext cx="812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896533" y="5870222"/>
              <a:ext cx="2359378" cy="615909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Page </a:t>
            </a:r>
            <a:fld id="{D93F5B88-6678-41FC-B532-EDD713341FF2}" type="slidenum">
              <a:rPr lang="fr-CA" smtClean="0"/>
              <a:pPr>
                <a:defRPr/>
              </a:pPr>
              <a:t>18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922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fr-CA" dirty="0" smtClean="0"/>
              <a:t>Page </a:t>
            </a:r>
            <a:fld id="{9EEAD7B0-E263-402A-9A99-7D1ECC6CCDF1}" type="slidenum">
              <a:rPr lang="fr-CA" smtClean="0"/>
              <a:pPr/>
              <a:t>1</a:t>
            </a:fld>
            <a:endParaRPr lang="fr-CA" dirty="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23888"/>
            <a:ext cx="8518525" cy="731837"/>
          </a:xfrm>
        </p:spPr>
        <p:txBody>
          <a:bodyPr/>
          <a:lstStyle/>
          <a:p>
            <a:pPr eaLnBrk="1" hangingPunct="1">
              <a:tabLst>
                <a:tab pos="1970088" algn="l"/>
              </a:tabLst>
            </a:pPr>
            <a:r>
              <a:rPr lang="fr-FR" sz="2400" dirty="0" smtClean="0"/>
              <a:t>Sommaire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24177" y="1557866"/>
            <a:ext cx="8703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B80023"/>
                </a:solidFill>
                <a:latin typeface="+mn-lt"/>
              </a:rPr>
              <a:t>1/ Les rapports </a:t>
            </a:r>
          </a:p>
          <a:p>
            <a:pPr lvl="1"/>
            <a:endParaRPr lang="fr-FR" sz="2000" dirty="0" smtClean="0">
              <a:solidFill>
                <a:srgbClr val="5F5F5F"/>
              </a:solidFill>
              <a:latin typeface="+mn-lt"/>
            </a:endParaRPr>
          </a:p>
          <a:p>
            <a:pPr lvl="1"/>
            <a:r>
              <a:rPr lang="fr-FR" sz="2000" dirty="0" smtClean="0">
                <a:solidFill>
                  <a:srgbClr val="5F5F5F"/>
                </a:solidFill>
                <a:latin typeface="+mn-lt"/>
              </a:rPr>
              <a:t>Générer : </a:t>
            </a:r>
          </a:p>
          <a:p>
            <a:pPr marL="2171700" lvl="4" indent="-342900">
              <a:buFont typeface="Arial" pitchFamily="34" charset="0"/>
              <a:buChar char="•"/>
            </a:pPr>
            <a:r>
              <a:rPr lang="fr-FR" sz="2000" dirty="0" smtClean="0">
                <a:solidFill>
                  <a:srgbClr val="5F5F5F"/>
                </a:solidFill>
                <a:latin typeface="+mn-lt"/>
              </a:rPr>
              <a:t>un rapport de campagne classique </a:t>
            </a:r>
          </a:p>
          <a:p>
            <a:pPr marL="2171700" lvl="4" indent="-342900">
              <a:buFont typeface="Arial" pitchFamily="34" charset="0"/>
              <a:buChar char="•"/>
            </a:pPr>
            <a:r>
              <a:rPr lang="fr-FR" sz="2000" dirty="0" smtClean="0">
                <a:solidFill>
                  <a:srgbClr val="5F5F5F"/>
                </a:solidFill>
                <a:latin typeface="+mn-lt"/>
              </a:rPr>
              <a:t>un rapport par segment </a:t>
            </a:r>
          </a:p>
          <a:p>
            <a:pPr marL="2171700" lvl="4" indent="-342900">
              <a:buFont typeface="Arial" pitchFamily="34" charset="0"/>
              <a:buChar char="•"/>
            </a:pPr>
            <a:r>
              <a:rPr lang="fr-FR" sz="2000" dirty="0" smtClean="0">
                <a:solidFill>
                  <a:srgbClr val="5F5F5F"/>
                </a:solidFill>
                <a:latin typeface="+mn-lt"/>
              </a:rPr>
              <a:t>un rapport agrégé pour plusieurs campagnes </a:t>
            </a:r>
          </a:p>
          <a:p>
            <a:endParaRPr lang="fr-FR" sz="2000" dirty="0" smtClean="0">
              <a:solidFill>
                <a:srgbClr val="5F5F5F"/>
              </a:solidFill>
              <a:latin typeface="+mn-lt"/>
            </a:endParaRPr>
          </a:p>
          <a:p>
            <a:r>
              <a:rPr lang="fr-FR" sz="2000" dirty="0" smtClean="0">
                <a:solidFill>
                  <a:srgbClr val="B80023"/>
                </a:solidFill>
                <a:latin typeface="+mn-lt"/>
              </a:rPr>
              <a:t>2/ Les membres </a:t>
            </a:r>
          </a:p>
          <a:p>
            <a:endParaRPr lang="fr-FR" sz="2000" dirty="0">
              <a:solidFill>
                <a:srgbClr val="5F5F5F"/>
              </a:solidFill>
              <a:latin typeface="+mn-lt"/>
            </a:endParaRPr>
          </a:p>
          <a:p>
            <a:pPr lvl="1"/>
            <a:r>
              <a:rPr lang="fr-FR" sz="2000" dirty="0" smtClean="0">
                <a:solidFill>
                  <a:srgbClr val="5F5F5F"/>
                </a:solidFill>
                <a:latin typeface="+mn-lt"/>
              </a:rPr>
              <a:t>Les exports : </a:t>
            </a:r>
          </a:p>
          <a:p>
            <a:pPr marL="2171700" lvl="4" indent="-342900">
              <a:buFont typeface="Arial" pitchFamily="34" charset="0"/>
              <a:buChar char="•"/>
            </a:pPr>
            <a:r>
              <a:rPr lang="fr-FR" sz="2000" dirty="0">
                <a:solidFill>
                  <a:srgbClr val="5F5F5F"/>
                </a:solidFill>
                <a:latin typeface="+mn-lt"/>
              </a:rPr>
              <a:t>d</a:t>
            </a:r>
            <a:r>
              <a:rPr lang="fr-FR" sz="2000" dirty="0" smtClean="0">
                <a:solidFill>
                  <a:srgbClr val="5F5F5F"/>
                </a:solidFill>
                <a:latin typeface="+mn-lt"/>
              </a:rPr>
              <a:t>’une partie des membres (</a:t>
            </a:r>
            <a:r>
              <a:rPr lang="fr-FR" sz="2000" dirty="0" err="1" smtClean="0">
                <a:solidFill>
                  <a:srgbClr val="5F5F5F"/>
                </a:solidFill>
                <a:latin typeface="+mn-lt"/>
              </a:rPr>
              <a:t>cliqueurs</a:t>
            </a:r>
            <a:r>
              <a:rPr lang="fr-FR" sz="2000" smtClean="0">
                <a:solidFill>
                  <a:srgbClr val="5F5F5F"/>
                </a:solidFill>
                <a:latin typeface="+mn-lt"/>
              </a:rPr>
              <a:t>, HB…) </a:t>
            </a:r>
            <a:endParaRPr lang="fr-FR" sz="2000" dirty="0" smtClean="0">
              <a:solidFill>
                <a:srgbClr val="5F5F5F"/>
              </a:solidFill>
              <a:latin typeface="+mn-lt"/>
            </a:endParaRPr>
          </a:p>
          <a:p>
            <a:pPr marL="2171700" lvl="4" indent="-342900">
              <a:buFont typeface="Arial" pitchFamily="34" charset="0"/>
              <a:buChar char="•"/>
            </a:pPr>
            <a:r>
              <a:rPr lang="fr-FR" sz="2000" dirty="0">
                <a:solidFill>
                  <a:srgbClr val="5F5F5F"/>
                </a:solidFill>
                <a:latin typeface="+mn-lt"/>
              </a:rPr>
              <a:t>d</a:t>
            </a:r>
            <a:r>
              <a:rPr lang="fr-FR" sz="2000" dirty="0" smtClean="0">
                <a:solidFill>
                  <a:srgbClr val="5F5F5F"/>
                </a:solidFill>
                <a:latin typeface="+mn-lt"/>
              </a:rPr>
              <a:t>e tous les membres </a:t>
            </a:r>
            <a:endParaRPr lang="fr-FR" sz="20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319265" y="5463823"/>
            <a:ext cx="2706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A50021"/>
                </a:solidFill>
                <a:latin typeface="+mn-lt"/>
              </a:rPr>
              <a:t>Lien </a:t>
            </a:r>
            <a:r>
              <a:rPr lang="fr-FR" sz="2000" dirty="0" err="1">
                <a:solidFill>
                  <a:srgbClr val="A50021"/>
                </a:solidFill>
                <a:latin typeface="+mn-lt"/>
              </a:rPr>
              <a:t>E</a:t>
            </a:r>
            <a:r>
              <a:rPr lang="fr-FR" sz="2000" dirty="0" err="1" smtClean="0">
                <a:solidFill>
                  <a:srgbClr val="A50021"/>
                </a:solidFill>
                <a:latin typeface="+mn-lt"/>
              </a:rPr>
              <a:t>mailvision</a:t>
            </a:r>
            <a:endParaRPr lang="fr-FR" sz="2000" dirty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9265" y="5849935"/>
            <a:ext cx="8598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dirty="0">
                <a:latin typeface="+mn-lt"/>
              </a:rPr>
              <a:t>https://cce.campaigncommander.com/loginccmd/jsp/login/login.jsp?err=2&amp;lang=fr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a date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Tuto Campaign Commander </a:t>
            </a:r>
            <a:endParaRPr lang="fr-CA" smtClean="0"/>
          </a:p>
        </p:txBody>
      </p:sp>
      <p:sp>
        <p:nvSpPr>
          <p:cNvPr id="16386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fr-CA" smtClean="0"/>
              <a:t>Page </a:t>
            </a:r>
            <a:fld id="{FF5DA997-9AB5-469B-A60A-2D4C82880B3D}" type="slidenum">
              <a:rPr lang="fr-CA" smtClean="0"/>
              <a:pPr/>
              <a:t>2</a:t>
            </a:fld>
            <a:endParaRPr lang="fr-CA" smtClean="0"/>
          </a:p>
        </p:txBody>
      </p:sp>
      <p:sp>
        <p:nvSpPr>
          <p:cNvPr id="16388" name="Espace réservé de la date 4"/>
          <p:cNvSpPr txBox="1">
            <a:spLocks noGrp="1"/>
          </p:cNvSpPr>
          <p:nvPr/>
        </p:nvSpPr>
        <p:spPr bwMode="auto">
          <a:xfrm>
            <a:off x="2143125" y="6610350"/>
            <a:ext cx="29765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1000">
                <a:solidFill>
                  <a:schemeClr val="bg1"/>
                </a:solidFill>
                <a:latin typeface="dyn"/>
              </a:rPr>
              <a:t>Confidentiel - Droits réservés - 2011</a:t>
            </a:r>
            <a:endParaRPr lang="fr-CA" sz="1000">
              <a:solidFill>
                <a:schemeClr val="bg1"/>
              </a:solidFill>
              <a:latin typeface="dyn"/>
            </a:endParaRPr>
          </a:p>
        </p:txBody>
      </p:sp>
      <p:sp>
        <p:nvSpPr>
          <p:cNvPr id="16389" name="Espace réservé du numéro de diapositive 5"/>
          <p:cNvSpPr txBox="1">
            <a:spLocks noGrp="1"/>
          </p:cNvSpPr>
          <p:nvPr/>
        </p:nvSpPr>
        <p:spPr bwMode="auto">
          <a:xfrm>
            <a:off x="6262688" y="66294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CA" sz="1000">
                <a:solidFill>
                  <a:schemeClr val="bg1"/>
                </a:solidFill>
                <a:latin typeface="dyn"/>
              </a:rPr>
              <a:t>Page </a:t>
            </a:r>
            <a:fld id="{5C9F52A0-4710-44E9-8C38-75FE3A4E12C1}" type="slidenum">
              <a:rPr lang="fr-CA" sz="1000">
                <a:solidFill>
                  <a:schemeClr val="bg1"/>
                </a:solidFill>
                <a:latin typeface="dyn"/>
              </a:rPr>
              <a:pPr eaLnBrk="0" hangingPunct="0"/>
              <a:t>2</a:t>
            </a:fld>
            <a:endParaRPr lang="fr-CA" sz="1000">
              <a:solidFill>
                <a:schemeClr val="bg1"/>
              </a:solidFill>
              <a:latin typeface="dyn"/>
            </a:endParaRPr>
          </a:p>
        </p:txBody>
      </p:sp>
      <p:sp>
        <p:nvSpPr>
          <p:cNvPr id="16390" name="Espace réservé du pied de page 6"/>
          <p:cNvSpPr txBox="1">
            <a:spLocks noGrp="1"/>
          </p:cNvSpPr>
          <p:nvPr/>
        </p:nvSpPr>
        <p:spPr bwMode="auto">
          <a:xfrm>
            <a:off x="128588" y="6607175"/>
            <a:ext cx="30734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fr-CA" sz="1000">
                <a:solidFill>
                  <a:schemeClr val="bg1"/>
                </a:solidFill>
                <a:latin typeface="dyn"/>
              </a:rPr>
              <a:t>INFOPRO</a:t>
            </a:r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112713" y="42863"/>
            <a:ext cx="8945562" cy="573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/>
          </a:p>
        </p:txBody>
      </p:sp>
      <p:pic>
        <p:nvPicPr>
          <p:cNvPr id="1639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4288"/>
            <a:ext cx="9142413" cy="165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063" y="6124575"/>
            <a:ext cx="894238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Text Box 5"/>
          <p:cNvSpPr txBox="1">
            <a:spLocks noChangeArrowheads="1"/>
          </p:cNvSpPr>
          <p:nvPr/>
        </p:nvSpPr>
        <p:spPr bwMode="auto">
          <a:xfrm>
            <a:off x="960438" y="2052488"/>
            <a:ext cx="66738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4400" i="1" dirty="0">
                <a:solidFill>
                  <a:srgbClr val="B80023"/>
                </a:solidFill>
                <a:latin typeface="Arial" charset="0"/>
              </a:rPr>
              <a:t> </a:t>
            </a:r>
            <a:r>
              <a:rPr lang="fr-FR" sz="4400" dirty="0" smtClean="0">
                <a:solidFill>
                  <a:srgbClr val="B80023"/>
                </a:solidFill>
                <a:latin typeface="Arial" charset="0"/>
              </a:rPr>
              <a:t>Les rapports </a:t>
            </a:r>
            <a:endParaRPr lang="fr-FR" sz="4400" dirty="0">
              <a:solidFill>
                <a:srgbClr val="B80023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9265" y="2920874"/>
            <a:ext cx="85199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fr-FR" sz="2000" dirty="0" smtClean="0">
                <a:solidFill>
                  <a:srgbClr val="5F5F5F"/>
                </a:solidFill>
                <a:latin typeface="+mn-lt"/>
              </a:rPr>
              <a:t>a/ Le </a:t>
            </a:r>
            <a:r>
              <a:rPr lang="fr-FR" sz="2000" dirty="0">
                <a:solidFill>
                  <a:srgbClr val="5F5F5F"/>
                </a:solidFill>
                <a:latin typeface="+mn-lt"/>
              </a:rPr>
              <a:t>rapport de campagne classique </a:t>
            </a:r>
          </a:p>
          <a:p>
            <a:pPr lvl="4"/>
            <a:r>
              <a:rPr lang="fr-FR" sz="2000" dirty="0" smtClean="0">
                <a:solidFill>
                  <a:srgbClr val="5F5F5F"/>
                </a:solidFill>
                <a:latin typeface="+mn-lt"/>
              </a:rPr>
              <a:t>b/ Le </a:t>
            </a:r>
            <a:r>
              <a:rPr lang="fr-FR" sz="2000" dirty="0">
                <a:solidFill>
                  <a:srgbClr val="5F5F5F"/>
                </a:solidFill>
                <a:latin typeface="+mn-lt"/>
              </a:rPr>
              <a:t>rapport par segment </a:t>
            </a:r>
          </a:p>
          <a:p>
            <a:pPr lvl="4"/>
            <a:r>
              <a:rPr lang="fr-FR" sz="2000" dirty="0" smtClean="0">
                <a:solidFill>
                  <a:srgbClr val="5F5F5F"/>
                </a:solidFill>
                <a:latin typeface="+mn-lt"/>
              </a:rPr>
              <a:t>c/ Le </a:t>
            </a:r>
            <a:r>
              <a:rPr lang="fr-FR" sz="2000" dirty="0">
                <a:solidFill>
                  <a:srgbClr val="5F5F5F"/>
                </a:solidFill>
                <a:latin typeface="+mn-lt"/>
              </a:rPr>
              <a:t>rapport </a:t>
            </a:r>
            <a:r>
              <a:rPr lang="fr-FR" sz="2000" dirty="0" smtClean="0">
                <a:solidFill>
                  <a:srgbClr val="5F5F5F"/>
                </a:solidFill>
                <a:latin typeface="+mn-lt"/>
              </a:rPr>
              <a:t>agrégé </a:t>
            </a:r>
            <a:r>
              <a:rPr lang="fr-FR" sz="2000" dirty="0">
                <a:solidFill>
                  <a:srgbClr val="5F5F5F"/>
                </a:solidFill>
                <a:latin typeface="+mn-lt"/>
              </a:rPr>
              <a:t>pour plusieurs campagnes </a:t>
            </a:r>
          </a:p>
        </p:txBody>
      </p:sp>
      <p:pic>
        <p:nvPicPr>
          <p:cNvPr id="1026" name="Picture 2" descr="C:\Users\cbenariac\Desktop\sondage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5" y="949855"/>
            <a:ext cx="2007542" cy="200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0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 txBox="1">
            <a:spLocks/>
          </p:cNvSpPr>
          <p:nvPr/>
        </p:nvSpPr>
        <p:spPr>
          <a:xfrm>
            <a:off x="152400" y="692150"/>
            <a:ext cx="8551863" cy="731838"/>
          </a:xfrm>
          <a:prstGeom prst="rect">
            <a:avLst/>
          </a:prstGeom>
        </p:spPr>
        <p:txBody>
          <a:bodyPr/>
          <a:lstStyle/>
          <a:p>
            <a:pPr marL="0" lvl="4" eaLnBrk="0" hangingPunct="0">
              <a:defRPr/>
            </a:pPr>
            <a:r>
              <a:rPr lang="fr-FR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</a:t>
            </a: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 « Le rapport de campagne classique  » </a:t>
            </a:r>
            <a:endParaRPr lang="fr-FR" dirty="0">
              <a:solidFill>
                <a:srgbClr val="5F5F5F"/>
              </a:solidFill>
            </a:endParaRPr>
          </a:p>
          <a:p>
            <a:pPr eaLnBrk="0" hangingPunct="0">
              <a:defRPr/>
            </a:pPr>
            <a:r>
              <a:rPr lang="fr-FR" sz="32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lang="fr-FR" sz="3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49954" y="1761067"/>
            <a:ext cx="5565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Aller dans l’onglet rapport </a:t>
            </a:r>
          </a:p>
          <a:p>
            <a:pPr marL="457200" indent="-457200">
              <a:buAutoNum type="arabicPeriod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Sélectionner la campagne souhaitée </a:t>
            </a:r>
          </a:p>
          <a:p>
            <a:pPr marL="457200" indent="-457200">
              <a:buAutoNum type="arabicPeriod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Cliquer sur rapport de la campagne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336107" y="3115733"/>
            <a:ext cx="8308397" cy="2991556"/>
            <a:chOff x="336107" y="3115733"/>
            <a:chExt cx="8308397" cy="299155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107" y="3115733"/>
              <a:ext cx="8308397" cy="299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 bwMode="auto">
            <a:xfrm>
              <a:off x="369974" y="5678311"/>
              <a:ext cx="758915" cy="32737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721556" y="5554131"/>
              <a:ext cx="220133" cy="16368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88152" y="5497688"/>
              <a:ext cx="1295137" cy="16368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496710" y="51743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+mj-lt"/>
                </a:rPr>
                <a:t>1</a:t>
              </a:r>
              <a:endParaRPr lang="fr-FR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653528" y="503602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3757626" y="494347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Page </a:t>
            </a:r>
            <a:fld id="{4638E609-0255-4651-B6C8-8868CD887991}" type="slidenum">
              <a:rPr lang="fr-CA" smtClean="0"/>
              <a:pPr>
                <a:defRPr/>
              </a:pPr>
              <a:t>3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 txBox="1">
            <a:spLocks/>
          </p:cNvSpPr>
          <p:nvPr/>
        </p:nvSpPr>
        <p:spPr>
          <a:xfrm>
            <a:off x="152400" y="692150"/>
            <a:ext cx="8551863" cy="731838"/>
          </a:xfrm>
          <a:prstGeom prst="rect">
            <a:avLst/>
          </a:prstGeom>
        </p:spPr>
        <p:txBody>
          <a:bodyPr/>
          <a:lstStyle/>
          <a:p>
            <a:pPr marL="0" lvl="4" eaLnBrk="0" hangingPunct="0">
              <a:defRPr/>
            </a:pPr>
            <a:r>
              <a:rPr lang="fr-FR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</a:t>
            </a: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 « Le rapport de campagne classique  » </a:t>
            </a:r>
            <a:endParaRPr lang="fr-FR" dirty="0">
              <a:solidFill>
                <a:srgbClr val="5F5F5F"/>
              </a:solidFill>
            </a:endParaRPr>
          </a:p>
          <a:p>
            <a:pPr eaLnBrk="0" hangingPunct="0">
              <a:defRPr/>
            </a:pPr>
            <a:r>
              <a:rPr lang="fr-FR" sz="32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lang="fr-FR" sz="3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7" y="2774903"/>
            <a:ext cx="6151972" cy="347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49954" y="1761067"/>
            <a:ext cx="749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Vous accédez directement au rapport complet de la campagne. Il est possible d’imprimer ce rapport ou de l’envoyer par email  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028267" y="2641600"/>
            <a:ext cx="778933" cy="4402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Page </a:t>
            </a:r>
            <a:fld id="{4638E609-0255-4651-B6C8-8868CD887991}" type="slidenum">
              <a:rPr lang="fr-CA" smtClean="0"/>
              <a:pPr>
                <a:defRPr/>
              </a:pPr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74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 txBox="1">
            <a:spLocks/>
          </p:cNvSpPr>
          <p:nvPr/>
        </p:nvSpPr>
        <p:spPr>
          <a:xfrm>
            <a:off x="152400" y="692150"/>
            <a:ext cx="8551863" cy="731838"/>
          </a:xfrm>
          <a:prstGeom prst="rect">
            <a:avLst/>
          </a:prstGeom>
        </p:spPr>
        <p:txBody>
          <a:bodyPr/>
          <a:lstStyle/>
          <a:p>
            <a:pPr marL="0" lvl="4" eaLnBrk="0" hangingPunct="0">
              <a:defRPr/>
            </a:pPr>
            <a:r>
              <a:rPr lang="fr-FR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</a:t>
            </a: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 « Le rapport de campagne classique  » </a:t>
            </a:r>
            <a:endParaRPr lang="fr-FR" dirty="0">
              <a:solidFill>
                <a:srgbClr val="5F5F5F"/>
              </a:solidFill>
            </a:endParaRPr>
          </a:p>
          <a:p>
            <a:pPr eaLnBrk="0" hangingPunct="0">
              <a:defRPr/>
            </a:pPr>
            <a:r>
              <a:rPr lang="fr-FR" sz="32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lang="fr-FR" sz="3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5" y="3884934"/>
            <a:ext cx="4859519" cy="253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49954" y="1625599"/>
            <a:ext cx="749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Il est possible d’avoir aussi d’autres rapports autour de votre campagne en revenant au début voir les rapports en vert.  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88" y="2407398"/>
            <a:ext cx="4920628" cy="139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5565421" y="2635954"/>
            <a:ext cx="3187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Ces dernières vous donnent des informations sur : les liens, les résultats jour par jour ou encore le résultat sur les réseaux sociaux. </a:t>
            </a:r>
          </a:p>
          <a:p>
            <a:endParaRPr lang="fr-FR" sz="1800" dirty="0">
              <a:solidFill>
                <a:srgbClr val="5F5F5F"/>
              </a:solidFill>
              <a:latin typeface="+mn-lt"/>
            </a:endParaRPr>
          </a:p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Ces informations peuvent être exportées au format Excel.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730044" y="3928615"/>
            <a:ext cx="595572" cy="4288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Page </a:t>
            </a:r>
            <a:fld id="{4638E609-0255-4651-B6C8-8868CD887991}" type="slidenum">
              <a:rPr lang="fr-CA" smtClean="0"/>
              <a:pPr>
                <a:defRPr/>
              </a:pPr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47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 txBox="1">
            <a:spLocks/>
          </p:cNvSpPr>
          <p:nvPr/>
        </p:nvSpPr>
        <p:spPr>
          <a:xfrm>
            <a:off x="152400" y="692150"/>
            <a:ext cx="8551863" cy="731838"/>
          </a:xfrm>
          <a:prstGeom prst="rect">
            <a:avLst/>
          </a:prstGeom>
        </p:spPr>
        <p:txBody>
          <a:bodyPr/>
          <a:lstStyle/>
          <a:p>
            <a:pPr marL="0" lvl="4" eaLnBrk="0" hangingPunct="0">
              <a:defRPr/>
            </a:pPr>
            <a:r>
              <a:rPr lang="fr-FR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</a:t>
            </a: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 « Le rapport  par segment » </a:t>
            </a:r>
            <a:endParaRPr lang="fr-FR" dirty="0">
              <a:solidFill>
                <a:srgbClr val="5F5F5F"/>
              </a:solidFill>
            </a:endParaRPr>
          </a:p>
          <a:p>
            <a:pPr eaLnBrk="0" hangingPunct="0">
              <a:defRPr/>
            </a:pPr>
            <a:r>
              <a:rPr lang="fr-FR" sz="32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lang="fr-FR" sz="3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9953" y="1793755"/>
            <a:ext cx="5565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Aller dans l’onglet rapport </a:t>
            </a:r>
          </a:p>
          <a:p>
            <a:pPr marL="457200" indent="-457200">
              <a:buAutoNum type="arabicPeriod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Sélectionner « Autres rapports » </a:t>
            </a:r>
          </a:p>
          <a:p>
            <a:pPr marL="457200" indent="-457200">
              <a:buAutoNum type="arabicPeriod"/>
            </a:pP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Cliquer sur « segment » 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40867" y="3160889"/>
            <a:ext cx="7877918" cy="2746198"/>
            <a:chOff x="440867" y="3160889"/>
            <a:chExt cx="7877918" cy="274619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867" y="3160889"/>
              <a:ext cx="7877918" cy="2746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440867" y="5554133"/>
              <a:ext cx="800911" cy="23706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979370" y="3471333"/>
              <a:ext cx="800911" cy="23706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027875" y="4460609"/>
              <a:ext cx="800911" cy="23706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643468" y="5136442"/>
              <a:ext cx="530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+mn-lt"/>
                </a:rPr>
                <a:t>1</a:t>
              </a:r>
              <a:endParaRPr lang="fr-FR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4780281" y="3359033"/>
              <a:ext cx="530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+mn-lt"/>
                </a:rPr>
                <a:t>2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508587" y="4348309"/>
              <a:ext cx="530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+mn-lt"/>
                </a:rPr>
                <a:t>3</a:t>
              </a:r>
            </a:p>
          </p:txBody>
        </p: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Tuto Campaign Commander 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Page </a:t>
            </a:r>
            <a:fld id="{4638E609-0255-4651-B6C8-8868CD887991}" type="slidenum">
              <a:rPr lang="fr-CA" smtClean="0"/>
              <a:pPr>
                <a:defRPr/>
              </a:pPr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62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Tuto Campaign Commander </a:t>
            </a:r>
            <a:endParaRPr lang="fr-CA" smtClean="0"/>
          </a:p>
        </p:txBody>
      </p:sp>
      <p:sp>
        <p:nvSpPr>
          <p:cNvPr id="2355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fr-CA" smtClean="0"/>
              <a:t>Page </a:t>
            </a:r>
            <a:fld id="{75DAAA6F-6BE9-4A60-9219-5270C5EB338E}" type="slidenum">
              <a:rPr lang="fr-CA" smtClean="0"/>
              <a:pPr/>
              <a:t>7</a:t>
            </a:fld>
            <a:endParaRPr lang="fr-CA" smtClean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52400" y="692150"/>
            <a:ext cx="8551863" cy="731838"/>
          </a:xfrm>
          <a:prstGeom prst="rect">
            <a:avLst/>
          </a:prstGeom>
        </p:spPr>
        <p:txBody>
          <a:bodyPr/>
          <a:lstStyle/>
          <a:p>
            <a:pPr marL="0" lvl="4" eaLnBrk="0" hangingPunct="0">
              <a:defRPr/>
            </a:pPr>
            <a:r>
              <a:rPr lang="fr-FR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</a:t>
            </a: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 « Le rapport  par segment » </a:t>
            </a:r>
            <a:endParaRPr lang="fr-FR" dirty="0">
              <a:solidFill>
                <a:srgbClr val="5F5F5F"/>
              </a:solidFill>
            </a:endParaRPr>
          </a:p>
          <a:p>
            <a:pPr eaLnBrk="0" hangingPunct="0">
              <a:defRPr/>
            </a:pPr>
            <a:r>
              <a:rPr lang="fr-FR" sz="32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lang="fr-FR" sz="3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9955" y="1692156"/>
            <a:ext cx="6513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4. Remplir la page </a:t>
            </a:r>
          </a:p>
          <a:p>
            <a:r>
              <a:rPr lang="fr-FR" sz="1800" i="1" dirty="0" smtClean="0">
                <a:solidFill>
                  <a:srgbClr val="C00000"/>
                </a:solidFill>
                <a:latin typeface="+mn-lt"/>
              </a:rPr>
              <a:t>Attention, il est possible d’exporter uniquement 5 champs </a:t>
            </a:r>
          </a:p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5. Créer le rapport  </a:t>
            </a:r>
          </a:p>
          <a:p>
            <a:endParaRPr lang="fr-FR" sz="1800" dirty="0">
              <a:solidFill>
                <a:srgbClr val="5F5F5F"/>
              </a:solidFill>
              <a:latin typeface="+mn-lt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40266" y="3234988"/>
            <a:ext cx="5147731" cy="2472304"/>
            <a:chOff x="440266" y="3234988"/>
            <a:chExt cx="5147731" cy="2472304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66" y="3234988"/>
              <a:ext cx="5147731" cy="2472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440266" y="5238044"/>
              <a:ext cx="733778" cy="469248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620890" y="4770144"/>
              <a:ext cx="733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+mn-lt"/>
                </a:rPr>
                <a:t>5</a:t>
              </a:r>
              <a:endParaRPr lang="fr-FR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4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Tuto Campaign Commander </a:t>
            </a:r>
            <a:endParaRPr lang="fr-CA" smtClean="0"/>
          </a:p>
        </p:txBody>
      </p:sp>
      <p:sp>
        <p:nvSpPr>
          <p:cNvPr id="2355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fr-CA" smtClean="0"/>
              <a:t>Page </a:t>
            </a:r>
            <a:fld id="{75DAAA6F-6BE9-4A60-9219-5270C5EB338E}" type="slidenum">
              <a:rPr lang="fr-CA" smtClean="0"/>
              <a:pPr/>
              <a:t>8</a:t>
            </a:fld>
            <a:endParaRPr lang="fr-CA" smtClean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52400" y="692150"/>
            <a:ext cx="8551863" cy="731838"/>
          </a:xfrm>
          <a:prstGeom prst="rect">
            <a:avLst/>
          </a:prstGeom>
        </p:spPr>
        <p:txBody>
          <a:bodyPr/>
          <a:lstStyle/>
          <a:p>
            <a:pPr marL="0" lvl="4" eaLnBrk="0" hangingPunct="0">
              <a:defRPr/>
            </a:pPr>
            <a:r>
              <a:rPr lang="fr-FR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</a:t>
            </a:r>
            <a:r>
              <a:rPr lang="fr-FR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 « Le rapport  par segment » </a:t>
            </a:r>
            <a:endParaRPr lang="fr-FR" dirty="0">
              <a:solidFill>
                <a:srgbClr val="5F5F5F"/>
              </a:solidFill>
            </a:endParaRPr>
          </a:p>
          <a:p>
            <a:pPr eaLnBrk="0" hangingPunct="0">
              <a:defRPr/>
            </a:pPr>
            <a:r>
              <a:rPr lang="fr-FR" sz="32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lang="fr-FR" sz="3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9955" y="1629183"/>
            <a:ext cx="651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5F5F5F"/>
                </a:solidFill>
                <a:latin typeface="+mn-lt"/>
              </a:rPr>
              <a:t>6</a:t>
            </a:r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. Quand le rapport est prêt, il est souligné. Cliquer dessus 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355600" y="2235198"/>
            <a:ext cx="7567761" cy="739422"/>
            <a:chOff x="355600" y="2235198"/>
            <a:chExt cx="7567761" cy="739422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00" y="2235198"/>
              <a:ext cx="7567761" cy="739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Flèche vers le bas 1"/>
            <p:cNvSpPr/>
            <p:nvPr/>
          </p:nvSpPr>
          <p:spPr bwMode="auto">
            <a:xfrm>
              <a:off x="869244" y="2393244"/>
              <a:ext cx="214489" cy="327378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430106" y="3339449"/>
            <a:ext cx="739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rgbClr val="5F5F5F"/>
                </a:solidFill>
                <a:latin typeface="+mn-lt"/>
              </a:rPr>
              <a:t>Vous accédez au rapport que vous pouvez exporter au format Excel </a:t>
            </a:r>
            <a:endParaRPr lang="fr-FR" sz="1800" dirty="0">
              <a:solidFill>
                <a:srgbClr val="5F5F5F"/>
              </a:solidFill>
              <a:latin typeface="+mn-lt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30106" y="3997324"/>
            <a:ext cx="6975405" cy="1861610"/>
            <a:chOff x="430106" y="3997324"/>
            <a:chExt cx="6975405" cy="1861610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06" y="3997324"/>
              <a:ext cx="6730436" cy="18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 bwMode="auto">
            <a:xfrm>
              <a:off x="6649156" y="3997324"/>
              <a:ext cx="756355" cy="54080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5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16556F"/>
      </a:dk1>
      <a:lt1>
        <a:srgbClr val="FFFFFF"/>
      </a:lt1>
      <a:dk2>
        <a:srgbClr val="FFFFFF"/>
      </a:dk2>
      <a:lt2>
        <a:srgbClr val="95B2BB"/>
      </a:lt2>
      <a:accent1>
        <a:srgbClr val="1E79AE"/>
      </a:accent1>
      <a:accent2>
        <a:srgbClr val="16556F"/>
      </a:accent2>
      <a:accent3>
        <a:srgbClr val="FFFFFF"/>
      </a:accent3>
      <a:accent4>
        <a:srgbClr val="11475E"/>
      </a:accent4>
      <a:accent5>
        <a:srgbClr val="ABBED3"/>
      </a:accent5>
      <a:accent6>
        <a:srgbClr val="134C64"/>
      </a:accent6>
      <a:hlink>
        <a:srgbClr val="1E79AE"/>
      </a:hlink>
      <a:folHlink>
        <a:srgbClr val="96D121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36234</TotalTime>
  <Words>672</Words>
  <Application>Microsoft Office PowerPoint</Application>
  <PresentationFormat>Affichage à l'écran (4:3)</PresentationFormat>
  <Paragraphs>191</Paragraphs>
  <Slides>19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1" baseType="lpstr">
      <vt:lpstr>Blank Presentation</vt:lpstr>
      <vt:lpstr>Conception personnalisée</vt:lpstr>
      <vt:lpstr>Présentation PowerPoint</vt:lpstr>
      <vt:lpstr>Sommaire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nurun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officielle Nurun / Nurun's official presentation</dc:title>
  <dc:creator>Nurun Inc.</dc:creator>
  <dc:description>Version française / French Version. (Septembre / September 2005)</dc:description>
  <cp:lastModifiedBy>Charline Benariac</cp:lastModifiedBy>
  <cp:revision>3201</cp:revision>
  <dcterms:created xsi:type="dcterms:W3CDTF">2004-05-11T18:00:36Z</dcterms:created>
  <dcterms:modified xsi:type="dcterms:W3CDTF">2012-06-04T13:39:30Z</dcterms:modified>
</cp:coreProperties>
</file>