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66" r:id="rId7"/>
    <p:sldId id="268" r:id="rId8"/>
    <p:sldId id="271" r:id="rId9"/>
    <p:sldId id="27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F57"/>
    <a:srgbClr val="F5F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114" d="100"/>
          <a:sy n="114" d="100"/>
        </p:scale>
        <p:origin x="13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0C9-D251-4F61-9CC2-AB7D5C5A5075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EA6A-51D5-46F3-AEBB-8D8D50198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5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042B-D4F5-4136-9AB2-3712BD937D9C}" type="datetime1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AF1C-2AC5-4466-B81C-E30ED46B6F19}" type="datetime1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23B6-66F9-432F-90F1-72900A2BA61A}" type="datetime1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DFD2-7EB6-4A4C-813F-3419F38294D6}" type="datetime1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608040" cy="365125"/>
          </a:xfrm>
        </p:spPr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44EA-7483-4E07-B870-87855EE53B86}" type="datetime1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0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B75C-D1C6-4C7D-969D-06F5D48B72B6}" type="datetime1">
              <a:rPr lang="fr-FR" smtClean="0"/>
              <a:t>24/03/2017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376-CC15-4542-BB21-9E04FE227BBA}" type="datetime1">
              <a:rPr lang="fr-FR" smtClean="0"/>
              <a:t>24/03/2017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B6-4BC6-4B95-B3DD-0CF6533D9C0B}" type="datetime1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6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116B-22C5-46AD-8EB4-71EA7FF99300}" type="datetime1">
              <a:rPr lang="fr-FR" smtClean="0"/>
              <a:t>24/03/2017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03A-1E6A-4412-997C-5949FADE31B5}" type="datetime1">
              <a:rPr lang="fr-FR" smtClean="0"/>
              <a:t>24/03/2017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FCE0-A0A7-4651-A1BC-9C33E587D3E5}" type="datetime1">
              <a:rPr lang="fr-FR" smtClean="0"/>
              <a:t>24/03/2017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6771" y="6381328"/>
            <a:ext cx="9144000" cy="5040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90CB328-0A7A-4CA4-9280-2CC47CB2172B}" type="datetime1">
              <a:rPr lang="fr-FR" smtClean="0"/>
              <a:t>24/03/2017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Tuto pour Webmaster IPD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4C7994-167A-49FC-B572-CE9DD73725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gnews.infoprodata.com/be/common/login.do" TargetMode="External"/><Relationship Id="rId2" Type="http://schemas.openxmlformats.org/officeDocument/2006/relationships/hyperlink" Target="https://logine.campaigncommander.com/login/UI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echnique@infopro-digital.com" TargetMode="External"/><Relationship Id="rId4" Type="http://schemas.openxmlformats.org/officeDocument/2006/relationships/hyperlink" Target="https://trello.com/log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rtymarkup.com/" TargetMode="External"/><Relationship Id="rId2" Type="http://schemas.openxmlformats.org/officeDocument/2006/relationships/hyperlink" Target="https://templates.mailchimp.com/resources/inline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mailonacid.com/S=c2f765a9b494990596300182640bf8db3ebf17dc/forum/member/profile/" TargetMode="External"/><Relationship Id="rId5" Type="http://schemas.openxmlformats.org/officeDocument/2006/relationships/hyperlink" Target="http://www.toutimages.com/codes_caracteres.htm" TargetMode="External"/><Relationship Id="rId4" Type="http://schemas.openxmlformats.org/officeDocument/2006/relationships/hyperlink" Target="https://templates.mailchimp.com/resources/html-to-tex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email3.infoprodata.com" TargetMode="External"/><Relationship Id="rId3" Type="http://schemas.openxmlformats.org/officeDocument/2006/relationships/hyperlink" Target="mailto:information@communication.b2bdata.fr" TargetMode="External"/><Relationship Id="rId7" Type="http://schemas.openxmlformats.org/officeDocument/2006/relationships/hyperlink" Target="mailto:info@gisiinteractive.ccemails.net" TargetMode="External"/><Relationship Id="rId2" Type="http://schemas.openxmlformats.org/officeDocument/2006/relationships/hyperlink" Target="mailto:technique@infopro-digita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email2.infoprodata.com" TargetMode="External"/><Relationship Id="rId5" Type="http://schemas.openxmlformats.org/officeDocument/2006/relationships/hyperlink" Target="mailto:info@email.infoprodata.fr" TargetMode="External"/><Relationship Id="rId4" Type="http://schemas.openxmlformats.org/officeDocument/2006/relationships/hyperlink" Target="mailto:info@email1.infoprodata.com" TargetMode="External"/><Relationship Id="rId9" Type="http://schemas.openxmlformats.org/officeDocument/2006/relationships/hyperlink" Target="mailto:IPD10.runme.spam@previews.emailonacid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echnique@infopro-digita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trello.com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717032"/>
            <a:ext cx="7772400" cy="1470025"/>
          </a:xfrm>
        </p:spPr>
        <p:txBody>
          <a:bodyPr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pour Webmaster IPD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</a:t>
            </a:fld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64" t="36760" r="21027" b="36285"/>
          <a:stretch>
            <a:fillRect/>
          </a:stretch>
        </p:blipFill>
        <p:spPr bwMode="auto">
          <a:xfrm>
            <a:off x="2238375" y="1652588"/>
            <a:ext cx="46672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3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et outils indispensables</a:t>
            </a:r>
          </a:p>
          <a:p>
            <a:r>
              <a:rPr lang="fr-FR" dirty="0" smtClean="0"/>
              <a:t>Nos différentes campagnes </a:t>
            </a:r>
            <a:r>
              <a:rPr lang="fr-FR" dirty="0"/>
              <a:t>e</a:t>
            </a:r>
            <a:r>
              <a:rPr lang="fr-FR" dirty="0" smtClean="0"/>
              <a:t>mailing</a:t>
            </a:r>
          </a:p>
          <a:p>
            <a:r>
              <a:rPr lang="fr-FR" dirty="0" smtClean="0"/>
              <a:t>Processus </a:t>
            </a:r>
            <a:r>
              <a:rPr lang="fr-FR" dirty="0" smtClean="0"/>
              <a:t>d’envoi des campagnes emailing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Liens et outils </a:t>
            </a:r>
            <a:r>
              <a:rPr lang="fr-FR" dirty="0" smtClean="0"/>
              <a:t>indispensables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400" b="1" dirty="0" smtClean="0"/>
              <a:t>OUTILS</a:t>
            </a:r>
          </a:p>
          <a:p>
            <a:pPr marL="0" lvl="0" indent="0">
              <a:buNone/>
            </a:pPr>
            <a:endParaRPr lang="fr-FR" sz="1400" dirty="0" smtClean="0"/>
          </a:p>
          <a:p>
            <a:pPr lvl="0"/>
            <a:r>
              <a:rPr lang="fr-FR" sz="1400" dirty="0" smtClean="0"/>
              <a:t>Smart Focus (</a:t>
            </a:r>
            <a:r>
              <a:rPr lang="fr-FR" sz="1400" b="1" dirty="0" err="1" smtClean="0"/>
              <a:t>EmailVision</a:t>
            </a:r>
            <a:r>
              <a:rPr lang="fr-FR" sz="1400" dirty="0" smtClean="0"/>
              <a:t>) -&gt; Plateforme de routage : </a:t>
            </a:r>
            <a:r>
              <a:rPr lang="fr-FR" sz="1400" dirty="0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</a:t>
            </a:r>
            <a:r>
              <a:rPr lang="fr-FR" sz="1400" dirty="0" smtClean="0">
                <a:hlinkClick r:id="rId2"/>
              </a:rPr>
              <a:t>logine.campaigncommander.com/login/UI/Login</a:t>
            </a:r>
            <a:endParaRPr lang="fr-FR" sz="1400" dirty="0" smtClean="0"/>
          </a:p>
          <a:p>
            <a:pPr lvl="1"/>
            <a:r>
              <a:rPr lang="fr-FR" sz="1000" b="1" dirty="0" smtClean="0"/>
              <a:t>Tel SMART FOCUS </a:t>
            </a:r>
            <a:r>
              <a:rPr lang="fr-FR" sz="1000" dirty="0" smtClean="0"/>
              <a:t>: 01 41 27 27 26</a:t>
            </a:r>
          </a:p>
          <a:p>
            <a:pPr lvl="1"/>
            <a:endParaRPr lang="fr-FR" sz="1000" dirty="0"/>
          </a:p>
          <a:p>
            <a:pPr lvl="0"/>
            <a:r>
              <a:rPr lang="fr-FR" sz="1400" b="1" dirty="0" err="1" smtClean="0"/>
              <a:t>Magnews</a:t>
            </a:r>
            <a:r>
              <a:rPr lang="fr-FR" sz="1400" dirty="0" smtClean="0"/>
              <a:t> </a:t>
            </a:r>
            <a:r>
              <a:rPr lang="fr-FR" sz="1400" dirty="0"/>
              <a:t>-&gt; </a:t>
            </a:r>
            <a:r>
              <a:rPr lang="fr-FR" sz="1400" dirty="0" smtClean="0"/>
              <a:t>Plateforme </a:t>
            </a:r>
            <a:r>
              <a:rPr lang="fr-FR" sz="1400" dirty="0"/>
              <a:t>de routage : </a:t>
            </a:r>
            <a:r>
              <a:rPr lang="fr-FR" sz="1400" dirty="0">
                <a:hlinkClick r:id="rId3"/>
              </a:rPr>
              <a:t>https://</a:t>
            </a:r>
            <a:r>
              <a:rPr lang="fr-FR" sz="1400" dirty="0" smtClean="0">
                <a:hlinkClick r:id="rId3"/>
              </a:rPr>
              <a:t>magnews.infoprodata.com/be/common/login.do</a:t>
            </a:r>
            <a:r>
              <a:rPr lang="fr-FR" sz="1400" dirty="0" smtClean="0"/>
              <a:t> </a:t>
            </a:r>
            <a:endParaRPr lang="fr-FR" sz="1400" dirty="0"/>
          </a:p>
          <a:p>
            <a:pPr lvl="1"/>
            <a:r>
              <a:rPr lang="fr-FR" sz="1000" b="1" dirty="0" err="1" smtClean="0"/>
              <a:t>HelpDesk</a:t>
            </a:r>
            <a:r>
              <a:rPr lang="fr-FR" sz="1000" b="1" dirty="0"/>
              <a:t> Adresse Mail </a:t>
            </a:r>
            <a:r>
              <a:rPr lang="fr-FR" sz="1000" dirty="0"/>
              <a:t>: </a:t>
            </a:r>
            <a:r>
              <a:rPr lang="fr-FR" sz="1000" dirty="0" smtClean="0"/>
              <a:t>helpdesk@magnews.com</a:t>
            </a:r>
          </a:p>
          <a:p>
            <a:pPr marL="0" lvl="0" indent="0">
              <a:buNone/>
            </a:pPr>
            <a:endParaRPr lang="fr-FR" sz="1400" dirty="0" smtClean="0"/>
          </a:p>
          <a:p>
            <a:pPr lvl="0"/>
            <a:r>
              <a:rPr lang="fr-FR" sz="1400" dirty="0" err="1" smtClean="0"/>
              <a:t>FileZilla</a:t>
            </a:r>
            <a:r>
              <a:rPr lang="fr-FR" sz="1400" dirty="0" smtClean="0"/>
              <a:t> : Pour accéder à notre serveur d’hébergement d’images pour les emailing</a:t>
            </a:r>
          </a:p>
          <a:p>
            <a:pPr lvl="1"/>
            <a:r>
              <a:rPr lang="fr-FR" sz="1000" b="1" dirty="0"/>
              <a:t>Hôte</a:t>
            </a:r>
            <a:r>
              <a:rPr lang="fr-FR" sz="1000" dirty="0"/>
              <a:t> : </a:t>
            </a:r>
            <a:r>
              <a:rPr lang="fr-FR" sz="1000" dirty="0" smtClean="0"/>
              <a:t>78.40.122.204</a:t>
            </a:r>
          </a:p>
          <a:p>
            <a:pPr lvl="1"/>
            <a:r>
              <a:rPr lang="fr-FR" sz="1000" b="1" dirty="0"/>
              <a:t>Identifiant</a:t>
            </a:r>
            <a:r>
              <a:rPr lang="fr-FR" sz="1000" dirty="0"/>
              <a:t> : </a:t>
            </a:r>
            <a:r>
              <a:rPr lang="fr-FR" sz="1000" dirty="0" smtClean="0"/>
              <a:t>b2bshareftp</a:t>
            </a:r>
          </a:p>
          <a:p>
            <a:pPr lvl="1"/>
            <a:r>
              <a:rPr lang="fr-FR" sz="1000" b="1" dirty="0" smtClean="0"/>
              <a:t>MDP</a:t>
            </a:r>
            <a:r>
              <a:rPr lang="fr-FR" sz="1000" dirty="0" smtClean="0"/>
              <a:t> : ka8Shief</a:t>
            </a:r>
            <a:endParaRPr lang="fr-FR" sz="1000" dirty="0"/>
          </a:p>
          <a:p>
            <a:pPr marL="457200" lvl="1" indent="0">
              <a:buNone/>
            </a:pPr>
            <a:r>
              <a:rPr lang="fr-FR" sz="1000" dirty="0" smtClean="0"/>
              <a:t>Dossier sur le serveur -&gt; </a:t>
            </a:r>
            <a:r>
              <a:rPr lang="fr-FR" sz="1000" dirty="0" err="1" smtClean="0"/>
              <a:t>GlobalVisuels</a:t>
            </a:r>
            <a:r>
              <a:rPr lang="fr-FR" sz="1000" dirty="0" smtClean="0"/>
              <a:t>/</a:t>
            </a:r>
            <a:r>
              <a:rPr lang="fr-FR" sz="1000" dirty="0" err="1" smtClean="0"/>
              <a:t>infoprodata</a:t>
            </a:r>
            <a:r>
              <a:rPr lang="fr-FR" sz="1000" dirty="0" smtClean="0"/>
              <a:t>/annonceurs/</a:t>
            </a:r>
            <a:r>
              <a:rPr lang="fr-FR" sz="1000" dirty="0" err="1" smtClean="0"/>
              <a:t>nom_de_l’annonceur</a:t>
            </a:r>
            <a:endParaRPr lang="fr-FR" sz="1000" dirty="0" smtClean="0"/>
          </a:p>
          <a:p>
            <a:pPr marL="457200" lvl="1" indent="0">
              <a:buNone/>
            </a:pPr>
            <a:endParaRPr lang="fr-FR" sz="600" u="sng" dirty="0"/>
          </a:p>
          <a:p>
            <a:pPr lvl="0"/>
            <a:r>
              <a:rPr lang="fr-FR" sz="1400" b="1" dirty="0" err="1" smtClean="0"/>
              <a:t>Trello</a:t>
            </a:r>
            <a:r>
              <a:rPr lang="fr-FR" sz="1400" dirty="0" smtClean="0"/>
              <a:t> </a:t>
            </a:r>
            <a:r>
              <a:rPr lang="fr-FR" sz="1400" dirty="0"/>
              <a:t>-&gt; Planning : </a:t>
            </a:r>
            <a:r>
              <a:rPr lang="fr-FR" sz="1400" dirty="0">
                <a:hlinkClick r:id="rId4"/>
              </a:rPr>
              <a:t>https://</a:t>
            </a:r>
            <a:r>
              <a:rPr lang="fr-FR" sz="1400" dirty="0" smtClean="0">
                <a:hlinkClick r:id="rId4"/>
              </a:rPr>
              <a:t>trello.com/login</a:t>
            </a:r>
            <a:r>
              <a:rPr lang="fr-FR" sz="1400" dirty="0" smtClean="0"/>
              <a:t> </a:t>
            </a:r>
          </a:p>
          <a:p>
            <a:pPr lvl="0"/>
            <a:endParaRPr lang="fr-FR" sz="1400" u="sng" dirty="0"/>
          </a:p>
          <a:p>
            <a:r>
              <a:rPr lang="fr-FR" sz="1400" dirty="0" smtClean="0"/>
              <a:t>Serveur </a:t>
            </a:r>
            <a:r>
              <a:rPr lang="fr-FR" sz="1400" dirty="0" err="1" smtClean="0"/>
              <a:t>Infoprodata</a:t>
            </a:r>
            <a:r>
              <a:rPr lang="fr-FR" sz="1400" dirty="0" smtClean="0"/>
              <a:t> : </a:t>
            </a:r>
          </a:p>
          <a:p>
            <a:pPr lvl="1"/>
            <a:r>
              <a:rPr lang="fr-FR" sz="1000" dirty="0"/>
              <a:t>I:\@</a:t>
            </a:r>
            <a:r>
              <a:rPr lang="fr-FR" sz="1000" dirty="0" smtClean="0"/>
              <a:t>emailvision\Fichiers : dossier de stockage de tous les fichiers csv des segments des campagnes </a:t>
            </a:r>
            <a:r>
              <a:rPr lang="fr-FR" sz="1000" dirty="0" err="1" smtClean="0"/>
              <a:t>emailing</a:t>
            </a:r>
            <a:r>
              <a:rPr lang="fr-FR" sz="1000" dirty="0" smtClean="0"/>
              <a:t> </a:t>
            </a:r>
          </a:p>
          <a:p>
            <a:pPr lvl="1"/>
            <a:r>
              <a:rPr lang="fr-FR" sz="1000" dirty="0" smtClean="0"/>
              <a:t>I:\créas : Créa et intégration de nos OP leads</a:t>
            </a:r>
            <a:endParaRPr lang="fr-FR" sz="1400" dirty="0" smtClean="0"/>
          </a:p>
          <a:p>
            <a:r>
              <a:rPr lang="fr-FR" sz="1400" dirty="0" smtClean="0"/>
              <a:t>Boite Email:</a:t>
            </a:r>
          </a:p>
          <a:p>
            <a:pPr lvl="1"/>
            <a:r>
              <a:rPr lang="fr-FR" sz="1000" dirty="0" smtClean="0"/>
              <a:t>L’adresse </a:t>
            </a:r>
            <a:r>
              <a:rPr lang="fr-FR" sz="1000" dirty="0" smtClean="0">
                <a:hlinkClick r:id="rId5"/>
              </a:rPr>
              <a:t>technique@infopro-digital.com</a:t>
            </a:r>
            <a:r>
              <a:rPr lang="fr-FR" sz="1000" dirty="0" smtClean="0"/>
              <a:t> est l’adresse où nous recevons tous les éléments relatifs aux campagnes emailing </a:t>
            </a:r>
          </a:p>
          <a:p>
            <a:pPr lvl="1"/>
            <a:endParaRPr lang="fr-FR" sz="1000" dirty="0"/>
          </a:p>
          <a:p>
            <a:pPr lvl="1"/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Liens et outils </a:t>
            </a:r>
            <a:r>
              <a:rPr lang="fr-FR" dirty="0" smtClean="0"/>
              <a:t>indispensables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7853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400" b="1" dirty="0" smtClean="0"/>
              <a:t>LIENS</a:t>
            </a:r>
          </a:p>
          <a:p>
            <a:pPr marL="0" lvl="0" indent="0">
              <a:buNone/>
            </a:pPr>
            <a:endParaRPr lang="fr-FR" sz="1400" dirty="0" smtClean="0"/>
          </a:p>
          <a:p>
            <a:pPr lvl="0"/>
            <a:r>
              <a:rPr lang="fr-FR" sz="1400" dirty="0" smtClean="0"/>
              <a:t>Pour </a:t>
            </a:r>
            <a:r>
              <a:rPr lang="fr-FR" sz="1400" dirty="0"/>
              <a:t>convertir un emailing </a:t>
            </a:r>
            <a:r>
              <a:rPr lang="fr-FR" sz="1400" dirty="0" smtClean="0"/>
              <a:t>avec CSS en ligne</a:t>
            </a:r>
            <a:r>
              <a:rPr lang="fr-FR" sz="1400" dirty="0"/>
              <a:t> : </a:t>
            </a:r>
            <a:r>
              <a:rPr lang="fr-FR" sz="1400" u="sng" dirty="0">
                <a:hlinkClick r:id="rId2"/>
              </a:rPr>
              <a:t>https://templates.mailchimp.com/resources/inline-css</a:t>
            </a:r>
            <a:r>
              <a:rPr lang="fr-FR" sz="1400" u="sng" dirty="0" smtClean="0">
                <a:hlinkClick r:id="rId2"/>
              </a:rPr>
              <a:t>/</a:t>
            </a:r>
            <a:endParaRPr lang="fr-FR" sz="1400" u="sng" dirty="0" smtClean="0"/>
          </a:p>
          <a:p>
            <a:pPr lvl="0"/>
            <a:endParaRPr lang="fr-FR" sz="1400" u="sng" dirty="0" smtClean="0"/>
          </a:p>
          <a:p>
            <a:pPr lvl="0"/>
            <a:r>
              <a:rPr lang="fr-FR" sz="1400" dirty="0" smtClean="0"/>
              <a:t>Pour arranger un fichier HTML et corriger les balises en erreur ou non refermer : </a:t>
            </a:r>
            <a:r>
              <a:rPr lang="fr-FR" sz="1400" dirty="0">
                <a:hlinkClick r:id="rId3"/>
              </a:rPr>
              <a:t>https://dirtymarkup.com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0"/>
            <a:endParaRPr lang="fr-FR" sz="1400" dirty="0" smtClean="0"/>
          </a:p>
          <a:p>
            <a:pPr lvl="0"/>
            <a:r>
              <a:rPr lang="fr-FR" sz="1400" dirty="0" smtClean="0"/>
              <a:t>Pour convertir un HTML </a:t>
            </a:r>
            <a:r>
              <a:rPr lang="fr-FR" sz="1400" dirty="0"/>
              <a:t>en version texte : </a:t>
            </a:r>
            <a:r>
              <a:rPr lang="fr-FR" sz="1400" dirty="0">
                <a:hlinkClick r:id="rId4"/>
              </a:rPr>
              <a:t>https://templates.mailchimp.com/resources/html-to-text</a:t>
            </a:r>
            <a:r>
              <a:rPr lang="fr-FR" sz="1400" dirty="0" smtClean="0">
                <a:hlinkClick r:id="rId4"/>
              </a:rPr>
              <a:t>/</a:t>
            </a:r>
            <a:endParaRPr lang="fr-FR" sz="1400" dirty="0" smtClean="0"/>
          </a:p>
          <a:p>
            <a:pPr lvl="0"/>
            <a:endParaRPr lang="fr-FR" sz="1400" dirty="0" smtClean="0"/>
          </a:p>
          <a:p>
            <a:pPr lvl="0"/>
            <a:r>
              <a:rPr lang="fr-FR" sz="1400" dirty="0" smtClean="0"/>
              <a:t>Pour la correspondance des caractères spéciaux </a:t>
            </a:r>
            <a:r>
              <a:rPr lang="fr-FR" sz="1400" dirty="0"/>
              <a:t>en code </a:t>
            </a:r>
            <a:r>
              <a:rPr lang="fr-FR" sz="1400" dirty="0" smtClean="0"/>
              <a:t>ASCII, ISO et HTML </a:t>
            </a:r>
            <a:r>
              <a:rPr lang="fr-FR" sz="1400" dirty="0"/>
              <a:t>: </a:t>
            </a:r>
            <a:r>
              <a:rPr lang="fr-FR" sz="1400" dirty="0">
                <a:hlinkClick r:id="rId5"/>
              </a:rPr>
              <a:t>http://</a:t>
            </a:r>
            <a:r>
              <a:rPr lang="fr-FR" sz="1400" dirty="0" smtClean="0">
                <a:hlinkClick r:id="rId5"/>
              </a:rPr>
              <a:t>www.toutimages.com/codes_caracteres.htm</a:t>
            </a:r>
            <a:endParaRPr lang="fr-FR" sz="1400" dirty="0"/>
          </a:p>
          <a:p>
            <a:pPr marL="0" lvl="0" indent="0">
              <a:buNone/>
            </a:pPr>
            <a:endParaRPr lang="fr-FR" sz="1400" dirty="0"/>
          </a:p>
          <a:p>
            <a:pPr lvl="0"/>
            <a:r>
              <a:rPr lang="fr-FR" sz="1400" dirty="0" err="1"/>
              <a:t>Emailonacid</a:t>
            </a:r>
            <a:r>
              <a:rPr lang="fr-FR" sz="1400" dirty="0"/>
              <a:t> pour les </a:t>
            </a:r>
            <a:r>
              <a:rPr lang="fr-FR" sz="1400" dirty="0" smtClean="0"/>
              <a:t>tests </a:t>
            </a:r>
            <a:r>
              <a:rPr lang="fr-FR" sz="1400" dirty="0"/>
              <a:t>de </a:t>
            </a:r>
            <a:r>
              <a:rPr lang="fr-FR" sz="1400" dirty="0" err="1"/>
              <a:t>délivrabilité</a:t>
            </a:r>
            <a:r>
              <a:rPr lang="fr-FR" sz="1400" dirty="0"/>
              <a:t> (</a:t>
            </a:r>
            <a:r>
              <a:rPr lang="fr-FR" sz="1400" dirty="0" smtClean="0"/>
              <a:t>login</a:t>
            </a:r>
            <a:r>
              <a:rPr lang="fr-FR" sz="1400" dirty="0"/>
              <a:t> : ipd10 / MDP : bureau09 !) : </a:t>
            </a:r>
            <a:r>
              <a:rPr lang="fr-FR" sz="1400" u="sng" dirty="0">
                <a:hlinkClick r:id="rId6"/>
              </a:rPr>
              <a:t>http://www.emailonacid.com/S=c2f765a9b494990596300182640bf8db3ebf17dc/forum/member/profile</a:t>
            </a:r>
            <a:r>
              <a:rPr lang="fr-FR" sz="1400" u="sng" dirty="0" smtClean="0">
                <a:hlinkClick r:id="rId6"/>
              </a:rPr>
              <a:t>/</a:t>
            </a:r>
            <a:endParaRPr lang="fr-FR" sz="1400" dirty="0" smtClean="0"/>
          </a:p>
          <a:p>
            <a:pPr marL="0" lvl="0" indent="0">
              <a:buNone/>
            </a:pP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Nos différentes campagnes 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 smtClean="0"/>
              <a:t>Emailing</a:t>
            </a:r>
            <a:r>
              <a:rPr lang="fr-FR" sz="1800" dirty="0" smtClean="0"/>
              <a:t> PROMO</a:t>
            </a:r>
          </a:p>
          <a:p>
            <a:pPr lvl="1"/>
            <a:r>
              <a:rPr lang="fr-FR" sz="1400" dirty="0" smtClean="0"/>
              <a:t>Envoi d’emailing pour les services en interne</a:t>
            </a:r>
          </a:p>
          <a:p>
            <a:pPr lvl="1"/>
            <a:r>
              <a:rPr lang="fr-FR" sz="1400" dirty="0" smtClean="0"/>
              <a:t>Nommage de campagne promo dans Smart focus et </a:t>
            </a:r>
            <a:r>
              <a:rPr lang="fr-FR" sz="1400" dirty="0" err="1" smtClean="0"/>
              <a:t>Magnews</a:t>
            </a:r>
            <a:r>
              <a:rPr lang="fr-FR" sz="1400" dirty="0" smtClean="0"/>
              <a:t> : PROMO [Nom de la marque en majuscules sans </a:t>
            </a:r>
            <a:r>
              <a:rPr lang="fr-FR" sz="1400" dirty="0"/>
              <a:t>caractères </a:t>
            </a:r>
            <a:r>
              <a:rPr lang="fr-FR" sz="1400" dirty="0" smtClean="0"/>
              <a:t>accentués] JJMMAA</a:t>
            </a:r>
          </a:p>
          <a:p>
            <a:pPr marL="457200" lvl="1" indent="0">
              <a:buNone/>
            </a:pPr>
            <a:endParaRPr lang="fr-FR" sz="1400" dirty="0" smtClean="0"/>
          </a:p>
          <a:p>
            <a:r>
              <a:rPr lang="fr-FR" sz="1800" dirty="0" err="1" smtClean="0"/>
              <a:t>Emailing</a:t>
            </a:r>
            <a:r>
              <a:rPr lang="fr-FR" sz="1800" dirty="0" smtClean="0"/>
              <a:t> PARTENAIRE</a:t>
            </a:r>
          </a:p>
          <a:p>
            <a:pPr lvl="1"/>
            <a:r>
              <a:rPr lang="fr-FR" sz="1400" dirty="0" err="1" smtClean="0"/>
              <a:t>Emailing</a:t>
            </a:r>
            <a:r>
              <a:rPr lang="fr-FR" sz="1400" dirty="0" smtClean="0"/>
              <a:t> pour annonceurs facturé au </a:t>
            </a:r>
            <a:r>
              <a:rPr lang="fr-FR" sz="1400" dirty="0"/>
              <a:t>n</a:t>
            </a:r>
            <a:r>
              <a:rPr lang="fr-FR" sz="1400" dirty="0" smtClean="0"/>
              <a:t>ombre d’adresse email : CPM (Coût Pour Mille @)</a:t>
            </a:r>
          </a:p>
          <a:p>
            <a:pPr lvl="1"/>
            <a:r>
              <a:rPr lang="fr-FR" sz="1400" dirty="0" smtClean="0"/>
              <a:t>Nommage de campagne partenaire dans Smart focus et </a:t>
            </a:r>
            <a:r>
              <a:rPr lang="fr-FR" sz="1400" dirty="0" err="1" smtClean="0"/>
              <a:t>Magnews</a:t>
            </a:r>
            <a:r>
              <a:rPr lang="fr-FR" sz="1400" dirty="0" smtClean="0"/>
              <a:t> : PARTENAIRE </a:t>
            </a:r>
            <a:r>
              <a:rPr lang="fr-FR" sz="1400" dirty="0"/>
              <a:t>[Nom de la marque en majuscules sans caractères accentués] JJMMAA</a:t>
            </a:r>
          </a:p>
          <a:p>
            <a:pPr lvl="2"/>
            <a:r>
              <a:rPr lang="fr-FR" sz="1000" dirty="0" smtClean="0"/>
              <a:t>(NB : Emailing en partenariat pour des services en interne, nommage : PARTENARIAT </a:t>
            </a:r>
            <a:r>
              <a:rPr lang="fr-FR" sz="1000" dirty="0"/>
              <a:t>[Nom de la marque en majuscules sans caractères accentués] </a:t>
            </a:r>
            <a:r>
              <a:rPr lang="fr-FR" sz="1000" dirty="0" smtClean="0"/>
              <a:t>JJMMAA)</a:t>
            </a:r>
          </a:p>
          <a:p>
            <a:pPr marL="914400" lvl="2" indent="0">
              <a:buNone/>
            </a:pPr>
            <a:endParaRPr lang="fr-FR" sz="1000" dirty="0" smtClean="0"/>
          </a:p>
          <a:p>
            <a:r>
              <a:rPr lang="fr-FR" sz="1800" dirty="0" err="1" smtClean="0"/>
              <a:t>Emailing</a:t>
            </a:r>
            <a:r>
              <a:rPr lang="fr-FR" sz="1800" dirty="0" smtClean="0"/>
              <a:t> LEADS</a:t>
            </a:r>
          </a:p>
          <a:p>
            <a:pPr lvl="1"/>
            <a:r>
              <a:rPr lang="fr-FR" sz="1400" dirty="0" err="1" smtClean="0"/>
              <a:t>Emailing</a:t>
            </a:r>
            <a:r>
              <a:rPr lang="fr-FR" sz="1400" dirty="0" smtClean="0"/>
              <a:t> réalisé dans le but de créer des Leads (client potentiel). Facturé au nb de lead : CPL </a:t>
            </a:r>
          </a:p>
          <a:p>
            <a:pPr lvl="1"/>
            <a:r>
              <a:rPr lang="fr-FR" sz="1400" dirty="0" smtClean="0"/>
              <a:t>Nommage de campagne leads dans Smart Focus ET </a:t>
            </a:r>
            <a:r>
              <a:rPr lang="fr-FR" sz="1400" dirty="0" err="1" smtClean="0"/>
              <a:t>Magnews</a:t>
            </a:r>
            <a:r>
              <a:rPr lang="fr-FR" sz="1400" dirty="0" smtClean="0"/>
              <a:t> : LEADS </a:t>
            </a:r>
            <a:r>
              <a:rPr lang="fr-FR" sz="1400" dirty="0"/>
              <a:t>[Nom de la marque en majuscules sans caractères accentués] JJMMAA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5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Processus </a:t>
            </a:r>
            <a:r>
              <a:rPr lang="fr-FR" sz="3600" dirty="0"/>
              <a:t>d’envoi des campagnes </a:t>
            </a:r>
            <a:r>
              <a:rPr lang="fr-FR" sz="3600" dirty="0" smtClean="0"/>
              <a:t>emailing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Travail à faire suivant les OP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400" b="1" dirty="0" smtClean="0"/>
              <a:t>OP PROMO </a:t>
            </a:r>
            <a:r>
              <a:rPr lang="fr-FR" sz="1400" dirty="0" smtClean="0"/>
              <a:t>: </a:t>
            </a:r>
          </a:p>
          <a:p>
            <a:pPr lvl="1"/>
            <a:r>
              <a:rPr lang="fr-FR" sz="1200" dirty="0" smtClean="0"/>
              <a:t>Réception </a:t>
            </a:r>
            <a:r>
              <a:rPr lang="fr-FR" sz="1200" dirty="0"/>
              <a:t>des </a:t>
            </a:r>
            <a:r>
              <a:rPr lang="fr-FR" sz="1200" dirty="0" smtClean="0"/>
              <a:t>éléments par les services internes -&gt; HTML de l’</a:t>
            </a:r>
            <a:r>
              <a:rPr lang="fr-FR" sz="1200" dirty="0" err="1" smtClean="0"/>
              <a:t>emailing</a:t>
            </a:r>
            <a:r>
              <a:rPr lang="fr-FR" sz="1200" dirty="0" smtClean="0"/>
              <a:t> , </a:t>
            </a:r>
            <a:r>
              <a:rPr lang="fr-FR" sz="1200" dirty="0" err="1" smtClean="0"/>
              <a:t>sender</a:t>
            </a:r>
            <a:r>
              <a:rPr lang="fr-FR" sz="1200" dirty="0" smtClean="0"/>
              <a:t>, objet, adresses mail de BAT</a:t>
            </a:r>
          </a:p>
          <a:p>
            <a:pPr lvl="1"/>
            <a:r>
              <a:rPr lang="fr-FR" sz="1200" dirty="0" smtClean="0"/>
              <a:t>Intégration de nos mentions légales en HTML</a:t>
            </a:r>
          </a:p>
          <a:p>
            <a:pPr lvl="1"/>
            <a:r>
              <a:rPr lang="fr-FR" sz="1200" dirty="0" smtClean="0"/>
              <a:t>Routage sur Smart Focus ou </a:t>
            </a:r>
            <a:r>
              <a:rPr lang="fr-FR" sz="1200" dirty="0" err="1" smtClean="0"/>
              <a:t>Magnews</a:t>
            </a:r>
            <a:r>
              <a:rPr lang="fr-FR" sz="1200" dirty="0" smtClean="0"/>
              <a:t> sur notre base de données</a:t>
            </a:r>
          </a:p>
          <a:p>
            <a:pPr lvl="1"/>
            <a:endParaRPr lang="fr-FR" sz="1200" dirty="0"/>
          </a:p>
          <a:p>
            <a:r>
              <a:rPr lang="fr-FR" sz="1400" b="1" dirty="0"/>
              <a:t>OP </a:t>
            </a:r>
            <a:r>
              <a:rPr lang="fr-FR" sz="1400" b="1" dirty="0" smtClean="0"/>
              <a:t>PARTENAIRE </a:t>
            </a:r>
            <a:r>
              <a:rPr lang="fr-FR" sz="1400" dirty="0"/>
              <a:t>: </a:t>
            </a:r>
          </a:p>
          <a:p>
            <a:pPr lvl="1"/>
            <a:r>
              <a:rPr lang="fr-FR" sz="1200" dirty="0"/>
              <a:t>Réception des </a:t>
            </a:r>
            <a:r>
              <a:rPr lang="fr-FR" sz="1200" dirty="0" smtClean="0"/>
              <a:t>éléments par le client ou les commerciaux </a:t>
            </a:r>
            <a:r>
              <a:rPr lang="fr-FR" sz="1200" dirty="0"/>
              <a:t>-&gt; HTML de l’</a:t>
            </a:r>
            <a:r>
              <a:rPr lang="fr-FR" sz="1200" dirty="0" err="1"/>
              <a:t>emailing</a:t>
            </a:r>
            <a:r>
              <a:rPr lang="fr-FR" sz="1200" dirty="0"/>
              <a:t> , </a:t>
            </a:r>
            <a:r>
              <a:rPr lang="fr-FR" sz="1200" dirty="0" err="1"/>
              <a:t>sender</a:t>
            </a:r>
            <a:r>
              <a:rPr lang="fr-FR" sz="1200" dirty="0"/>
              <a:t>, objet, adresses mail de BAT</a:t>
            </a:r>
          </a:p>
          <a:p>
            <a:pPr lvl="1"/>
            <a:r>
              <a:rPr lang="fr-FR" sz="1200" dirty="0"/>
              <a:t>Intégration de nos mentions </a:t>
            </a:r>
            <a:r>
              <a:rPr lang="fr-FR" sz="1200" dirty="0" smtClean="0"/>
              <a:t>légales en HTML</a:t>
            </a:r>
            <a:endParaRPr lang="fr-FR" sz="1200" dirty="0"/>
          </a:p>
          <a:p>
            <a:pPr lvl="1"/>
            <a:r>
              <a:rPr lang="fr-FR" sz="1200" dirty="0"/>
              <a:t>Routage sur Smart Focus ou </a:t>
            </a:r>
            <a:r>
              <a:rPr lang="fr-FR" sz="1200" dirty="0" err="1" smtClean="0"/>
              <a:t>Magnews</a:t>
            </a:r>
            <a:r>
              <a:rPr lang="fr-FR" sz="1200" dirty="0" smtClean="0"/>
              <a:t> </a:t>
            </a:r>
            <a:r>
              <a:rPr lang="fr-FR" sz="1200" dirty="0"/>
              <a:t>sur notre base de </a:t>
            </a:r>
            <a:r>
              <a:rPr lang="fr-FR" sz="1200" dirty="0" smtClean="0"/>
              <a:t>données</a:t>
            </a:r>
          </a:p>
          <a:p>
            <a:pPr lvl="1"/>
            <a:endParaRPr lang="fr-FR" sz="1200" dirty="0"/>
          </a:p>
          <a:p>
            <a:r>
              <a:rPr lang="fr-FR" sz="1400" b="1" dirty="0"/>
              <a:t>OP </a:t>
            </a:r>
            <a:r>
              <a:rPr lang="fr-FR" sz="1400" b="1" dirty="0" smtClean="0"/>
              <a:t>LEADS </a:t>
            </a:r>
            <a:r>
              <a:rPr lang="fr-FR" sz="1400" dirty="0"/>
              <a:t>: </a:t>
            </a:r>
          </a:p>
          <a:p>
            <a:pPr lvl="1"/>
            <a:r>
              <a:rPr lang="fr-FR" sz="1200" dirty="0" err="1" smtClean="0"/>
              <a:t>Brief</a:t>
            </a:r>
            <a:r>
              <a:rPr lang="fr-FR" sz="1200" dirty="0" smtClean="0"/>
              <a:t> envoyé par Marie, Julien et Valérie : Créa de l’</a:t>
            </a:r>
            <a:r>
              <a:rPr lang="fr-FR" sz="1200" dirty="0"/>
              <a:t>e</a:t>
            </a:r>
            <a:r>
              <a:rPr lang="fr-FR" sz="1200" dirty="0" smtClean="0"/>
              <a:t>mailing, du formulaire et de la page de confirmation </a:t>
            </a:r>
            <a:endParaRPr lang="fr-FR" sz="1200" dirty="0"/>
          </a:p>
          <a:p>
            <a:pPr lvl="1"/>
            <a:r>
              <a:rPr lang="fr-FR" sz="1200" dirty="0"/>
              <a:t>Intégration </a:t>
            </a:r>
            <a:r>
              <a:rPr lang="fr-FR" sz="1200" dirty="0" smtClean="0"/>
              <a:t>de la créa en HTML, du </a:t>
            </a:r>
            <a:r>
              <a:rPr lang="fr-FR" sz="1200" dirty="0"/>
              <a:t>formulaire et de la page de </a:t>
            </a:r>
            <a:r>
              <a:rPr lang="fr-FR" sz="1200" dirty="0" smtClean="0"/>
              <a:t>confirmation suivant </a:t>
            </a:r>
            <a:r>
              <a:rPr lang="fr-FR" sz="1200" dirty="0"/>
              <a:t>un squelette prédéfini sur la </a:t>
            </a:r>
            <a:r>
              <a:rPr lang="fr-FR" sz="1200" dirty="0" smtClean="0"/>
              <a:t>plateforme</a:t>
            </a:r>
            <a:endParaRPr lang="fr-FR" sz="1200" dirty="0"/>
          </a:p>
          <a:p>
            <a:pPr lvl="1"/>
            <a:r>
              <a:rPr lang="fr-FR" sz="1200" dirty="0"/>
              <a:t>Routage sur </a:t>
            </a:r>
            <a:r>
              <a:rPr lang="fr-FR" sz="1200" dirty="0" err="1" smtClean="0"/>
              <a:t>Magnews</a:t>
            </a:r>
            <a:r>
              <a:rPr lang="fr-FR" sz="1200" dirty="0" smtClean="0"/>
              <a:t> sur </a:t>
            </a:r>
            <a:r>
              <a:rPr lang="fr-FR" sz="1200" dirty="0"/>
              <a:t>notre base de </a:t>
            </a:r>
            <a:r>
              <a:rPr lang="fr-FR" sz="1200" dirty="0" smtClean="0"/>
              <a:t>données</a:t>
            </a:r>
            <a:endParaRPr lang="fr-FR" sz="1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pour Webmaster IPD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3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Processus </a:t>
            </a:r>
            <a:r>
              <a:rPr lang="fr-FR" sz="3600" dirty="0"/>
              <a:t>d’envoi des campagnes </a:t>
            </a:r>
            <a:r>
              <a:rPr lang="fr-FR" sz="3600" dirty="0" smtClean="0"/>
              <a:t>emailing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dirty="0" smtClean="0"/>
              <a:t>Préparation d’une campagne </a:t>
            </a:r>
            <a:r>
              <a:rPr lang="fr-FR" sz="1800" dirty="0" err="1" smtClean="0"/>
              <a:t>emailing</a:t>
            </a:r>
            <a:endParaRPr lang="fr-FR" sz="1800" dirty="0" smtClean="0"/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1400" dirty="0"/>
              <a:t>Réception des éléments relatifs </a:t>
            </a:r>
            <a:r>
              <a:rPr lang="fr-FR" sz="1400" dirty="0" smtClean="0"/>
              <a:t>aux envois </a:t>
            </a:r>
            <a:r>
              <a:rPr lang="fr-FR" sz="1400" dirty="0" err="1" smtClean="0"/>
              <a:t>emailing</a:t>
            </a:r>
            <a:r>
              <a:rPr lang="fr-FR" sz="1400" dirty="0" smtClean="0"/>
              <a:t> </a:t>
            </a:r>
            <a:r>
              <a:rPr lang="fr-FR" sz="1400" dirty="0"/>
              <a:t>à l’adresse email </a:t>
            </a:r>
            <a:r>
              <a:rPr lang="fr-FR" sz="1400" dirty="0" smtClean="0">
                <a:hlinkClick r:id="rId2"/>
              </a:rPr>
              <a:t>technique@infopro-digital.com</a:t>
            </a:r>
            <a:endParaRPr lang="fr-FR" sz="1400" dirty="0" smtClean="0"/>
          </a:p>
          <a:p>
            <a:pPr>
              <a:buFont typeface="+mj-lt"/>
              <a:buAutoNum type="arabicPeriod"/>
            </a:pPr>
            <a:endParaRPr lang="fr-FR" sz="1400" dirty="0" smtClean="0"/>
          </a:p>
          <a:p>
            <a:r>
              <a:rPr lang="fr-FR" sz="1400" dirty="0" smtClean="0"/>
              <a:t>Vérification de la validité du fichier HTML en </a:t>
            </a:r>
            <a:r>
              <a:rPr lang="fr-FR" sz="1400" dirty="0" err="1" smtClean="0"/>
              <a:t>fesant</a:t>
            </a:r>
            <a:r>
              <a:rPr lang="fr-FR" sz="1400" dirty="0" smtClean="0"/>
              <a:t> un </a:t>
            </a:r>
            <a:r>
              <a:rPr lang="fr-FR" sz="1400" dirty="0" err="1" smtClean="0"/>
              <a:t>retrour</a:t>
            </a:r>
            <a:r>
              <a:rPr lang="fr-FR" sz="1400" dirty="0" smtClean="0"/>
              <a:t> sur l’adresse </a:t>
            </a:r>
            <a:r>
              <a:rPr lang="fr-FR" sz="1400" dirty="0" smtClean="0">
                <a:hlinkClick r:id="rId2"/>
              </a:rPr>
              <a:t>technique@infopro-digital.com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200" dirty="0" smtClean="0"/>
              <a:t>(</a:t>
            </a:r>
            <a:r>
              <a:rPr lang="fr-FR" sz="1050" dirty="0" smtClean="0"/>
              <a:t>NB : la réponse est oui si les éléments sont valides sinon c’est un non et les éléments sont rejetés</a:t>
            </a:r>
            <a:r>
              <a:rPr lang="fr-FR" sz="1200" dirty="0" smtClean="0"/>
              <a:t>)</a:t>
            </a:r>
          </a:p>
          <a:p>
            <a:endParaRPr lang="fr-FR" sz="1400" dirty="0" smtClean="0"/>
          </a:p>
          <a:p>
            <a:r>
              <a:rPr lang="fr-FR" sz="1400" dirty="0" smtClean="0"/>
              <a:t>Intégration des mentions légales en HTML depuis </a:t>
            </a:r>
            <a:r>
              <a:rPr lang="fr-FR" sz="1400" dirty="0" err="1" smtClean="0"/>
              <a:t>dreamweaver</a:t>
            </a:r>
            <a:r>
              <a:rPr lang="fr-FR" sz="1400" dirty="0" smtClean="0"/>
              <a:t> ou </a:t>
            </a:r>
            <a:r>
              <a:rPr lang="fr-FR" sz="1400" dirty="0" err="1" smtClean="0"/>
              <a:t>notepad</a:t>
            </a:r>
            <a:r>
              <a:rPr lang="fr-FR" sz="1400" dirty="0" smtClean="0"/>
              <a:t>++</a:t>
            </a:r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Copier et coller au bon endroit le modèle des mentions dans le HTML livré</a:t>
            </a:r>
          </a:p>
          <a:p>
            <a:pPr lvl="1">
              <a:buFont typeface="+mj-lt"/>
              <a:buAutoNum type="arabicPeriod"/>
            </a:pPr>
            <a:r>
              <a:rPr lang="fr-FR" sz="1000" dirty="0"/>
              <a:t>Remplacer </a:t>
            </a:r>
            <a:r>
              <a:rPr lang="fr-FR" sz="1000" dirty="0" smtClean="0"/>
              <a:t>XXXXX </a:t>
            </a:r>
            <a:r>
              <a:rPr lang="fr-FR" sz="1000" dirty="0"/>
              <a:t>par le nom de la marque/client/OP </a:t>
            </a:r>
            <a:endParaRPr lang="fr-FR" sz="1000" dirty="0" smtClean="0"/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Mettre la date à jour dans l’objet du </a:t>
            </a:r>
            <a:r>
              <a:rPr lang="fr-FR" sz="1000" dirty="0" err="1" smtClean="0"/>
              <a:t>mailto</a:t>
            </a:r>
            <a:r>
              <a:rPr lang="fr-FR" sz="1000" dirty="0" smtClean="0"/>
              <a:t> CNIL</a:t>
            </a:r>
          </a:p>
          <a:p>
            <a:pPr lvl="1"/>
            <a:endParaRPr lang="fr-FR" sz="1000" dirty="0" smtClean="0"/>
          </a:p>
          <a:p>
            <a:r>
              <a:rPr lang="fr-FR" sz="1400" dirty="0" smtClean="0"/>
              <a:t>Intégration du message dans Smart Focus (</a:t>
            </a:r>
            <a:r>
              <a:rPr lang="fr-FR" sz="1400" dirty="0" err="1" smtClean="0"/>
              <a:t>EmailVision</a:t>
            </a:r>
            <a:r>
              <a:rPr lang="fr-FR" sz="1400" dirty="0" smtClean="0"/>
              <a:t> ou EMV) ou </a:t>
            </a:r>
            <a:r>
              <a:rPr lang="fr-FR" sz="1400" dirty="0" err="1" smtClean="0"/>
              <a:t>Magnews</a:t>
            </a:r>
            <a:endParaRPr lang="fr-FR" sz="1400" dirty="0" smtClean="0"/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Voir le tuto « Création d’une campagne emailing »</a:t>
            </a:r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Un compagne est destinée a un compte spécifique sur chaque une des plateformes (</a:t>
            </a:r>
            <a:r>
              <a:rPr lang="fr-FR" sz="1000" b="1" dirty="0" smtClean="0"/>
              <a:t>Or, Argent et Bronze</a:t>
            </a:r>
            <a:r>
              <a:rPr lang="fr-FR" sz="1000" dirty="0" smtClean="0"/>
              <a:t>)</a:t>
            </a:r>
            <a:br>
              <a:rPr lang="fr-FR" sz="1000" dirty="0" smtClean="0"/>
            </a:br>
            <a:endParaRPr lang="fr-FR" sz="1000" dirty="0"/>
          </a:p>
          <a:p>
            <a:pPr marL="457200" lvl="1" indent="0">
              <a:buNone/>
            </a:pPr>
            <a:r>
              <a:rPr lang="fr-FR" sz="1000" b="1" dirty="0"/>
              <a:t>Compte Or </a:t>
            </a:r>
            <a:r>
              <a:rPr lang="fr-FR" sz="1000" dirty="0"/>
              <a:t>: </a:t>
            </a:r>
            <a:r>
              <a:rPr lang="fr-FR" sz="1000" dirty="0" err="1"/>
              <a:t>Smartfocus</a:t>
            </a:r>
            <a:r>
              <a:rPr lang="fr-FR" sz="1000" dirty="0"/>
              <a:t> : </a:t>
            </a:r>
            <a:r>
              <a:rPr lang="fr-FR" sz="1000" dirty="0">
                <a:hlinkClick r:id="rId3"/>
              </a:rPr>
              <a:t>information@communication.b2bdata.fr</a:t>
            </a:r>
            <a:r>
              <a:rPr lang="fr-FR" sz="1000" dirty="0"/>
              <a:t> / </a:t>
            </a:r>
            <a:r>
              <a:rPr lang="fr-FR" sz="1000" dirty="0" err="1"/>
              <a:t>Magnews</a:t>
            </a:r>
            <a:r>
              <a:rPr lang="fr-FR" sz="1000" dirty="0"/>
              <a:t> : </a:t>
            </a:r>
            <a:r>
              <a:rPr lang="fr-FR" sz="1000" dirty="0">
                <a:hlinkClick r:id="rId4"/>
              </a:rPr>
              <a:t>info@email1.infoprodata.com</a:t>
            </a:r>
            <a:endParaRPr lang="fr-FR" sz="1000" dirty="0"/>
          </a:p>
          <a:p>
            <a:pPr marL="457200" lvl="1" indent="0">
              <a:buNone/>
            </a:pPr>
            <a:r>
              <a:rPr lang="fr-FR" sz="1000" b="1" dirty="0"/>
              <a:t>Compte Argent </a:t>
            </a:r>
            <a:r>
              <a:rPr lang="fr-FR" sz="1000" dirty="0"/>
              <a:t>: </a:t>
            </a:r>
            <a:r>
              <a:rPr lang="fr-FR" sz="1000" dirty="0" err="1"/>
              <a:t>Smartfocus</a:t>
            </a:r>
            <a:r>
              <a:rPr lang="fr-FR" sz="1000" dirty="0"/>
              <a:t> : </a:t>
            </a:r>
            <a:r>
              <a:rPr lang="fr-FR" sz="1000" dirty="0">
                <a:hlinkClick r:id="rId5"/>
              </a:rPr>
              <a:t>info@email.infoprodata.fr</a:t>
            </a:r>
            <a:r>
              <a:rPr lang="fr-FR" sz="1000" dirty="0"/>
              <a:t> / </a:t>
            </a:r>
            <a:r>
              <a:rPr lang="fr-FR" sz="1000" dirty="0" err="1"/>
              <a:t>Magnews</a:t>
            </a:r>
            <a:r>
              <a:rPr lang="fr-FR" sz="1000" dirty="0"/>
              <a:t> : </a:t>
            </a:r>
            <a:r>
              <a:rPr lang="fr-FR" sz="1000" dirty="0">
                <a:hlinkClick r:id="rId6"/>
              </a:rPr>
              <a:t>info@email2.infoprodata.com</a:t>
            </a:r>
            <a:r>
              <a:rPr lang="fr-FR" sz="1000" dirty="0"/>
              <a:t> </a:t>
            </a:r>
          </a:p>
          <a:p>
            <a:pPr marL="457200" lvl="1" indent="0">
              <a:buNone/>
            </a:pPr>
            <a:r>
              <a:rPr lang="fr-FR" sz="1000" b="1" dirty="0"/>
              <a:t>Compte Bronze </a:t>
            </a:r>
            <a:r>
              <a:rPr lang="fr-FR" sz="1000" dirty="0"/>
              <a:t>: </a:t>
            </a:r>
            <a:r>
              <a:rPr lang="fr-FR" sz="1000" dirty="0" err="1"/>
              <a:t>Smartfocus</a:t>
            </a:r>
            <a:r>
              <a:rPr lang="fr-FR" sz="1000" dirty="0"/>
              <a:t> : </a:t>
            </a:r>
            <a:r>
              <a:rPr lang="fr-FR" sz="1000" dirty="0">
                <a:hlinkClick r:id="rId7"/>
              </a:rPr>
              <a:t>info@gisiinteractive.ccemails.net</a:t>
            </a:r>
            <a:r>
              <a:rPr lang="fr-FR" sz="1000" dirty="0"/>
              <a:t> / </a:t>
            </a:r>
            <a:r>
              <a:rPr lang="fr-FR" sz="1000" dirty="0" err="1"/>
              <a:t>Magnews</a:t>
            </a:r>
            <a:r>
              <a:rPr lang="fr-FR" sz="1000" dirty="0"/>
              <a:t> : </a:t>
            </a:r>
            <a:r>
              <a:rPr lang="fr-FR" sz="1000" dirty="0">
                <a:hlinkClick r:id="rId8"/>
              </a:rPr>
              <a:t>info@email3.infoprodata.com</a:t>
            </a:r>
            <a:r>
              <a:rPr lang="fr-FR" sz="1000" dirty="0"/>
              <a:t> </a:t>
            </a:r>
          </a:p>
          <a:p>
            <a:pPr marL="457200" lvl="1" indent="0">
              <a:buNone/>
            </a:pPr>
            <a:endParaRPr lang="fr-FR" sz="1000" dirty="0" smtClean="0"/>
          </a:p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r>
              <a:rPr lang="fr-FR" sz="1400" dirty="0" smtClean="0"/>
              <a:t>Faire un test de </a:t>
            </a:r>
            <a:r>
              <a:rPr lang="fr-FR" sz="1400" dirty="0" err="1" smtClean="0"/>
              <a:t>délivrabilité</a:t>
            </a:r>
            <a:r>
              <a:rPr lang="fr-FR" sz="1400" dirty="0" smtClean="0"/>
              <a:t> avec emailonacid.com</a:t>
            </a:r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Envoyer un test à l’adresse </a:t>
            </a:r>
            <a:r>
              <a:rPr lang="fr-FR" sz="1000" dirty="0" smtClean="0">
                <a:hlinkClick r:id="rId9"/>
              </a:rPr>
              <a:t>IPD10.runme.spam@previews.emailonacid.com</a:t>
            </a:r>
            <a:r>
              <a:rPr lang="fr-FR" sz="1000" dirty="0" smtClean="0"/>
              <a:t>  (Voir tuto  « Création d’une campagne emailing » pour l’envoi du test)</a:t>
            </a:r>
          </a:p>
          <a:p>
            <a:pPr lvl="1">
              <a:buFont typeface="+mj-lt"/>
              <a:buAutoNum type="arabicPeriod"/>
            </a:pPr>
            <a:endParaRPr lang="fr-FR" sz="1000" dirty="0"/>
          </a:p>
          <a:p>
            <a:r>
              <a:rPr lang="fr-FR" sz="1400" dirty="0" smtClean="0"/>
              <a:t>(suite diapo suivante)</a:t>
            </a:r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pour Webmaster IPD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Processus </a:t>
            </a:r>
            <a:r>
              <a:rPr lang="fr-FR" sz="3600" dirty="0"/>
              <a:t>d’envoi des campagnes </a:t>
            </a:r>
            <a:r>
              <a:rPr lang="fr-FR" sz="3600" dirty="0" smtClean="0"/>
              <a:t>emailing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r>
              <a:rPr lang="fr-FR" sz="1400" dirty="0" smtClean="0"/>
              <a:t>Envoi d’un test avec [TEST] devant l’objet à l’adresse </a:t>
            </a:r>
            <a:r>
              <a:rPr lang="fr-FR" sz="1400" dirty="0" smtClean="0">
                <a:hlinkClick r:id="rId2"/>
              </a:rPr>
              <a:t>technique@infopro-digital.com</a:t>
            </a:r>
            <a:endParaRPr lang="fr-FR" sz="1400" dirty="0" smtClean="0"/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Voir </a:t>
            </a:r>
            <a:r>
              <a:rPr lang="fr-FR" sz="1000" dirty="0" err="1" smtClean="0"/>
              <a:t>tuto</a:t>
            </a:r>
            <a:r>
              <a:rPr lang="fr-FR" sz="1000" dirty="0" smtClean="0"/>
              <a:t>  « Création d’une campagne </a:t>
            </a:r>
            <a:r>
              <a:rPr lang="fr-FR" sz="1000" dirty="0" err="1" smtClean="0"/>
              <a:t>emailing</a:t>
            </a:r>
            <a:r>
              <a:rPr lang="fr-FR" sz="1000" dirty="0" smtClean="0"/>
              <a:t> » pour l’envoi du test</a:t>
            </a:r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Vérifier la réception et le bon affichage en boite dans </a:t>
            </a:r>
            <a:r>
              <a:rPr lang="fr-FR" sz="1000" dirty="0" err="1" smtClean="0"/>
              <a:t>outlook</a:t>
            </a:r>
            <a:r>
              <a:rPr lang="fr-FR" sz="1000" dirty="0" smtClean="0"/>
              <a:t> et tester les liens</a:t>
            </a:r>
          </a:p>
          <a:p>
            <a:pPr lvl="1">
              <a:buFont typeface="+mj-lt"/>
              <a:buAutoNum type="arabicPeriod"/>
            </a:pPr>
            <a:r>
              <a:rPr lang="fr-FR" sz="1000" dirty="0" smtClean="0"/>
              <a:t>Attendre le GO de Laure pour envoi d’un BAT au client</a:t>
            </a:r>
          </a:p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r>
              <a:rPr lang="fr-FR" sz="1400" dirty="0" smtClean="0"/>
              <a:t>Envoi d’un BAT avec [BAT] devant l’objet au(x) client(s) au(x) adresse(s) email BAT livrée(s) </a:t>
            </a:r>
          </a:p>
          <a:p>
            <a:pPr>
              <a:buFont typeface="+mj-lt"/>
              <a:buAutoNum type="arabicPeriod"/>
            </a:pPr>
            <a:endParaRPr lang="fr-FR" sz="1400" dirty="0" smtClean="0"/>
          </a:p>
          <a:p>
            <a:r>
              <a:rPr lang="fr-FR" sz="1400" dirty="0" smtClean="0"/>
              <a:t>Si BAT validé, créer segment et campagne, vérifier tous les éléments puis programmer </a:t>
            </a:r>
            <a:br>
              <a:rPr lang="fr-FR" sz="1400" dirty="0" smtClean="0"/>
            </a:br>
            <a:r>
              <a:rPr lang="fr-FR" sz="1400" dirty="0" smtClean="0"/>
              <a:t>(</a:t>
            </a:r>
            <a:r>
              <a:rPr lang="fr-FR" sz="1400" dirty="0"/>
              <a:t>Voir tuto  « Création d’une campagne emailing </a:t>
            </a:r>
            <a:r>
              <a:rPr lang="fr-FR" sz="1400" dirty="0" smtClean="0"/>
              <a:t>»)</a:t>
            </a:r>
          </a:p>
          <a:p>
            <a:endParaRPr lang="fr-FR" sz="1400" dirty="0"/>
          </a:p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pPr>
              <a:buFont typeface="+mj-lt"/>
              <a:buAutoNum type="arabicPeriod"/>
            </a:pPr>
            <a:endParaRPr lang="fr-FR" sz="1800" dirty="0" smtClean="0"/>
          </a:p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pPr lvl="1">
              <a:buFont typeface="+mj-lt"/>
              <a:buAutoNum type="arabicPeriod"/>
            </a:pPr>
            <a:endParaRPr lang="fr-FR" sz="1000" dirty="0" smtClean="0"/>
          </a:p>
          <a:p>
            <a:pPr>
              <a:buFont typeface="+mj-lt"/>
              <a:buAutoNum type="arabicPeriod"/>
            </a:pPr>
            <a:endParaRPr lang="fr-FR" sz="1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pour Webmaster IPD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9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08" y="1340768"/>
            <a:ext cx="8856984" cy="37194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800" dirty="0" smtClean="0"/>
              <a:t>Planning (</a:t>
            </a:r>
            <a:r>
              <a:rPr lang="fr-FR" sz="1800" dirty="0" err="1" smtClean="0"/>
              <a:t>Trello</a:t>
            </a:r>
            <a:r>
              <a:rPr lang="fr-FR" sz="1800" dirty="0" smtClean="0"/>
              <a:t>) : </a:t>
            </a:r>
            <a:r>
              <a:rPr lang="fr-FR" sz="1800" dirty="0">
                <a:hlinkClick r:id="rId2"/>
              </a:rPr>
              <a:t>https://</a:t>
            </a:r>
            <a:r>
              <a:rPr lang="fr-FR" sz="1800" dirty="0" smtClean="0">
                <a:hlinkClick r:id="rId2"/>
              </a:rPr>
              <a:t>trello.com/login</a:t>
            </a: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400" dirty="0" err="1" smtClean="0"/>
              <a:t>Trello</a:t>
            </a:r>
            <a:r>
              <a:rPr lang="fr-FR" sz="1400" dirty="0" smtClean="0"/>
              <a:t> est composé de cartes (Compagnes) de ce type :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b="1" dirty="0" smtClean="0"/>
              <a:t>Les colonnes sont l’état de chaque compagne et ils sont sous les noms suivants :</a:t>
            </a:r>
          </a:p>
          <a:p>
            <a:pPr marL="0" indent="0">
              <a:buNone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1000" b="1" dirty="0"/>
              <a:t>EN ATTENTE </a:t>
            </a:r>
            <a:r>
              <a:rPr lang="fr-FR" sz="1000" b="1" dirty="0" smtClean="0"/>
              <a:t>ELEMENTS </a:t>
            </a:r>
            <a:r>
              <a:rPr lang="fr-FR" sz="1000" dirty="0" smtClean="0"/>
              <a:t>: pour les compagnes sans HTML, Objet, Sender et BAT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000" b="1" dirty="0"/>
              <a:t>BAT A ENVOYER </a:t>
            </a:r>
            <a:r>
              <a:rPr lang="fr-FR" sz="1000" b="1" dirty="0" smtClean="0"/>
              <a:t>– Technique </a:t>
            </a:r>
            <a:r>
              <a:rPr lang="fr-FR" sz="1000" dirty="0" smtClean="0"/>
              <a:t>: pour les compagnes avec éléments et qui sont en attente pour préparation par les webmasters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000" b="1" dirty="0"/>
              <a:t>EN ATTENTE </a:t>
            </a:r>
            <a:r>
              <a:rPr lang="fr-FR" sz="1000" b="1" dirty="0" smtClean="0"/>
              <a:t>TEST </a:t>
            </a:r>
            <a:r>
              <a:rPr lang="fr-FR" sz="1000" dirty="0"/>
              <a:t>: pour les compagnes préparaient et intégraient aux plateformes et qui sont en attente de validation par la personne jointe à la </a:t>
            </a:r>
            <a:r>
              <a:rPr lang="fr-FR" sz="1000" dirty="0" smtClean="0"/>
              <a:t>carte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000" b="1" dirty="0" smtClean="0"/>
              <a:t>EN </a:t>
            </a:r>
            <a:r>
              <a:rPr lang="fr-FR" sz="1000" b="1" dirty="0"/>
              <a:t>ATTENTE </a:t>
            </a:r>
            <a:r>
              <a:rPr lang="fr-FR" sz="1000" b="1" dirty="0" smtClean="0"/>
              <a:t>BAT </a:t>
            </a:r>
            <a:r>
              <a:rPr lang="fr-FR" sz="1000" dirty="0"/>
              <a:t>: pour les compagnes validaient en interne et envoyaient aux </a:t>
            </a:r>
            <a:r>
              <a:rPr lang="fr-FR" sz="1000" dirty="0" smtClean="0"/>
              <a:t>clients (</a:t>
            </a:r>
            <a:r>
              <a:rPr lang="fr-FR" sz="1000" dirty="0"/>
              <a:t>BAT</a:t>
            </a:r>
            <a:r>
              <a:rPr lang="fr-FR" sz="10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000" b="1" dirty="0"/>
              <a:t>A PROGRAMMER </a:t>
            </a:r>
            <a:r>
              <a:rPr lang="fr-FR" sz="1000" b="1" dirty="0" smtClean="0"/>
              <a:t>– Technique </a:t>
            </a:r>
            <a:r>
              <a:rPr lang="fr-FR" sz="1000" dirty="0" smtClean="0"/>
              <a:t>: pour les compagnes validées par les Clients (BAT) et prêtes pour programmation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000" b="1" dirty="0"/>
              <a:t>PROGRAMMER OK </a:t>
            </a:r>
            <a:r>
              <a:rPr lang="fr-FR" sz="1000" b="1" dirty="0" smtClean="0"/>
              <a:t>– technique </a:t>
            </a:r>
            <a:r>
              <a:rPr lang="fr-FR" sz="1000" dirty="0" smtClean="0"/>
              <a:t>: Pour les compagnes programmées ou envoyées</a:t>
            </a:r>
            <a:endParaRPr lang="fr-FR" sz="1400" b="1" dirty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Processus </a:t>
            </a:r>
            <a:r>
              <a:rPr lang="fr-FR" sz="3600" dirty="0"/>
              <a:t>d’envoi des campagnes </a:t>
            </a:r>
            <a:r>
              <a:rPr lang="fr-FR" sz="3600" dirty="0" smtClean="0"/>
              <a:t>emailing</a:t>
            </a:r>
            <a:endParaRPr lang="fr-FR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pour Webmaster IPD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9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6"/>
            <a:ext cx="211223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3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707</Words>
  <Application>Microsoft Office PowerPoint</Application>
  <PresentationFormat>Affichage à l'écran (4:3)</PresentationFormat>
  <Paragraphs>141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Thème Office</vt:lpstr>
      <vt:lpstr>Tuto pour Webmaster IPD</vt:lpstr>
      <vt:lpstr>Sommaire </vt:lpstr>
      <vt:lpstr>Liens et outils indispensables (1)</vt:lpstr>
      <vt:lpstr>Liens et outils indispensables (2)</vt:lpstr>
      <vt:lpstr>Nos différentes campagnes emailing</vt:lpstr>
      <vt:lpstr>Processus d’envoi des campagnes emailing</vt:lpstr>
      <vt:lpstr>Processus d’envoi des campagnes emailing</vt:lpstr>
      <vt:lpstr>Processus d’envoi des campagnes emailing</vt:lpstr>
      <vt:lpstr>Processus d’envoi des campagnes emailing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Charline Benariac</dc:creator>
  <cp:lastModifiedBy>Mohamed INAAM RACHDI</cp:lastModifiedBy>
  <cp:revision>75</cp:revision>
  <dcterms:created xsi:type="dcterms:W3CDTF">2012-07-20T14:32:27Z</dcterms:created>
  <dcterms:modified xsi:type="dcterms:W3CDTF">2017-03-24T09:47:51Z</dcterms:modified>
</cp:coreProperties>
</file>