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4"/>
  </p:notesMasterIdLst>
  <p:sldIdLst>
    <p:sldId id="257" r:id="rId2"/>
    <p:sldId id="319" r:id="rId3"/>
    <p:sldId id="320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B6B81EB-718D-4654-ACA4-B5BA5F7C7A27}">
          <p14:sldIdLst>
            <p14:sldId id="257"/>
            <p14:sldId id="319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75477" autoAdjust="0"/>
  </p:normalViewPr>
  <p:slideViewPr>
    <p:cSldViewPr snapToGrid="0">
      <p:cViewPr varScale="1">
        <p:scale>
          <a:sx n="59" d="100"/>
          <a:sy n="59" d="100"/>
        </p:scale>
        <p:origin x="99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A8B5-738B-4F91-AEE8-4CECB76619C0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B9EC9-5510-408D-8820-096EB829DD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06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21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14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JSON </a:t>
            </a:r>
            <a:r>
              <a:rPr lang="es-CO" dirty="0" err="1"/>
              <a:t>serialization</a:t>
            </a:r>
            <a:r>
              <a:rPr lang="es-CO" dirty="0"/>
              <a:t> and </a:t>
            </a:r>
            <a:r>
              <a:rPr lang="es-CO" dirty="0" err="1"/>
              <a:t>deserialization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JsonSerializer</a:t>
            </a:r>
            <a:r>
              <a:rPr lang="es-CO" dirty="0"/>
              <a:t>. </a:t>
            </a:r>
          </a:p>
          <a:p>
            <a:r>
              <a:rPr lang="es-CO" dirty="0"/>
              <a:t>JSV </a:t>
            </a:r>
            <a:r>
              <a:rPr lang="es-CO" dirty="0" err="1"/>
              <a:t>format</a:t>
            </a:r>
            <a:r>
              <a:rPr lang="es-CO" dirty="0"/>
              <a:t> </a:t>
            </a:r>
            <a:r>
              <a:rPr lang="es-CO" dirty="0" err="1"/>
              <a:t>serialization</a:t>
            </a:r>
            <a:r>
              <a:rPr lang="es-CO" dirty="0"/>
              <a:t> and </a:t>
            </a:r>
            <a:r>
              <a:rPr lang="es-CO" dirty="0" err="1"/>
              <a:t>deserialization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TypeSerializer</a:t>
            </a:r>
            <a:r>
              <a:rPr lang="es-CO" dirty="0"/>
              <a:t>. </a:t>
            </a:r>
          </a:p>
          <a:p>
            <a:r>
              <a:rPr lang="es-CO" dirty="0"/>
              <a:t>CSV </a:t>
            </a:r>
            <a:r>
              <a:rPr lang="es-CO" dirty="0" err="1"/>
              <a:t>format</a:t>
            </a:r>
            <a:r>
              <a:rPr lang="es-CO" dirty="0"/>
              <a:t> </a:t>
            </a:r>
            <a:r>
              <a:rPr lang="es-CO" dirty="0" err="1"/>
              <a:t>serialization</a:t>
            </a:r>
            <a:r>
              <a:rPr lang="es-CO" dirty="0"/>
              <a:t> and </a:t>
            </a:r>
            <a:r>
              <a:rPr lang="es-CO" dirty="0" err="1"/>
              <a:t>deserialization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CsvSerializer</a:t>
            </a:r>
            <a:r>
              <a:rPr lang="es-CO" dirty="0"/>
              <a:t>. </a:t>
            </a:r>
          </a:p>
          <a:p>
            <a:r>
              <a:rPr lang="es-CO" dirty="0" err="1"/>
              <a:t>StringExtensions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XML, JSON, CSV, and URL </a:t>
            </a:r>
            <a:r>
              <a:rPr lang="es-CO" dirty="0" err="1"/>
              <a:t>encoding</a:t>
            </a:r>
            <a:r>
              <a:rPr lang="es-CO" dirty="0"/>
              <a:t>, </a:t>
            </a:r>
            <a:r>
              <a:rPr lang="es-CO" dirty="0" err="1"/>
              <a:t>BaseConvert</a:t>
            </a:r>
            <a:r>
              <a:rPr lang="es-CO" dirty="0"/>
              <a:t>, Rot13, </a:t>
            </a:r>
            <a:r>
              <a:rPr lang="es-CO" dirty="0" err="1"/>
              <a:t>Hex</a:t>
            </a:r>
            <a:r>
              <a:rPr lang="es-CO" dirty="0"/>
              <a:t> escape, etc.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78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TypeSerializer</a:t>
            </a:r>
            <a:r>
              <a:rPr lang="es-ES" dirty="0"/>
              <a:t> utiliza un formato híbrido CSV y similar a JavaScript, basado en texto, optimizado para el tamaño y la velocidad. Los autores han llamado a este formato JSV, que es una combinación de JSON y CSV.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442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126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ServiceStack.OrmLite</a:t>
            </a:r>
            <a:r>
              <a:rPr lang="es-CO" dirty="0"/>
              <a:t> </a:t>
            </a:r>
            <a:r>
              <a:rPr lang="es-CO" dirty="0" err="1"/>
              <a:t>currently</a:t>
            </a:r>
            <a:r>
              <a:rPr lang="es-CO" dirty="0"/>
              <a:t> </a:t>
            </a:r>
            <a:r>
              <a:rPr lang="es-CO" dirty="0" err="1"/>
              <a:t>supports</a:t>
            </a:r>
            <a:r>
              <a:rPr lang="es-CO" dirty="0"/>
              <a:t> </a:t>
            </a:r>
            <a:r>
              <a:rPr lang="es-CO" dirty="0" err="1"/>
              <a:t>several</a:t>
            </a:r>
            <a:r>
              <a:rPr lang="es-CO" dirty="0"/>
              <a:t> </a:t>
            </a:r>
            <a:r>
              <a:rPr lang="es-CO" dirty="0" err="1"/>
              <a:t>relational</a:t>
            </a:r>
            <a:r>
              <a:rPr lang="es-CO" dirty="0"/>
              <a:t> </a:t>
            </a:r>
            <a:r>
              <a:rPr lang="es-CO" dirty="0" err="1"/>
              <a:t>databases</a:t>
            </a:r>
            <a:r>
              <a:rPr lang="es-CO" dirty="0"/>
              <a:t>: Microsoft SQL Server, MySQL, PostgreSQL, Oracle, Firebird, SQLite32, SQLite64, and </a:t>
            </a:r>
            <a:r>
              <a:rPr lang="es-CO" dirty="0" err="1"/>
              <a:t>SQLite.Mono</a:t>
            </a:r>
            <a:r>
              <a:rPr lang="es-CO" dirty="0"/>
              <a:t>. </a:t>
            </a:r>
            <a:r>
              <a:rPr lang="es-CO" dirty="0" err="1"/>
              <a:t>ServiceStack.OrmLite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compatible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both</a:t>
            </a:r>
            <a:r>
              <a:rPr lang="es-CO" dirty="0"/>
              <a:t> Microsoft .NET and Mono. </a:t>
            </a:r>
          </a:p>
          <a:p>
            <a:r>
              <a:rPr lang="es-CO" dirty="0"/>
              <a:t>Source </a:t>
            </a:r>
            <a:r>
              <a:rPr lang="es-CO" dirty="0" err="1"/>
              <a:t>code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ServiceStack.OrmLite</a:t>
            </a:r>
            <a:r>
              <a:rPr lang="es-CO" dirty="0"/>
              <a:t> can be </a:t>
            </a:r>
            <a:r>
              <a:rPr lang="es-CO" dirty="0" err="1"/>
              <a:t>downloaded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https://github.com/ServiceStack/ServiceStack.OrmLite. </a:t>
            </a:r>
            <a:r>
              <a:rPr lang="es-CO" dirty="0" err="1"/>
              <a:t>Alternatively</a:t>
            </a:r>
            <a:r>
              <a:rPr lang="es-CO" dirty="0"/>
              <a:t>, </a:t>
            </a:r>
            <a:r>
              <a:rPr lang="es-CO" dirty="0" err="1"/>
              <a:t>packages</a:t>
            </a:r>
            <a:r>
              <a:rPr lang="es-CO" dirty="0"/>
              <a:t> can be </a:t>
            </a:r>
            <a:r>
              <a:rPr lang="es-CO" dirty="0" err="1"/>
              <a:t>directly</a:t>
            </a:r>
            <a:r>
              <a:rPr lang="es-CO" dirty="0"/>
              <a:t> </a:t>
            </a:r>
            <a:r>
              <a:rPr lang="es-CO" dirty="0" err="1"/>
              <a:t>installed</a:t>
            </a:r>
            <a:r>
              <a:rPr lang="es-CO" dirty="0"/>
              <a:t> </a:t>
            </a:r>
            <a:r>
              <a:rPr lang="es-CO" dirty="0" err="1"/>
              <a:t>by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793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memoria: utiliza RAM como mecanismo de almacenamiento en caché. </a:t>
            </a:r>
          </a:p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Redis: una tienda de valor-clave avanzada, con licencia BSD y código abierto.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Memcached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una interfaz para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Memcached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que es un sistema de caché de objetos de memoria distribuida de alto rendimiento, destinado a acelerar las aplicaciones web dinámicas aliviando la carga de la base de datos. 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Client: se usa para interactuar con Microsoft Azure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AppFabric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Caching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Cache Client: se utiliza para interactuar con el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DynamoDB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Amazon alojado en Amazon Web Services.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Disco: escribe en el disco duro.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811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5128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exposición de los DTO, y no del modelo de dominio de la aplicación, brinda la libertad de refactorizar la implementación interna del servicio sin interrumpir a los clientes externos y mantiene una interfaz limpia.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45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141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04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25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011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120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ServiceStack</a:t>
            </a:r>
            <a:r>
              <a:rPr lang="es-ES" dirty="0"/>
              <a:t> implementa un marco simple con el que trabajar y permite una gran capacidad de ampliación de la funcionalidad básica. </a:t>
            </a:r>
            <a:r>
              <a:rPr lang="es-ES"/>
              <a:t>Por ejemplo, puede crear filtros de solicitud y respuesta, que pueden ser globales o solo se aplican a un servicio, o puede ampliar los formateadores.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12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71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73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90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70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640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80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3F412-6EDD-4EEA-AD33-E429626D5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5EC303-B5A4-46E3-B6BB-39EC67A08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1F35C-1E6D-493C-AE8F-33FAC04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8773-9131-404C-ACB3-62F3C9BC13CF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254FD-8116-4A63-B74E-4D8E05A2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2EF40-F4E2-4173-A220-B722C34F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BC6-5E5C-46C2-BC4C-6B63957A0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410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5339-F96F-4398-9EFF-E63C5E64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666309-54D7-4212-85E0-4A95814DE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35ED78-9C80-43BA-9A72-F8E7563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86B715-FF52-4128-9C7D-1369BC63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C7C20-6236-4BD3-88B8-7EBC587F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D34AD4-EF93-442D-B2C8-DE51293BB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2915E6-950F-408F-9103-EE07EFB35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CAC7F-7922-4420-8D5C-755C7E43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5F342-6825-4199-84DC-9A555CE1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BAE41-801A-4B7B-AC3B-CB937CB5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27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8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2" tIns="143426" rIns="179282" bIns="143426" numCol="1" anchor="t" anchorCtr="0" compatLnSpc="1">
            <a:prstTxWarp prst="textNoShape">
              <a:avLst/>
            </a:prstTxWarp>
            <a:spAutoFit/>
          </a:bodyPr>
          <a:lstStyle/>
          <a:p>
            <a:pPr defTabSz="913935" eaLnBrk="0" hangingPunct="0"/>
            <a:r>
              <a:rPr lang="en-US" sz="686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019550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ED523-0CAB-42CA-B30E-6EF838F7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DC698-86DD-49DA-86F1-E5651719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CC7B8D-1BAC-4A28-BDD1-FCB83E73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B2C55-C57D-406A-842A-8C0CD17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776AF-4C42-4780-A8D2-114F3C53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49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76A58-4649-4257-8A75-BD329F9B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2533DA-4F4B-42A1-AAE6-C9555B971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A70E1C-30C1-423E-AD88-99C3A995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C4EFC-3BA1-441D-A30E-6B65FB4F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B6952-285B-42FF-9C8E-E64873CB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022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FCE38-425E-4EE1-A6BF-259A2907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B3CF1-338C-4026-AD73-BC4BC3345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956D5E-367A-402D-BAF6-A880339C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AA929-D627-48D5-B4CA-C08EB1DF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D8F60-F1F2-4C6E-B2FE-C569EC81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B728EB-5C78-42BC-B957-E1D0E8B9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12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FADD5-F94E-403C-8427-19BDD5A2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A0E6B-E0F2-44F2-B02E-199B5543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2978BE-E76E-4875-A178-72B42427D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1CCDF4-B040-4081-9751-99B3A267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7207CC-ACCF-45B3-B6ED-6A95693C3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3183A0-64D2-40A1-A672-DFAA61C9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04CF5F-ADB4-44B4-ABED-C3AD3E2C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DD2895-F215-46C3-A5C8-FA92D39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29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2B3B01A-F60A-4F6A-9BDC-31233A9A99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126" y="5895611"/>
            <a:ext cx="1735874" cy="962389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410314D-589A-4101-9966-83238A6B86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8753" y="6216729"/>
            <a:ext cx="1492897" cy="3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9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4A7868-A822-4E38-BA69-E38FD44F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5CF08C-7063-4CE1-B1AD-8F31249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C7C9EF-E734-45A4-9C22-670BF94C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89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6914F-73BF-48BE-8490-086B67A0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BE683-59F2-407E-A336-8BB67E98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B86A5-5AE3-4D1C-BDF3-69FE6468B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CD6AEA-DE78-4151-A111-12DDE2F7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DA7B8-6765-40A8-806A-793E588E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56709-E01C-4E24-89A8-7007EBB3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42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8581-F421-4B5C-9802-961F21AF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1FD157-EE95-4AD0-941F-34D243C3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5B4D29-5692-44BE-9460-45C12E20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107960-A29B-48E5-8905-52D856F8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AA7C62-DC8F-4D0B-964A-CE2BF0C0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8B0780-3D9B-4A07-B34A-4E900185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851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5C44F5-3FFF-4CAC-AA57-A5FA9F43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667A9-36D5-492F-BA1E-D261458C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FE89A9-5599-4529-AE43-8DCADC745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8773-9131-404C-ACB3-62F3C9BC13CF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060CCF-E22E-4F57-B7CF-144ECEF43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8EFC57-0115-44CA-A740-66DC63E8E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5BC6-5E5C-46C2-BC4C-6B63957A0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24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is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ucybot-inc.github.io/api-spec-converter/" TargetMode="External"/><Relationship Id="rId3" Type="http://schemas.openxmlformats.org/officeDocument/2006/relationships/hyperlink" Target="https://swagger.io/tools/swagger-inspector/" TargetMode="External"/><Relationship Id="rId7" Type="http://schemas.openxmlformats.org/officeDocument/2006/relationships/hyperlink" Target="https://restlet.com/modules/stud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pimatic.io/" TargetMode="External"/><Relationship Id="rId11" Type="http://schemas.openxmlformats.org/officeDocument/2006/relationships/hyperlink" Target="https://restunited.com/" TargetMode="External"/><Relationship Id="rId5" Type="http://schemas.openxmlformats.org/officeDocument/2006/relationships/hyperlink" Target="https://github.com/apiaryio/dredd" TargetMode="External"/><Relationship Id="rId10" Type="http://schemas.openxmlformats.org/officeDocument/2006/relationships/hyperlink" Target="https://getsandbox.com/" TargetMode="External"/><Relationship Id="rId4" Type="http://schemas.openxmlformats.org/officeDocument/2006/relationships/hyperlink" Target="http://apistudio.io/542cce99-ec5f-49be-8dc5-7b53738ea067/#/" TargetMode="External"/><Relationship Id="rId9" Type="http://schemas.openxmlformats.org/officeDocument/2006/relationships/hyperlink" Target="http://stoplight.io/platform/pris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viceStack/ServiceStac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 txBox="1">
            <a:spLocks/>
          </p:cNvSpPr>
          <p:nvPr/>
        </p:nvSpPr>
        <p:spPr>
          <a:xfrm>
            <a:off x="642053" y="4770526"/>
            <a:ext cx="9488374" cy="448986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5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Sergio Andrés Vargas Acosta</a:t>
            </a:r>
          </a:p>
        </p:txBody>
      </p:sp>
      <p:pic>
        <p:nvPicPr>
          <p:cNvPr id="7" name="Picture 2" descr="Full_logo_whit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8" t="-9076" b="-1"/>
          <a:stretch/>
        </p:blipFill>
        <p:spPr bwMode="auto">
          <a:xfrm>
            <a:off x="801127" y="4244361"/>
            <a:ext cx="489540" cy="420862"/>
          </a:xfrm>
          <a:prstGeom prst="rect">
            <a:avLst/>
          </a:prstGeom>
          <a:noFill/>
          <a:extLst/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417918" y="5189350"/>
            <a:ext cx="9488374" cy="895762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96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es-CO" sz="196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Certified</a:t>
            </a:r>
            <a:r>
              <a:rPr lang="es-CO" sz="196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196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es-CO" sz="196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196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Architec</a:t>
            </a:r>
            <a:endParaRPr lang="en-US" sz="196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290667" y="4191323"/>
            <a:ext cx="3476307" cy="282693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31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s-CO" sz="3138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serandvaraco</a:t>
            </a:r>
            <a:endParaRPr lang="en-US" sz="3138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313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/>
          <a:srcRect l="19753" r="30866" b="22622"/>
          <a:stretch/>
        </p:blipFill>
        <p:spPr bwMode="auto">
          <a:xfrm rot="5400000">
            <a:off x="6707237" y="635571"/>
            <a:ext cx="4391139" cy="3878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1" name="Rectángulo 10"/>
          <p:cNvSpPr/>
          <p:nvPr/>
        </p:nvSpPr>
        <p:spPr>
          <a:xfrm>
            <a:off x="6311808" y="4995019"/>
            <a:ext cx="5181996" cy="1359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74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https://github.com/serandvaraco</a:t>
            </a:r>
          </a:p>
          <a:p>
            <a:pPr algn="ctr"/>
            <a:r>
              <a:rPr lang="es-MX" sz="274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http://unespacioparanet.com</a:t>
            </a:r>
          </a:p>
          <a:p>
            <a:pPr algn="ctr"/>
            <a:r>
              <a:rPr lang="es-MX" sz="274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http://fb.com/unespacioparanet</a:t>
            </a:r>
          </a:p>
        </p:txBody>
      </p:sp>
    </p:spTree>
    <p:extLst>
      <p:ext uri="{BB962C8B-B14F-4D97-AF65-F5344CB8AC3E}">
        <p14:creationId xmlns:p14="http://schemas.microsoft.com/office/powerpoint/2010/main" val="2648423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de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34D89B-9499-4188-9174-A4F2B8B1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61" y="1551214"/>
            <a:ext cx="7106478" cy="2476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376672" y="4527724"/>
            <a:ext cx="9926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compone de una serie de módulos independientes que se pueden usar por separado en proyectos sin utilizar el marco de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ServiceStack.Text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572615" y="1637567"/>
            <a:ext cx="9926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una biblioteca de serialización independiente y libre de dependencias que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utiliza internamente para hacer cualquier procesamiento de texto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743B00-A99A-4A21-BF7C-13BEFCD5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43" y="3429000"/>
            <a:ext cx="6770914" cy="23407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7838B6-B1D5-4E92-BB80-06649263E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089" y="5932714"/>
            <a:ext cx="9064911" cy="9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TypeSerializer 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953567" y="1239862"/>
            <a:ext cx="992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uno de los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serializadores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texto más rápidos y compactos disponibles para .NET. </a:t>
            </a:r>
          </a:p>
          <a:p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todos los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serializadores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referenciados, es el único que sigue siendo competitivo con la implementación muy rápida de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Buffers, el protocolo binario de alta velocidad de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protobuf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-net. 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3C4B81-6E02-4538-93F8-3338F5E4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3" y="3946985"/>
            <a:ext cx="8680676" cy="27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ServiceStack.Redis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2062110"/>
            <a:ext cx="9926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un cliente de código abierto para la base de datos en memoria de Redis (</a:t>
            </a:r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http://www.redis.io</a:t>
            </a:r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). </a:t>
            </a:r>
          </a:p>
          <a:p>
            <a:endParaRPr lang="es-MX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ServiceStack.Redis simplifica la interacción con Redis de manera significativa.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9E3DEB-80AE-4FFA-89EE-3AF05EF7A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47" y="4809954"/>
            <a:ext cx="9926705" cy="9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2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ServiceStack.OrmLite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1587158"/>
            <a:ext cx="9926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ORM liviano, libre de configuración y basado en convenciones que usa clases de objeto CLR simples planas antiguas (POCO) y atributos de anotación de datos para inferir su esquema de tabla.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17DBE6-462A-49A9-8E17-E0E5F6BF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131" y="3454961"/>
            <a:ext cx="7638996" cy="23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9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ServiceStack.Caching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1587158"/>
            <a:ext cx="9926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proporciona ICacheClient, una interfaz de almacenamiento en caché unificada, para varios proveedores de caché diferentes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2F14E4-9C5D-4A21-A871-9208A38CA697}"/>
              </a:ext>
            </a:extLst>
          </p:cNvPr>
          <p:cNvSpPr txBox="1"/>
          <p:nvPr/>
        </p:nvSpPr>
        <p:spPr>
          <a:xfrm>
            <a:off x="2096034" y="2835538"/>
            <a:ext cx="97258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memoria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Memcached</a:t>
            </a: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Cache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2090172"/>
            <a:ext cx="992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Está influenciado por el Patrón de objetos de transferencia de datos 3 (DTO) de Martin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Fowler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promueve la comunicación basada en mensajes. </a:t>
            </a:r>
          </a:p>
          <a:p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 patrón simplifica la manipulación de los datos de solicitud y respuesta, y permite el desacoplamiento de las estructuras de mensajes de las entidades de capa de dominio.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5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18B0CC-8F62-4C42-A3D2-99A88442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10" y="1112627"/>
            <a:ext cx="9521089" cy="46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6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7DCEDC-B1C7-4A63-B43F-58E8A087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51461"/>
              </p:ext>
            </p:extLst>
          </p:nvPr>
        </p:nvGraphicFramePr>
        <p:xfrm>
          <a:off x="1689100" y="1485506"/>
          <a:ext cx="8128000" cy="402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854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744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800" dirty="0" err="1"/>
                        <a:t>Request</a:t>
                      </a:r>
                      <a:r>
                        <a:rPr lang="es-CO" sz="2800" dirty="0"/>
                        <a:t> DTO </a:t>
                      </a:r>
                      <a:r>
                        <a:rPr lang="es-CO" sz="2800" dirty="0" err="1"/>
                        <a:t>object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La entrada de un método de servicio. Representa la acción que se realizará. Por lo general, el nombre de la clase contiene un verbo (por ejemplo, </a:t>
                      </a:r>
                      <a:r>
                        <a:rPr lang="es-MX" sz="2800" dirty="0" err="1"/>
                        <a:t>GetOrderRequest</a:t>
                      </a:r>
                      <a:r>
                        <a:rPr lang="es-MX" sz="2800" dirty="0"/>
                        <a:t>, </a:t>
                      </a:r>
                      <a:r>
                        <a:rPr lang="es-MX" sz="2800" dirty="0" err="1"/>
                        <a:t>DeleteItem</a:t>
                      </a:r>
                      <a:r>
                        <a:rPr lang="es-MX" sz="2800" dirty="0"/>
                        <a:t>).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0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7DCEDC-B1C7-4A63-B43F-58E8A087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17015"/>
              </p:ext>
            </p:extLst>
          </p:nvPr>
        </p:nvGraphicFramePr>
        <p:xfrm>
          <a:off x="1689100" y="1485506"/>
          <a:ext cx="8128000" cy="487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854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744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800" dirty="0" err="1"/>
                        <a:t>Service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Implementa la lógica interna y actúa como un "controlador". Por lo general, tiene algunos o todos los siguientes verbos HTTP implementados: GET, POST, PUT, DELETE, PATCH, OPTIONS, HEAD o Any (), que representa todos ellos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81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3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03763C-2ED1-4233-B503-E9720450D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8424" y="643467"/>
            <a:ext cx="723515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5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7DCEDC-B1C7-4A63-B43F-58E8A087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62760"/>
              </p:ext>
            </p:extLst>
          </p:nvPr>
        </p:nvGraphicFramePr>
        <p:xfrm>
          <a:off x="1689100" y="1485506"/>
          <a:ext cx="8128000" cy="3596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854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744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Response DTO </a:t>
                      </a:r>
                      <a:r>
                        <a:rPr lang="es-CO" sz="2800" dirty="0" err="1"/>
                        <a:t>object</a:t>
                      </a:r>
                      <a:r>
                        <a:rPr lang="es-CO" sz="2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Representa el resultado de una acción. Por lo general, los datos devueltos deben nombrarse con un sustantivo (por ejemplo, </a:t>
                      </a:r>
                      <a:r>
                        <a:rPr lang="es-MX" sz="2800" dirty="0" err="1"/>
                        <a:t>MoviesResponse</a:t>
                      </a:r>
                      <a:r>
                        <a:rPr lang="es-MX" sz="2800" dirty="0"/>
                        <a:t>, </a:t>
                      </a:r>
                      <a:r>
                        <a:rPr lang="es-MX" sz="2800" dirty="0" err="1"/>
                        <a:t>Orders</a:t>
                      </a:r>
                      <a:r>
                        <a:rPr lang="es-MX" sz="2800" dirty="0"/>
                        <a:t>, </a:t>
                      </a:r>
                      <a:r>
                        <a:rPr lang="es-MX" sz="2800" dirty="0" err="1"/>
                        <a:t>ProductResponse</a:t>
                      </a:r>
                      <a:r>
                        <a:rPr lang="es-MX" sz="2800" dirty="0"/>
                        <a:t>).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7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 and Response Pipeline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2090172"/>
            <a:ext cx="9926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 está construido sobre la interfaz ASP.NET System.Web.IHttpHandler. Afortunadamente, la nueva implementación ha reducido la complejidad (en comparación con la configuración WCF) e introduce objetos POCO en casi todos los aspectos del marco.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7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 and Response Pipeline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E136B8-B220-453B-987C-968826F2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9" y="2014877"/>
            <a:ext cx="11021032" cy="28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74305" y="372836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Herramientas de desarrollo de API HTTP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BAEA31-82E3-4A49-9050-FE3014BF0198}"/>
              </a:ext>
            </a:extLst>
          </p:cNvPr>
          <p:cNvSpPr txBox="1"/>
          <p:nvPr/>
        </p:nvSpPr>
        <p:spPr>
          <a:xfrm>
            <a:off x="1851562" y="2495922"/>
            <a:ext cx="7847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</a:rPr>
              <a:t>Existen gran variedad de herramientas para </a:t>
            </a:r>
            <a:r>
              <a:rPr lang="es-CO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API’s</a:t>
            </a:r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uadroTexto 5">
            <a:hlinkClick r:id="rId3"/>
            <a:extLst>
              <a:ext uri="{FF2B5EF4-FFF2-40B4-BE49-F238E27FC236}">
                <a16:creationId xmlns:a16="http://schemas.microsoft.com/office/drawing/2014/main" id="{D161B90E-9E64-41AF-B798-1F5AFE693251}"/>
              </a:ext>
            </a:extLst>
          </p:cNvPr>
          <p:cNvSpPr txBox="1"/>
          <p:nvPr/>
        </p:nvSpPr>
        <p:spPr>
          <a:xfrm>
            <a:off x="931796" y="3980548"/>
            <a:ext cx="1331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Swagger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ángulo 6">
            <a:hlinkClick r:id="rId4"/>
            <a:extLst>
              <a:ext uri="{FF2B5EF4-FFF2-40B4-BE49-F238E27FC236}">
                <a16:creationId xmlns:a16="http://schemas.microsoft.com/office/drawing/2014/main" id="{495258FC-2AE7-4FB1-A2ED-55763C9F4D56}"/>
              </a:ext>
            </a:extLst>
          </p:cNvPr>
          <p:cNvSpPr/>
          <p:nvPr/>
        </p:nvSpPr>
        <p:spPr>
          <a:xfrm>
            <a:off x="2257962" y="4681254"/>
            <a:ext cx="13353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API Studio</a:t>
            </a:r>
          </a:p>
        </p:txBody>
      </p:sp>
      <p:sp>
        <p:nvSpPr>
          <p:cNvPr id="8" name="CuadroTexto 7">
            <a:hlinkClick r:id="rId5"/>
            <a:extLst>
              <a:ext uri="{FF2B5EF4-FFF2-40B4-BE49-F238E27FC236}">
                <a16:creationId xmlns:a16="http://schemas.microsoft.com/office/drawing/2014/main" id="{1FE42BEC-847A-42B1-BABF-819A2312E5E6}"/>
              </a:ext>
            </a:extLst>
          </p:cNvPr>
          <p:cNvSpPr txBox="1"/>
          <p:nvPr/>
        </p:nvSpPr>
        <p:spPr>
          <a:xfrm>
            <a:off x="3304882" y="3980548"/>
            <a:ext cx="1005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Dredd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uadroTexto 8">
            <a:hlinkClick r:id="rId6"/>
            <a:extLst>
              <a:ext uri="{FF2B5EF4-FFF2-40B4-BE49-F238E27FC236}">
                <a16:creationId xmlns:a16="http://schemas.microsoft.com/office/drawing/2014/main" id="{6B710A2B-AECD-49DA-94C8-CC391051691C}"/>
              </a:ext>
            </a:extLst>
          </p:cNvPr>
          <p:cNvSpPr txBox="1"/>
          <p:nvPr/>
        </p:nvSpPr>
        <p:spPr>
          <a:xfrm>
            <a:off x="4832673" y="4013916"/>
            <a:ext cx="2342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Transformer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uadroTexto 9">
            <a:hlinkClick r:id="rId7"/>
            <a:extLst>
              <a:ext uri="{FF2B5EF4-FFF2-40B4-BE49-F238E27FC236}">
                <a16:creationId xmlns:a16="http://schemas.microsoft.com/office/drawing/2014/main" id="{B6BB970E-BD75-4148-8C93-50467D58796B}"/>
              </a:ext>
            </a:extLst>
          </p:cNvPr>
          <p:cNvSpPr txBox="1"/>
          <p:nvPr/>
        </p:nvSpPr>
        <p:spPr>
          <a:xfrm>
            <a:off x="4302901" y="4681254"/>
            <a:ext cx="1088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Restlet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ángulo 10">
            <a:hlinkClick r:id="rId8"/>
            <a:extLst>
              <a:ext uri="{FF2B5EF4-FFF2-40B4-BE49-F238E27FC236}">
                <a16:creationId xmlns:a16="http://schemas.microsoft.com/office/drawing/2014/main" id="{15F1C495-2CE9-4689-902E-BE34D9D95919}"/>
              </a:ext>
            </a:extLst>
          </p:cNvPr>
          <p:cNvSpPr/>
          <p:nvPr/>
        </p:nvSpPr>
        <p:spPr>
          <a:xfrm>
            <a:off x="6587547" y="4681254"/>
            <a:ext cx="27377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2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</a:t>
            </a:r>
            <a:r>
              <a:rPr lang="es-CO" sz="22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  <a:endParaRPr lang="es-CO" sz="22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uadroTexto 11">
            <a:hlinkClick r:id="rId9"/>
            <a:extLst>
              <a:ext uri="{FF2B5EF4-FFF2-40B4-BE49-F238E27FC236}">
                <a16:creationId xmlns:a16="http://schemas.microsoft.com/office/drawing/2014/main" id="{92E6EAD4-A619-43E2-8896-83F8EF73486A}"/>
              </a:ext>
            </a:extLst>
          </p:cNvPr>
          <p:cNvSpPr txBox="1"/>
          <p:nvPr/>
        </p:nvSpPr>
        <p:spPr>
          <a:xfrm>
            <a:off x="9047385" y="5344858"/>
            <a:ext cx="9327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Prism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uadroTexto 12">
            <a:hlinkClick r:id="rId10"/>
            <a:extLst>
              <a:ext uri="{FF2B5EF4-FFF2-40B4-BE49-F238E27FC236}">
                <a16:creationId xmlns:a16="http://schemas.microsoft.com/office/drawing/2014/main" id="{93384992-BDCB-426C-A587-505BFBC06B43}"/>
              </a:ext>
            </a:extLst>
          </p:cNvPr>
          <p:cNvSpPr txBox="1"/>
          <p:nvPr/>
        </p:nvSpPr>
        <p:spPr>
          <a:xfrm>
            <a:off x="9479714" y="4017231"/>
            <a:ext cx="1337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Sandbox</a:t>
            </a:r>
          </a:p>
        </p:txBody>
      </p:sp>
      <p:sp>
        <p:nvSpPr>
          <p:cNvPr id="14" name="Rectángulo 13">
            <a:hlinkClick r:id="rId11"/>
            <a:extLst>
              <a:ext uri="{FF2B5EF4-FFF2-40B4-BE49-F238E27FC236}">
                <a16:creationId xmlns:a16="http://schemas.microsoft.com/office/drawing/2014/main" id="{EE2395CB-CA78-43DB-92C2-BE9A07D609F9}"/>
              </a:ext>
            </a:extLst>
          </p:cNvPr>
          <p:cNvSpPr/>
          <p:nvPr/>
        </p:nvSpPr>
        <p:spPr>
          <a:xfrm>
            <a:off x="5927147" y="5477873"/>
            <a:ext cx="17138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</a:t>
            </a:r>
            <a:r>
              <a:rPr lang="es-CO" sz="22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United</a:t>
            </a:r>
            <a:endParaRPr lang="es-CO" sz="22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3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BAEA31-82E3-4A49-9050-FE3014BF0198}"/>
              </a:ext>
            </a:extLst>
          </p:cNvPr>
          <p:cNvSpPr txBox="1"/>
          <p:nvPr/>
        </p:nvSpPr>
        <p:spPr>
          <a:xfrm>
            <a:off x="2027571" y="3308341"/>
            <a:ext cx="7344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https://github.com/ServiceStack/ServiceStack</a:t>
            </a:r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719571" y="2580164"/>
            <a:ext cx="796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Simple, rápido, versátil y completo</a:t>
            </a:r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0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543792" y="1805464"/>
            <a:ext cx="91044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REST y SOAP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endpoints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Autoconfiguration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formatos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XML, JSON, HTML, CSV, y JSV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Plain-old CLR objects (POCO) para entrada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Validaciones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sentencias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fluidas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Inversion of Control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container.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Object-Relational Mapping (ORM).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Caching mechanism (Memcached and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supported).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Logging framework.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Self-contained—no external libraries needed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9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Extremadamente rápido: </a:t>
            </a: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sobresale cuando se trata de la velocidad del mundo real de la serialización de objetos </a:t>
            </a:r>
          </a:p>
          <a:p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8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Simplicidad: </a:t>
            </a: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definición de puntos finales, alojamiento, enrutamiento y configuración son más simples en comparación con WCF o ASP.NET Web API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8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Coherente: </a:t>
            </a: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Sigue la misma filosofía en diferentes estilos de servicios, REST o SOAP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6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Configuración Limpia: </a:t>
            </a:r>
          </a:p>
          <a:p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 archivos de configuración XML y sin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proxies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generados por código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33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</TotalTime>
  <Words>1048</Words>
  <Application>Microsoft Office PowerPoint</Application>
  <PresentationFormat>Panorámica</PresentationFormat>
  <Paragraphs>128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Vargas MCPD</dc:creator>
  <cp:lastModifiedBy>Sergio Vargas MCPD</cp:lastModifiedBy>
  <cp:revision>114</cp:revision>
  <dcterms:created xsi:type="dcterms:W3CDTF">2017-09-01T22:04:31Z</dcterms:created>
  <dcterms:modified xsi:type="dcterms:W3CDTF">2018-07-24T04:21:24Z</dcterms:modified>
</cp:coreProperties>
</file>