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4"/>
  </p:sldMasterIdLst>
  <p:notesMasterIdLst>
    <p:notesMasterId r:id="rId27"/>
  </p:notesMasterIdLst>
  <p:handoutMasterIdLst>
    <p:handoutMasterId r:id="rId28"/>
  </p:handoutMasterIdLst>
  <p:sldIdLst>
    <p:sldId id="754" r:id="rId5"/>
    <p:sldId id="695" r:id="rId6"/>
    <p:sldId id="731" r:id="rId7"/>
    <p:sldId id="757" r:id="rId8"/>
    <p:sldId id="758" r:id="rId9"/>
    <p:sldId id="759" r:id="rId10"/>
    <p:sldId id="766" r:id="rId11"/>
    <p:sldId id="765" r:id="rId12"/>
    <p:sldId id="767" r:id="rId13"/>
    <p:sldId id="761" r:id="rId14"/>
    <p:sldId id="763" r:id="rId15"/>
    <p:sldId id="756" r:id="rId16"/>
    <p:sldId id="775" r:id="rId17"/>
    <p:sldId id="764" r:id="rId18"/>
    <p:sldId id="768" r:id="rId19"/>
    <p:sldId id="774" r:id="rId20"/>
    <p:sldId id="762" r:id="rId21"/>
    <p:sldId id="769" r:id="rId22"/>
    <p:sldId id="770" r:id="rId23"/>
    <p:sldId id="771" r:id="rId24"/>
    <p:sldId id="696" r:id="rId25"/>
    <p:sldId id="755" r:id="rId26"/>
  </p:sldIdLst>
  <p:sldSz cx="10972800" cy="6172200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6">
          <p15:clr>
            <a:srgbClr val="A4A3A4"/>
          </p15:clr>
        </p15:guide>
        <p15:guide id="2" orient="horz" pos="3050">
          <p15:clr>
            <a:srgbClr val="A4A3A4"/>
          </p15:clr>
        </p15:guide>
        <p15:guide id="3" orient="horz" pos="3189">
          <p15:clr>
            <a:srgbClr val="A4A3A4"/>
          </p15:clr>
        </p15:guide>
        <p15:guide id="4" pos="5455">
          <p15:clr>
            <a:srgbClr val="A4A3A4"/>
          </p15:clr>
        </p15:guide>
        <p15:guide id="5" orient="horz" pos="975">
          <p15:clr>
            <a:srgbClr val="A4A3A4"/>
          </p15:clr>
        </p15:guide>
        <p15:guide id="6" pos="34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6D32"/>
    <a:srgbClr val="76B900"/>
    <a:srgbClr val="5A5A5A"/>
    <a:srgbClr val="4E7A00"/>
    <a:srgbClr val="F2F2F2"/>
    <a:srgbClr val="868686"/>
    <a:srgbClr val="0071C5"/>
    <a:srgbClr val="9A4216"/>
    <a:srgbClr val="4E2D00"/>
    <a:srgbClr val="0D3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6" autoAdjust="0"/>
    <p:restoredTop sz="89451" autoAdjust="0"/>
  </p:normalViewPr>
  <p:slideViewPr>
    <p:cSldViewPr snapToGrid="0">
      <p:cViewPr varScale="1">
        <p:scale>
          <a:sx n="115" d="100"/>
          <a:sy n="115" d="100"/>
        </p:scale>
        <p:origin x="858" y="102"/>
      </p:cViewPr>
      <p:guideLst>
        <p:guide orient="horz" pos="1316"/>
        <p:guide orient="horz" pos="3050"/>
        <p:guide orient="horz" pos="3189"/>
        <p:guide pos="5455"/>
        <p:guide orient="horz" pos="975"/>
        <p:guide pos="34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859"/>
    </p:cViewPr>
  </p:sorterViewPr>
  <p:notesViewPr>
    <p:cSldViewPr snapToGrid="0">
      <p:cViewPr varScale="1">
        <p:scale>
          <a:sx n="79" d="100"/>
          <a:sy n="79" d="100"/>
        </p:scale>
        <p:origin x="328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434520" y="8767094"/>
            <a:ext cx="1083012" cy="200064"/>
            <a:chOff x="8775700" y="3552825"/>
            <a:chExt cx="5156200" cy="952500"/>
          </a:xfrm>
        </p:grpSpPr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9/24/2017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528649" y="308894"/>
            <a:ext cx="1083012" cy="200064"/>
            <a:chOff x="8775700" y="3552825"/>
            <a:chExt cx="5156200" cy="952500"/>
          </a:xfrm>
        </p:grpSpPr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73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56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50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709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08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u="none" strike="noStrike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9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Slide -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" t="10334" r="447" b="909"/>
          <a:stretch/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bg1">
                  <a:alpha val="58000"/>
                </a:schemeClr>
              </a:gs>
              <a:gs pos="58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520850" y="1787097"/>
            <a:ext cx="8700706" cy="34163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Tx/>
              <a:buNone/>
              <a:defRPr sz="1800" b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481662" y="839286"/>
            <a:ext cx="8739340" cy="982855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600" b="1" cap="all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59" y="2527241"/>
            <a:ext cx="1626671" cy="3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3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8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</p:spPr>
        <p:txBody>
          <a:bodyPr anchor="ctr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074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7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0" kern="0" dirty="0">
                <a:solidFill>
                  <a:schemeClr val="bg1"/>
                </a:solidFill>
                <a:latin typeface="Trebuchet MS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369192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9948672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22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5922117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5905833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5922117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366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66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51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48" y="2111661"/>
            <a:ext cx="4945063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9390" y="2111661"/>
            <a:ext cx="4945062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0568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97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</p:spPr>
        <p:txBody>
          <a:bodyPr anchor="b"/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71" y="5142126"/>
            <a:ext cx="7546258" cy="1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5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9743" y="653532"/>
            <a:ext cx="997331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402" y="2002367"/>
            <a:ext cx="9948931" cy="390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762254" y="5831286"/>
            <a:ext cx="321027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850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  <a:pPr algn="r"/>
              <a:t>‹#›</a:t>
            </a:fld>
            <a:r>
              <a:rPr lang="en-US" sz="1050" cap="none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050" cap="non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53706" y="5866413"/>
            <a:ext cx="583502" cy="107781"/>
            <a:chOff x="677492" y="-1417931"/>
            <a:chExt cx="3154606" cy="582700"/>
          </a:xfrm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3761772" y="-980905"/>
              <a:ext cx="70326" cy="68652"/>
            </a:xfrm>
            <a:custGeom>
              <a:avLst/>
              <a:gdLst>
                <a:gd name="T0" fmla="*/ 36 w 87"/>
                <a:gd name="T1" fmla="*/ 37 h 83"/>
                <a:gd name="T2" fmla="*/ 36 w 87"/>
                <a:gd name="T3" fmla="*/ 26 h 83"/>
                <a:gd name="T4" fmla="*/ 43 w 87"/>
                <a:gd name="T5" fmla="*/ 26 h 83"/>
                <a:gd name="T6" fmla="*/ 52 w 87"/>
                <a:gd name="T7" fmla="*/ 31 h 83"/>
                <a:gd name="T8" fmla="*/ 45 w 87"/>
                <a:gd name="T9" fmla="*/ 37 h 83"/>
                <a:gd name="T10" fmla="*/ 36 w 87"/>
                <a:gd name="T11" fmla="*/ 37 h 83"/>
                <a:gd name="T12" fmla="*/ 36 w 87"/>
                <a:gd name="T13" fmla="*/ 45 h 83"/>
                <a:gd name="T14" fmla="*/ 41 w 87"/>
                <a:gd name="T15" fmla="*/ 45 h 83"/>
                <a:gd name="T16" fmla="*/ 52 w 87"/>
                <a:gd name="T17" fmla="*/ 63 h 83"/>
                <a:gd name="T18" fmla="*/ 63 w 87"/>
                <a:gd name="T19" fmla="*/ 63 h 83"/>
                <a:gd name="T20" fmla="*/ 52 w 87"/>
                <a:gd name="T21" fmla="*/ 44 h 83"/>
                <a:gd name="T22" fmla="*/ 63 w 87"/>
                <a:gd name="T23" fmla="*/ 32 h 83"/>
                <a:gd name="T24" fmla="*/ 44 w 87"/>
                <a:gd name="T25" fmla="*/ 19 h 83"/>
                <a:gd name="T26" fmla="*/ 26 w 87"/>
                <a:gd name="T27" fmla="*/ 19 h 83"/>
                <a:gd name="T28" fmla="*/ 26 w 87"/>
                <a:gd name="T29" fmla="*/ 63 h 83"/>
                <a:gd name="T30" fmla="*/ 36 w 87"/>
                <a:gd name="T31" fmla="*/ 63 h 83"/>
                <a:gd name="T32" fmla="*/ 36 w 87"/>
                <a:gd name="T33" fmla="*/ 45 h 83"/>
                <a:gd name="T34" fmla="*/ 87 w 87"/>
                <a:gd name="T35" fmla="*/ 41 h 83"/>
                <a:gd name="T36" fmla="*/ 44 w 87"/>
                <a:gd name="T37" fmla="*/ 0 h 83"/>
                <a:gd name="T38" fmla="*/ 0 w 87"/>
                <a:gd name="T39" fmla="*/ 41 h 83"/>
                <a:gd name="T40" fmla="*/ 44 w 87"/>
                <a:gd name="T41" fmla="*/ 83 h 83"/>
                <a:gd name="T42" fmla="*/ 87 w 87"/>
                <a:gd name="T43" fmla="*/ 41 h 83"/>
                <a:gd name="T44" fmla="*/ 74 w 87"/>
                <a:gd name="T45" fmla="*/ 41 h 83"/>
                <a:gd name="T46" fmla="*/ 44 w 87"/>
                <a:gd name="T47" fmla="*/ 73 h 83"/>
                <a:gd name="T48" fmla="*/ 44 w 87"/>
                <a:gd name="T49" fmla="*/ 73 h 83"/>
                <a:gd name="T50" fmla="*/ 13 w 87"/>
                <a:gd name="T51" fmla="*/ 41 h 83"/>
                <a:gd name="T52" fmla="*/ 44 w 87"/>
                <a:gd name="T53" fmla="*/ 9 h 83"/>
                <a:gd name="T54" fmla="*/ 74 w 87"/>
                <a:gd name="T5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7" h="83">
                  <a:moveTo>
                    <a:pt x="36" y="37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7" y="26"/>
                    <a:pt x="52" y="27"/>
                    <a:pt x="52" y="31"/>
                  </a:cubicBezTo>
                  <a:cubicBezTo>
                    <a:pt x="52" y="36"/>
                    <a:pt x="50" y="37"/>
                    <a:pt x="45" y="37"/>
                  </a:cubicBezTo>
                  <a:cubicBezTo>
                    <a:pt x="36" y="37"/>
                    <a:pt x="36" y="37"/>
                    <a:pt x="36" y="37"/>
                  </a:cubicBezTo>
                  <a:moveTo>
                    <a:pt x="36" y="45"/>
                  </a:moveTo>
                  <a:cubicBezTo>
                    <a:pt x="41" y="45"/>
                    <a:pt x="41" y="45"/>
                    <a:pt x="41" y="45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8" y="43"/>
                    <a:pt x="63" y="41"/>
                    <a:pt x="63" y="32"/>
                  </a:cubicBezTo>
                  <a:cubicBezTo>
                    <a:pt x="63" y="22"/>
                    <a:pt x="56" y="19"/>
                    <a:pt x="44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45"/>
                    <a:pt x="36" y="45"/>
                    <a:pt x="36" y="45"/>
                  </a:cubicBezTo>
                  <a:moveTo>
                    <a:pt x="87" y="41"/>
                  </a:moveTo>
                  <a:cubicBezTo>
                    <a:pt x="87" y="15"/>
                    <a:pt x="66" y="0"/>
                    <a:pt x="44" y="0"/>
                  </a:cubicBezTo>
                  <a:cubicBezTo>
                    <a:pt x="21" y="0"/>
                    <a:pt x="0" y="15"/>
                    <a:pt x="0" y="41"/>
                  </a:cubicBezTo>
                  <a:cubicBezTo>
                    <a:pt x="0" y="67"/>
                    <a:pt x="21" y="83"/>
                    <a:pt x="44" y="83"/>
                  </a:cubicBezTo>
                  <a:cubicBezTo>
                    <a:pt x="66" y="83"/>
                    <a:pt x="87" y="67"/>
                    <a:pt x="87" y="41"/>
                  </a:cubicBezTo>
                  <a:moveTo>
                    <a:pt x="74" y="41"/>
                  </a:moveTo>
                  <a:cubicBezTo>
                    <a:pt x="74" y="60"/>
                    <a:pt x="60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26" y="73"/>
                    <a:pt x="13" y="60"/>
                    <a:pt x="13" y="41"/>
                  </a:cubicBezTo>
                  <a:cubicBezTo>
                    <a:pt x="13" y="22"/>
                    <a:pt x="26" y="9"/>
                    <a:pt x="44" y="9"/>
                  </a:cubicBezTo>
                  <a:cubicBezTo>
                    <a:pt x="60" y="9"/>
                    <a:pt x="74" y="22"/>
                    <a:pt x="74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1700563" y="-1309093"/>
              <a:ext cx="2039443" cy="385118"/>
            </a:xfrm>
            <a:custGeom>
              <a:avLst/>
              <a:gdLst>
                <a:gd name="T0" fmla="*/ 1048 w 2520"/>
                <a:gd name="T1" fmla="*/ 0 h 472"/>
                <a:gd name="T2" fmla="*/ 1048 w 2520"/>
                <a:gd name="T3" fmla="*/ 472 h 472"/>
                <a:gd name="T4" fmla="*/ 1181 w 2520"/>
                <a:gd name="T5" fmla="*/ 472 h 472"/>
                <a:gd name="T6" fmla="*/ 1181 w 2520"/>
                <a:gd name="T7" fmla="*/ 0 h 472"/>
                <a:gd name="T8" fmla="*/ 1048 w 2520"/>
                <a:gd name="T9" fmla="*/ 0 h 472"/>
                <a:gd name="T10" fmla="*/ 0 w 2520"/>
                <a:gd name="T11" fmla="*/ 0 h 472"/>
                <a:gd name="T12" fmla="*/ 0 w 2520"/>
                <a:gd name="T13" fmla="*/ 472 h 472"/>
                <a:gd name="T14" fmla="*/ 134 w 2520"/>
                <a:gd name="T15" fmla="*/ 472 h 472"/>
                <a:gd name="T16" fmla="*/ 134 w 2520"/>
                <a:gd name="T17" fmla="*/ 105 h 472"/>
                <a:gd name="T18" fmla="*/ 239 w 2520"/>
                <a:gd name="T19" fmla="*/ 106 h 472"/>
                <a:gd name="T20" fmla="*/ 314 w 2520"/>
                <a:gd name="T21" fmla="*/ 132 h 472"/>
                <a:gd name="T22" fmla="*/ 344 w 2520"/>
                <a:gd name="T23" fmla="*/ 257 h 472"/>
                <a:gd name="T24" fmla="*/ 344 w 2520"/>
                <a:gd name="T25" fmla="*/ 472 h 472"/>
                <a:gd name="T26" fmla="*/ 474 w 2520"/>
                <a:gd name="T27" fmla="*/ 472 h 472"/>
                <a:gd name="T28" fmla="*/ 474 w 2520"/>
                <a:gd name="T29" fmla="*/ 211 h 472"/>
                <a:gd name="T30" fmla="*/ 239 w 2520"/>
                <a:gd name="T31" fmla="*/ 0 h 472"/>
                <a:gd name="T32" fmla="*/ 0 w 2520"/>
                <a:gd name="T33" fmla="*/ 0 h 472"/>
                <a:gd name="T34" fmla="*/ 1262 w 2520"/>
                <a:gd name="T35" fmla="*/ 0 h 472"/>
                <a:gd name="T36" fmla="*/ 1262 w 2520"/>
                <a:gd name="T37" fmla="*/ 472 h 472"/>
                <a:gd name="T38" fmla="*/ 1479 w 2520"/>
                <a:gd name="T39" fmla="*/ 472 h 472"/>
                <a:gd name="T40" fmla="*/ 1672 w 2520"/>
                <a:gd name="T41" fmla="*/ 410 h 472"/>
                <a:gd name="T42" fmla="*/ 1719 w 2520"/>
                <a:gd name="T43" fmla="*/ 242 h 472"/>
                <a:gd name="T44" fmla="*/ 1676 w 2520"/>
                <a:gd name="T45" fmla="*/ 79 h 472"/>
                <a:gd name="T46" fmla="*/ 1449 w 2520"/>
                <a:gd name="T47" fmla="*/ 0 h 472"/>
                <a:gd name="T48" fmla="*/ 1262 w 2520"/>
                <a:gd name="T49" fmla="*/ 0 h 472"/>
                <a:gd name="T50" fmla="*/ 1395 w 2520"/>
                <a:gd name="T51" fmla="*/ 103 h 472"/>
                <a:gd name="T52" fmla="*/ 1452 w 2520"/>
                <a:gd name="T53" fmla="*/ 103 h 472"/>
                <a:gd name="T54" fmla="*/ 1589 w 2520"/>
                <a:gd name="T55" fmla="*/ 237 h 472"/>
                <a:gd name="T56" fmla="*/ 1452 w 2520"/>
                <a:gd name="T57" fmla="*/ 372 h 472"/>
                <a:gd name="T58" fmla="*/ 1395 w 2520"/>
                <a:gd name="T59" fmla="*/ 372 h 472"/>
                <a:gd name="T60" fmla="*/ 1395 w 2520"/>
                <a:gd name="T61" fmla="*/ 103 h 472"/>
                <a:gd name="T62" fmla="*/ 856 w 2520"/>
                <a:gd name="T63" fmla="*/ 0 h 472"/>
                <a:gd name="T64" fmla="*/ 745 w 2520"/>
                <a:gd name="T65" fmla="*/ 374 h 472"/>
                <a:gd name="T66" fmla="*/ 638 w 2520"/>
                <a:gd name="T67" fmla="*/ 0 h 472"/>
                <a:gd name="T68" fmla="*/ 494 w 2520"/>
                <a:gd name="T69" fmla="*/ 0 h 472"/>
                <a:gd name="T70" fmla="*/ 646 w 2520"/>
                <a:gd name="T71" fmla="*/ 472 h 472"/>
                <a:gd name="T72" fmla="*/ 838 w 2520"/>
                <a:gd name="T73" fmla="*/ 472 h 472"/>
                <a:gd name="T74" fmla="*/ 992 w 2520"/>
                <a:gd name="T75" fmla="*/ 0 h 472"/>
                <a:gd name="T76" fmla="*/ 856 w 2520"/>
                <a:gd name="T77" fmla="*/ 0 h 472"/>
                <a:gd name="T78" fmla="*/ 1781 w 2520"/>
                <a:gd name="T79" fmla="*/ 472 h 472"/>
                <a:gd name="T80" fmla="*/ 1915 w 2520"/>
                <a:gd name="T81" fmla="*/ 472 h 472"/>
                <a:gd name="T82" fmla="*/ 1915 w 2520"/>
                <a:gd name="T83" fmla="*/ 0 h 472"/>
                <a:gd name="T84" fmla="*/ 1781 w 2520"/>
                <a:gd name="T85" fmla="*/ 0 h 472"/>
                <a:gd name="T86" fmla="*/ 1781 w 2520"/>
                <a:gd name="T87" fmla="*/ 472 h 472"/>
                <a:gd name="T88" fmla="*/ 2155 w 2520"/>
                <a:gd name="T89" fmla="*/ 1 h 472"/>
                <a:gd name="T90" fmla="*/ 1969 w 2520"/>
                <a:gd name="T91" fmla="*/ 472 h 472"/>
                <a:gd name="T92" fmla="*/ 2100 w 2520"/>
                <a:gd name="T93" fmla="*/ 472 h 472"/>
                <a:gd name="T94" fmla="*/ 2130 w 2520"/>
                <a:gd name="T95" fmla="*/ 389 h 472"/>
                <a:gd name="T96" fmla="*/ 2350 w 2520"/>
                <a:gd name="T97" fmla="*/ 389 h 472"/>
                <a:gd name="T98" fmla="*/ 2378 w 2520"/>
                <a:gd name="T99" fmla="*/ 472 h 472"/>
                <a:gd name="T100" fmla="*/ 2520 w 2520"/>
                <a:gd name="T101" fmla="*/ 472 h 472"/>
                <a:gd name="T102" fmla="*/ 2333 w 2520"/>
                <a:gd name="T103" fmla="*/ 1 h 472"/>
                <a:gd name="T104" fmla="*/ 2155 w 2520"/>
                <a:gd name="T105" fmla="*/ 1 h 472"/>
                <a:gd name="T106" fmla="*/ 2241 w 2520"/>
                <a:gd name="T107" fmla="*/ 87 h 472"/>
                <a:gd name="T108" fmla="*/ 2322 w 2520"/>
                <a:gd name="T109" fmla="*/ 307 h 472"/>
                <a:gd name="T110" fmla="*/ 2158 w 2520"/>
                <a:gd name="T111" fmla="*/ 307 h 472"/>
                <a:gd name="T112" fmla="*/ 2241 w 2520"/>
                <a:gd name="T113" fmla="*/ 87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20" h="472">
                  <a:moveTo>
                    <a:pt x="1048" y="0"/>
                  </a:moveTo>
                  <a:cubicBezTo>
                    <a:pt x="1048" y="472"/>
                    <a:pt x="1048" y="472"/>
                    <a:pt x="1048" y="472"/>
                  </a:cubicBezTo>
                  <a:cubicBezTo>
                    <a:pt x="1181" y="472"/>
                    <a:pt x="1181" y="472"/>
                    <a:pt x="1181" y="472"/>
                  </a:cubicBezTo>
                  <a:cubicBezTo>
                    <a:pt x="1181" y="0"/>
                    <a:pt x="1181" y="0"/>
                    <a:pt x="1181" y="0"/>
                  </a:cubicBezTo>
                  <a:lnTo>
                    <a:pt x="1048" y="0"/>
                  </a:lnTo>
                  <a:close/>
                  <a:moveTo>
                    <a:pt x="0" y="0"/>
                  </a:moveTo>
                  <a:cubicBezTo>
                    <a:pt x="0" y="472"/>
                    <a:pt x="0" y="472"/>
                    <a:pt x="0" y="472"/>
                  </a:cubicBezTo>
                  <a:cubicBezTo>
                    <a:pt x="134" y="472"/>
                    <a:pt x="134" y="472"/>
                    <a:pt x="134" y="472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239" y="106"/>
                    <a:pt x="239" y="106"/>
                    <a:pt x="239" y="106"/>
                  </a:cubicBezTo>
                  <a:cubicBezTo>
                    <a:pt x="273" y="106"/>
                    <a:pt x="297" y="114"/>
                    <a:pt x="314" y="132"/>
                  </a:cubicBezTo>
                  <a:cubicBezTo>
                    <a:pt x="335" y="154"/>
                    <a:pt x="344" y="191"/>
                    <a:pt x="344" y="257"/>
                  </a:cubicBezTo>
                  <a:cubicBezTo>
                    <a:pt x="344" y="472"/>
                    <a:pt x="344" y="472"/>
                    <a:pt x="344" y="472"/>
                  </a:cubicBezTo>
                  <a:cubicBezTo>
                    <a:pt x="474" y="472"/>
                    <a:pt x="474" y="472"/>
                    <a:pt x="474" y="472"/>
                  </a:cubicBezTo>
                  <a:cubicBezTo>
                    <a:pt x="474" y="211"/>
                    <a:pt x="474" y="211"/>
                    <a:pt x="474" y="211"/>
                  </a:cubicBezTo>
                  <a:cubicBezTo>
                    <a:pt x="474" y="25"/>
                    <a:pt x="355" y="0"/>
                    <a:pt x="239" y="0"/>
                  </a:cubicBezTo>
                  <a:lnTo>
                    <a:pt x="0" y="0"/>
                  </a:lnTo>
                  <a:close/>
                  <a:moveTo>
                    <a:pt x="1262" y="0"/>
                  </a:moveTo>
                  <a:cubicBezTo>
                    <a:pt x="1262" y="472"/>
                    <a:pt x="1262" y="472"/>
                    <a:pt x="1262" y="472"/>
                  </a:cubicBezTo>
                  <a:cubicBezTo>
                    <a:pt x="1479" y="472"/>
                    <a:pt x="1479" y="472"/>
                    <a:pt x="1479" y="472"/>
                  </a:cubicBezTo>
                  <a:cubicBezTo>
                    <a:pt x="1594" y="472"/>
                    <a:pt x="1631" y="453"/>
                    <a:pt x="1672" y="410"/>
                  </a:cubicBezTo>
                  <a:cubicBezTo>
                    <a:pt x="1701" y="380"/>
                    <a:pt x="1719" y="314"/>
                    <a:pt x="1719" y="242"/>
                  </a:cubicBezTo>
                  <a:cubicBezTo>
                    <a:pt x="1719" y="175"/>
                    <a:pt x="1704" y="116"/>
                    <a:pt x="1676" y="79"/>
                  </a:cubicBezTo>
                  <a:cubicBezTo>
                    <a:pt x="1627" y="13"/>
                    <a:pt x="1556" y="0"/>
                    <a:pt x="1449" y="0"/>
                  </a:cubicBezTo>
                  <a:lnTo>
                    <a:pt x="1262" y="0"/>
                  </a:lnTo>
                  <a:close/>
                  <a:moveTo>
                    <a:pt x="1395" y="103"/>
                  </a:moveTo>
                  <a:cubicBezTo>
                    <a:pt x="1452" y="103"/>
                    <a:pt x="1452" y="103"/>
                    <a:pt x="1452" y="103"/>
                  </a:cubicBezTo>
                  <a:cubicBezTo>
                    <a:pt x="1535" y="103"/>
                    <a:pt x="1589" y="140"/>
                    <a:pt x="1589" y="237"/>
                  </a:cubicBezTo>
                  <a:cubicBezTo>
                    <a:pt x="1589" y="334"/>
                    <a:pt x="1535" y="372"/>
                    <a:pt x="1452" y="372"/>
                  </a:cubicBezTo>
                  <a:cubicBezTo>
                    <a:pt x="1395" y="372"/>
                    <a:pt x="1395" y="372"/>
                    <a:pt x="1395" y="372"/>
                  </a:cubicBezTo>
                  <a:lnTo>
                    <a:pt x="1395" y="103"/>
                  </a:lnTo>
                  <a:close/>
                  <a:moveTo>
                    <a:pt x="856" y="0"/>
                  </a:moveTo>
                  <a:cubicBezTo>
                    <a:pt x="745" y="374"/>
                    <a:pt x="745" y="374"/>
                    <a:pt x="745" y="374"/>
                  </a:cubicBezTo>
                  <a:cubicBezTo>
                    <a:pt x="638" y="0"/>
                    <a:pt x="638" y="0"/>
                    <a:pt x="638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646" y="472"/>
                    <a:pt x="646" y="472"/>
                    <a:pt x="646" y="472"/>
                  </a:cubicBezTo>
                  <a:cubicBezTo>
                    <a:pt x="838" y="472"/>
                    <a:pt x="838" y="472"/>
                    <a:pt x="838" y="472"/>
                  </a:cubicBezTo>
                  <a:cubicBezTo>
                    <a:pt x="992" y="0"/>
                    <a:pt x="992" y="0"/>
                    <a:pt x="992" y="0"/>
                  </a:cubicBezTo>
                  <a:lnTo>
                    <a:pt x="856" y="0"/>
                  </a:lnTo>
                  <a:close/>
                  <a:moveTo>
                    <a:pt x="1781" y="472"/>
                  </a:moveTo>
                  <a:cubicBezTo>
                    <a:pt x="1915" y="472"/>
                    <a:pt x="1915" y="472"/>
                    <a:pt x="1915" y="472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781" y="0"/>
                    <a:pt x="1781" y="0"/>
                    <a:pt x="1781" y="0"/>
                  </a:cubicBezTo>
                  <a:lnTo>
                    <a:pt x="1781" y="472"/>
                  </a:lnTo>
                  <a:close/>
                  <a:moveTo>
                    <a:pt x="2155" y="1"/>
                  </a:moveTo>
                  <a:cubicBezTo>
                    <a:pt x="1969" y="472"/>
                    <a:pt x="1969" y="472"/>
                    <a:pt x="1969" y="472"/>
                  </a:cubicBezTo>
                  <a:cubicBezTo>
                    <a:pt x="2100" y="472"/>
                    <a:pt x="2100" y="472"/>
                    <a:pt x="2100" y="472"/>
                  </a:cubicBezTo>
                  <a:cubicBezTo>
                    <a:pt x="2130" y="389"/>
                    <a:pt x="2130" y="389"/>
                    <a:pt x="2130" y="389"/>
                  </a:cubicBezTo>
                  <a:cubicBezTo>
                    <a:pt x="2350" y="389"/>
                    <a:pt x="2350" y="389"/>
                    <a:pt x="2350" y="389"/>
                  </a:cubicBezTo>
                  <a:cubicBezTo>
                    <a:pt x="2378" y="472"/>
                    <a:pt x="2378" y="472"/>
                    <a:pt x="2378" y="472"/>
                  </a:cubicBezTo>
                  <a:cubicBezTo>
                    <a:pt x="2520" y="472"/>
                    <a:pt x="2520" y="472"/>
                    <a:pt x="2520" y="472"/>
                  </a:cubicBezTo>
                  <a:cubicBezTo>
                    <a:pt x="2333" y="1"/>
                    <a:pt x="2333" y="1"/>
                    <a:pt x="2333" y="1"/>
                  </a:cubicBezTo>
                  <a:lnTo>
                    <a:pt x="2155" y="1"/>
                  </a:lnTo>
                  <a:close/>
                  <a:moveTo>
                    <a:pt x="2241" y="87"/>
                  </a:moveTo>
                  <a:cubicBezTo>
                    <a:pt x="2322" y="307"/>
                    <a:pt x="2322" y="307"/>
                    <a:pt x="2322" y="307"/>
                  </a:cubicBezTo>
                  <a:cubicBezTo>
                    <a:pt x="2158" y="307"/>
                    <a:pt x="2158" y="307"/>
                    <a:pt x="2158" y="307"/>
                  </a:cubicBezTo>
                  <a:lnTo>
                    <a:pt x="2241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77492" y="-1417931"/>
              <a:ext cx="877396" cy="582700"/>
            </a:xfrm>
            <a:custGeom>
              <a:avLst/>
              <a:gdLst>
                <a:gd name="T0" fmla="*/ 405 w 1086"/>
                <a:gd name="T1" fmla="*/ 214 h 718"/>
                <a:gd name="T2" fmla="*/ 405 w 1086"/>
                <a:gd name="T3" fmla="*/ 149 h 718"/>
                <a:gd name="T4" fmla="*/ 424 w 1086"/>
                <a:gd name="T5" fmla="*/ 148 h 718"/>
                <a:gd name="T6" fmla="*/ 719 w 1086"/>
                <a:gd name="T7" fmla="*/ 301 h 718"/>
                <a:gd name="T8" fmla="*/ 458 w 1086"/>
                <a:gd name="T9" fmla="*/ 476 h 718"/>
                <a:gd name="T10" fmla="*/ 405 w 1086"/>
                <a:gd name="T11" fmla="*/ 467 h 718"/>
                <a:gd name="T12" fmla="*/ 405 w 1086"/>
                <a:gd name="T13" fmla="*/ 270 h 718"/>
                <a:gd name="T14" fmla="*/ 530 w 1086"/>
                <a:gd name="T15" fmla="*/ 378 h 718"/>
                <a:gd name="T16" fmla="*/ 622 w 1086"/>
                <a:gd name="T17" fmla="*/ 300 h 718"/>
                <a:gd name="T18" fmla="*/ 441 w 1086"/>
                <a:gd name="T19" fmla="*/ 212 h 718"/>
                <a:gd name="T20" fmla="*/ 405 w 1086"/>
                <a:gd name="T21" fmla="*/ 214 h 718"/>
                <a:gd name="T22" fmla="*/ 405 w 1086"/>
                <a:gd name="T23" fmla="*/ 0 h 718"/>
                <a:gd name="T24" fmla="*/ 405 w 1086"/>
                <a:gd name="T25" fmla="*/ 97 h 718"/>
                <a:gd name="T26" fmla="*/ 424 w 1086"/>
                <a:gd name="T27" fmla="*/ 95 h 718"/>
                <a:gd name="T28" fmla="*/ 832 w 1086"/>
                <a:gd name="T29" fmla="*/ 298 h 718"/>
                <a:gd name="T30" fmla="*/ 455 w 1086"/>
                <a:gd name="T31" fmla="*/ 523 h 718"/>
                <a:gd name="T32" fmla="*/ 405 w 1086"/>
                <a:gd name="T33" fmla="*/ 518 h 718"/>
                <a:gd name="T34" fmla="*/ 405 w 1086"/>
                <a:gd name="T35" fmla="*/ 578 h 718"/>
                <a:gd name="T36" fmla="*/ 447 w 1086"/>
                <a:gd name="T37" fmla="*/ 581 h 718"/>
                <a:gd name="T38" fmla="*/ 881 w 1086"/>
                <a:gd name="T39" fmla="*/ 381 h 718"/>
                <a:gd name="T40" fmla="*/ 1004 w 1086"/>
                <a:gd name="T41" fmla="*/ 456 h 718"/>
                <a:gd name="T42" fmla="*/ 449 w 1086"/>
                <a:gd name="T43" fmla="*/ 636 h 718"/>
                <a:gd name="T44" fmla="*/ 405 w 1086"/>
                <a:gd name="T45" fmla="*/ 634 h 718"/>
                <a:gd name="T46" fmla="*/ 405 w 1086"/>
                <a:gd name="T47" fmla="*/ 718 h 718"/>
                <a:gd name="T48" fmla="*/ 1086 w 1086"/>
                <a:gd name="T49" fmla="*/ 718 h 718"/>
                <a:gd name="T50" fmla="*/ 1086 w 1086"/>
                <a:gd name="T51" fmla="*/ 0 h 718"/>
                <a:gd name="T52" fmla="*/ 405 w 1086"/>
                <a:gd name="T53" fmla="*/ 0 h 718"/>
                <a:gd name="T54" fmla="*/ 405 w 1086"/>
                <a:gd name="T55" fmla="*/ 467 h 718"/>
                <a:gd name="T56" fmla="*/ 405 w 1086"/>
                <a:gd name="T57" fmla="*/ 518 h 718"/>
                <a:gd name="T58" fmla="*/ 194 w 1086"/>
                <a:gd name="T59" fmla="*/ 317 h 718"/>
                <a:gd name="T60" fmla="*/ 405 w 1086"/>
                <a:gd name="T61" fmla="*/ 214 h 718"/>
                <a:gd name="T62" fmla="*/ 405 w 1086"/>
                <a:gd name="T63" fmla="*/ 270 h 718"/>
                <a:gd name="T64" fmla="*/ 405 w 1086"/>
                <a:gd name="T65" fmla="*/ 270 h 718"/>
                <a:gd name="T66" fmla="*/ 281 w 1086"/>
                <a:gd name="T67" fmla="*/ 327 h 718"/>
                <a:gd name="T68" fmla="*/ 405 w 1086"/>
                <a:gd name="T69" fmla="*/ 467 h 718"/>
                <a:gd name="T70" fmla="*/ 111 w 1086"/>
                <a:gd name="T71" fmla="*/ 309 h 718"/>
                <a:gd name="T72" fmla="*/ 405 w 1086"/>
                <a:gd name="T73" fmla="*/ 149 h 718"/>
                <a:gd name="T74" fmla="*/ 405 w 1086"/>
                <a:gd name="T75" fmla="*/ 97 h 718"/>
                <a:gd name="T76" fmla="*/ 0 w 1086"/>
                <a:gd name="T77" fmla="*/ 298 h 718"/>
                <a:gd name="T78" fmla="*/ 405 w 1086"/>
                <a:gd name="T79" fmla="*/ 634 h 718"/>
                <a:gd name="T80" fmla="*/ 405 w 1086"/>
                <a:gd name="T81" fmla="*/ 578 h 718"/>
                <a:gd name="T82" fmla="*/ 111 w 1086"/>
                <a:gd name="T83" fmla="*/ 309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6" h="718">
                  <a:moveTo>
                    <a:pt x="405" y="214"/>
                  </a:moveTo>
                  <a:cubicBezTo>
                    <a:pt x="405" y="149"/>
                    <a:pt x="405" y="149"/>
                    <a:pt x="405" y="149"/>
                  </a:cubicBezTo>
                  <a:cubicBezTo>
                    <a:pt x="412" y="149"/>
                    <a:pt x="418" y="148"/>
                    <a:pt x="424" y="148"/>
                  </a:cubicBezTo>
                  <a:cubicBezTo>
                    <a:pt x="602" y="143"/>
                    <a:pt x="719" y="301"/>
                    <a:pt x="719" y="301"/>
                  </a:cubicBezTo>
                  <a:cubicBezTo>
                    <a:pt x="719" y="301"/>
                    <a:pt x="593" y="476"/>
                    <a:pt x="458" y="476"/>
                  </a:cubicBezTo>
                  <a:cubicBezTo>
                    <a:pt x="438" y="476"/>
                    <a:pt x="421" y="472"/>
                    <a:pt x="405" y="467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474" y="279"/>
                    <a:pt x="488" y="309"/>
                    <a:pt x="530" y="378"/>
                  </a:cubicBezTo>
                  <a:cubicBezTo>
                    <a:pt x="622" y="300"/>
                    <a:pt x="622" y="300"/>
                    <a:pt x="622" y="300"/>
                  </a:cubicBezTo>
                  <a:cubicBezTo>
                    <a:pt x="622" y="300"/>
                    <a:pt x="555" y="212"/>
                    <a:pt x="441" y="212"/>
                  </a:cubicBezTo>
                  <a:cubicBezTo>
                    <a:pt x="429" y="212"/>
                    <a:pt x="417" y="213"/>
                    <a:pt x="405" y="214"/>
                  </a:cubicBezTo>
                  <a:moveTo>
                    <a:pt x="405" y="0"/>
                  </a:moveTo>
                  <a:cubicBezTo>
                    <a:pt x="405" y="97"/>
                    <a:pt x="405" y="97"/>
                    <a:pt x="405" y="97"/>
                  </a:cubicBezTo>
                  <a:cubicBezTo>
                    <a:pt x="412" y="96"/>
                    <a:pt x="418" y="96"/>
                    <a:pt x="424" y="95"/>
                  </a:cubicBezTo>
                  <a:cubicBezTo>
                    <a:pt x="671" y="87"/>
                    <a:pt x="832" y="298"/>
                    <a:pt x="832" y="298"/>
                  </a:cubicBezTo>
                  <a:cubicBezTo>
                    <a:pt x="832" y="298"/>
                    <a:pt x="647" y="523"/>
                    <a:pt x="455" y="523"/>
                  </a:cubicBezTo>
                  <a:cubicBezTo>
                    <a:pt x="437" y="523"/>
                    <a:pt x="421" y="521"/>
                    <a:pt x="405" y="518"/>
                  </a:cubicBezTo>
                  <a:cubicBezTo>
                    <a:pt x="405" y="578"/>
                    <a:pt x="405" y="578"/>
                    <a:pt x="405" y="578"/>
                  </a:cubicBezTo>
                  <a:cubicBezTo>
                    <a:pt x="419" y="580"/>
                    <a:pt x="432" y="581"/>
                    <a:pt x="447" y="581"/>
                  </a:cubicBezTo>
                  <a:cubicBezTo>
                    <a:pt x="626" y="581"/>
                    <a:pt x="755" y="489"/>
                    <a:pt x="881" y="381"/>
                  </a:cubicBezTo>
                  <a:cubicBezTo>
                    <a:pt x="902" y="398"/>
                    <a:pt x="987" y="438"/>
                    <a:pt x="1004" y="456"/>
                  </a:cubicBezTo>
                  <a:cubicBezTo>
                    <a:pt x="885" y="556"/>
                    <a:pt x="607" y="636"/>
                    <a:pt x="449" y="636"/>
                  </a:cubicBezTo>
                  <a:cubicBezTo>
                    <a:pt x="434" y="636"/>
                    <a:pt x="420" y="636"/>
                    <a:pt x="405" y="634"/>
                  </a:cubicBezTo>
                  <a:cubicBezTo>
                    <a:pt x="405" y="718"/>
                    <a:pt x="405" y="718"/>
                    <a:pt x="405" y="718"/>
                  </a:cubicBezTo>
                  <a:cubicBezTo>
                    <a:pt x="1086" y="718"/>
                    <a:pt x="1086" y="718"/>
                    <a:pt x="1086" y="718"/>
                  </a:cubicBezTo>
                  <a:cubicBezTo>
                    <a:pt x="1086" y="0"/>
                    <a:pt x="1086" y="0"/>
                    <a:pt x="1086" y="0"/>
                  </a:cubicBezTo>
                  <a:lnTo>
                    <a:pt x="405" y="0"/>
                  </a:lnTo>
                  <a:close/>
                  <a:moveTo>
                    <a:pt x="405" y="467"/>
                  </a:moveTo>
                  <a:cubicBezTo>
                    <a:pt x="405" y="518"/>
                    <a:pt x="405" y="518"/>
                    <a:pt x="405" y="518"/>
                  </a:cubicBezTo>
                  <a:cubicBezTo>
                    <a:pt x="240" y="489"/>
                    <a:pt x="194" y="317"/>
                    <a:pt x="194" y="317"/>
                  </a:cubicBezTo>
                  <a:cubicBezTo>
                    <a:pt x="194" y="317"/>
                    <a:pt x="273" y="228"/>
                    <a:pt x="405" y="214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336" y="262"/>
                    <a:pt x="281" y="327"/>
                    <a:pt x="281" y="327"/>
                  </a:cubicBezTo>
                  <a:cubicBezTo>
                    <a:pt x="281" y="327"/>
                    <a:pt x="312" y="436"/>
                    <a:pt x="405" y="467"/>
                  </a:cubicBezTo>
                  <a:moveTo>
                    <a:pt x="111" y="309"/>
                  </a:moveTo>
                  <a:cubicBezTo>
                    <a:pt x="111" y="309"/>
                    <a:pt x="209" y="164"/>
                    <a:pt x="405" y="149"/>
                  </a:cubicBezTo>
                  <a:cubicBezTo>
                    <a:pt x="405" y="97"/>
                    <a:pt x="405" y="97"/>
                    <a:pt x="405" y="97"/>
                  </a:cubicBezTo>
                  <a:cubicBezTo>
                    <a:pt x="188" y="114"/>
                    <a:pt x="0" y="298"/>
                    <a:pt x="0" y="298"/>
                  </a:cubicBezTo>
                  <a:cubicBezTo>
                    <a:pt x="0" y="298"/>
                    <a:pt x="106" y="606"/>
                    <a:pt x="405" y="634"/>
                  </a:cubicBezTo>
                  <a:cubicBezTo>
                    <a:pt x="405" y="578"/>
                    <a:pt x="405" y="578"/>
                    <a:pt x="405" y="578"/>
                  </a:cubicBezTo>
                  <a:cubicBezTo>
                    <a:pt x="186" y="551"/>
                    <a:pt x="111" y="309"/>
                    <a:pt x="111" y="3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56907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80" r:id="rId1"/>
    <p:sldLayoutId id="2147483896" r:id="rId2"/>
    <p:sldLayoutId id="2147483971" r:id="rId3"/>
    <p:sldLayoutId id="2147483917" r:id="rId4"/>
    <p:sldLayoutId id="2147483969" r:id="rId5"/>
    <p:sldLayoutId id="2147483919" r:id="rId6"/>
    <p:sldLayoutId id="2147483954" r:id="rId7"/>
    <p:sldLayoutId id="2147483897" r:id="rId8"/>
    <p:sldLayoutId id="2147483898" r:id="rId9"/>
    <p:sldLayoutId id="2147483926" r:id="rId10"/>
    <p:sldLayoutId id="2147483899" r:id="rId11"/>
    <p:sldLayoutId id="214748390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6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itchFamily="34" charset="0"/>
          <a:ea typeface="+mn-ea"/>
          <a:cs typeface="+mn-cs"/>
        </a:defRPr>
      </a:lvl1pPr>
      <a:lvl2pPr marL="57150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800" b="0">
          <a:solidFill>
            <a:schemeClr val="bg1"/>
          </a:solidFill>
          <a:latin typeface="Trebuchet MS" pitchFamily="34" charset="0"/>
        </a:defRPr>
      </a:lvl2pPr>
      <a:lvl3pPr marL="1089025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600" b="0">
          <a:solidFill>
            <a:schemeClr val="bg1"/>
          </a:solidFill>
          <a:latin typeface="Trebuchet MS" pitchFamily="34" charset="0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Weiguang</a:t>
            </a:r>
            <a:r>
              <a:rPr lang="en-US" dirty="0" smtClean="0"/>
              <a:t> Yang, 2017.09.26</a:t>
            </a:r>
            <a:endParaRPr lang="en-US" dirty="0"/>
          </a:p>
        </p:txBody>
      </p:sp>
      <p:sp>
        <p:nvSpPr>
          <p:cNvPr id="5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NVIDIA INT8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7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INT8 </a:t>
            </a:r>
            <a:r>
              <a:rPr lang="zh-CN" altLang="en-US" dirty="0" smtClean="0"/>
              <a:t>加速技术成功案例</a:t>
            </a:r>
            <a:endParaRPr lang="en-US" dirty="0"/>
          </a:p>
        </p:txBody>
      </p:sp>
      <p:sp>
        <p:nvSpPr>
          <p:cNvPr id="45" name="矩形 44"/>
          <p:cNvSpPr/>
          <p:nvPr/>
        </p:nvSpPr>
        <p:spPr>
          <a:xfrm>
            <a:off x="918041" y="2332670"/>
            <a:ext cx="1206781" cy="3133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硬件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02649" y="2252256"/>
            <a:ext cx="964275" cy="49876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NVIDIA INT8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82336" y="2261642"/>
            <a:ext cx="964275" cy="49876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</a:t>
            </a:r>
            <a:endParaRPr lang="en-US" altLang="zh-CN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SSE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www.xiaojukeji.com/images/icon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701" y="3675477"/>
            <a:ext cx="1468466" cy="48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搜狗 的图像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166" y="3545134"/>
            <a:ext cx="964507" cy="73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ace++旷视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530" y="3665985"/>
            <a:ext cx="1287273" cy="49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7452975" y="372651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微软亚洲研究院</a:t>
            </a:r>
          </a:p>
        </p:txBody>
      </p:sp>
      <p:sp>
        <p:nvSpPr>
          <p:cNvPr id="22" name="矩形 21"/>
          <p:cNvSpPr/>
          <p:nvPr/>
        </p:nvSpPr>
        <p:spPr>
          <a:xfrm>
            <a:off x="918041" y="3782515"/>
            <a:ext cx="1206781" cy="3133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深度学习应用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22962" y="2252256"/>
            <a:ext cx="964275" cy="49876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TPU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53937" y="2252256"/>
            <a:ext cx="964275" cy="49876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236891" y="4915465"/>
            <a:ext cx="964275" cy="49876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962" y="4638504"/>
            <a:ext cx="1066778" cy="66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8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 </a:t>
            </a:r>
            <a:r>
              <a:rPr lang="en-US" altLang="zh-CN" dirty="0"/>
              <a:t>NVIDIA INT8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4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 </a:t>
            </a:r>
            <a:r>
              <a:rPr lang="en-US" altLang="zh-CN" dirty="0"/>
              <a:t>NVIDIA INT8 ? </a:t>
            </a:r>
          </a:p>
        </p:txBody>
      </p:sp>
      <p:grpSp>
        <p:nvGrpSpPr>
          <p:cNvPr id="30" name="Group 9"/>
          <p:cNvGrpSpPr/>
          <p:nvPr/>
        </p:nvGrpSpPr>
        <p:grpSpPr>
          <a:xfrm>
            <a:off x="7271664" y="1690575"/>
            <a:ext cx="2989006" cy="3604633"/>
            <a:chOff x="7373085" y="1695232"/>
            <a:chExt cx="2989006" cy="3901699"/>
          </a:xfrm>
        </p:grpSpPr>
        <p:sp>
          <p:nvSpPr>
            <p:cNvPr id="49" name="Rectangle 29"/>
            <p:cNvSpPr/>
            <p:nvPr/>
          </p:nvSpPr>
          <p:spPr>
            <a:xfrm flipV="1">
              <a:off x="7381688" y="1695232"/>
              <a:ext cx="2971800" cy="3901699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Right Triangle 19"/>
            <p:cNvSpPr/>
            <p:nvPr/>
          </p:nvSpPr>
          <p:spPr>
            <a:xfrm rot="13440000" flipV="1">
              <a:off x="7594399" y="2403733"/>
              <a:ext cx="192062" cy="186213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Rectangle 20"/>
            <p:cNvSpPr/>
            <p:nvPr/>
          </p:nvSpPr>
          <p:spPr>
            <a:xfrm flipV="1">
              <a:off x="7373085" y="1695234"/>
              <a:ext cx="2989006" cy="8047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Rectangle 18"/>
            <p:cNvSpPr/>
            <p:nvPr/>
          </p:nvSpPr>
          <p:spPr>
            <a:xfrm>
              <a:off x="7586168" y="1881056"/>
              <a:ext cx="2629545" cy="4247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900"/>
                </a:spcBef>
                <a:spcAft>
                  <a:spcPts val="900"/>
                </a:spcAft>
              </a:pPr>
              <a:r>
                <a:rPr lang="en-US" altLang="zh-CN" sz="2400" b="1" cap="all" dirty="0" err="1" smtClean="0">
                  <a:latin typeface="Trebuchet MS" panose="020B0603020202020204" pitchFamily="34" charset="0"/>
                </a:rPr>
                <a:t>cudnn</a:t>
              </a:r>
              <a:endParaRPr lang="en-US" sz="2400" b="1" cap="all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31" name="Group 8"/>
          <p:cNvGrpSpPr/>
          <p:nvPr/>
        </p:nvGrpSpPr>
        <p:grpSpPr>
          <a:xfrm>
            <a:off x="3885560" y="1690575"/>
            <a:ext cx="2989006" cy="3604633"/>
            <a:chOff x="3986981" y="1695232"/>
            <a:chExt cx="2989006" cy="3901699"/>
          </a:xfrm>
        </p:grpSpPr>
        <p:sp>
          <p:nvSpPr>
            <p:cNvPr id="45" name="Rectangle 28"/>
            <p:cNvSpPr/>
            <p:nvPr/>
          </p:nvSpPr>
          <p:spPr>
            <a:xfrm flipV="1">
              <a:off x="3995584" y="1695232"/>
              <a:ext cx="2971800" cy="3901699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Right Triangle 25"/>
            <p:cNvSpPr/>
            <p:nvPr/>
          </p:nvSpPr>
          <p:spPr>
            <a:xfrm rot="13440000" flipV="1">
              <a:off x="4207187" y="2403733"/>
              <a:ext cx="192062" cy="186213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Rectangle 26"/>
            <p:cNvSpPr/>
            <p:nvPr/>
          </p:nvSpPr>
          <p:spPr>
            <a:xfrm flipV="1">
              <a:off x="3986981" y="1695234"/>
              <a:ext cx="2989006" cy="8047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Rectangle 24"/>
            <p:cNvSpPr/>
            <p:nvPr/>
          </p:nvSpPr>
          <p:spPr>
            <a:xfrm>
              <a:off x="4198956" y="1881056"/>
              <a:ext cx="2629545" cy="4247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900"/>
                </a:spcBef>
                <a:spcAft>
                  <a:spcPts val="900"/>
                </a:spcAft>
              </a:pPr>
              <a:r>
                <a:rPr lang="en-US" altLang="zh-CN" sz="2400" b="1" cap="all" dirty="0" err="1" smtClean="0">
                  <a:latin typeface="Trebuchet MS" panose="020B0603020202020204" pitchFamily="34" charset="0"/>
                </a:rPr>
                <a:t>cublas</a:t>
              </a:r>
              <a:endParaRPr lang="en-US" sz="2400" b="1" cap="all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37" name="Group 4"/>
          <p:cNvGrpSpPr/>
          <p:nvPr/>
        </p:nvGrpSpPr>
        <p:grpSpPr>
          <a:xfrm>
            <a:off x="498348" y="1690576"/>
            <a:ext cx="2989006" cy="3604632"/>
            <a:chOff x="599769" y="1695232"/>
            <a:chExt cx="2989006" cy="3901699"/>
          </a:xfrm>
        </p:grpSpPr>
        <p:sp>
          <p:nvSpPr>
            <p:cNvPr id="41" name="Rectangle 27"/>
            <p:cNvSpPr/>
            <p:nvPr/>
          </p:nvSpPr>
          <p:spPr>
            <a:xfrm flipV="1">
              <a:off x="608372" y="1695232"/>
              <a:ext cx="2971800" cy="3901699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Right Triangle 6"/>
            <p:cNvSpPr/>
            <p:nvPr/>
          </p:nvSpPr>
          <p:spPr>
            <a:xfrm rot="13440000" flipV="1">
              <a:off x="819975" y="2403733"/>
              <a:ext cx="192062" cy="186213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Rectangle 7"/>
            <p:cNvSpPr/>
            <p:nvPr/>
          </p:nvSpPr>
          <p:spPr>
            <a:xfrm flipV="1">
              <a:off x="599769" y="1695234"/>
              <a:ext cx="2989006" cy="8047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Rectangle 14"/>
            <p:cNvSpPr/>
            <p:nvPr/>
          </p:nvSpPr>
          <p:spPr>
            <a:xfrm>
              <a:off x="811744" y="1881056"/>
              <a:ext cx="2629545" cy="4247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900"/>
                </a:spcBef>
                <a:spcAft>
                  <a:spcPts val="900"/>
                </a:spcAft>
              </a:pPr>
              <a:r>
                <a:rPr lang="en-US" altLang="zh-CN" sz="2400" b="1" cap="all" dirty="0" err="1" smtClean="0">
                  <a:latin typeface="Trebuchet MS" panose="020B0603020202020204" pitchFamily="34" charset="0"/>
                </a:rPr>
                <a:t>TensorRT</a:t>
              </a:r>
              <a:endParaRPr lang="en-US" sz="2400" b="1" cap="all" dirty="0">
                <a:latin typeface="Trebuchet MS" panose="020B0603020202020204" pitchFamily="34" charset="0"/>
              </a:endParaRPr>
            </a:p>
          </p:txBody>
        </p:sp>
      </p:grpSp>
      <p:sp>
        <p:nvSpPr>
          <p:cNvPr id="38" name="Rectangle 13"/>
          <p:cNvSpPr/>
          <p:nvPr/>
        </p:nvSpPr>
        <p:spPr>
          <a:xfrm>
            <a:off x="710323" y="2807328"/>
            <a:ext cx="2629545" cy="2122312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+mj-lt"/>
              <a:buAutoNum type="alphaLcPeriod"/>
            </a:pPr>
            <a:r>
              <a:rPr lang="zh-CN" altLang="en-US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神经网络线上推理加速库</a:t>
            </a:r>
            <a:endParaRPr 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+mj-lt"/>
              <a:buAutoNum type="alphaLcPeriod"/>
            </a:pPr>
            <a:r>
              <a:rPr lang="en-US" altLang="zh-CN" sz="1600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TensorRT</a:t>
            </a:r>
            <a:r>
              <a:rPr lang="en-US" altLang="zh-CN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1</a:t>
            </a:r>
            <a:r>
              <a:rPr lang="zh-CN" altLang="en-US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支持</a:t>
            </a:r>
            <a:r>
              <a:rPr lang="en-US" altLang="zh-CN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FP16</a:t>
            </a:r>
            <a:r>
              <a:rPr lang="zh-CN" altLang="en-US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加速，</a:t>
            </a:r>
            <a:r>
              <a:rPr lang="en-US" altLang="zh-CN" sz="1600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TensorRT</a:t>
            </a:r>
            <a:r>
              <a:rPr lang="en-US" altLang="zh-CN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2</a:t>
            </a:r>
            <a:r>
              <a:rPr lang="zh-CN" altLang="en-US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支持</a:t>
            </a:r>
            <a:r>
              <a:rPr lang="en-US" altLang="zh-CN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INT8</a:t>
            </a:r>
            <a:r>
              <a:rPr lang="zh-CN" altLang="en-US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加速</a:t>
            </a:r>
            <a:endParaRPr 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9" name="Rectangle 17"/>
          <p:cNvSpPr/>
          <p:nvPr/>
        </p:nvSpPr>
        <p:spPr>
          <a:xfrm>
            <a:off x="7484747" y="2807328"/>
            <a:ext cx="2629545" cy="2308324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zh-CN" altLang="en-US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使用</a:t>
            </a:r>
            <a:r>
              <a:rPr lang="en-US" altLang="zh-CN" sz="1600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cudnnConvolutionForward</a:t>
            </a:r>
            <a:r>
              <a:rPr lang="zh-CN" altLang="en-US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函数的</a:t>
            </a:r>
            <a:r>
              <a:rPr lang="en-US" altLang="zh-CN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INT8,INT8_EXT,INT8x4,INT8x4_EXT</a:t>
            </a:r>
            <a:r>
              <a:rPr lang="zh-CN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配置</a:t>
            </a:r>
            <a:r>
              <a:rPr lang="zh-CN" altLang="en-US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对卷积操作进行</a:t>
            </a:r>
            <a:r>
              <a:rPr lang="en-US" altLang="zh-CN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INT8</a:t>
            </a:r>
            <a:r>
              <a:rPr lang="zh-CN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加速</a:t>
            </a:r>
            <a:endParaRPr lang="en-US" altLang="zh-CN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23"/>
          <p:cNvSpPr/>
          <p:nvPr/>
        </p:nvSpPr>
        <p:spPr>
          <a:xfrm>
            <a:off x="4097535" y="2807328"/>
            <a:ext cx="2629545" cy="1154162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zh-CN" altLang="en-US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使用</a:t>
            </a:r>
            <a:r>
              <a:rPr lang="en-US" sz="1600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cublasGemmEx</a:t>
            </a:r>
            <a:r>
              <a:rPr lang="zh-CN" altLang="en-US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函数的</a:t>
            </a:r>
            <a:r>
              <a:rPr lang="en-US" altLang="zh-CN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CUDA_R_32I</a:t>
            </a:r>
            <a:r>
              <a:rPr lang="zh-CN" altLang="en-US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计算模式对矩阵乘进行</a:t>
            </a:r>
            <a:r>
              <a:rPr lang="en-US" altLang="zh-CN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INT8</a:t>
            </a:r>
            <a:r>
              <a:rPr lang="zh-CN" altLang="en-US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加速</a:t>
            </a:r>
            <a:endParaRPr 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73782" y="5420295"/>
            <a:ext cx="2119746" cy="3133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现成的库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20348" y="5488928"/>
            <a:ext cx="2817069" cy="3133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自己动手，丰衣足食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86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Cublas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CUDNN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INT8</a:t>
            </a:r>
            <a:r>
              <a:rPr lang="zh-CN" altLang="en-US" dirty="0" smtClean="0"/>
              <a:t>接口性能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549" y="1816574"/>
            <a:ext cx="5539949" cy="33705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585" y="1816574"/>
            <a:ext cx="5404906" cy="337056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23730" y="5187141"/>
            <a:ext cx="19672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cublas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gemm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8bit P4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442886" y="5187141"/>
            <a:ext cx="18790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udnn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8bit P40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981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INT8 </a:t>
            </a:r>
            <a:r>
              <a:rPr lang="zh-CN" altLang="en-US" dirty="0"/>
              <a:t>最大的挑战是什么</a:t>
            </a:r>
            <a:r>
              <a:rPr lang="en-US" altLang="zh-CN" dirty="0"/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269532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INT8 </a:t>
            </a:r>
            <a:r>
              <a:rPr lang="zh-CN" altLang="en-US" dirty="0"/>
              <a:t>最大的挑战是什么</a:t>
            </a:r>
            <a:r>
              <a:rPr lang="en-US" altLang="zh-CN" dirty="0" smtClean="0"/>
              <a:t>?  </a:t>
            </a:r>
            <a:endParaRPr lang="en-US" altLang="zh-CN" dirty="0"/>
          </a:p>
        </p:txBody>
      </p:sp>
      <p:grpSp>
        <p:nvGrpSpPr>
          <p:cNvPr id="8" name="Group 7"/>
          <p:cNvGrpSpPr/>
          <p:nvPr/>
        </p:nvGrpSpPr>
        <p:grpSpPr>
          <a:xfrm>
            <a:off x="353568" y="1447695"/>
            <a:ext cx="1530587" cy="336166"/>
            <a:chOff x="618253" y="1478872"/>
            <a:chExt cx="3244360" cy="1811216"/>
          </a:xfrm>
        </p:grpSpPr>
        <p:sp>
          <p:nvSpPr>
            <p:cNvPr id="23" name="Rectangle 22"/>
            <p:cNvSpPr/>
            <p:nvPr/>
          </p:nvSpPr>
          <p:spPr>
            <a:xfrm>
              <a:off x="618253" y="1478872"/>
              <a:ext cx="3244360" cy="18112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54571" y="2213663"/>
              <a:ext cx="2371724" cy="3416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dirty="0" smtClean="0">
                  <a:latin typeface="Trebuchet MS" panose="020B0603020202020204" pitchFamily="34" charset="0"/>
                </a:rPr>
                <a:t>精度问题</a:t>
              </a:r>
              <a:endParaRPr lang="en-US" dirty="0">
                <a:latin typeface="Trebuchet MS" panose="020B0603020202020204" pitchFamily="34" charset="0"/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924560" y="2266172"/>
            <a:ext cx="1303020" cy="373823"/>
          </a:xfrm>
          <a:prstGeom prst="round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Input(float)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924560" y="4765532"/>
            <a:ext cx="1303020" cy="373823"/>
          </a:xfrm>
          <a:prstGeom prst="round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Output(float)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4560" y="3454892"/>
            <a:ext cx="1303020" cy="632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Gemm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11"/>
          <p:cNvCxnSpPr>
            <a:stCxn id="3" idx="2"/>
            <a:endCxn id="4" idx="0"/>
          </p:cNvCxnSpPr>
          <p:nvPr/>
        </p:nvCxnSpPr>
        <p:spPr>
          <a:xfrm>
            <a:off x="1576070" y="2639995"/>
            <a:ext cx="0" cy="814897"/>
          </a:xfrm>
          <a:prstGeom prst="straightConnector1">
            <a:avLst/>
          </a:prstGeom>
          <a:ln w="190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stCxn id="57" idx="2"/>
            <a:endCxn id="40" idx="0"/>
          </p:cNvCxnSpPr>
          <p:nvPr/>
        </p:nvCxnSpPr>
        <p:spPr>
          <a:xfrm>
            <a:off x="3839209" y="4832888"/>
            <a:ext cx="0" cy="427755"/>
          </a:xfrm>
          <a:prstGeom prst="straightConnector1">
            <a:avLst/>
          </a:prstGeom>
          <a:ln w="190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1"/>
          <p:cNvCxnSpPr>
            <a:stCxn id="4" idx="2"/>
            <a:endCxn id="25" idx="0"/>
          </p:cNvCxnSpPr>
          <p:nvPr/>
        </p:nvCxnSpPr>
        <p:spPr>
          <a:xfrm>
            <a:off x="1576070" y="4087795"/>
            <a:ext cx="0" cy="677737"/>
          </a:xfrm>
          <a:prstGeom prst="straightConnector1">
            <a:avLst/>
          </a:prstGeom>
          <a:ln w="190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3187699" y="1901636"/>
            <a:ext cx="1303020" cy="373823"/>
          </a:xfrm>
          <a:prstGeom prst="round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Input(float)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187699" y="5260643"/>
            <a:ext cx="1303020" cy="373823"/>
          </a:xfrm>
          <a:prstGeom prst="round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Output(float)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187699" y="3454892"/>
            <a:ext cx="1303020" cy="632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INT8 </a:t>
            </a: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Gemm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11"/>
          <p:cNvCxnSpPr>
            <a:stCxn id="39" idx="2"/>
            <a:endCxn id="46" idx="0"/>
          </p:cNvCxnSpPr>
          <p:nvPr/>
        </p:nvCxnSpPr>
        <p:spPr>
          <a:xfrm>
            <a:off x="3839209" y="2275459"/>
            <a:ext cx="0" cy="431047"/>
          </a:xfrm>
          <a:prstGeom prst="straightConnector1">
            <a:avLst/>
          </a:prstGeom>
          <a:ln w="190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11"/>
          <p:cNvCxnSpPr>
            <a:stCxn id="41" idx="2"/>
            <a:endCxn id="57" idx="0"/>
          </p:cNvCxnSpPr>
          <p:nvPr/>
        </p:nvCxnSpPr>
        <p:spPr>
          <a:xfrm>
            <a:off x="3839209" y="4087795"/>
            <a:ext cx="0" cy="427755"/>
          </a:xfrm>
          <a:prstGeom prst="straightConnector1">
            <a:avLst/>
          </a:prstGeom>
          <a:ln w="190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187699" y="2706506"/>
            <a:ext cx="1303020" cy="3173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uantize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11"/>
          <p:cNvCxnSpPr>
            <a:stCxn id="46" idx="2"/>
            <a:endCxn id="41" idx="0"/>
          </p:cNvCxnSpPr>
          <p:nvPr/>
        </p:nvCxnSpPr>
        <p:spPr>
          <a:xfrm>
            <a:off x="3839209" y="3023844"/>
            <a:ext cx="0" cy="431048"/>
          </a:xfrm>
          <a:prstGeom prst="straightConnector1">
            <a:avLst/>
          </a:prstGeom>
          <a:ln w="190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187699" y="4515550"/>
            <a:ext cx="1303020" cy="3173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Dequantize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220353" y="2469528"/>
            <a:ext cx="40190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量化</a:t>
            </a:r>
            <a:r>
              <a:rPr lang="en-US" altLang="zh-CN" b="1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quantize</a:t>
            </a:r>
            <a:r>
              <a:rPr lang="en-US" altLang="zh-CN" b="1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b="1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zh-CN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位浮点压缩</a:t>
            </a:r>
            <a:r>
              <a:rPr lang="zh-CN" altLang="zh-CN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</a:t>
            </a:r>
            <a:r>
              <a:rPr lang="en-US" altLang="zh-CN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INT8 (char or </a:t>
            </a:r>
            <a:r>
              <a:rPr lang="en-US" altLang="zh-CN" kern="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uchar</a:t>
            </a:r>
            <a:r>
              <a:rPr lang="en-US" altLang="zh-CN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</a:t>
            </a:r>
            <a:endParaRPr lang="zh-CN" altLang="en-US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220353" y="4371223"/>
            <a:ext cx="25314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</a:t>
            </a:r>
            <a:r>
              <a:rPr lang="zh-CN" altLang="zh-CN" b="1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量化</a:t>
            </a:r>
            <a:r>
              <a:rPr lang="en-US" altLang="zh-CN" b="1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quantize</a:t>
            </a:r>
            <a:r>
              <a:rPr lang="en-US" altLang="zh-CN" b="1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b="1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INT8</a:t>
            </a:r>
            <a:r>
              <a:rPr lang="zh-CN" altLang="en-US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还原成</a:t>
            </a:r>
            <a:r>
              <a:rPr lang="en-US" altLang="zh-CN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zh-CN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zh-CN" altLang="zh-CN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浮点</a:t>
            </a:r>
            <a:endParaRPr lang="zh-CN" altLang="en-US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9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INT8 </a:t>
            </a:r>
            <a:r>
              <a:rPr lang="zh-CN" altLang="en-US" dirty="0"/>
              <a:t>最大的挑战是什么</a:t>
            </a:r>
            <a:r>
              <a:rPr lang="en-US" altLang="zh-CN" dirty="0" smtClean="0"/>
              <a:t>?  </a:t>
            </a:r>
            <a:endParaRPr lang="en-US" altLang="zh-CN" dirty="0"/>
          </a:p>
        </p:txBody>
      </p:sp>
      <p:grpSp>
        <p:nvGrpSpPr>
          <p:cNvPr id="8" name="Group 7"/>
          <p:cNvGrpSpPr/>
          <p:nvPr/>
        </p:nvGrpSpPr>
        <p:grpSpPr>
          <a:xfrm>
            <a:off x="353568" y="1447695"/>
            <a:ext cx="1530587" cy="336166"/>
            <a:chOff x="618253" y="1478872"/>
            <a:chExt cx="3244360" cy="1811216"/>
          </a:xfrm>
        </p:grpSpPr>
        <p:sp>
          <p:nvSpPr>
            <p:cNvPr id="23" name="Rectangle 22"/>
            <p:cNvSpPr/>
            <p:nvPr/>
          </p:nvSpPr>
          <p:spPr>
            <a:xfrm>
              <a:off x="618253" y="1478872"/>
              <a:ext cx="3244360" cy="18112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54571" y="2213663"/>
              <a:ext cx="2371724" cy="3416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dirty="0" smtClean="0">
                  <a:latin typeface="Trebuchet MS" panose="020B0603020202020204" pitchFamily="34" charset="0"/>
                </a:rPr>
                <a:t>精度问题</a:t>
              </a:r>
              <a:endParaRPr lang="en-US" dirty="0">
                <a:latin typeface="Trebuchet MS" panose="020B0603020202020204" pitchFamily="34" charset="0"/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924560" y="2266172"/>
            <a:ext cx="1303020" cy="373823"/>
          </a:xfrm>
          <a:prstGeom prst="round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Input(float)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924560" y="4765532"/>
            <a:ext cx="1303020" cy="373823"/>
          </a:xfrm>
          <a:prstGeom prst="round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Output(float)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4560" y="3454892"/>
            <a:ext cx="1303020" cy="632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Gemm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11"/>
          <p:cNvCxnSpPr>
            <a:stCxn id="3" idx="2"/>
            <a:endCxn id="4" idx="0"/>
          </p:cNvCxnSpPr>
          <p:nvPr/>
        </p:nvCxnSpPr>
        <p:spPr>
          <a:xfrm>
            <a:off x="1576070" y="2639995"/>
            <a:ext cx="0" cy="814897"/>
          </a:xfrm>
          <a:prstGeom prst="straightConnector1">
            <a:avLst/>
          </a:prstGeom>
          <a:ln w="190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stCxn id="57" idx="2"/>
            <a:endCxn id="40" idx="0"/>
          </p:cNvCxnSpPr>
          <p:nvPr/>
        </p:nvCxnSpPr>
        <p:spPr>
          <a:xfrm>
            <a:off x="3839209" y="4832888"/>
            <a:ext cx="0" cy="427755"/>
          </a:xfrm>
          <a:prstGeom prst="straightConnector1">
            <a:avLst/>
          </a:prstGeom>
          <a:ln w="190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1"/>
          <p:cNvCxnSpPr>
            <a:stCxn id="4" idx="2"/>
            <a:endCxn id="25" idx="0"/>
          </p:cNvCxnSpPr>
          <p:nvPr/>
        </p:nvCxnSpPr>
        <p:spPr>
          <a:xfrm>
            <a:off x="1576070" y="4087795"/>
            <a:ext cx="0" cy="677737"/>
          </a:xfrm>
          <a:prstGeom prst="straightConnector1">
            <a:avLst/>
          </a:prstGeom>
          <a:ln w="190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3187699" y="1901636"/>
            <a:ext cx="1303020" cy="373823"/>
          </a:xfrm>
          <a:prstGeom prst="round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Input(float)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187699" y="5260643"/>
            <a:ext cx="1303020" cy="373823"/>
          </a:xfrm>
          <a:prstGeom prst="round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Output(float)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187699" y="3454892"/>
            <a:ext cx="1303020" cy="632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INT8 </a:t>
            </a: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Gemm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11"/>
          <p:cNvCxnSpPr>
            <a:stCxn id="39" idx="2"/>
            <a:endCxn id="46" idx="0"/>
          </p:cNvCxnSpPr>
          <p:nvPr/>
        </p:nvCxnSpPr>
        <p:spPr>
          <a:xfrm>
            <a:off x="3839209" y="2275459"/>
            <a:ext cx="0" cy="431047"/>
          </a:xfrm>
          <a:prstGeom prst="straightConnector1">
            <a:avLst/>
          </a:prstGeom>
          <a:ln w="190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11"/>
          <p:cNvCxnSpPr>
            <a:stCxn id="41" idx="2"/>
            <a:endCxn id="57" idx="0"/>
          </p:cNvCxnSpPr>
          <p:nvPr/>
        </p:nvCxnSpPr>
        <p:spPr>
          <a:xfrm>
            <a:off x="3839209" y="4087795"/>
            <a:ext cx="0" cy="427755"/>
          </a:xfrm>
          <a:prstGeom prst="straightConnector1">
            <a:avLst/>
          </a:prstGeom>
          <a:ln w="190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187699" y="2706506"/>
            <a:ext cx="1303020" cy="3173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uantize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11"/>
          <p:cNvCxnSpPr>
            <a:stCxn id="46" idx="2"/>
            <a:endCxn id="41" idx="0"/>
          </p:cNvCxnSpPr>
          <p:nvPr/>
        </p:nvCxnSpPr>
        <p:spPr>
          <a:xfrm>
            <a:off x="3839209" y="3023844"/>
            <a:ext cx="0" cy="431048"/>
          </a:xfrm>
          <a:prstGeom prst="straightConnector1">
            <a:avLst/>
          </a:prstGeom>
          <a:ln w="190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187699" y="4515550"/>
            <a:ext cx="1303020" cy="3173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Dequantize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220353" y="2469528"/>
            <a:ext cx="40190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量化</a:t>
            </a:r>
            <a:r>
              <a:rPr lang="en-US" altLang="zh-CN" b="1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quantize</a:t>
            </a:r>
            <a:r>
              <a:rPr lang="en-US" altLang="zh-CN" b="1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b="1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zh-CN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位浮点压缩</a:t>
            </a:r>
            <a:r>
              <a:rPr lang="zh-CN" altLang="zh-CN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</a:t>
            </a:r>
            <a:r>
              <a:rPr lang="en-US" altLang="zh-CN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INT8 (char or </a:t>
            </a:r>
            <a:r>
              <a:rPr lang="en-US" altLang="zh-CN" kern="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uchar</a:t>
            </a:r>
            <a:r>
              <a:rPr lang="en-US" altLang="zh-CN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</a:t>
            </a:r>
            <a:endParaRPr lang="zh-CN" altLang="en-US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220353" y="4371223"/>
            <a:ext cx="25314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</a:t>
            </a:r>
            <a:r>
              <a:rPr lang="zh-CN" altLang="zh-CN" b="1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量化</a:t>
            </a:r>
            <a:r>
              <a:rPr lang="en-US" altLang="zh-CN" b="1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quantize</a:t>
            </a:r>
            <a:r>
              <a:rPr lang="en-US" altLang="zh-CN" b="1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b="1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INT8</a:t>
            </a:r>
            <a:r>
              <a:rPr lang="zh-CN" altLang="en-US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还原成</a:t>
            </a:r>
            <a:r>
              <a:rPr lang="en-US" altLang="zh-CN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zh-CN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zh-CN" altLang="zh-CN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浮点</a:t>
            </a:r>
            <a:endParaRPr lang="zh-CN" altLang="en-US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126" y="1547604"/>
            <a:ext cx="5617377" cy="4153018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177800" y="5766777"/>
            <a:ext cx="10795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 D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Talathi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Annapureddy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 S. Fixed Point Quantization of Deep Convolutional Networks[J]. Computer Science, 2015.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41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TensorRT</a:t>
            </a:r>
            <a:r>
              <a:rPr lang="en-US" altLang="zh-CN" dirty="0" smtClean="0"/>
              <a:t> INT8</a:t>
            </a:r>
            <a:r>
              <a:rPr lang="zh-CN" altLang="en-US" dirty="0" smtClean="0"/>
              <a:t>量化方式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7879"/>
            <a:ext cx="10972800" cy="4824321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595353" y="4653533"/>
            <a:ext cx="4288353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real_value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scale * (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quantized_value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0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TensorRT</a:t>
            </a:r>
            <a:r>
              <a:rPr lang="en-US" altLang="zh-CN" dirty="0" smtClean="0"/>
              <a:t> INT8</a:t>
            </a:r>
            <a:r>
              <a:rPr lang="zh-CN" altLang="en-US" dirty="0" smtClean="0"/>
              <a:t>量化方式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解决精度问题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94" y="1355951"/>
            <a:ext cx="10191211" cy="481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7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CN" dirty="0" smtClean="0"/>
              <a:t> INT8</a:t>
            </a:r>
            <a:r>
              <a:rPr lang="zh-CN" altLang="en-US" dirty="0" smtClean="0"/>
              <a:t>量化方式</a:t>
            </a:r>
            <a:endParaRPr lang="en-US" altLang="zh-CN" dirty="0"/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168" y="2471571"/>
            <a:ext cx="4816257" cy="2639797"/>
          </a:xfrm>
          <a:prstGeom prst="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1800226" y="5630644"/>
            <a:ext cx="754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https://petewarden.com/2016/05/03/how-to-quantize-neural-networks-with-tensorflow/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528803" y="1771432"/>
            <a:ext cx="5447325" cy="400110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real_value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scale * (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quantized_value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zero_point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785603" y="2933569"/>
            <a:ext cx="30060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优点</a:t>
            </a:r>
            <a:r>
              <a:rPr lang="zh-CN" altLang="en-US" b="1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精度损失更低，适用范围更广</a:t>
            </a:r>
            <a:endParaRPr lang="zh-CN" altLang="en-US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785603" y="4028190"/>
            <a:ext cx="33108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缺点：</a:t>
            </a:r>
            <a:r>
              <a:rPr lang="zh-CN" altLang="en-US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流程较复杂，损失一定的性能提升</a:t>
            </a:r>
            <a:endParaRPr lang="zh-CN" altLang="en-US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53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NVIDIA INT8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 </a:t>
            </a:r>
            <a:r>
              <a:rPr lang="en-US" altLang="zh-CN" dirty="0" smtClean="0"/>
              <a:t>NVIDIA INT8 ?</a:t>
            </a:r>
          </a:p>
          <a:p>
            <a:r>
              <a:rPr lang="zh-CN" altLang="en-US" dirty="0" smtClean="0"/>
              <a:t>为什么要使用</a:t>
            </a:r>
            <a:r>
              <a:rPr lang="en-US" altLang="zh-CN" dirty="0" smtClean="0"/>
              <a:t>INT8</a:t>
            </a:r>
            <a:r>
              <a:rPr lang="zh-CN" altLang="en-US" dirty="0" smtClean="0"/>
              <a:t>加速？</a:t>
            </a:r>
            <a:endParaRPr lang="en-US" dirty="0" smtClean="0"/>
          </a:p>
          <a:p>
            <a:r>
              <a:rPr lang="zh-CN" altLang="en-US" dirty="0" smtClean="0"/>
              <a:t>如何使用 </a:t>
            </a:r>
            <a:r>
              <a:rPr lang="en-US" altLang="zh-CN" dirty="0" smtClean="0"/>
              <a:t>NVIDIA INT8 </a:t>
            </a:r>
            <a:r>
              <a:rPr lang="en-US" dirty="0" smtClean="0"/>
              <a:t>? </a:t>
            </a:r>
            <a:endParaRPr lang="en-US" dirty="0"/>
          </a:p>
          <a:p>
            <a:r>
              <a:rPr lang="en-US" altLang="zh-CN" dirty="0" smtClean="0"/>
              <a:t>INT8 </a:t>
            </a:r>
            <a:r>
              <a:rPr lang="zh-CN" altLang="en-US" dirty="0" smtClean="0"/>
              <a:t>最大的挑战是什么</a:t>
            </a:r>
            <a:r>
              <a:rPr lang="en-US" altLang="zh-CN" dirty="0" smtClean="0"/>
              <a:t>?  </a:t>
            </a:r>
          </a:p>
          <a:p>
            <a:r>
              <a:rPr lang="zh-CN" altLang="en-US" dirty="0" smtClean="0"/>
              <a:t>评价 </a:t>
            </a:r>
            <a:r>
              <a:rPr lang="en-US" altLang="zh-CN" dirty="0" smtClean="0"/>
              <a:t>NVIDIA INT8</a:t>
            </a:r>
            <a:r>
              <a:rPr lang="zh-CN" altLang="en-US" dirty="0" smtClean="0"/>
              <a:t>的</a:t>
            </a:r>
            <a:r>
              <a:rPr lang="zh-CN" altLang="en-US" dirty="0"/>
              <a:t>两</a:t>
            </a:r>
            <a:r>
              <a:rPr lang="zh-CN" altLang="en-US" dirty="0" smtClean="0"/>
              <a:t>种使用方式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GTC </a:t>
            </a:r>
            <a:r>
              <a:rPr lang="en-US" altLang="zh-CN" dirty="0"/>
              <a:t>China </a:t>
            </a:r>
            <a:r>
              <a:rPr lang="en-US" altLang="zh-CN" dirty="0" smtClean="0"/>
              <a:t>2017 Community Corner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3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评价 </a:t>
            </a:r>
            <a:r>
              <a:rPr lang="en-US" altLang="zh-CN" dirty="0"/>
              <a:t>NVIDIA INT8</a:t>
            </a:r>
            <a:r>
              <a:rPr lang="zh-CN" altLang="en-US" dirty="0" smtClean="0"/>
              <a:t>的两种</a:t>
            </a:r>
            <a:r>
              <a:rPr lang="zh-CN" altLang="en-US" dirty="0"/>
              <a:t>使用方式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421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评价 </a:t>
            </a:r>
            <a:r>
              <a:rPr lang="en-US" altLang="zh-CN" dirty="0"/>
              <a:t>NVIDIA INT8</a:t>
            </a:r>
            <a:r>
              <a:rPr lang="zh-CN" altLang="en-US" dirty="0" smtClean="0"/>
              <a:t>的两种</a:t>
            </a:r>
            <a:r>
              <a:rPr lang="zh-CN" altLang="en-US" dirty="0"/>
              <a:t>使用方式</a:t>
            </a:r>
            <a:endParaRPr lang="en-US" altLang="zh-C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173952"/>
              </p:ext>
            </p:extLst>
          </p:nvPr>
        </p:nvGraphicFramePr>
        <p:xfrm>
          <a:off x="1564858" y="1548674"/>
          <a:ext cx="8544342" cy="2631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1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09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35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6727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</a:pPr>
                      <a:endParaRPr lang="en-US" sz="1800" b="1" kern="1200" cap="all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2400" cap="all" dirty="0" smtClean="0">
                          <a:solidFill>
                            <a:schemeClr val="tx1"/>
                          </a:solidFill>
                          <a:effectLst/>
                        </a:rPr>
                        <a:t>优点</a:t>
                      </a:r>
                      <a:endParaRPr lang="en-US" sz="2400" cap="al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2400" cap="all" dirty="0" smtClean="0">
                          <a:solidFill>
                            <a:schemeClr val="tx1"/>
                          </a:solidFill>
                          <a:effectLst/>
                        </a:rPr>
                        <a:t>缺点</a:t>
                      </a:r>
                      <a:endParaRPr lang="en-US" sz="2400" cap="al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7276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800" b="1" dirty="0" err="1" smtClean="0">
                          <a:solidFill>
                            <a:schemeClr val="bg1"/>
                          </a:solidFill>
                          <a:effectLst/>
                        </a:rPr>
                        <a:t>TensorRT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9525" cap="flat" cmpd="sng" algn="ctr">
                      <a:solidFill>
                        <a:srgbClr val="505050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kern="1200" dirty="0" smtClean="0"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+mn-ea"/>
                          <a:cs typeface="+mn-cs"/>
                        </a:rPr>
                        <a:t>开发成本低</a:t>
                      </a:r>
                      <a:endParaRPr lang="en-US" altLang="zh-CN" sz="1600" kern="1200" dirty="0" smtClean="0"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600" kern="1200" dirty="0" smtClean="0"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+mn-ea"/>
                          <a:cs typeface="+mn-cs"/>
                        </a:rPr>
                        <a:t>性能提升有保障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505050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050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+mn-ea"/>
                          <a:cs typeface="+mn-cs"/>
                        </a:rPr>
                        <a:t>灵活性低</a:t>
                      </a:r>
                      <a:endParaRPr lang="en-US" altLang="zh-CN" sz="1600" kern="1200" dirty="0" smtClean="0"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+mn-ea"/>
                          <a:cs typeface="+mn-cs"/>
                        </a:rPr>
                        <a:t>闭源软件且比较新，文档资料少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+mn-ea"/>
                        <a:cs typeface="+mn-cs"/>
                      </a:endParaRPr>
                    </a:p>
                  </a:txBody>
                  <a:tcPr marL="0" marR="0" marT="41148" marB="41148" anchor="ctr">
                    <a:lnL w="9525" cap="flat" cmpd="sng" algn="ctr">
                      <a:solidFill>
                        <a:srgbClr val="505050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050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695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effectLst/>
                        </a:rPr>
                        <a:t>自己动手，丰衣足食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9525" cap="flat" cmpd="sng" algn="ctr">
                      <a:solidFill>
                        <a:srgbClr val="505050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50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+mn-ea"/>
                          <a:cs typeface="+mn-cs"/>
                        </a:rPr>
                        <a:t>灵活性强，适用于复杂情况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+mn-ea"/>
                        <a:cs typeface="+mn-cs"/>
                      </a:endParaRPr>
                    </a:p>
                  </a:txBody>
                  <a:tcPr marL="0" marR="0" marT="41148" marB="41148" anchor="ctr">
                    <a:lnL w="9525" cap="flat" cmpd="sng" algn="ctr">
                      <a:solidFill>
                        <a:srgbClr val="505050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050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50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+mn-ea"/>
                          <a:cs typeface="+mn-cs"/>
                        </a:rPr>
                        <a:t>开发成本高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+mn-ea"/>
                        <a:cs typeface="+mn-cs"/>
                      </a:endParaRPr>
                    </a:p>
                  </a:txBody>
                  <a:tcPr marL="0" marR="0" marT="41148" marB="41148" anchor="ctr">
                    <a:lnL w="9525" cap="flat" cmpd="sng" algn="ctr">
                      <a:solidFill>
                        <a:srgbClr val="505050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050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50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18535" y="5781717"/>
            <a:ext cx="9955918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l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>
                <a:solidFill>
                  <a:schemeClr val="bg2">
                    <a:lumMod val="50000"/>
                  </a:schemeClr>
                </a:solidFill>
                <a:latin typeface="Trebuchet MS"/>
              </a:rPr>
              <a:t>Source: Source information is 8 </a:t>
            </a:r>
            <a:r>
              <a:rPr lang="en-US" sz="800" i="1" kern="0" dirty="0" err="1">
                <a:solidFill>
                  <a:schemeClr val="bg2">
                    <a:lumMod val="50000"/>
                  </a:schemeClr>
                </a:solidFill>
                <a:latin typeface="Trebuchet MS"/>
              </a:rPr>
              <a:t>pt</a:t>
            </a:r>
            <a:r>
              <a:rPr lang="en-US" sz="800" i="1" kern="0" dirty="0">
                <a:solidFill>
                  <a:schemeClr val="bg2">
                    <a:lumMod val="50000"/>
                  </a:schemeClr>
                </a:solidFill>
                <a:latin typeface="Trebuchet MS"/>
              </a:rPr>
              <a:t>, italic</a:t>
            </a:r>
          </a:p>
        </p:txBody>
      </p:sp>
      <p:sp>
        <p:nvSpPr>
          <p:cNvPr id="3" name="矩形 2"/>
          <p:cNvSpPr/>
          <p:nvPr/>
        </p:nvSpPr>
        <p:spPr>
          <a:xfrm>
            <a:off x="1435423" y="4781034"/>
            <a:ext cx="6191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TensorRT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Tutorial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https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://github.com/LitLeo/TensorRT_Tutorial</a:t>
            </a:r>
          </a:p>
        </p:txBody>
      </p:sp>
    </p:spTree>
    <p:extLst>
      <p:ext uri="{BB962C8B-B14F-4D97-AF65-F5344CB8AC3E}">
        <p14:creationId xmlns:p14="http://schemas.microsoft.com/office/powerpoint/2010/main" val="283699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061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</a:t>
            </a:r>
            <a:r>
              <a:rPr lang="zh-CN" altLang="en-US" dirty="0"/>
              <a:t>是 </a:t>
            </a:r>
            <a:r>
              <a:rPr lang="en-US" altLang="zh-CN" dirty="0"/>
              <a:t>NVIDIA INT8 </a:t>
            </a:r>
            <a:r>
              <a:rPr lang="en-US" altLang="zh-CN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1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</a:t>
            </a:r>
            <a:r>
              <a:rPr lang="zh-CN" altLang="en-US" dirty="0"/>
              <a:t>是 </a:t>
            </a:r>
            <a:r>
              <a:rPr lang="en-US" dirty="0"/>
              <a:t>NVIDIA INT8 ?</a:t>
            </a:r>
          </a:p>
        </p:txBody>
      </p:sp>
      <p:sp>
        <p:nvSpPr>
          <p:cNvPr id="3" name="矩形 2"/>
          <p:cNvSpPr/>
          <p:nvPr/>
        </p:nvSpPr>
        <p:spPr>
          <a:xfrm>
            <a:off x="698270" y="5738891"/>
            <a:ext cx="74232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https://devblogs.nvidia.com/parallelforall/mixed-precision-programming-cuda-8/</a:t>
            </a:r>
          </a:p>
        </p:txBody>
      </p:sp>
      <p:sp>
        <p:nvSpPr>
          <p:cNvPr id="5" name="矩形 4"/>
          <p:cNvSpPr/>
          <p:nvPr/>
        </p:nvSpPr>
        <p:spPr>
          <a:xfrm>
            <a:off x="1064030" y="2144685"/>
            <a:ext cx="583447" cy="313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647477" y="2144685"/>
            <a:ext cx="583447" cy="313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30924" y="2144685"/>
            <a:ext cx="583447" cy="313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814371" y="2144685"/>
            <a:ext cx="583447" cy="313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64030" y="2884517"/>
            <a:ext cx="583447" cy="313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647477" y="2884517"/>
            <a:ext cx="583447" cy="313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30924" y="2884517"/>
            <a:ext cx="583447" cy="313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814371" y="2884517"/>
            <a:ext cx="583447" cy="313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79805" y="2133822"/>
            <a:ext cx="583447" cy="3133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80583" y="2884517"/>
            <a:ext cx="583447" cy="3133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22574" y="2508986"/>
            <a:ext cx="583447" cy="3133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×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922573" y="3311017"/>
            <a:ext cx="583447" cy="3133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63252" y="3737517"/>
            <a:ext cx="2334566" cy="313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9805" y="3738693"/>
            <a:ext cx="583447" cy="3133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05921" y="4999059"/>
            <a:ext cx="2591897" cy="3133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四次乘法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次加法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1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</a:t>
            </a:r>
            <a:r>
              <a:rPr lang="zh-CN" altLang="en-US" dirty="0"/>
              <a:t>是 </a:t>
            </a:r>
            <a:r>
              <a:rPr lang="en-US" dirty="0"/>
              <a:t>NVIDIA INT8 ?</a:t>
            </a:r>
          </a:p>
        </p:txBody>
      </p:sp>
      <p:sp>
        <p:nvSpPr>
          <p:cNvPr id="3" name="矩形 2"/>
          <p:cNvSpPr/>
          <p:nvPr/>
        </p:nvSpPr>
        <p:spPr>
          <a:xfrm>
            <a:off x="698270" y="5738891"/>
            <a:ext cx="74232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https://devblogs.nvidia.com/parallelforall/mixed-precision-programming-cuda-8/</a:t>
            </a:r>
          </a:p>
        </p:txBody>
      </p:sp>
      <p:pic>
        <p:nvPicPr>
          <p:cNvPr id="1026" name="Picture 2" descr="Figure 2: New DP4A and DP2A instructions in Tesla P4 and P40 GPUs provide fast 2- and 4-way 8-bit/16-bit integer vector dot products with 32-bit integer accumula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835" y="1888316"/>
            <a:ext cx="59436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036422" y="4250984"/>
            <a:ext cx="4939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rebuchet MS" panose="020B0603020202020204" pitchFamily="34" charset="0"/>
              </a:rPr>
              <a:t>High Performance with Low-Precision Integers</a:t>
            </a:r>
            <a:endParaRPr lang="en-US" altLang="zh-CN" b="1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4030" y="2144685"/>
            <a:ext cx="583447" cy="313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647477" y="2144685"/>
            <a:ext cx="583447" cy="313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30924" y="2144685"/>
            <a:ext cx="583447" cy="313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814371" y="2144685"/>
            <a:ext cx="583447" cy="313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64030" y="2884517"/>
            <a:ext cx="583447" cy="313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647477" y="2884517"/>
            <a:ext cx="583447" cy="313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30924" y="2884517"/>
            <a:ext cx="583447" cy="313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814371" y="2884517"/>
            <a:ext cx="583447" cy="313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79805" y="2133822"/>
            <a:ext cx="583447" cy="3133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80583" y="2884517"/>
            <a:ext cx="583447" cy="3133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22574" y="2508986"/>
            <a:ext cx="583447" cy="3133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×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922573" y="3311017"/>
            <a:ext cx="583447" cy="3133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63252" y="3737517"/>
            <a:ext cx="2334566" cy="313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9805" y="3738693"/>
            <a:ext cx="583447" cy="3133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05921" y="4999059"/>
            <a:ext cx="2591897" cy="3133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四次乘法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次加法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280686" y="5055643"/>
            <a:ext cx="2591897" cy="3133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dp4a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07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 </a:t>
            </a:r>
            <a:r>
              <a:rPr lang="en-US" smtClean="0"/>
              <a:t>NVIDIA INT8 ?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698270" y="5738891"/>
            <a:ext cx="74232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https://devblogs.nvidia.com/parallelforall/mixed-precision-programming-cuda-8/</a:t>
            </a:r>
          </a:p>
        </p:txBody>
      </p:sp>
      <p:pic>
        <p:nvPicPr>
          <p:cNvPr id="1026" name="Picture 2" descr="Figure 2: New DP4A and DP2A instructions in Tesla P4 and P40 GPUs provide fast 2- and 4-way 8-bit/16-bit integer vector dot products with 32-bit integer accumula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835" y="1888316"/>
            <a:ext cx="59436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036422" y="4250984"/>
            <a:ext cx="4939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rebuchet MS" panose="020B0603020202020204" pitchFamily="34" charset="0"/>
              </a:rPr>
              <a:t>High Performance with Low-Precision Integers</a:t>
            </a:r>
            <a:endParaRPr lang="en-US" altLang="zh-CN" b="1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4030" y="2144685"/>
            <a:ext cx="583447" cy="313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647477" y="2144685"/>
            <a:ext cx="583447" cy="313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30924" y="2144685"/>
            <a:ext cx="583447" cy="313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814371" y="2144685"/>
            <a:ext cx="583447" cy="313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64030" y="2884517"/>
            <a:ext cx="583447" cy="313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647477" y="2884517"/>
            <a:ext cx="583447" cy="313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30924" y="2884517"/>
            <a:ext cx="583447" cy="313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814371" y="2884517"/>
            <a:ext cx="583447" cy="313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79805" y="2133822"/>
            <a:ext cx="583447" cy="3133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80583" y="2884517"/>
            <a:ext cx="583447" cy="3133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22574" y="2508986"/>
            <a:ext cx="583447" cy="3133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×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922573" y="3311017"/>
            <a:ext cx="583447" cy="3133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63252" y="3737517"/>
            <a:ext cx="2334566" cy="313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9805" y="3738693"/>
            <a:ext cx="583447" cy="3133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05921" y="4999059"/>
            <a:ext cx="2591897" cy="3133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四次乘法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次加法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280686" y="5055643"/>
            <a:ext cx="2591897" cy="3133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dp4a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956858" y="5055643"/>
            <a:ext cx="2236124" cy="256748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956858" y="4752129"/>
            <a:ext cx="2119746" cy="3133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理论上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倍加速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56858" y="5302573"/>
            <a:ext cx="2119746" cy="3133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模型压缩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75%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19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为什么要使用</a:t>
            </a:r>
            <a:r>
              <a:rPr lang="en-US" altLang="zh-CN" dirty="0"/>
              <a:t>INT8</a:t>
            </a:r>
            <a:r>
              <a:rPr lang="zh-CN" altLang="en-US" dirty="0"/>
              <a:t>加速？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1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为什么要使用</a:t>
            </a:r>
            <a:r>
              <a:rPr lang="en-US" altLang="zh-CN" dirty="0"/>
              <a:t>INT8</a:t>
            </a:r>
            <a:r>
              <a:rPr lang="zh-CN" altLang="en-US" dirty="0"/>
              <a:t>加速？</a:t>
            </a:r>
            <a:endParaRPr lang="en-US" altLang="zh-CN" dirty="0"/>
          </a:p>
        </p:txBody>
      </p:sp>
      <p:sp>
        <p:nvSpPr>
          <p:cNvPr id="26" name="Rectangle 24"/>
          <p:cNvSpPr/>
          <p:nvPr/>
        </p:nvSpPr>
        <p:spPr>
          <a:xfrm>
            <a:off x="1565729" y="1598888"/>
            <a:ext cx="2191624" cy="1742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线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上推理的计算压力随着用户群体的增大而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增大</a:t>
            </a:r>
            <a:endParaRPr lang="en-US" altLang="zh-CN" sz="1200" spc="-55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Rectangle 24"/>
          <p:cNvSpPr/>
          <p:nvPr/>
        </p:nvSpPr>
        <p:spPr>
          <a:xfrm>
            <a:off x="4283991" y="1598888"/>
            <a:ext cx="2191624" cy="1742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移动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端、嵌入式设备内存和计算资源不足</a:t>
            </a:r>
            <a:endParaRPr lang="en-US" altLang="zh-CN" sz="1200" spc="-55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Rectangle 24"/>
          <p:cNvSpPr/>
          <p:nvPr/>
        </p:nvSpPr>
        <p:spPr>
          <a:xfrm>
            <a:off x="7002253" y="1598888"/>
            <a:ext cx="2191624" cy="1742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模型越来越大</a:t>
            </a:r>
            <a:endParaRPr lang="en-US" altLang="zh-CN" sz="1200" spc="-55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41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为什么要使用</a:t>
            </a:r>
            <a:r>
              <a:rPr lang="en-US" altLang="zh-CN" dirty="0"/>
              <a:t>INT8</a:t>
            </a:r>
            <a:r>
              <a:rPr lang="zh-CN" altLang="en-US" dirty="0"/>
              <a:t>加速？</a:t>
            </a:r>
            <a:endParaRPr lang="en-US" altLang="zh-CN" dirty="0"/>
          </a:p>
        </p:txBody>
      </p:sp>
      <p:sp>
        <p:nvSpPr>
          <p:cNvPr id="26" name="Rectangle 24"/>
          <p:cNvSpPr/>
          <p:nvPr/>
        </p:nvSpPr>
        <p:spPr>
          <a:xfrm>
            <a:off x="1565729" y="1598888"/>
            <a:ext cx="2191624" cy="1742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线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上推理的计算压力随着用户群体的增大而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增大</a:t>
            </a:r>
            <a:endParaRPr lang="en-US" altLang="zh-CN" sz="1200" spc="-55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Rectangle 24"/>
          <p:cNvSpPr/>
          <p:nvPr/>
        </p:nvSpPr>
        <p:spPr>
          <a:xfrm>
            <a:off x="4283991" y="1598888"/>
            <a:ext cx="2191624" cy="1742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移动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端、嵌入式设备内存和计算资源不足</a:t>
            </a:r>
            <a:endParaRPr lang="en-US" altLang="zh-CN" sz="1200" spc="-55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Rectangle 24"/>
          <p:cNvSpPr/>
          <p:nvPr/>
        </p:nvSpPr>
        <p:spPr>
          <a:xfrm>
            <a:off x="7002253" y="1598888"/>
            <a:ext cx="2191624" cy="1742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模型越来越大</a:t>
            </a:r>
            <a:endParaRPr lang="en-US" altLang="zh-CN" sz="1200" spc="-55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Rectangle 19"/>
          <p:cNvSpPr/>
          <p:nvPr/>
        </p:nvSpPr>
        <p:spPr>
          <a:xfrm>
            <a:off x="3155766" y="3968381"/>
            <a:ext cx="4448073" cy="504559"/>
          </a:xfrm>
          <a:prstGeom prst="rect">
            <a:avLst/>
          </a:prstGeom>
          <a:solidFill>
            <a:srgbClr val="007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srgbClr val="FFFFFF"/>
                </a:solidFill>
                <a:latin typeface="+mn-ea"/>
              </a:rPr>
              <a:t>INT8</a:t>
            </a:r>
            <a:r>
              <a:rPr lang="zh-CN" altLang="en-US" dirty="0" smtClean="0">
                <a:solidFill>
                  <a:srgbClr val="FFFFFF"/>
                </a:solidFill>
                <a:latin typeface="+mn-ea"/>
              </a:rPr>
              <a:t>加速技术可以有效缓解这些问题</a:t>
            </a:r>
            <a:endParaRPr lang="en-US" altLang="zh-CN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4" name="Rectangle 19"/>
          <p:cNvSpPr/>
          <p:nvPr/>
        </p:nvSpPr>
        <p:spPr>
          <a:xfrm>
            <a:off x="3155766" y="4540574"/>
            <a:ext cx="4448073" cy="855079"/>
          </a:xfrm>
          <a:prstGeom prst="rect">
            <a:avLst/>
          </a:prstGeom>
          <a:solidFill>
            <a:srgbClr val="007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dirty="0" smtClean="0">
                <a:solidFill>
                  <a:srgbClr val="FFFFFF"/>
                </a:solidFill>
                <a:latin typeface="+mn-ea"/>
              </a:rPr>
              <a:t>使用</a:t>
            </a:r>
            <a:r>
              <a:rPr lang="en-US" altLang="zh-CN" dirty="0" smtClean="0">
                <a:solidFill>
                  <a:srgbClr val="FFFFFF"/>
                </a:solidFill>
                <a:latin typeface="+mn-ea"/>
              </a:rPr>
              <a:t>INT8</a:t>
            </a:r>
            <a:r>
              <a:rPr lang="zh-CN" altLang="en-US" dirty="0" smtClean="0">
                <a:solidFill>
                  <a:srgbClr val="FFFFFF"/>
                </a:solidFill>
                <a:latin typeface="+mn-ea"/>
              </a:rPr>
              <a:t>加速技术对深度学习模型进行加速是非常必要的</a:t>
            </a:r>
            <a:endParaRPr lang="en-US" altLang="zh-CN" dirty="0">
              <a:solidFill>
                <a:srgbClr val="FFFF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973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E8B2F2D50A34B8956FD0A46C10A97" ma:contentTypeVersion="0" ma:contentTypeDescription="Create a new document." ma:contentTypeScope="" ma:versionID="2d22a1089f8aa3be74aa23dc2e82a28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A82F4F-F3EA-4E98-BEE2-3C70B6315C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F88E22E-2A4B-4FB1-9848-BF16E7DBE74B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80507</TotalTime>
  <Words>669</Words>
  <Application>Microsoft Office PowerPoint</Application>
  <PresentationFormat>自定义</PresentationFormat>
  <Paragraphs>160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ＭＳ Ｐゴシック</vt:lpstr>
      <vt:lpstr>ＭＳ Ｐゴシック</vt:lpstr>
      <vt:lpstr>黑体</vt:lpstr>
      <vt:lpstr>华文新魏</vt:lpstr>
      <vt:lpstr>宋体</vt:lpstr>
      <vt:lpstr>Arial</vt:lpstr>
      <vt:lpstr>Century Gothic</vt:lpstr>
      <vt:lpstr>Times New Roman</vt:lpstr>
      <vt:lpstr>Trebuchet MS</vt:lpstr>
      <vt:lpstr>Wingdings</vt:lpstr>
      <vt:lpstr>Title &amp; Bullet</vt:lpstr>
      <vt:lpstr>NVIDIA INT8</vt:lpstr>
      <vt:lpstr>NVIDIA INT8</vt:lpstr>
      <vt:lpstr>什么是 NVIDIA INT8 ?</vt:lpstr>
      <vt:lpstr>什么是 NVIDIA INT8 ?</vt:lpstr>
      <vt:lpstr>什么是 NVIDIA INT8 ?</vt:lpstr>
      <vt:lpstr>什么是 NVIDIA INT8 ?</vt:lpstr>
      <vt:lpstr>为什么要使用INT8加速？</vt:lpstr>
      <vt:lpstr>为什么要使用INT8加速？</vt:lpstr>
      <vt:lpstr>为什么要使用INT8加速？</vt:lpstr>
      <vt:lpstr>INT8 加速技术成功案例</vt:lpstr>
      <vt:lpstr>如何使用 NVIDIA INT8 ? </vt:lpstr>
      <vt:lpstr>如何使用 NVIDIA INT8 ? </vt:lpstr>
      <vt:lpstr>Cublas 和 CUDNN的INT8接口性能</vt:lpstr>
      <vt:lpstr>INT8 最大的挑战是什么?  </vt:lpstr>
      <vt:lpstr>INT8 最大的挑战是什么?  </vt:lpstr>
      <vt:lpstr>INT8 最大的挑战是什么?  </vt:lpstr>
      <vt:lpstr>TensorRT INT8量化方式</vt:lpstr>
      <vt:lpstr>TensorRT INT8量化方式-解决精度问题</vt:lpstr>
      <vt:lpstr>tensorflow INT8量化方式</vt:lpstr>
      <vt:lpstr>评价 NVIDIA INT8的两种使用方式</vt:lpstr>
      <vt:lpstr>评价 NVIDIA INT8的两种使用方式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ywg_didi</cp:lastModifiedBy>
  <cp:revision>3592</cp:revision>
  <dcterms:created xsi:type="dcterms:W3CDTF">2008-01-24T03:11:41Z</dcterms:created>
  <dcterms:modified xsi:type="dcterms:W3CDTF">2017-09-24T12:34:04Z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0x010100F59E8B2F2D50A34B8956FD0A46C10A97</vt:lpwstr>
  </property>
</Properties>
</file>