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Ubuntu"/>
      <p:regular r:id="rId21"/>
      <p:bold r:id="rId22"/>
      <p:italic r:id="rId23"/>
      <p:boldItalic r:id="rId24"/>
    </p:embeddedFont>
    <p:embeddedFont>
      <p:font typeface="Raleway"/>
      <p:regular r:id="rId25"/>
      <p:bold r:id="rId26"/>
      <p:italic r:id="rId27"/>
      <p:boldItalic r:id="rId28"/>
    </p:embeddedFont>
    <p:embeddedFont>
      <p:font typeface="Ubuntu Medium"/>
      <p:regular r:id="rId29"/>
      <p:bold r:id="rId30"/>
      <p:italic r:id="rId31"/>
      <p:boldItalic r:id="rId32"/>
    </p:embeddedFont>
    <p:embeddedFont>
      <p:font typeface="Syne"/>
      <p:regular r:id="rId33"/>
      <p:bold r:id="rId34"/>
    </p:embeddedFont>
    <p:embeddedFont>
      <p:font typeface="Albert Sans"/>
      <p:regular r:id="rId35"/>
      <p:bold r:id="rId36"/>
      <p:italic r:id="rId37"/>
      <p:boldItalic r:id="rId38"/>
    </p:embeddedFont>
    <p:embeddedFont>
      <p:font typeface="Syne SemiBold"/>
      <p:regular r:id="rId39"/>
      <p:bold r:id="rId40"/>
    </p:embeddedFont>
    <p:embeddedFont>
      <p:font typeface="Syne Medium"/>
      <p:regular r:id="rId41"/>
      <p:bold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4F013D-388E-4E0D-A32E-28BD9A0A8269}">
  <a:tblStyle styleId="{CC4F013D-388E-4E0D-A32E-28BD9A0A82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yneSemiBold-bold.fntdata"/><Relationship Id="rId20" Type="http://schemas.openxmlformats.org/officeDocument/2006/relationships/slide" Target="slides/slide15.xml"/><Relationship Id="rId42" Type="http://schemas.openxmlformats.org/officeDocument/2006/relationships/font" Target="fonts/SyneMedium-bold.fntdata"/><Relationship Id="rId41" Type="http://schemas.openxmlformats.org/officeDocument/2006/relationships/font" Target="fonts/SyneMedium-regular.fntdata"/><Relationship Id="rId22" Type="http://schemas.openxmlformats.org/officeDocument/2006/relationships/font" Target="fonts/Ubuntu-bold.fntdata"/><Relationship Id="rId44" Type="http://schemas.openxmlformats.org/officeDocument/2006/relationships/font" Target="fonts/OpenSans-bold.fntdata"/><Relationship Id="rId21" Type="http://schemas.openxmlformats.org/officeDocument/2006/relationships/font" Target="fonts/Ubuntu-regular.fntdata"/><Relationship Id="rId43" Type="http://schemas.openxmlformats.org/officeDocument/2006/relationships/font" Target="fonts/OpenSans-regular.fntdata"/><Relationship Id="rId24" Type="http://schemas.openxmlformats.org/officeDocument/2006/relationships/font" Target="fonts/Ubuntu-boldItalic.fntdata"/><Relationship Id="rId46" Type="http://schemas.openxmlformats.org/officeDocument/2006/relationships/font" Target="fonts/OpenSans-boldItalic.fntdata"/><Relationship Id="rId23" Type="http://schemas.openxmlformats.org/officeDocument/2006/relationships/font" Target="fonts/Ubuntu-italic.fntdata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Medium-italic.fntdata"/><Relationship Id="rId30" Type="http://schemas.openxmlformats.org/officeDocument/2006/relationships/font" Target="fonts/UbuntuMedium-bold.fntdata"/><Relationship Id="rId11" Type="http://schemas.openxmlformats.org/officeDocument/2006/relationships/slide" Target="slides/slide6.xml"/><Relationship Id="rId33" Type="http://schemas.openxmlformats.org/officeDocument/2006/relationships/font" Target="fonts/Syne-regular.fntdata"/><Relationship Id="rId10" Type="http://schemas.openxmlformats.org/officeDocument/2006/relationships/slide" Target="slides/slide5.xml"/><Relationship Id="rId32" Type="http://schemas.openxmlformats.org/officeDocument/2006/relationships/font" Target="fonts/Ubuntu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AlbertSans-regular.fntdata"/><Relationship Id="rId12" Type="http://schemas.openxmlformats.org/officeDocument/2006/relationships/slide" Target="slides/slide7.xml"/><Relationship Id="rId34" Type="http://schemas.openxmlformats.org/officeDocument/2006/relationships/font" Target="fonts/Syne-bold.fntdata"/><Relationship Id="rId15" Type="http://schemas.openxmlformats.org/officeDocument/2006/relationships/slide" Target="slides/slide10.xml"/><Relationship Id="rId37" Type="http://schemas.openxmlformats.org/officeDocument/2006/relationships/font" Target="fonts/AlbertSans-italic.fntdata"/><Relationship Id="rId14" Type="http://schemas.openxmlformats.org/officeDocument/2006/relationships/slide" Target="slides/slide9.xml"/><Relationship Id="rId36" Type="http://schemas.openxmlformats.org/officeDocument/2006/relationships/font" Target="fonts/AlbertSans-bold.fntdata"/><Relationship Id="rId17" Type="http://schemas.openxmlformats.org/officeDocument/2006/relationships/slide" Target="slides/slide12.xml"/><Relationship Id="rId39" Type="http://schemas.openxmlformats.org/officeDocument/2006/relationships/font" Target="fonts/Syne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Albert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84bb71a1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84bb71a1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84bb71a1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84bb71a1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4d99d1a7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4d99d1a7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84bb71a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84bb71a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2693c91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2693c91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1d34b815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1d34b815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7ab2cd00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7ab2cd00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84bb71a1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84bb71a1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84bb71a1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84bb71a1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84bb71a1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84bb71a1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84bb71a1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84bb71a1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84bb71a1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84bb71a1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techstartup-osc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539500"/>
            <a:ext cx="77175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0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389400" y="3946400"/>
            <a:ext cx="30414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 title="techstartup-osc4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713225" y="539500"/>
            <a:ext cx="6576000" cy="9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b="0" sz="60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5607575" y="3961100"/>
            <a:ext cx="28233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techstartup-osc2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713225" y="539500"/>
            <a:ext cx="36864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 sz="30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2" type="title"/>
          </p:nvPr>
        </p:nvSpPr>
        <p:spPr>
          <a:xfrm>
            <a:off x="4494552" y="1951075"/>
            <a:ext cx="1013400" cy="62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3" type="title"/>
          </p:nvPr>
        </p:nvSpPr>
        <p:spPr>
          <a:xfrm>
            <a:off x="4494552" y="3306275"/>
            <a:ext cx="1013400" cy="62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4" type="title"/>
          </p:nvPr>
        </p:nvSpPr>
        <p:spPr>
          <a:xfrm>
            <a:off x="4494552" y="2628675"/>
            <a:ext cx="1013400" cy="62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5" type="title"/>
          </p:nvPr>
        </p:nvSpPr>
        <p:spPr>
          <a:xfrm>
            <a:off x="4494552" y="3983875"/>
            <a:ext cx="1013400" cy="62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559775" y="1951088"/>
            <a:ext cx="28710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5559775" y="2628688"/>
            <a:ext cx="28710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7" type="subTitle"/>
          </p:nvPr>
        </p:nvSpPr>
        <p:spPr>
          <a:xfrm>
            <a:off x="5559775" y="3306288"/>
            <a:ext cx="28710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8" type="subTitle"/>
          </p:nvPr>
        </p:nvSpPr>
        <p:spPr>
          <a:xfrm>
            <a:off x="5559775" y="3983888"/>
            <a:ext cx="28710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techstartup-osc3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4928800" y="1475100"/>
            <a:ext cx="3501900" cy="21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811975" y="539500"/>
            <a:ext cx="7618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5" name="Google Shape;65;p14"/>
          <p:cNvSpPr/>
          <p:nvPr>
            <p:ph idx="2" type="pic"/>
          </p:nvPr>
        </p:nvSpPr>
        <p:spPr>
          <a:xfrm>
            <a:off x="1" y="1476775"/>
            <a:ext cx="4294800" cy="3666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title="techstartup-osc5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762679" y="794675"/>
            <a:ext cx="7618500" cy="69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sz="40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85049" y="2398525"/>
            <a:ext cx="5196300" cy="19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techstartup-osc5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719750" y="3509900"/>
            <a:ext cx="32868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subTitle"/>
          </p:nvPr>
        </p:nvSpPr>
        <p:spPr>
          <a:xfrm>
            <a:off x="5137201" y="3499275"/>
            <a:ext cx="3286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subTitle"/>
          </p:nvPr>
        </p:nvSpPr>
        <p:spPr>
          <a:xfrm>
            <a:off x="5137201" y="1451925"/>
            <a:ext cx="3286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4" type="subTitle"/>
          </p:nvPr>
        </p:nvSpPr>
        <p:spPr>
          <a:xfrm>
            <a:off x="719750" y="2708600"/>
            <a:ext cx="32868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5" type="subTitle"/>
          </p:nvPr>
        </p:nvSpPr>
        <p:spPr>
          <a:xfrm>
            <a:off x="5137201" y="2697975"/>
            <a:ext cx="32868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6" type="subTitle"/>
          </p:nvPr>
        </p:nvSpPr>
        <p:spPr>
          <a:xfrm>
            <a:off x="5137204" y="650625"/>
            <a:ext cx="32868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techstartup-osc6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 title="techstartup-osc4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 title="techstartup-osc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title="techstartup-osc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715400" y="1710171"/>
            <a:ext cx="2392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2" type="subTitle"/>
          </p:nvPr>
        </p:nvSpPr>
        <p:spPr>
          <a:xfrm>
            <a:off x="3376873" y="1710149"/>
            <a:ext cx="2392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3" type="subTitle"/>
          </p:nvPr>
        </p:nvSpPr>
        <p:spPr>
          <a:xfrm>
            <a:off x="715400" y="3498801"/>
            <a:ext cx="2392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4" type="subTitle"/>
          </p:nvPr>
        </p:nvSpPr>
        <p:spPr>
          <a:xfrm>
            <a:off x="3376873" y="3498797"/>
            <a:ext cx="2392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5" type="subTitle"/>
          </p:nvPr>
        </p:nvSpPr>
        <p:spPr>
          <a:xfrm>
            <a:off x="6033621" y="1710149"/>
            <a:ext cx="2392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6" type="subTitle"/>
          </p:nvPr>
        </p:nvSpPr>
        <p:spPr>
          <a:xfrm>
            <a:off x="6033621" y="3498797"/>
            <a:ext cx="2392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7" type="subTitle"/>
          </p:nvPr>
        </p:nvSpPr>
        <p:spPr>
          <a:xfrm>
            <a:off x="720114" y="1017725"/>
            <a:ext cx="23928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8" type="subTitle"/>
          </p:nvPr>
        </p:nvSpPr>
        <p:spPr>
          <a:xfrm>
            <a:off x="3381406" y="1017725"/>
            <a:ext cx="23928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9" type="subTitle"/>
          </p:nvPr>
        </p:nvSpPr>
        <p:spPr>
          <a:xfrm>
            <a:off x="6037972" y="1017725"/>
            <a:ext cx="23928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3" type="subTitle"/>
          </p:nvPr>
        </p:nvSpPr>
        <p:spPr>
          <a:xfrm>
            <a:off x="720114" y="2803098"/>
            <a:ext cx="23928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4" type="subTitle"/>
          </p:nvPr>
        </p:nvSpPr>
        <p:spPr>
          <a:xfrm>
            <a:off x="3381406" y="2803098"/>
            <a:ext cx="23928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5" type="subTitle"/>
          </p:nvPr>
        </p:nvSpPr>
        <p:spPr>
          <a:xfrm>
            <a:off x="6037972" y="2803098"/>
            <a:ext cx="23928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title="techstartup-osc.jpg"/>
          <p:cNvPicPr preferRelativeResize="0"/>
          <p:nvPr/>
        </p:nvPicPr>
        <p:blipFill rotWithShape="1">
          <a:blip r:embed="rId2">
            <a:alphaModFix/>
          </a:blip>
          <a:srcRect b="0" l="0" r="31124" t="3112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3585200"/>
            <a:ext cx="77178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0" sz="50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225" y="499725"/>
            <a:ext cx="1267500" cy="68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0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 title="techstartup-osc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21"/>
          <p:cNvSpPr txBox="1"/>
          <p:nvPr>
            <p:ph type="title"/>
          </p:nvPr>
        </p:nvSpPr>
        <p:spPr>
          <a:xfrm>
            <a:off x="713257" y="539500"/>
            <a:ext cx="2836800" cy="7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 sz="50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713225" y="1325575"/>
            <a:ext cx="28368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/>
        </p:nvSpPr>
        <p:spPr>
          <a:xfrm>
            <a:off x="5004275" y="3649552"/>
            <a:ext cx="3426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 title="techstartup-osc4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 title="techstartup-osc4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" name="Google Shape;22;p5"/>
          <p:cNvSpPr txBox="1"/>
          <p:nvPr>
            <p:ph type="title"/>
          </p:nvPr>
        </p:nvSpPr>
        <p:spPr>
          <a:xfrm>
            <a:off x="720000" y="3644300"/>
            <a:ext cx="29553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4592700" y="3268312"/>
            <a:ext cx="38382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589325" y="1219088"/>
            <a:ext cx="38382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4589325" y="646388"/>
            <a:ext cx="383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592700" y="2695612"/>
            <a:ext cx="383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title="techstartup-osc3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4928800" y="1475100"/>
            <a:ext cx="3501900" cy="21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811975" y="539488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7"/>
          <p:cNvSpPr/>
          <p:nvPr>
            <p:ph idx="2" type="pic"/>
          </p:nvPr>
        </p:nvSpPr>
        <p:spPr>
          <a:xfrm>
            <a:off x="1" y="1476775"/>
            <a:ext cx="4294800" cy="3666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 title="techstartup-osc.jpg"/>
          <p:cNvPicPr preferRelativeResize="0"/>
          <p:nvPr/>
        </p:nvPicPr>
        <p:blipFill rotWithShape="1">
          <a:blip r:embed="rId2">
            <a:alphaModFix/>
          </a:blip>
          <a:srcRect b="0" l="0" r="31124" t="3112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title="techstartup-osc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" type="subTitle"/>
          </p:nvPr>
        </p:nvSpPr>
        <p:spPr>
          <a:xfrm>
            <a:off x="4127425" y="4142600"/>
            <a:ext cx="47091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Image Classification Data from Carousell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Google Shape;117;p24"/>
          <p:cNvSpPr txBox="1"/>
          <p:nvPr>
            <p:ph type="ctrTitle"/>
          </p:nvPr>
        </p:nvSpPr>
        <p:spPr>
          <a:xfrm>
            <a:off x="713225" y="539500"/>
            <a:ext cx="77175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Clothes Dataset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292300" y="4604000"/>
            <a:ext cx="1536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872283 Fusaro Mattia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19" name="Google Shape;119;p24"/>
          <p:cNvCxnSpPr/>
          <p:nvPr/>
        </p:nvCxnSpPr>
        <p:spPr>
          <a:xfrm>
            <a:off x="1786900" y="4800200"/>
            <a:ext cx="788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1611725" y="4124700"/>
            <a:ext cx="73521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Ubuntu Medium"/>
                <a:ea typeface="Ubuntu Medium"/>
                <a:cs typeface="Ubuntu Medium"/>
                <a:sym typeface="Ubuntu Medium"/>
              </a:rPr>
              <a:t>Challenges and Solutions</a:t>
            </a:r>
            <a:endParaRPr sz="2400"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3" name="Google Shape;193;p33"/>
          <p:cNvSpPr txBox="1"/>
          <p:nvPr>
            <p:ph idx="2" type="title"/>
          </p:nvPr>
        </p:nvSpPr>
        <p:spPr>
          <a:xfrm>
            <a:off x="713225" y="499725"/>
            <a:ext cx="1267500" cy="6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04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292300" y="4604000"/>
            <a:ext cx="1536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872283 Fusaro Mattia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95" name="Google Shape;195;p33"/>
          <p:cNvCxnSpPr/>
          <p:nvPr/>
        </p:nvCxnSpPr>
        <p:spPr>
          <a:xfrm>
            <a:off x="1786900" y="4800200"/>
            <a:ext cx="788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3" type="subTitle"/>
          </p:nvPr>
        </p:nvSpPr>
        <p:spPr>
          <a:xfrm>
            <a:off x="5137200" y="1451925"/>
            <a:ext cx="39096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Long training time on complex models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Versioning issues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Underfitting in early models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Too many variables (hyperparameters)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Overwhelming settings to tune</a:t>
            </a:r>
            <a:endParaRPr/>
          </a:p>
        </p:txBody>
      </p:sp>
      <p:sp>
        <p:nvSpPr>
          <p:cNvPr id="201" name="Google Shape;201;p34"/>
          <p:cNvSpPr txBox="1"/>
          <p:nvPr>
            <p:ph idx="6" type="subTitle"/>
          </p:nvPr>
        </p:nvSpPr>
        <p:spPr>
          <a:xfrm>
            <a:off x="5137200" y="1065600"/>
            <a:ext cx="3286800" cy="3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Managing Complexity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800" y="1251234"/>
            <a:ext cx="2834850" cy="26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Ubuntu"/>
                <a:ea typeface="Ubuntu"/>
                <a:cs typeface="Ubuntu"/>
                <a:sym typeface="Ubuntu"/>
              </a:rPr>
              <a:t>Results</a:t>
            </a:r>
            <a:endParaRPr b="0" sz="30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graphicFrame>
        <p:nvGraphicFramePr>
          <p:cNvPr id="208" name="Google Shape;208;p35"/>
          <p:cNvGraphicFramePr/>
          <p:nvPr/>
        </p:nvGraphicFramePr>
        <p:xfrm>
          <a:off x="719938" y="1155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{CC4F013D-388E-4E0D-A32E-28BD9A0A8269}</a:tableStyleId>
              </a:tblPr>
              <a:tblGrid>
                <a:gridCol w="1468500"/>
                <a:gridCol w="1233275"/>
                <a:gridCol w="888325"/>
                <a:gridCol w="1060800"/>
                <a:gridCol w="1190200"/>
                <a:gridCol w="931425"/>
                <a:gridCol w="931425"/>
              </a:tblGrid>
              <a:tr h="27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Key Points</a:t>
                      </a:r>
                      <a:endParaRPr sz="1200">
                        <a:solidFill>
                          <a:schemeClr val="dk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Params</a:t>
                      </a:r>
                      <a:endParaRPr sz="1200">
                        <a:solidFill>
                          <a:schemeClr val="dk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Kernel</a:t>
                      </a:r>
                      <a:endParaRPr sz="1200">
                        <a:solidFill>
                          <a:schemeClr val="dk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Pooling Strategy</a:t>
                      </a:r>
                      <a:endParaRPr sz="1200">
                        <a:solidFill>
                          <a:schemeClr val="dk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Training Accuracy</a:t>
                      </a:r>
                      <a:endParaRPr sz="1200">
                        <a:solidFill>
                          <a:schemeClr val="dk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Prediction</a:t>
                      </a:r>
                      <a:endParaRPr sz="1200">
                        <a:solidFill>
                          <a:schemeClr val="dk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Ubuntu Medium"/>
                          <a:ea typeface="Ubuntu Medium"/>
                          <a:cs typeface="Ubuntu Medium"/>
                          <a:sym typeface="Ubuntu Medium"/>
                        </a:rPr>
                        <a:t>Accuracy</a:t>
                      </a:r>
                      <a:endParaRPr sz="1200">
                        <a:solidFill>
                          <a:schemeClr val="dk1"/>
                        </a:solidFill>
                        <a:latin typeface="Ubuntu Medium"/>
                        <a:ea typeface="Ubuntu Medium"/>
                        <a:cs typeface="Ubuntu Medium"/>
                        <a:sym typeface="Ubuntu Medium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AlexNet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Classic and Heavier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60 M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11x11 to 3x3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Max Pooling 3x3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6 %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6 %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AlexNet 3Conv Block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Expensive and Deep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9 M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5x5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Max Pooling 2x2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68 %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58 %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Sequential 5 Block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Efficient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and Reliable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 M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3x3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Max Pooling 2x2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67 %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57 %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Sequential 6 Block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Aggressive and Complex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20 M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5x5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Max Pooling 2x2 and end with Max Pooling 1x1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85 %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60 %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Sequential 5 Block with strides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Compromise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14 M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3x3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Max Pooling 2×2 and Strided Convolutions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63 %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48 %</a:t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1611725" y="4124700"/>
            <a:ext cx="73521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Ubuntu Medium"/>
                <a:ea typeface="Ubuntu Medium"/>
                <a:cs typeface="Ubuntu Medium"/>
                <a:sym typeface="Ubuntu Medium"/>
              </a:rPr>
              <a:t>Conclusions and Future</a:t>
            </a:r>
            <a:endParaRPr sz="2400"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4" name="Google Shape;214;p36"/>
          <p:cNvSpPr txBox="1"/>
          <p:nvPr>
            <p:ph idx="2" type="title"/>
          </p:nvPr>
        </p:nvSpPr>
        <p:spPr>
          <a:xfrm>
            <a:off x="713225" y="499725"/>
            <a:ext cx="1267500" cy="6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05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292300" y="4604000"/>
            <a:ext cx="1536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872283 Fusaro Mattia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16" name="Google Shape;216;p36"/>
          <p:cNvCxnSpPr/>
          <p:nvPr/>
        </p:nvCxnSpPr>
        <p:spPr>
          <a:xfrm>
            <a:off x="1786900" y="4800200"/>
            <a:ext cx="788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idx="3" type="subTitle"/>
          </p:nvPr>
        </p:nvSpPr>
        <p:spPr>
          <a:xfrm>
            <a:off x="5137200" y="1451925"/>
            <a:ext cx="4006800" cy="3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Limited dataset and suboptimal data augmentation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Restricted computational resources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Potential improvements include: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	Increasing the number of training epochs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more effective data augmentation techniques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batch normalization strategies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Experimenting with different learning rates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well-established solution exists: ResNet</a:t>
            </a:r>
            <a:endParaRPr/>
          </a:p>
        </p:txBody>
      </p:sp>
      <p:sp>
        <p:nvSpPr>
          <p:cNvPr id="222" name="Google Shape;222;p37"/>
          <p:cNvSpPr txBox="1"/>
          <p:nvPr>
            <p:ph idx="6" type="subTitle"/>
          </p:nvPr>
        </p:nvSpPr>
        <p:spPr>
          <a:xfrm>
            <a:off x="5137200" y="1065600"/>
            <a:ext cx="3909600" cy="3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Conclusions and </a:t>
            </a:r>
            <a:r>
              <a:rPr lang="en" sz="1400">
                <a:latin typeface="Ubuntu"/>
                <a:ea typeface="Ubuntu"/>
                <a:cs typeface="Ubuntu"/>
                <a:sym typeface="Ubuntu"/>
              </a:rPr>
              <a:t>Future</a:t>
            </a: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50" y="2157587"/>
            <a:ext cx="3738774" cy="216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687118" y="539500"/>
            <a:ext cx="26607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Thanks!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229" name="Google Shape;229;p38"/>
          <p:cNvSpPr txBox="1"/>
          <p:nvPr>
            <p:ph idx="4294967295" type="subTitle"/>
          </p:nvPr>
        </p:nvSpPr>
        <p:spPr>
          <a:xfrm>
            <a:off x="687109" y="1325575"/>
            <a:ext cx="4533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Thank you for your attention, wishing you a pleasant day.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292300" y="4604000"/>
            <a:ext cx="1441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872283 Fusaro Mattia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>
            <a:off x="1694093" y="4800200"/>
            <a:ext cx="739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713225" y="539500"/>
            <a:ext cx="36864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Ubuntu Medium"/>
                <a:ea typeface="Ubuntu Medium"/>
                <a:cs typeface="Ubuntu Medium"/>
                <a:sym typeface="Ubuntu Medium"/>
              </a:rPr>
              <a:t>Table of contents</a:t>
            </a:r>
            <a:endParaRPr sz="2400"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25" name="Google Shape;125;p25"/>
          <p:cNvSpPr txBox="1"/>
          <p:nvPr>
            <p:ph idx="2" type="title"/>
          </p:nvPr>
        </p:nvSpPr>
        <p:spPr>
          <a:xfrm>
            <a:off x="3828845" y="1079525"/>
            <a:ext cx="10134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01  / 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4842250" y="1094475"/>
            <a:ext cx="41274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The Importance of Image Recognition in Fashion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7" name="Google Shape;127;p25"/>
          <p:cNvSpPr txBox="1"/>
          <p:nvPr>
            <p:ph idx="2" type="title"/>
          </p:nvPr>
        </p:nvSpPr>
        <p:spPr>
          <a:xfrm>
            <a:off x="3828845" y="1699625"/>
            <a:ext cx="10134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02  / 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4842250" y="1699625"/>
            <a:ext cx="41274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Why CNNs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Google Shape;129;p25"/>
          <p:cNvSpPr txBox="1"/>
          <p:nvPr>
            <p:ph idx="2" type="title"/>
          </p:nvPr>
        </p:nvSpPr>
        <p:spPr>
          <a:xfrm>
            <a:off x="3828845" y="2319725"/>
            <a:ext cx="10134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03  / 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4842250" y="2319725"/>
            <a:ext cx="41274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Experiments and Model Testing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4842250" y="2939825"/>
            <a:ext cx="41274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Challenges and Solutions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4842250" y="3544975"/>
            <a:ext cx="41274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Conclusions and Future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3" name="Google Shape;133;p25"/>
          <p:cNvSpPr txBox="1"/>
          <p:nvPr>
            <p:ph idx="2" type="title"/>
          </p:nvPr>
        </p:nvSpPr>
        <p:spPr>
          <a:xfrm>
            <a:off x="3828845" y="2939825"/>
            <a:ext cx="10134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04  / 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" name="Google Shape;134;p25"/>
          <p:cNvSpPr txBox="1"/>
          <p:nvPr>
            <p:ph idx="2" type="title"/>
          </p:nvPr>
        </p:nvSpPr>
        <p:spPr>
          <a:xfrm>
            <a:off x="3828845" y="3544975"/>
            <a:ext cx="10134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05  / 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1611725" y="4124700"/>
            <a:ext cx="73521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Ubuntu Medium"/>
                <a:ea typeface="Ubuntu Medium"/>
                <a:cs typeface="Ubuntu Medium"/>
                <a:sym typeface="Ubuntu Medium"/>
              </a:rPr>
              <a:t>The Importance of Image Recognition in Fashion</a:t>
            </a:r>
            <a:endParaRPr sz="2400"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0" name="Google Shape;140;p26"/>
          <p:cNvSpPr txBox="1"/>
          <p:nvPr>
            <p:ph idx="2" type="title"/>
          </p:nvPr>
        </p:nvSpPr>
        <p:spPr>
          <a:xfrm>
            <a:off x="713225" y="499725"/>
            <a:ext cx="1267500" cy="6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01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292300" y="4604000"/>
            <a:ext cx="1536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872283 Fusaro Mattia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42" name="Google Shape;142;p26"/>
          <p:cNvCxnSpPr/>
          <p:nvPr/>
        </p:nvCxnSpPr>
        <p:spPr>
          <a:xfrm>
            <a:off x="1786900" y="4800200"/>
            <a:ext cx="788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3" type="subTitle"/>
          </p:nvPr>
        </p:nvSpPr>
        <p:spPr>
          <a:xfrm>
            <a:off x="5137200" y="1451925"/>
            <a:ext cx="39096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is one of the most valuable resources.</a:t>
            </a:r>
            <a:br>
              <a:rPr lang="en"/>
            </a:br>
            <a:r>
              <a:rPr lang="en"/>
              <a:t>( I know that from my personal experience 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It helps make smarter, evidence-based decisions, Data turns information into action.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project explores unstructured data through image classification, aiming to understand and address key challenges in the fashion domain.</a:t>
            </a:r>
            <a:endParaRPr/>
          </a:p>
        </p:txBody>
      </p:sp>
      <p:sp>
        <p:nvSpPr>
          <p:cNvPr id="148" name="Google Shape;148;p27"/>
          <p:cNvSpPr txBox="1"/>
          <p:nvPr>
            <p:ph idx="6" type="subTitle"/>
          </p:nvPr>
        </p:nvSpPr>
        <p:spPr>
          <a:xfrm>
            <a:off x="5137200" y="1065600"/>
            <a:ext cx="3286800" cy="3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Data is the New Gold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00" y="1193800"/>
            <a:ext cx="4136873" cy="27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3" type="subTitle"/>
          </p:nvPr>
        </p:nvSpPr>
        <p:spPr>
          <a:xfrm>
            <a:off x="5137200" y="1451925"/>
            <a:ext cx="39096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Dataset of fashion images from Carousell, an online marketplace.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15 clothing categories including jeans, blazers, skirts, and jackets.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With variety like different colors, textures, styles, and lighting.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goal is to train a neural network to classify clothing types automatically.</a:t>
            </a:r>
            <a:endParaRPr/>
          </a:p>
        </p:txBody>
      </p:sp>
      <p:sp>
        <p:nvSpPr>
          <p:cNvPr id="155" name="Google Shape;155;p28"/>
          <p:cNvSpPr txBox="1"/>
          <p:nvPr>
            <p:ph idx="6" type="subTitle"/>
          </p:nvPr>
        </p:nvSpPr>
        <p:spPr>
          <a:xfrm>
            <a:off x="5137200" y="1065600"/>
            <a:ext cx="3944400" cy="3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Image Classification for Fashion E-Commerce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50" y="1629913"/>
            <a:ext cx="3425974" cy="18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1611725" y="4124700"/>
            <a:ext cx="73521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Ubuntu Medium"/>
                <a:ea typeface="Ubuntu Medium"/>
                <a:cs typeface="Ubuntu Medium"/>
                <a:sym typeface="Ubuntu Medium"/>
              </a:rPr>
              <a:t>Why CNNs</a:t>
            </a:r>
            <a:endParaRPr sz="2400"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62" name="Google Shape;162;p29"/>
          <p:cNvSpPr txBox="1"/>
          <p:nvPr>
            <p:ph idx="2" type="title"/>
          </p:nvPr>
        </p:nvSpPr>
        <p:spPr>
          <a:xfrm>
            <a:off x="713225" y="499725"/>
            <a:ext cx="1267500" cy="6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02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292300" y="4604000"/>
            <a:ext cx="1536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872283 Fusaro Mattia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64" name="Google Shape;164;p29"/>
          <p:cNvCxnSpPr/>
          <p:nvPr/>
        </p:nvCxnSpPr>
        <p:spPr>
          <a:xfrm>
            <a:off x="1786900" y="4800200"/>
            <a:ext cx="788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idx="3" type="subTitle"/>
          </p:nvPr>
        </p:nvSpPr>
        <p:spPr>
          <a:xfrm>
            <a:off x="5137200" y="1451925"/>
            <a:ext cx="39096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Designed to handle high-dimensional image input efficiently.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 convolutional layers to detect local patterns.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Apply pooling layers to reduce dimensionality and retain important features.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</a:t>
            </a:r>
            <a:r>
              <a:rPr lang="en"/>
              <a:t>ow-level to high-level features.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Require fewer parameters than fully connected networks thanks to weight sharing.</a:t>
            </a:r>
            <a:endParaRPr/>
          </a:p>
        </p:txBody>
      </p:sp>
      <p:sp>
        <p:nvSpPr>
          <p:cNvPr id="170" name="Google Shape;170;p30"/>
          <p:cNvSpPr txBox="1"/>
          <p:nvPr>
            <p:ph idx="6" type="subTitle"/>
          </p:nvPr>
        </p:nvSpPr>
        <p:spPr>
          <a:xfrm>
            <a:off x="5137200" y="1065600"/>
            <a:ext cx="3286800" cy="3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CNNs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75" y="1396849"/>
            <a:ext cx="4184325" cy="23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1611725" y="4124700"/>
            <a:ext cx="73521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Ubuntu Medium"/>
                <a:ea typeface="Ubuntu Medium"/>
                <a:cs typeface="Ubuntu Medium"/>
                <a:sym typeface="Ubuntu Medium"/>
              </a:rPr>
              <a:t>Experiments and Model Testing</a:t>
            </a:r>
            <a:endParaRPr sz="2400"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 Medium"/>
              <a:ea typeface="Ubuntu Medium"/>
              <a:cs typeface="Ubuntu Medium"/>
              <a:sym typeface="Ubuntu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7" name="Google Shape;177;p31"/>
          <p:cNvSpPr txBox="1"/>
          <p:nvPr>
            <p:ph idx="2" type="title"/>
          </p:nvPr>
        </p:nvSpPr>
        <p:spPr>
          <a:xfrm>
            <a:off x="713225" y="499725"/>
            <a:ext cx="1267500" cy="6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edium"/>
                <a:ea typeface="Ubuntu Medium"/>
                <a:cs typeface="Ubuntu Medium"/>
                <a:sym typeface="Ubuntu Medium"/>
              </a:rPr>
              <a:t>03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292300" y="4604000"/>
            <a:ext cx="1536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872283 Fusaro Mattia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79" name="Google Shape;179;p31"/>
          <p:cNvCxnSpPr/>
          <p:nvPr/>
        </p:nvCxnSpPr>
        <p:spPr>
          <a:xfrm>
            <a:off x="1786900" y="4800200"/>
            <a:ext cx="788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3" type="subTitle"/>
          </p:nvPr>
        </p:nvSpPr>
        <p:spPr>
          <a:xfrm>
            <a:off x="5137200" y="1451925"/>
            <a:ext cx="4006800" cy="27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Used ImageDataGenerator with advanced augmentation (flip, rotate, zoom, shear, shift)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Compiled all with Adam optimizer (lr=0.001), categorical crossentropy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Applied callbacks: EarlyStopping (patience=5), ReduceLROnPlateau (factor=0.3, patience=3)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Trained for up to 40 epochs with validation split (20%)</a:t>
            </a:r>
            <a:endParaRPr/>
          </a:p>
        </p:txBody>
      </p:sp>
      <p:sp>
        <p:nvSpPr>
          <p:cNvPr id="185" name="Google Shape;185;p32"/>
          <p:cNvSpPr txBox="1"/>
          <p:nvPr>
            <p:ph idx="6" type="subTitle"/>
          </p:nvPr>
        </p:nvSpPr>
        <p:spPr>
          <a:xfrm>
            <a:off x="5137200" y="1065600"/>
            <a:ext cx="3909600" cy="3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Exploring Architectures &amp; Training Strategies</a:t>
            </a:r>
            <a:endParaRPr/>
          </a:p>
        </p:txBody>
      </p:sp>
      <p:sp>
        <p:nvSpPr>
          <p:cNvPr id="186" name="Google Shape;186;p32"/>
          <p:cNvSpPr txBox="1"/>
          <p:nvPr>
            <p:ph idx="6" type="subTitle"/>
          </p:nvPr>
        </p:nvSpPr>
        <p:spPr>
          <a:xfrm>
            <a:off x="0" y="1065600"/>
            <a:ext cx="4646100" cy="3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Ubuntu"/>
                <a:ea typeface="Ubuntu"/>
                <a:cs typeface="Ubuntu"/>
                <a:sym typeface="Ubuntu"/>
              </a:rPr>
              <a:t>Trained multiple CNN architectures based on AlexNet:</a:t>
            </a:r>
            <a:endParaRPr/>
          </a:p>
        </p:txBody>
      </p:sp>
      <p:sp>
        <p:nvSpPr>
          <p:cNvPr id="187" name="Google Shape;187;p32"/>
          <p:cNvSpPr txBox="1"/>
          <p:nvPr>
            <p:ph idx="3" type="subTitle"/>
          </p:nvPr>
        </p:nvSpPr>
        <p:spPr>
          <a:xfrm>
            <a:off x="319650" y="1451925"/>
            <a:ext cx="4006800" cy="27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Original AlexNet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Original AlexNet-style with 3 Conv2D layers per block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Modified sequential models with BatchNormalization after each Conv2D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Variations with MaxPooling2D(2,2) and strided convolutions replacing pooling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Tested different input image sizes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