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80" r:id="rId3"/>
    <p:sldId id="275" r:id="rId4"/>
    <p:sldId id="282" r:id="rId5"/>
    <p:sldId id="283" r:id="rId6"/>
    <p:sldId id="285" r:id="rId7"/>
    <p:sldId id="281" r:id="rId8"/>
    <p:sldId id="286" r:id="rId9"/>
    <p:sldId id="287" r:id="rId10"/>
    <p:sldId id="284" r:id="rId11"/>
    <p:sldId id="288" r:id="rId12"/>
    <p:sldId id="289" r:id="rId13"/>
    <p:sldId id="290" r:id="rId14"/>
    <p:sldId id="291" r:id="rId15"/>
    <p:sldId id="292" r:id="rId16"/>
    <p:sldId id="29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7" autoAdjust="0"/>
    <p:restoredTop sz="94660"/>
  </p:normalViewPr>
  <p:slideViewPr>
    <p:cSldViewPr snapToGrid="0">
      <p:cViewPr>
        <p:scale>
          <a:sx n="66" d="100"/>
          <a:sy n="66" d="100"/>
        </p:scale>
        <p:origin x="12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1/21/2022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chi.aliyun.com/competition/entrance/231576/introduction?spm=5176.12281949.1003.1.493e2448R3Qc5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0060-ED64-4562-B1FA-BCF21D29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</a:rPr>
              <a:t>朴素贝叶斯模型在</a:t>
            </a:r>
            <a:br>
              <a:rPr lang="en-US" altLang="zh-CN" sz="4400" dirty="0">
                <a:solidFill>
                  <a:schemeClr val="tx1"/>
                </a:solidFill>
              </a:rPr>
            </a:br>
            <a:r>
              <a:rPr lang="zh-CN" altLang="en-US" sz="4400" dirty="0">
                <a:solidFill>
                  <a:schemeClr val="tx1"/>
                </a:solidFill>
              </a:rPr>
              <a:t>天猫双十一复购预测中的应用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D39CC5-83C1-4C6E-9F19-770D10BDC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61757"/>
            <a:ext cx="7891272" cy="1069848"/>
          </a:xfrm>
        </p:spPr>
        <p:txBody>
          <a:bodyPr/>
          <a:lstStyle/>
          <a:p>
            <a:r>
              <a:rPr lang="zh-CN" altLang="en-US" dirty="0"/>
              <a:t>柯金宏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203836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数据预处理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E44A47-07BB-4B8C-AD92-30BEC14E3483}"/>
              </a:ext>
            </a:extLst>
          </p:cNvPr>
          <p:cNvSpPr txBox="1"/>
          <p:nvPr/>
        </p:nvSpPr>
        <p:spPr>
          <a:xfrm>
            <a:off x="1159685" y="2416231"/>
            <a:ext cx="7981421" cy="32183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zh-CN" altLang="en-US" dirty="0"/>
              <a:t>年龄已经过分箱处理</a:t>
            </a:r>
            <a:endParaRPr lang="en-US" altLang="zh-CN" dirty="0"/>
          </a:p>
          <a:p>
            <a:r>
              <a:rPr lang="zh-CN" altLang="en-US" dirty="0"/>
              <a:t>缺失值性别和年龄分别按众数填充，品牌相关变量按均值填充</a:t>
            </a:r>
            <a:endParaRPr lang="en-US" altLang="zh-CN" dirty="0"/>
          </a:p>
          <a:p>
            <a:r>
              <a:rPr lang="zh-CN" altLang="en-US" dirty="0"/>
              <a:t>性别填充为女性，</a:t>
            </a:r>
            <a:endParaRPr lang="en-US" altLang="zh-CN" dirty="0"/>
          </a:p>
          <a:p>
            <a:r>
              <a:rPr lang="zh-CN" altLang="en-US" dirty="0"/>
              <a:t>年龄填充为</a:t>
            </a:r>
            <a:r>
              <a:rPr lang="en-US" altLang="zh-CN" dirty="0"/>
              <a:t>25-29</a:t>
            </a:r>
            <a:r>
              <a:rPr lang="zh-CN" altLang="en-US" dirty="0"/>
              <a:t>岁的区间</a:t>
            </a:r>
            <a:endParaRPr lang="en-US" altLang="zh-CN" dirty="0"/>
          </a:p>
          <a:p>
            <a:r>
              <a:rPr lang="zh-CN" altLang="en-US" dirty="0"/>
              <a:t>与品牌相关的变量属于连续变量，按均值进行填充。</a:t>
            </a:r>
          </a:p>
          <a:p>
            <a:r>
              <a:rPr lang="zh-CN" altLang="en-US" dirty="0"/>
              <a:t>对年龄以及其他连续变量进行了最大最小归一化。</a:t>
            </a:r>
          </a:p>
        </p:txBody>
      </p:sp>
    </p:spTree>
    <p:extLst>
      <p:ext uri="{BB962C8B-B14F-4D97-AF65-F5344CB8AC3E}">
        <p14:creationId xmlns:p14="http://schemas.microsoft.com/office/powerpoint/2010/main" val="81369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特征间的相关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F48436-883C-4F89-BC46-3FB0EAB3A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04" y="1647669"/>
            <a:ext cx="5831419" cy="51188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EEB67A-CE63-4349-88C4-02A138C0B9FE}"/>
              </a:ext>
            </a:extLst>
          </p:cNvPr>
          <p:cNvSpPr txBox="1"/>
          <p:nvPr/>
        </p:nvSpPr>
        <p:spPr>
          <a:xfrm>
            <a:off x="7113608" y="1647669"/>
            <a:ext cx="5078392" cy="40186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zh-CN" altLang="zh-CN" dirty="0"/>
              <a:t>各指标和标签（是否复购）的相关性较低。</a:t>
            </a:r>
            <a:endParaRPr lang="en-US" altLang="zh-CN" dirty="0"/>
          </a:p>
          <a:p>
            <a:r>
              <a:rPr lang="zh-CN" altLang="zh-CN" dirty="0"/>
              <a:t>和标签相关最高的变量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某对卖家</a:t>
            </a:r>
            <a:r>
              <a:rPr lang="en-US" altLang="zh-CN" dirty="0"/>
              <a:t>-</a:t>
            </a:r>
            <a:r>
              <a:rPr lang="zh-CN" altLang="zh-CN" dirty="0"/>
              <a:t>品牌下，所有用户购买天数的平均数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相关系数为仅为</a:t>
            </a:r>
            <a:r>
              <a:rPr lang="en-US" altLang="zh-CN" dirty="0"/>
              <a:t>0.11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用户聚合特征</a:t>
            </a:r>
            <a:r>
              <a:rPr lang="zh-CN" altLang="en-US" dirty="0"/>
              <a:t>之间，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购买行为次数和购买商品个数</a:t>
            </a:r>
            <a:r>
              <a:rPr lang="zh-CN" altLang="zh-CN" dirty="0"/>
              <a:t>之间存在共线性。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模型构建：决策树模型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8ABC96-D68D-4F71-891B-597A59D955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85" y="1868108"/>
            <a:ext cx="6803372" cy="34909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A277839-4D1A-41C6-BF45-DB1FFFE05734}"/>
              </a:ext>
            </a:extLst>
          </p:cNvPr>
          <p:cNvSpPr txBox="1"/>
          <p:nvPr/>
        </p:nvSpPr>
        <p:spPr>
          <a:xfrm>
            <a:off x="1310833" y="5359075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对于每个卖家，其买家购买天数标准差是做重要的变量，该变量表明卖家所卖的商品受众类型较多，既有经常购买的用户，也有一次性购买的用户。其次是年龄、购买行为占比。</a:t>
            </a:r>
          </a:p>
        </p:txBody>
      </p:sp>
    </p:spTree>
    <p:extLst>
      <p:ext uri="{BB962C8B-B14F-4D97-AF65-F5344CB8AC3E}">
        <p14:creationId xmlns:p14="http://schemas.microsoft.com/office/powerpoint/2010/main" val="406560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单个模型评价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C57415-CDEE-448A-8CBD-A1397468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751" y="2365279"/>
            <a:ext cx="8524377" cy="282955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3298C1-06F8-4400-9587-170A20120B5F}"/>
              </a:ext>
            </a:extLst>
          </p:cNvPr>
          <p:cNvSpPr txBox="1"/>
          <p:nvPr/>
        </p:nvSpPr>
        <p:spPr>
          <a:xfrm>
            <a:off x="1276110" y="5321369"/>
            <a:ext cx="6186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AUC</a:t>
            </a:r>
            <a:r>
              <a:rPr lang="zh-CN" altLang="en-US" dirty="0"/>
              <a:t>为评价指标，朴素贝叶斯模型的效果最好，</a:t>
            </a:r>
            <a:endParaRPr lang="en-US" altLang="zh-CN" dirty="0"/>
          </a:p>
          <a:p>
            <a:r>
              <a:rPr lang="zh-CN" altLang="en-US" dirty="0"/>
              <a:t>该模型的拟合时间也最快。</a:t>
            </a:r>
          </a:p>
        </p:txBody>
      </p:sp>
    </p:spTree>
    <p:extLst>
      <p:ext uri="{BB962C8B-B14F-4D97-AF65-F5344CB8AC3E}">
        <p14:creationId xmlns:p14="http://schemas.microsoft.com/office/powerpoint/2010/main" val="255067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集成学习：</a:t>
            </a:r>
            <a:r>
              <a:rPr lang="en-US" altLang="zh-CN" dirty="0"/>
              <a:t>Bagging</a:t>
            </a:r>
            <a:r>
              <a:rPr lang="zh-CN" altLang="en-US" dirty="0"/>
              <a:t>方法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0C0107-4F39-432C-B954-1CC67653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889" y="2250074"/>
            <a:ext cx="8982693" cy="29816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ED6885-CBEB-4311-9A80-035A2302AEB5}"/>
              </a:ext>
            </a:extLst>
          </p:cNvPr>
          <p:cNvSpPr txBox="1"/>
          <p:nvPr/>
        </p:nvSpPr>
        <p:spPr>
          <a:xfrm>
            <a:off x="1362919" y="5231757"/>
            <a:ext cx="6175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Bagging</a:t>
            </a:r>
            <a:r>
              <a:rPr lang="zh-CN" altLang="en-US" dirty="0"/>
              <a:t>方法对决策树模型有较大的提升，</a:t>
            </a:r>
            <a:endParaRPr lang="en-US" altLang="zh-CN" dirty="0"/>
          </a:p>
          <a:p>
            <a:r>
              <a:rPr lang="zh-CN" altLang="en-US" dirty="0"/>
              <a:t>而对朴素贝叶斯、</a:t>
            </a:r>
            <a:r>
              <a:rPr lang="en-US" altLang="zh-CN" dirty="0"/>
              <a:t>Logistic</a:t>
            </a:r>
            <a:r>
              <a:rPr lang="zh-CN" altLang="en-US" dirty="0"/>
              <a:t>、</a:t>
            </a:r>
            <a:r>
              <a:rPr lang="en-US" altLang="zh-CN" dirty="0"/>
              <a:t>SVM</a:t>
            </a:r>
            <a:r>
              <a:rPr lang="zh-CN" altLang="en-US" dirty="0"/>
              <a:t>几乎没有提升。</a:t>
            </a:r>
          </a:p>
        </p:txBody>
      </p:sp>
    </p:spTree>
    <p:extLst>
      <p:ext uri="{BB962C8B-B14F-4D97-AF65-F5344CB8AC3E}">
        <p14:creationId xmlns:p14="http://schemas.microsoft.com/office/powerpoint/2010/main" val="162255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模型预测效果验证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7994192-15AB-499C-95F2-EA05B46A0A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4922" y="2158309"/>
            <a:ext cx="2727017" cy="16093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8DFDB8-4496-4FDC-81AE-F9235D43C9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4922" y="4708526"/>
            <a:ext cx="7047434" cy="835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C5E490-B40E-4163-BC35-6F9E8F4B247F}"/>
              </a:ext>
            </a:extLst>
          </p:cNvPr>
          <p:cNvSpPr txBox="1"/>
          <p:nvPr/>
        </p:nvSpPr>
        <p:spPr>
          <a:xfrm>
            <a:off x="1577051" y="4330360"/>
            <a:ext cx="669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昵称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学校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成绩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提交日期</a:t>
            </a:r>
            <a:endParaRPr lang="zh-CN" altLang="en-US" dirty="0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060A5A25-73B8-4934-A775-300B92DD3629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201174" y="4002652"/>
            <a:ext cx="2082258" cy="16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455C3D3-2D10-4110-96D6-C814C005D4FF}"/>
              </a:ext>
            </a:extLst>
          </p:cNvPr>
          <p:cNvSpPr txBox="1"/>
          <p:nvPr/>
        </p:nvSpPr>
        <p:spPr>
          <a:xfrm>
            <a:off x="4664598" y="28227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自己的成绩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E0A0E2-022E-4BA7-B343-85253EE25CFF}"/>
              </a:ext>
            </a:extLst>
          </p:cNvPr>
          <p:cNvSpPr txBox="1"/>
          <p:nvPr/>
        </p:nvSpPr>
        <p:spPr>
          <a:xfrm>
            <a:off x="8537594" y="48178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比赛榜单</a:t>
            </a:r>
          </a:p>
        </p:txBody>
      </p:sp>
    </p:spTree>
    <p:extLst>
      <p:ext uri="{BB962C8B-B14F-4D97-AF65-F5344CB8AC3E}">
        <p14:creationId xmlns:p14="http://schemas.microsoft.com/office/powerpoint/2010/main" val="384294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结论与对策建议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169D12-C750-4AAE-BFC3-5C1DE8B3D7FA}"/>
              </a:ext>
            </a:extLst>
          </p:cNvPr>
          <p:cNvSpPr txBox="1"/>
          <p:nvPr/>
        </p:nvSpPr>
        <p:spPr>
          <a:xfrm>
            <a:off x="1159685" y="2158309"/>
            <a:ext cx="8690371" cy="27567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zh-CN" altLang="en-US" dirty="0"/>
              <a:t>对于该数据集，目前发现朴素贝叶斯模型的预测效果相较于</a:t>
            </a:r>
            <a:r>
              <a:rPr lang="en-US" altLang="zh-CN" dirty="0"/>
              <a:t>Logistic</a:t>
            </a:r>
            <a:r>
              <a:rPr lang="zh-CN" altLang="en-US" dirty="0"/>
              <a:t>回归、决策树和</a:t>
            </a:r>
            <a:r>
              <a:rPr lang="en-US" altLang="zh-CN" dirty="0"/>
              <a:t>SVM</a:t>
            </a:r>
            <a:r>
              <a:rPr lang="zh-CN" altLang="en-US" dirty="0"/>
              <a:t>的效果更好。</a:t>
            </a:r>
            <a:endParaRPr lang="en-US" altLang="zh-CN" dirty="0"/>
          </a:p>
          <a:p>
            <a:r>
              <a:rPr lang="zh-CN" altLang="en-US"/>
              <a:t>特征重要性排名：每个</a:t>
            </a:r>
            <a:r>
              <a:rPr lang="zh-CN" altLang="en-US" dirty="0"/>
              <a:t>商家的所有用户购买天数的平均值、标准差以及用户年龄对复购预测的作用更大。</a:t>
            </a:r>
            <a:endParaRPr lang="en-US" altLang="zh-CN" dirty="0"/>
          </a:p>
          <a:p>
            <a:r>
              <a:rPr lang="zh-CN" altLang="en-US" dirty="0"/>
              <a:t>少量的特征对模型预测效果并不理想，实际应用需要进行系统的特征工程，构建更多指标，并从中筛选出有效的指标。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38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0060-ED64-4562-B1FA-BCF21D29F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1"/>
                </a:solidFill>
              </a:rPr>
              <a:t>谢谢！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E95FD2C-8233-4C58-BD39-7E6DF683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研究问题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0148B4-AFD3-4E03-A069-28743933683E}"/>
              </a:ext>
            </a:extLst>
          </p:cNvPr>
          <p:cNvSpPr txBox="1"/>
          <p:nvPr/>
        </p:nvSpPr>
        <p:spPr>
          <a:xfrm>
            <a:off x="1159685" y="2290830"/>
            <a:ext cx="8209189" cy="235660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zh-CN" altLang="en-US" dirty="0"/>
              <a:t>背景：电商推出促销活动后，想判断哪些用户在活动后会再次购买，以达到精准营销、减少商家的宣传活动开支的作用。</a:t>
            </a:r>
            <a:endParaRPr lang="en-US" altLang="zh-CN" dirty="0"/>
          </a:p>
          <a:p>
            <a:r>
              <a:rPr lang="zh-CN" altLang="zh-CN" dirty="0"/>
              <a:t>根据电商用户过去</a:t>
            </a:r>
            <a:r>
              <a:rPr lang="en-US" altLang="zh-CN" dirty="0"/>
              <a:t>5</a:t>
            </a:r>
            <a:r>
              <a:rPr lang="zh-CN" altLang="zh-CN" dirty="0"/>
              <a:t>月至双</a:t>
            </a:r>
            <a:r>
              <a:rPr lang="en-US" altLang="zh-CN" dirty="0"/>
              <a:t>11</a:t>
            </a:r>
            <a:r>
              <a:rPr lang="zh-CN" altLang="zh-CN" dirty="0"/>
              <a:t>的网上购物消费的数据，预测双</a:t>
            </a:r>
            <a:r>
              <a:rPr lang="en-US" altLang="zh-CN" dirty="0"/>
              <a:t>11</a:t>
            </a:r>
            <a:r>
              <a:rPr lang="zh-CN" altLang="zh-CN" dirty="0"/>
              <a:t>过后的</a:t>
            </a:r>
            <a:r>
              <a:rPr lang="zh-CN" altLang="en-US" dirty="0"/>
              <a:t>是否会再次从该商家购买商品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二分类问题：会再次购买</a:t>
            </a:r>
            <a:r>
              <a:rPr lang="en-US" altLang="zh-CN" dirty="0"/>
              <a:t>/</a:t>
            </a:r>
            <a:r>
              <a:rPr lang="zh-CN" altLang="en-US" dirty="0"/>
              <a:t>不会再次购买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F0CD95-4533-436C-9C04-5A3F217D96E9}"/>
              </a:ext>
            </a:extLst>
          </p:cNvPr>
          <p:cNvSpPr txBox="1"/>
          <p:nvPr/>
        </p:nvSpPr>
        <p:spPr>
          <a:xfrm>
            <a:off x="4500919" y="5699129"/>
            <a:ext cx="6961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天猫复购预测之挑战</a:t>
            </a:r>
            <a:r>
              <a:rPr lang="en-US" altLang="zh-CN" dirty="0">
                <a:hlinkClick r:id="rId2"/>
              </a:rPr>
              <a:t>Baseline-</a:t>
            </a:r>
            <a:r>
              <a:rPr lang="zh-CN" altLang="en-US" dirty="0">
                <a:hlinkClick r:id="rId2"/>
              </a:rPr>
              <a:t>天池大赛</a:t>
            </a:r>
            <a:r>
              <a:rPr lang="en-US" altLang="zh-CN" dirty="0">
                <a:hlinkClick r:id="rId2"/>
              </a:rPr>
              <a:t>-</a:t>
            </a:r>
            <a:r>
              <a:rPr lang="zh-CN" altLang="en-US" dirty="0">
                <a:hlinkClick r:id="rId2"/>
              </a:rPr>
              <a:t>阿里云天池 </a:t>
            </a:r>
            <a:r>
              <a:rPr lang="en-US" altLang="zh-CN" dirty="0">
                <a:hlinkClick r:id="rId2"/>
              </a:rPr>
              <a:t>(aliyun.com)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本研究的逻辑框架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8999F216-EB81-4E00-B524-B1A26AD14A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542" y="2034484"/>
            <a:ext cx="5818916" cy="4541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735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原始数据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2E59CA-AA66-4E4C-8CC2-4A93F134E6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032"/>
          <a:stretch/>
        </p:blipFill>
        <p:spPr>
          <a:xfrm>
            <a:off x="1317828" y="2028783"/>
            <a:ext cx="2473122" cy="1245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223E4A-76FC-4A31-9ACF-B99779B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7" t="19092" r="62031"/>
          <a:stretch/>
        </p:blipFill>
        <p:spPr>
          <a:xfrm>
            <a:off x="1383659" y="4521369"/>
            <a:ext cx="2341459" cy="997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8D455B-B166-45BF-98F8-3960B13B9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 t="14995" r="19063"/>
          <a:stretch/>
        </p:blipFill>
        <p:spPr>
          <a:xfrm>
            <a:off x="1383658" y="5591719"/>
            <a:ext cx="5137433" cy="9971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E3A75C7-F24E-4861-B15D-A15DBE142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96" t="14995"/>
          <a:stretch/>
        </p:blipFill>
        <p:spPr>
          <a:xfrm>
            <a:off x="1317829" y="3362937"/>
            <a:ext cx="2341460" cy="10441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FBC4818-4E71-4002-82C6-3E12C8AC3FEB}"/>
              </a:ext>
            </a:extLst>
          </p:cNvPr>
          <p:cNvSpPr txBox="1"/>
          <p:nvPr/>
        </p:nvSpPr>
        <p:spPr>
          <a:xfrm>
            <a:off x="6141665" y="2466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训练数据（有标签）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D9384FF-55C0-4CDF-8CBD-79EEEDD21CC7}"/>
              </a:ext>
            </a:extLst>
          </p:cNvPr>
          <p:cNvSpPr txBox="1"/>
          <p:nvPr/>
        </p:nvSpPr>
        <p:spPr>
          <a:xfrm>
            <a:off x="5372224" y="370032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需要预测的数据（无标签）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97FFDA-B30D-4A99-A330-9249BA54C45F}"/>
              </a:ext>
            </a:extLst>
          </p:cNvPr>
          <p:cNvSpPr txBox="1"/>
          <p:nvPr/>
        </p:nvSpPr>
        <p:spPr>
          <a:xfrm>
            <a:off x="7064995" y="48352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人口学数据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03DAA1-3F1B-4590-9FD0-3A7B313A7E42}"/>
              </a:ext>
            </a:extLst>
          </p:cNvPr>
          <p:cNvSpPr txBox="1"/>
          <p:nvPr/>
        </p:nvSpPr>
        <p:spPr>
          <a:xfrm>
            <a:off x="6783058" y="5905621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用户活动日志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E9A1C4D-1B89-4AAC-9493-DFF1E9D0C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57" r="24830"/>
          <a:stretch/>
        </p:blipFill>
        <p:spPr>
          <a:xfrm>
            <a:off x="8344629" y="2058073"/>
            <a:ext cx="3031599" cy="2426704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B8693951-57E2-459A-995D-243CAC04B592}"/>
              </a:ext>
            </a:extLst>
          </p:cNvPr>
          <p:cNvGrpSpPr/>
          <p:nvPr/>
        </p:nvGrpSpPr>
        <p:grpSpPr>
          <a:xfrm>
            <a:off x="8607801" y="4436873"/>
            <a:ext cx="2869839" cy="1215642"/>
            <a:chOff x="8466884" y="4436873"/>
            <a:chExt cx="2869839" cy="121564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3A4C8B6-49F3-4E7F-991D-E09045E8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908" y="4436873"/>
              <a:ext cx="1741815" cy="1215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6142B49-AB1D-4BCB-8722-B488BEB41806}"/>
                </a:ext>
              </a:extLst>
            </p:cNvPr>
            <p:cNvGrpSpPr/>
            <p:nvPr/>
          </p:nvGrpSpPr>
          <p:grpSpPr>
            <a:xfrm>
              <a:off x="9930644" y="4704619"/>
              <a:ext cx="1063784" cy="684660"/>
              <a:chOff x="8565266" y="4704619"/>
              <a:chExt cx="1063784" cy="68466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C1B89AA-6E61-4B68-B37F-C5920F62CD2F}"/>
                  </a:ext>
                </a:extLst>
              </p:cNvPr>
              <p:cNvSpPr txBox="1"/>
              <p:nvPr/>
            </p:nvSpPr>
            <p:spPr>
              <a:xfrm>
                <a:off x="8565266" y="47046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男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E213341-AC11-4F44-8386-BB4BC51F29D2}"/>
                  </a:ext>
                </a:extLst>
              </p:cNvPr>
              <p:cNvSpPr txBox="1"/>
              <p:nvPr/>
            </p:nvSpPr>
            <p:spPr>
              <a:xfrm>
                <a:off x="9213552" y="501994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女</a:t>
                </a:r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F9F643A-C053-4E20-A0DA-11FD8A3870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96"/>
            <a:stretch/>
          </p:blipFill>
          <p:spPr bwMode="auto">
            <a:xfrm>
              <a:off x="8466884" y="4520484"/>
              <a:ext cx="1284185" cy="1096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11">
            <a:extLst>
              <a:ext uri="{FF2B5EF4-FFF2-40B4-BE49-F238E27FC236}">
                <a16:creationId xmlns:a16="http://schemas.microsoft.com/office/drawing/2014/main" id="{31ACE275-BC0D-4D70-90EB-D3E8F1F3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4A15405-3FE3-4057-8BD2-2C1EAF47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B595084-9AD2-4AD4-A869-8AF474CB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8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BC138BA-1F75-49C0-8DD7-A738953AC841}"/>
              </a:ext>
            </a:extLst>
          </p:cNvPr>
          <p:cNvGrpSpPr/>
          <p:nvPr/>
        </p:nvGrpSpPr>
        <p:grpSpPr>
          <a:xfrm>
            <a:off x="8611455" y="5749207"/>
            <a:ext cx="2508337" cy="899502"/>
            <a:chOff x="-1767557" y="5404578"/>
            <a:chExt cx="5228143" cy="1874837"/>
          </a:xfrm>
        </p:grpSpPr>
        <p:pic>
          <p:nvPicPr>
            <p:cNvPr id="37" name="图片 7">
              <a:extLst>
                <a:ext uri="{FF2B5EF4-FFF2-40B4-BE49-F238E27FC236}">
                  <a16:creationId xmlns:a16="http://schemas.microsoft.com/office/drawing/2014/main" id="{A198512A-2794-45F6-A0DA-BD5126081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67557" y="5404578"/>
              <a:ext cx="2628900" cy="1836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图片 8">
              <a:extLst>
                <a:ext uri="{FF2B5EF4-FFF2-40B4-BE49-F238E27FC236}">
                  <a16:creationId xmlns:a16="http://schemas.microsoft.com/office/drawing/2014/main" id="{96744689-1A50-4B90-AE55-87CDD0A95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561" y="5404578"/>
              <a:ext cx="2613025" cy="1874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45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年龄性别分布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1ACE275-BC0D-4D70-90EB-D3E8F1F3C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C4A15405-3FE3-4057-8BD2-2C1EAF47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D66719E2-F384-4451-B722-A00B2000218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"/>
          <a:stretch/>
        </p:blipFill>
        <p:spPr bwMode="auto">
          <a:xfrm>
            <a:off x="1159684" y="2250073"/>
            <a:ext cx="5846619" cy="34793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0949E70-8BC7-408F-AD44-13AE021DC79D}"/>
              </a:ext>
            </a:extLst>
          </p:cNvPr>
          <p:cNvSpPr txBox="1"/>
          <p:nvPr/>
        </p:nvSpPr>
        <p:spPr>
          <a:xfrm>
            <a:off x="7121325" y="2250073"/>
            <a:ext cx="4545956" cy="266438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zh-CN" altLang="en-US" dirty="0"/>
              <a:t>缺失值：年龄</a:t>
            </a:r>
            <a:r>
              <a:rPr lang="en-US" altLang="zh-CN" dirty="0"/>
              <a:t>22.43%</a:t>
            </a:r>
            <a:r>
              <a:rPr lang="zh-CN" altLang="en-US" dirty="0"/>
              <a:t>，</a:t>
            </a:r>
            <a:r>
              <a:rPr lang="zh-CN" altLang="zh-CN" dirty="0"/>
              <a:t>性别</a:t>
            </a:r>
            <a:r>
              <a:rPr lang="en-US" altLang="zh-CN" dirty="0"/>
              <a:t>2.46%</a:t>
            </a:r>
          </a:p>
          <a:p>
            <a:pPr marL="0" indent="0">
              <a:buNone/>
            </a:pPr>
            <a:r>
              <a:rPr lang="zh-CN" altLang="en-US" dirty="0"/>
              <a:t>（众数、平均数填补）</a:t>
            </a:r>
            <a:endParaRPr lang="en-US" altLang="zh-CN" dirty="0"/>
          </a:p>
          <a:p>
            <a:r>
              <a:rPr lang="zh-CN" altLang="en-US" dirty="0"/>
              <a:t>年龄</a:t>
            </a:r>
            <a:r>
              <a:rPr lang="zh-CN" altLang="zh-CN" dirty="0"/>
              <a:t>集中于</a:t>
            </a:r>
            <a:r>
              <a:rPr lang="en-US" altLang="zh-CN" dirty="0"/>
              <a:t>25</a:t>
            </a:r>
            <a:r>
              <a:rPr lang="zh-CN" altLang="zh-CN" dirty="0"/>
              <a:t>至</a:t>
            </a:r>
            <a:r>
              <a:rPr lang="en-US" altLang="zh-CN" dirty="0"/>
              <a:t>34</a:t>
            </a:r>
            <a:r>
              <a:rPr lang="zh-CN" altLang="zh-CN" dirty="0"/>
              <a:t>岁</a:t>
            </a:r>
            <a:endParaRPr lang="en-US" altLang="zh-CN" dirty="0"/>
          </a:p>
          <a:p>
            <a:r>
              <a:rPr lang="zh-CN" altLang="zh-CN" dirty="0"/>
              <a:t>性别</a:t>
            </a:r>
            <a:r>
              <a:rPr lang="zh-CN" altLang="en-US" dirty="0"/>
              <a:t>：</a:t>
            </a:r>
            <a:r>
              <a:rPr lang="zh-CN" altLang="zh-CN" dirty="0"/>
              <a:t>女性</a:t>
            </a:r>
            <a:r>
              <a:rPr lang="zh-CN" altLang="en-US" dirty="0"/>
              <a:t>居多</a:t>
            </a:r>
            <a:r>
              <a:rPr lang="zh-CN" altLang="zh-CN" dirty="0"/>
              <a:t>占</a:t>
            </a:r>
            <a:r>
              <a:rPr lang="en-US" altLang="zh-CN" dirty="0"/>
              <a:t>68.86%</a:t>
            </a:r>
          </a:p>
          <a:p>
            <a:pPr marL="0" indent="0">
              <a:buNone/>
            </a:pPr>
            <a:r>
              <a:rPr lang="en-US" altLang="zh-CN" dirty="0"/>
              <a:t>                 </a:t>
            </a:r>
            <a:r>
              <a:rPr lang="zh-CN" altLang="zh-CN" dirty="0"/>
              <a:t>男性占</a:t>
            </a:r>
            <a:r>
              <a:rPr lang="en-US" altLang="zh-CN" dirty="0"/>
              <a:t>28.68%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78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用户日志表中的时间序列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E7B8D2-5463-4022-8AF4-425F7926A600}"/>
              </a:ext>
            </a:extLst>
          </p:cNvPr>
          <p:cNvSpPr txBox="1"/>
          <p:nvPr/>
        </p:nvSpPr>
        <p:spPr>
          <a:xfrm>
            <a:off x="6774085" y="653828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11</a:t>
            </a:r>
            <a:r>
              <a:rPr lang="zh-CN" altLang="zh-CN" sz="1800" dirty="0"/>
              <a:t>月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9AE1F5-AEF5-4003-BEEA-4A329B9D4AA4}"/>
              </a:ext>
            </a:extLst>
          </p:cNvPr>
          <p:cNvGrpSpPr/>
          <p:nvPr/>
        </p:nvGrpSpPr>
        <p:grpSpPr>
          <a:xfrm>
            <a:off x="1298581" y="1659356"/>
            <a:ext cx="7484199" cy="5251540"/>
            <a:chOff x="2294004" y="1659356"/>
            <a:chExt cx="7484199" cy="52515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DC695CA-ED8F-46ED-9356-5DD4D709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4004" y="1659356"/>
              <a:ext cx="7321189" cy="257644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D89964-C29E-4AB4-A128-DDBF48DCC596}"/>
                </a:ext>
              </a:extLst>
            </p:cNvPr>
            <p:cNvSpPr txBox="1"/>
            <p:nvPr/>
          </p:nvSpPr>
          <p:spPr>
            <a:xfrm>
              <a:off x="3684133" y="6462504"/>
              <a:ext cx="6094070" cy="448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  <a:buClr>
                  <a:schemeClr val="accent1">
                    <a:lumMod val="75000"/>
                  </a:schemeClr>
                </a:buClr>
                <a:buSzPct val="85000"/>
                <a:buFont typeface="Arial" panose="020B0604020202020204" pitchFamily="34" charset="0"/>
              </a:pPr>
              <a:r>
                <a:rPr lang="en-US" altLang="zh-CN" sz="2000" dirty="0"/>
                <a:t> 5</a:t>
              </a:r>
              <a:r>
                <a:rPr lang="zh-CN" altLang="zh-CN" sz="2000" dirty="0"/>
                <a:t>月至</a:t>
              </a:r>
              <a:r>
                <a:rPr lang="en-US" altLang="zh-CN" sz="2000" dirty="0"/>
                <a:t>10</a:t>
              </a:r>
              <a:r>
                <a:rPr lang="zh-CN" altLang="zh-CN" sz="2000" dirty="0"/>
                <a:t>月</a:t>
              </a:r>
              <a:endParaRPr lang="zh-CN" altLang="en-US" sz="2000" dirty="0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B1FAB9F3-8739-483D-9424-278DA8D2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167"/>
            <a:stretch/>
          </p:blipFill>
          <p:spPr>
            <a:xfrm>
              <a:off x="6180099" y="1744404"/>
              <a:ext cx="3416824" cy="246235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58E62AC-E411-4E8C-8AE6-880DCA78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601" y="4111292"/>
              <a:ext cx="7321189" cy="2462357"/>
            </a:xfrm>
            <a:prstGeom prst="rect">
              <a:avLst/>
            </a:prstGeom>
          </p:spPr>
        </p:pic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E417089C-61FB-48A3-A201-BCE0F68E9D41}"/>
              </a:ext>
            </a:extLst>
          </p:cNvPr>
          <p:cNvSpPr txBox="1"/>
          <p:nvPr/>
        </p:nvSpPr>
        <p:spPr>
          <a:xfrm>
            <a:off x="8619770" y="2374693"/>
            <a:ext cx="3572230" cy="266438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sz="20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en-US" altLang="zh-CN" dirty="0"/>
              <a:t>6</a:t>
            </a:r>
            <a:r>
              <a:rPr lang="zh-CN" altLang="zh-CN" dirty="0"/>
              <a:t>月</a:t>
            </a:r>
            <a:r>
              <a:rPr lang="en-US" altLang="zh-CN" dirty="0"/>
              <a:t>26</a:t>
            </a:r>
            <a:r>
              <a:rPr lang="zh-CN" altLang="zh-CN" dirty="0"/>
              <a:t>日、</a:t>
            </a:r>
            <a:r>
              <a:rPr lang="en-US" altLang="zh-CN" dirty="0"/>
              <a:t>9</a:t>
            </a:r>
            <a:r>
              <a:rPr lang="zh-CN" altLang="zh-CN" dirty="0"/>
              <a:t>月</a:t>
            </a:r>
            <a:r>
              <a:rPr lang="en-US" altLang="zh-CN" dirty="0"/>
              <a:t>9</a:t>
            </a:r>
            <a:r>
              <a:rPr lang="zh-CN" altLang="zh-CN" dirty="0"/>
              <a:t>日小高峰</a:t>
            </a:r>
            <a:endParaRPr lang="en-US" altLang="zh-CN" dirty="0"/>
          </a:p>
          <a:p>
            <a:r>
              <a:rPr lang="zh-CN" altLang="en-US" dirty="0"/>
              <a:t>双</a:t>
            </a:r>
            <a:r>
              <a:rPr lang="en-US" altLang="zh-CN" dirty="0"/>
              <a:t>11</a:t>
            </a:r>
            <a:r>
              <a:rPr lang="zh-CN" altLang="zh-CN" dirty="0"/>
              <a:t>日最高峰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个月开始</a:t>
            </a:r>
            <a:r>
              <a:rPr lang="zh-CN" altLang="zh-CN" dirty="0"/>
              <a:t>攀升</a:t>
            </a:r>
            <a:endParaRPr lang="en-US" altLang="zh-CN" dirty="0"/>
          </a:p>
          <a:p>
            <a:r>
              <a:rPr lang="zh-CN" altLang="zh-CN" dirty="0"/>
              <a:t>添加购物车次数极少，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dirty="0"/>
              <a:t>后续分析归为点击次数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9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用户日志表中实体关系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E131F70-709E-4ACB-BAA4-1CB1CCCE5E1E}"/>
              </a:ext>
            </a:extLst>
          </p:cNvPr>
          <p:cNvSpPr/>
          <p:nvPr/>
        </p:nvSpPr>
        <p:spPr>
          <a:xfrm>
            <a:off x="1266149" y="37852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买家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35F594F-B298-455B-967C-1048CA2C19A9}"/>
              </a:ext>
            </a:extLst>
          </p:cNvPr>
          <p:cNvSpPr/>
          <p:nvPr/>
        </p:nvSpPr>
        <p:spPr>
          <a:xfrm>
            <a:off x="7824383" y="248282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卖家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395675-33ED-41C8-AC02-9BC49F631F91}"/>
              </a:ext>
            </a:extLst>
          </p:cNvPr>
          <p:cNvSpPr/>
          <p:nvPr/>
        </p:nvSpPr>
        <p:spPr>
          <a:xfrm>
            <a:off x="4378847" y="37852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A595A04-6D1F-4C7D-940B-A0A2A4D6DFFC}"/>
              </a:ext>
            </a:extLst>
          </p:cNvPr>
          <p:cNvSpPr/>
          <p:nvPr/>
        </p:nvSpPr>
        <p:spPr>
          <a:xfrm>
            <a:off x="7824383" y="495622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商品类别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ED34388-9C5A-48D7-B0D6-5FD114D8DA54}"/>
              </a:ext>
            </a:extLst>
          </p:cNvPr>
          <p:cNvSpPr/>
          <p:nvPr/>
        </p:nvSpPr>
        <p:spPr>
          <a:xfrm>
            <a:off x="7928659" y="373283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品牌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B67EA13-A9C9-42D8-8991-89D203FDFF30}"/>
              </a:ext>
            </a:extLst>
          </p:cNvPr>
          <p:cNvCxnSpPr>
            <a:stCxn id="3" idx="6"/>
            <a:endCxn id="10" idx="2"/>
          </p:cNvCxnSpPr>
          <p:nvPr/>
        </p:nvCxnSpPr>
        <p:spPr>
          <a:xfrm>
            <a:off x="2180549" y="4242492"/>
            <a:ext cx="219829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3649CEC-4A12-4510-A985-AC72DBA61E11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5159336" y="4565781"/>
            <a:ext cx="2665047" cy="8476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BF5456-0EA8-4667-ADA6-39023266684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5293247" y="4190035"/>
            <a:ext cx="2635412" cy="524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6854DF-1C0D-43AC-900D-7FE03B1DED70}"/>
              </a:ext>
            </a:extLst>
          </p:cNvPr>
          <p:cNvCxnSpPr>
            <a:cxnSpLocks/>
            <a:stCxn id="10" idx="7"/>
            <a:endCxn id="8" idx="2"/>
          </p:cNvCxnSpPr>
          <p:nvPr/>
        </p:nvCxnSpPr>
        <p:spPr>
          <a:xfrm flipV="1">
            <a:off x="5159336" y="2940024"/>
            <a:ext cx="2665047" cy="9791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A390D06-FF03-4B43-9898-860380DE3959}"/>
              </a:ext>
            </a:extLst>
          </p:cNvPr>
          <p:cNvSpPr txBox="1"/>
          <p:nvPr/>
        </p:nvSpPr>
        <p:spPr>
          <a:xfrm>
            <a:off x="2211681" y="391920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点击、购买、收藏</a:t>
            </a:r>
            <a:endParaRPr lang="en-US" altLang="zh-CN" dirty="0"/>
          </a:p>
          <a:p>
            <a:pPr algn="ctr"/>
            <a:r>
              <a:rPr lang="zh-CN" altLang="en-US" dirty="0"/>
              <a:t>行为次数和比率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5F6347-A65B-4663-8A78-3AA68F685FFE}"/>
              </a:ext>
            </a:extLst>
          </p:cNvPr>
          <p:cNvSpPr txBox="1"/>
          <p:nvPr/>
        </p:nvSpPr>
        <p:spPr>
          <a:xfrm rot="20192657">
            <a:off x="5486663" y="30695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商品多样性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8DC639-BCFC-4B56-B218-3AB238376ED3}"/>
              </a:ext>
            </a:extLst>
          </p:cNvPr>
          <p:cNvSpPr txBox="1"/>
          <p:nvPr/>
        </p:nvSpPr>
        <p:spPr>
          <a:xfrm>
            <a:off x="5574451" y="382871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用户购买天数聚合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2F9125-30FC-417E-BEBA-3EA035F2FE4A}"/>
              </a:ext>
            </a:extLst>
          </p:cNvPr>
          <p:cNvSpPr txBox="1"/>
          <p:nvPr/>
        </p:nvSpPr>
        <p:spPr>
          <a:xfrm rot="1328348">
            <a:off x="5286421" y="5020090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用户购买天数聚合</a:t>
            </a:r>
          </a:p>
        </p:txBody>
      </p:sp>
    </p:spTree>
    <p:extLst>
      <p:ext uri="{BB962C8B-B14F-4D97-AF65-F5344CB8AC3E}">
        <p14:creationId xmlns:p14="http://schemas.microsoft.com/office/powerpoint/2010/main" val="326952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特征构建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D00E94-F05E-41E3-8D2E-06A3AF803360}"/>
              </a:ext>
            </a:extLst>
          </p:cNvPr>
          <p:cNvGrpSpPr/>
          <p:nvPr/>
        </p:nvGrpSpPr>
        <p:grpSpPr>
          <a:xfrm>
            <a:off x="1332730" y="2158309"/>
            <a:ext cx="7257325" cy="3229926"/>
            <a:chOff x="1332730" y="2158309"/>
            <a:chExt cx="7257325" cy="322992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235C164-6D57-4119-A26A-ACF0D2D1C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1451"/>
            <a:stretch/>
          </p:blipFill>
          <p:spPr>
            <a:xfrm>
              <a:off x="1332730" y="2158309"/>
              <a:ext cx="7257325" cy="28126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24E1E1-2427-495F-8F28-7F3B7DC47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512"/>
            <a:stretch/>
          </p:blipFill>
          <p:spPr>
            <a:xfrm>
              <a:off x="1332730" y="4914901"/>
              <a:ext cx="7257325" cy="473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94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208F6-4C39-44E4-A642-409B2F0A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85" y="548965"/>
            <a:ext cx="10058400" cy="1609344"/>
          </a:xfrm>
        </p:spPr>
        <p:txBody>
          <a:bodyPr/>
          <a:lstStyle/>
          <a:p>
            <a:r>
              <a:rPr lang="zh-CN" altLang="en-US" dirty="0"/>
              <a:t>特征构建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20A350D-2AC0-4015-B39E-C4A34CD31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4839EE5F-A2DA-481C-BF1A-F267AE56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3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8D01DD-E01A-4398-8FFC-0540BE37CFDB}"/>
              </a:ext>
            </a:extLst>
          </p:cNvPr>
          <p:cNvGrpSpPr/>
          <p:nvPr/>
        </p:nvGrpSpPr>
        <p:grpSpPr>
          <a:xfrm>
            <a:off x="1332730" y="2158309"/>
            <a:ext cx="7257325" cy="4838807"/>
            <a:chOff x="1332730" y="2158309"/>
            <a:chExt cx="7257325" cy="483880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235C164-6D57-4119-A26A-ACF0D2D1C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5430"/>
            <a:stretch/>
          </p:blipFill>
          <p:spPr>
            <a:xfrm>
              <a:off x="1332730" y="2158309"/>
              <a:ext cx="7257325" cy="33343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24E1E1-2427-495F-8F28-7F3B7DC47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7253" b="-4"/>
            <a:stretch/>
          </p:blipFill>
          <p:spPr>
            <a:xfrm>
              <a:off x="1332730" y="2419109"/>
              <a:ext cx="7257325" cy="4578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874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403</TotalTime>
  <Words>610</Words>
  <Application>Microsoft Office PowerPoint</Application>
  <PresentationFormat>宽屏</PresentationFormat>
  <Paragraphs>74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Rockwell</vt:lpstr>
      <vt:lpstr>Rockwell Condensed</vt:lpstr>
      <vt:lpstr>Times New Roman</vt:lpstr>
      <vt:lpstr>Wingdings</vt:lpstr>
      <vt:lpstr>木材纹理</vt:lpstr>
      <vt:lpstr>朴素贝叶斯模型在 天猫双十一复购预测中的应用</vt:lpstr>
      <vt:lpstr>研究问题</vt:lpstr>
      <vt:lpstr>本研究的逻辑框架</vt:lpstr>
      <vt:lpstr>原始数据</vt:lpstr>
      <vt:lpstr>年龄性别分布</vt:lpstr>
      <vt:lpstr>用户日志表中的时间序列</vt:lpstr>
      <vt:lpstr>用户日志表中实体关系</vt:lpstr>
      <vt:lpstr>特征构建</vt:lpstr>
      <vt:lpstr>特征构建</vt:lpstr>
      <vt:lpstr>数据预处理</vt:lpstr>
      <vt:lpstr>特征间的相关</vt:lpstr>
      <vt:lpstr>模型构建：决策树模型</vt:lpstr>
      <vt:lpstr>单个模型评价</vt:lpstr>
      <vt:lpstr>集成学习：Bagging方法</vt:lpstr>
      <vt:lpstr>模型预测效果验证</vt:lpstr>
      <vt:lpstr>结论与对策建议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Vincent</dc:creator>
  <cp:lastModifiedBy>柯 金宏</cp:lastModifiedBy>
  <cp:revision>45</cp:revision>
  <dcterms:created xsi:type="dcterms:W3CDTF">2021-09-25T13:51:35Z</dcterms:created>
  <dcterms:modified xsi:type="dcterms:W3CDTF">2022-01-21T15:58:05Z</dcterms:modified>
</cp:coreProperties>
</file>