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8" r:id="rId8"/>
    <p:sldId id="271" r:id="rId9"/>
    <p:sldId id="261" r:id="rId10"/>
    <p:sldId id="276" r:id="rId11"/>
    <p:sldId id="272" r:id="rId12"/>
    <p:sldId id="273" r:id="rId13"/>
    <p:sldId id="262" r:id="rId14"/>
    <p:sldId id="263" r:id="rId15"/>
    <p:sldId id="274" r:id="rId16"/>
    <p:sldId id="275" r:id="rId17"/>
    <p:sldId id="264" r:id="rId18"/>
    <p:sldId id="265" r:id="rId19"/>
    <p:sldId id="266" r:id="rId20"/>
    <p:sldId id="267" r:id="rId21"/>
    <p:sldId id="269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Star-</a:t>
            </a:r>
            <a:r>
              <a:rPr lang="pl-PL" dirty="0" err="1" smtClean="0"/>
              <a:t>tracker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08404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l-PL" dirty="0" smtClean="0"/>
              <a:t>dla satelitów typu </a:t>
            </a:r>
            <a:r>
              <a:rPr lang="pl-PL" dirty="0" err="1" smtClean="0"/>
              <a:t>CubeSat</a:t>
            </a:r>
            <a:endParaRPr lang="pl-PL" dirty="0" smtClean="0"/>
          </a:p>
          <a:p>
            <a:endParaRPr lang="pl-PL" dirty="0" smtClean="0"/>
          </a:p>
          <a:p>
            <a:pPr algn="ctr"/>
            <a:r>
              <a:rPr lang="pl-PL" dirty="0" smtClean="0"/>
              <a:t>Szymon Michalski</a:t>
            </a:r>
          </a:p>
          <a:p>
            <a:pPr algn="r"/>
            <a:endParaRPr lang="en-GB" dirty="0" smtClean="0"/>
          </a:p>
          <a:p>
            <a:pPr algn="r"/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Promotor:</a:t>
            </a:r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prof. dr hab. inż.</a:t>
            </a:r>
            <a:r>
              <a:rPr lang="en-GB" dirty="0" smtClean="0"/>
              <a:t> </a:t>
            </a:r>
            <a:r>
              <a:rPr lang="pl-PL" dirty="0" smtClean="0"/>
              <a:t>Ryszard</a:t>
            </a:r>
            <a:r>
              <a:rPr lang="en-GB" dirty="0" smtClean="0"/>
              <a:t> </a:t>
            </a:r>
            <a:r>
              <a:rPr lang="en-GB" dirty="0" err="1" smtClean="0"/>
              <a:t>Romaniuk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40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Star-</a:t>
            </a:r>
            <a:r>
              <a:rPr lang="pl-PL" dirty="0" err="1" smtClean="0"/>
              <a:t>tracker</a:t>
            </a:r>
            <a:endParaRPr lang="pl-PL" dirty="0"/>
          </a:p>
        </p:txBody>
      </p:sp>
      <p:pic>
        <p:nvPicPr>
          <p:cNvPr id="10242" name="Picture 2" descr="http://www.planetek.it/sites/default/files/Progetti/Immagini/spaceADM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772816"/>
            <a:ext cx="5042870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navipedia.net/images/thumb/5/54/Flight_dynamics_with_text.png/400px-Flight_dynamics_with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58" y="256490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Star-tracker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Sposób</a:t>
            </a:r>
            <a:r>
              <a:rPr lang="en-GB" dirty="0" smtClean="0"/>
              <a:t> </a:t>
            </a:r>
            <a:r>
              <a:rPr lang="en-GB" dirty="0" err="1" smtClean="0"/>
              <a:t>działania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 descr="C:\Users\Szymon\Desktop\startracker-master\documents\star-trac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7" y="2996952"/>
            <a:ext cx="81534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Star-tracker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Kolejne części programu star-</a:t>
            </a:r>
            <a:r>
              <a:rPr lang="pl-PL" dirty="0" err="1" smtClean="0"/>
              <a:t>tracker</a:t>
            </a:r>
            <a:r>
              <a:rPr lang="pl-PL" dirty="0" smtClean="0"/>
              <a:t>:</a:t>
            </a:r>
          </a:p>
          <a:p>
            <a:pPr marL="274320" lvl="1" indent="0">
              <a:buNone/>
            </a:pPr>
            <a:r>
              <a:rPr lang="pl-PL" dirty="0" smtClean="0"/>
              <a:t>0a. Przed startem tworzony jest katalog gwiazd na podstawie zbiorów z obserwatoriów na Ziemi, a następnie ładowany do pamięci star-</a:t>
            </a:r>
            <a:r>
              <a:rPr lang="pl-PL" dirty="0" err="1" smtClean="0"/>
              <a:t>trackera</a:t>
            </a:r>
            <a:endParaRPr lang="pl-PL" dirty="0" smtClean="0"/>
          </a:p>
          <a:p>
            <a:pPr marL="274320" lvl="1" indent="0">
              <a:buNone/>
            </a:pPr>
            <a:r>
              <a:rPr lang="pl-PL" dirty="0" smtClean="0"/>
              <a:t>0b. Satelita jest wyniesiony na orbitę po czym uruchamia się i wchodzi w tryb Lost in Space</a:t>
            </a:r>
          </a:p>
          <a:p>
            <a:pPr marL="274320" lvl="1" indent="0">
              <a:buNone/>
            </a:pPr>
            <a:r>
              <a:rPr lang="pl-PL" dirty="0" smtClean="0"/>
              <a:t>1. Satelita robi zdjęcie</a:t>
            </a:r>
          </a:p>
          <a:p>
            <a:pPr marL="274320" lvl="1" indent="0">
              <a:buNone/>
            </a:pPr>
            <a:r>
              <a:rPr lang="pl-PL" dirty="0" smtClean="0"/>
              <a:t>2. Przetwarza zdjęcie </a:t>
            </a:r>
            <a:r>
              <a:rPr lang="en-GB" dirty="0" smtClean="0"/>
              <a:t>i</a:t>
            </a:r>
            <a:r>
              <a:rPr lang="pl-PL" dirty="0" smtClean="0"/>
              <a:t> rozpoznaje</a:t>
            </a:r>
            <a:r>
              <a:rPr lang="en-GB" dirty="0" smtClean="0"/>
              <a:t> </a:t>
            </a:r>
            <a:r>
              <a:rPr lang="pl-PL" dirty="0" smtClean="0"/>
              <a:t>gwiazdy i wybiera najjaśniejsze</a:t>
            </a:r>
            <a:endParaRPr lang="pl-PL" dirty="0"/>
          </a:p>
          <a:p>
            <a:pPr marL="274320" lvl="1" indent="0">
              <a:buNone/>
            </a:pPr>
            <a:r>
              <a:rPr lang="pl-PL" dirty="0" smtClean="0"/>
              <a:t>3. Satelita porównuje gwiazdy ze zdjęcia z gwiazdami w katalogu</a:t>
            </a:r>
          </a:p>
          <a:p>
            <a:pPr marL="274320" lvl="1" indent="0">
              <a:buNone/>
            </a:pPr>
            <a:r>
              <a:rPr lang="pl-PL" dirty="0" smtClean="0"/>
              <a:t>4. Jeśli zidentyfikowano gwiazdę/gwiazdy -&gt; 5., inaczej -&gt; 1.</a:t>
            </a:r>
          </a:p>
          <a:p>
            <a:pPr marL="274320" lvl="1" indent="0">
              <a:buNone/>
            </a:pPr>
            <a:r>
              <a:rPr lang="pl-PL" dirty="0" smtClean="0"/>
              <a:t>5. Satelita szacuje orientację względem ziemi poprzez porównanie przesunięcia pomiędzy gwiazdami z katalogu i gwiazdami ze zdjęcia</a:t>
            </a:r>
          </a:p>
          <a:p>
            <a:pPr marL="274320" lvl="1" indent="0">
              <a:buNone/>
            </a:pPr>
            <a:r>
              <a:rPr lang="pl-PL" dirty="0" smtClean="0"/>
              <a:t>6. Satelita przechodzi w tryb śledzenia:</a:t>
            </a:r>
          </a:p>
          <a:p>
            <a:pPr marL="274320" lvl="1" indent="0">
              <a:buNone/>
            </a:pPr>
            <a:r>
              <a:rPr lang="pl-PL" dirty="0"/>
              <a:t>	</a:t>
            </a:r>
            <a:r>
              <a:rPr lang="pl-PL" dirty="0" smtClean="0"/>
              <a:t>Satelita porównuje każde kolejne zdjęcie z poprzednim i szacuje orientację poprzez obliczenie przesunięcia pomiędzy nimi.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8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Rozpoznanie gwiazd (centroidy)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Satelita 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52688"/>
            <a:ext cx="1152128" cy="133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66074"/>
            <a:ext cx="1204351" cy="133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53050"/>
            <a:ext cx="1080120" cy="135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0193"/>
            <a:ext cx="1152128" cy="121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00" y="4398483"/>
            <a:ext cx="1101525" cy="121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66" y="4451841"/>
            <a:ext cx="965116" cy="11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26" y="2452688"/>
            <a:ext cx="956307" cy="133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449" y="4405641"/>
            <a:ext cx="1124659" cy="126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4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Identyfikowanie gwiazd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l-PL" dirty="0"/>
              <a:t>opis kilku metod:</a:t>
            </a:r>
          </a:p>
          <a:p>
            <a:pPr lvl="1"/>
            <a:r>
              <a:rPr lang="pl-PL" dirty="0" err="1" smtClean="0"/>
              <a:t>Angle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Spherical</a:t>
            </a:r>
            <a:r>
              <a:rPr lang="pl-PL" dirty="0" smtClean="0"/>
              <a:t> Triangle </a:t>
            </a:r>
            <a:r>
              <a:rPr lang="pl-PL" dirty="0" err="1" smtClean="0"/>
              <a:t>Matching</a:t>
            </a:r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" y="2636913"/>
            <a:ext cx="450096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913"/>
            <a:ext cx="415752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6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Identyfikowanie gwiazd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Planar</a:t>
            </a:r>
            <a:r>
              <a:rPr lang="pl-PL" dirty="0" smtClean="0"/>
              <a:t> </a:t>
            </a:r>
            <a:r>
              <a:rPr lang="pl-PL" dirty="0"/>
              <a:t>Triangle </a:t>
            </a:r>
            <a:r>
              <a:rPr lang="pl-PL" dirty="0" err="1" smtClean="0"/>
              <a:t>Matching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err="1" smtClean="0"/>
              <a:t>Pyramid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068960"/>
            <a:ext cx="3943351" cy="300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2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zymon\Desktop\startracker-master\images\pyramid_meth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27" y="416330"/>
            <a:ext cx="6622635" cy="646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Generacja katalogu gwiazd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Konwersja </a:t>
            </a:r>
            <a:r>
              <a:rPr lang="pl-PL" dirty="0" err="1" smtClean="0"/>
              <a:t>koordynatów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en-GB" dirty="0" smtClean="0"/>
          </a:p>
          <a:p>
            <a:endParaRPr lang="pl-PL" dirty="0"/>
          </a:p>
          <a:p>
            <a:r>
              <a:rPr lang="pl-PL" dirty="0" smtClean="0"/>
              <a:t>Obliczenie ‚trójkątów’ dla każdej trójki gwiazd, których odległość od siebie jest w sensownych granicach.</a:t>
            </a:r>
          </a:p>
        </p:txBody>
      </p:sp>
      <p:pic>
        <p:nvPicPr>
          <p:cNvPr id="1026" name="Picture 2" descr="https://www.researchgate.net/profile/Alexander_Silbergleit/publication/284163840/figure/fig2/AS:297286581145606@1447890052836/Figure-2-Inertial-frame-for-the-GP-B-data-reduction-a-d-right-ascension-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132856"/>
            <a:ext cx="361766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stronomy.swin.edu.au/cms/cpg15x/albums/userpics/equatorialcoordinatesystem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372967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K-</a:t>
            </a:r>
            <a:r>
              <a:rPr lang="pl-PL" dirty="0" err="1" smtClean="0"/>
              <a:t>vector</a:t>
            </a:r>
            <a:endParaRPr lang="pl-PL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2404"/>
            <a:ext cx="7029921" cy="551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1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Szacowanie orientacji</a:t>
            </a:r>
            <a:endParaRPr lang="pl-PL" dirty="0"/>
          </a:p>
        </p:txBody>
      </p:sp>
      <p:pic>
        <p:nvPicPr>
          <p:cNvPr id="8197" name="Picture 5" descr="C:\Users\Szymon\Desktop\Clipboard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0" y="3140967"/>
            <a:ext cx="2011363" cy="18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Szymon\Desktop\Clipboard01 - 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01228"/>
            <a:ext cx="2765425" cy="27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pracy</a:t>
            </a:r>
          </a:p>
          <a:p>
            <a:r>
              <a:rPr lang="pl-PL" dirty="0" smtClean="0"/>
              <a:t>Motywacja</a:t>
            </a:r>
          </a:p>
          <a:p>
            <a:r>
              <a:rPr lang="pl-PL" dirty="0" err="1" smtClean="0"/>
              <a:t>CubeSat</a:t>
            </a:r>
            <a:endParaRPr lang="en-GB" dirty="0" smtClean="0"/>
          </a:p>
          <a:p>
            <a:r>
              <a:rPr lang="en-GB" dirty="0" err="1" smtClean="0"/>
              <a:t>Komputer</a:t>
            </a:r>
            <a:r>
              <a:rPr lang="en-GB" dirty="0" smtClean="0"/>
              <a:t> </a:t>
            </a:r>
            <a:r>
              <a:rPr lang="en-GB" dirty="0" err="1" smtClean="0"/>
              <a:t>pokładowy</a:t>
            </a:r>
            <a:endParaRPr lang="pl-PL" dirty="0" smtClean="0"/>
          </a:p>
          <a:p>
            <a:r>
              <a:rPr lang="pl-PL" dirty="0" smtClean="0"/>
              <a:t>Star-</a:t>
            </a:r>
            <a:r>
              <a:rPr lang="pl-PL" dirty="0" err="1" smtClean="0"/>
              <a:t>tracker</a:t>
            </a:r>
            <a:endParaRPr lang="pl-PL" dirty="0" smtClean="0"/>
          </a:p>
          <a:p>
            <a:pPr lvl="1"/>
            <a:r>
              <a:rPr lang="pl-PL" dirty="0" smtClean="0"/>
              <a:t>Rozpoznanie gwiazd</a:t>
            </a:r>
          </a:p>
          <a:p>
            <a:pPr lvl="1"/>
            <a:r>
              <a:rPr lang="pl-PL" dirty="0" smtClean="0"/>
              <a:t>Identyfikacja gwiazd</a:t>
            </a:r>
          </a:p>
          <a:p>
            <a:pPr lvl="1"/>
            <a:r>
              <a:rPr lang="pl-PL" dirty="0" smtClean="0"/>
              <a:t>Generacja katalogu gwiazd</a:t>
            </a:r>
          </a:p>
          <a:p>
            <a:pPr lvl="1"/>
            <a:r>
              <a:rPr lang="pl-PL" dirty="0" smtClean="0"/>
              <a:t>K-</a:t>
            </a:r>
            <a:r>
              <a:rPr lang="pl-PL" dirty="0" err="1" smtClean="0"/>
              <a:t>vector</a:t>
            </a:r>
            <a:endParaRPr lang="pl-PL" dirty="0" smtClean="0"/>
          </a:p>
          <a:p>
            <a:pPr lvl="1"/>
            <a:r>
              <a:rPr lang="pl-PL" dirty="0" smtClean="0"/>
              <a:t>Szacowanie orientacji</a:t>
            </a:r>
          </a:p>
          <a:p>
            <a:r>
              <a:rPr lang="pl-PL" dirty="0" smtClean="0"/>
              <a:t>Stan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Stan prac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pPr lvl="1"/>
            <a:r>
              <a:rPr lang="pl-PL" dirty="0"/>
              <a:t>Pracę podzieliłem na dwie części:</a:t>
            </a:r>
          </a:p>
          <a:p>
            <a:pPr lvl="2"/>
            <a:r>
              <a:rPr lang="pl-PL" dirty="0"/>
              <a:t>Rozpoznanie tematu i prototyp w języku </a:t>
            </a:r>
            <a:r>
              <a:rPr lang="pl-PL" dirty="0" err="1"/>
              <a:t>Python</a:t>
            </a:r>
            <a:endParaRPr lang="pl-PL" dirty="0"/>
          </a:p>
          <a:p>
            <a:pPr lvl="2"/>
            <a:r>
              <a:rPr lang="pl-PL" dirty="0"/>
              <a:t>Przepisanie programu na OBC (C/C++ i VHDL)</a:t>
            </a:r>
          </a:p>
          <a:p>
            <a:pPr lvl="1"/>
            <a:r>
              <a:rPr lang="pl-PL" dirty="0"/>
              <a:t>Część pierwsza jest na ukończeniu - planowane ukończenie do końca lutego, część druga zostanie ukończona do końca przyszłego </a:t>
            </a:r>
            <a:r>
              <a:rPr lang="pl-PL" dirty="0" smtClean="0"/>
              <a:t>semestru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19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67544" y="3284984"/>
            <a:ext cx="8229600" cy="990600"/>
          </a:xfrm>
        </p:spPr>
        <p:txBody>
          <a:bodyPr/>
          <a:lstStyle/>
          <a:p>
            <a:pPr algn="ctr"/>
            <a:r>
              <a:rPr lang="pl-PL" dirty="0" smtClean="0"/>
              <a:t>Dziękuję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22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Cel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pl-PL" dirty="0" smtClean="0"/>
              <a:t>Stworzenie </a:t>
            </a:r>
            <a:r>
              <a:rPr lang="pl-PL" dirty="0"/>
              <a:t>programu </a:t>
            </a:r>
            <a:r>
              <a:rPr lang="pl-PL" dirty="0" smtClean="0"/>
              <a:t>star-</a:t>
            </a:r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/>
              <a:t>dla satelitów typu </a:t>
            </a:r>
            <a:r>
              <a:rPr lang="pl-PL" dirty="0" err="1"/>
              <a:t>CubeSat</a:t>
            </a:r>
            <a:r>
              <a:rPr lang="pl-PL" dirty="0"/>
              <a:t> dla komputera pokładowego (On-Board </a:t>
            </a:r>
            <a:r>
              <a:rPr lang="pl-PL" dirty="0" err="1"/>
              <a:t>Computer</a:t>
            </a:r>
            <a:r>
              <a:rPr lang="pl-PL" dirty="0"/>
              <a:t> - OBC) stworzonego przez mgr. inż. Michała Gąskę w ramach pracy </a:t>
            </a:r>
            <a:r>
              <a:rPr lang="pl-PL" dirty="0" smtClean="0"/>
              <a:t>magisterskiej</a:t>
            </a:r>
            <a:r>
              <a:rPr lang="en-GB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3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Motywacja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pl-PL" dirty="0" smtClean="0"/>
              <a:t>Lepsza </a:t>
            </a:r>
            <a:r>
              <a:rPr lang="pl-PL" dirty="0"/>
              <a:t>integracja elektroniki i niższe koszty umieszczania </a:t>
            </a:r>
            <a:r>
              <a:rPr lang="pl-PL" dirty="0" err="1"/>
              <a:t>mikrosatelitów</a:t>
            </a:r>
            <a:r>
              <a:rPr lang="pl-PL" dirty="0"/>
              <a:t> na orbicie doprowadziły do rozwoju przemysłu kosmicznego. Nowy standard satelitów potrzebuje taniego i stosunkowo dobrego narzędzia do określenia orientacji względem Ziemi. Niniejsza praca jest dopełnieniem wspomnianej pracy mgr. inż. Michała Gąski w celu stworzenia komputera pokładowego ze </a:t>
            </a:r>
            <a:r>
              <a:rPr lang="pl-PL" dirty="0" err="1" smtClean="0"/>
              <a:t>sta</a:t>
            </a:r>
            <a:r>
              <a:rPr lang="en-GB" dirty="0" smtClean="0"/>
              <a:t>r-</a:t>
            </a:r>
            <a:r>
              <a:rPr lang="pl-PL" dirty="0" err="1" smtClean="0"/>
              <a:t>trackerem</a:t>
            </a:r>
            <a:r>
              <a:rPr lang="pl-PL" dirty="0" smtClean="0"/>
              <a:t> </a:t>
            </a:r>
            <a:r>
              <a:rPr lang="pl-PL" dirty="0"/>
              <a:t>dla satelitów typu </a:t>
            </a:r>
            <a:r>
              <a:rPr lang="pl-PL" dirty="0" err="1"/>
              <a:t>CubeSat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377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2.bp.blogspot.com/-fAeU-AgCggk/UmQCeDlPT8I/AAAAAAAABqQ/oOJZ8tUne14/s1600/INSPIRE+JP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45" y="548681"/>
            <a:ext cx="4362555" cy="63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CubeSat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5" y="1556792"/>
            <a:ext cx="4868559" cy="4876800"/>
          </a:xfrm>
        </p:spPr>
        <p:txBody>
          <a:bodyPr/>
          <a:lstStyle/>
          <a:p>
            <a:r>
              <a:rPr lang="pl-PL" dirty="0" smtClean="0"/>
              <a:t>Standard stworzony na California </a:t>
            </a:r>
            <a:r>
              <a:rPr lang="pl-PL" dirty="0" err="1" smtClean="0"/>
              <a:t>Polytechnic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University</a:t>
            </a:r>
            <a:r>
              <a:rPr lang="pl-PL" dirty="0" smtClean="0"/>
              <a:t> oraz Stanford </a:t>
            </a:r>
            <a:r>
              <a:rPr lang="pl-PL" dirty="0" err="1" smtClean="0"/>
              <a:t>University</a:t>
            </a:r>
            <a:r>
              <a:rPr lang="pl-PL" dirty="0" smtClean="0"/>
              <a:t> w 1999 roku.</a:t>
            </a:r>
          </a:p>
          <a:p>
            <a:r>
              <a:rPr lang="pl-PL" dirty="0" smtClean="0"/>
              <a:t>Od publikacji standardu </a:t>
            </a:r>
            <a:r>
              <a:rPr lang="pl-PL" dirty="0" err="1" smtClean="0"/>
              <a:t>CubeSat</a:t>
            </a:r>
            <a:r>
              <a:rPr lang="pl-PL" dirty="0" smtClean="0"/>
              <a:t> do roku 2012 wystrzelono ponad 100, a do dziś już około 500 </a:t>
            </a:r>
            <a:r>
              <a:rPr lang="pl-PL" dirty="0" err="1" smtClean="0"/>
              <a:t>CubeSatów</a:t>
            </a:r>
            <a:r>
              <a:rPr lang="pl-PL" dirty="0" smtClean="0"/>
              <a:t>.</a:t>
            </a:r>
          </a:p>
          <a:p>
            <a:r>
              <a:rPr lang="en-GB" dirty="0" smtClean="0"/>
              <a:t>Standard:</a:t>
            </a:r>
          </a:p>
          <a:p>
            <a:pPr lvl="1"/>
            <a:r>
              <a:rPr lang="pl-PL" dirty="0" smtClean="0"/>
              <a:t>Rozmiar</a:t>
            </a:r>
            <a:r>
              <a:rPr lang="en-GB" dirty="0" smtClean="0"/>
              <a:t>: 1U = </a:t>
            </a:r>
            <a:r>
              <a:rPr lang="pl-PL" dirty="0" smtClean="0"/>
              <a:t>10×10×11</a:t>
            </a:r>
            <a:r>
              <a:rPr lang="en-GB" dirty="0" smtClean="0"/>
              <a:t>,</a:t>
            </a:r>
            <a:r>
              <a:rPr lang="pl-PL" dirty="0" smtClean="0"/>
              <a:t>35</a:t>
            </a:r>
            <a:r>
              <a:rPr lang="pl-PL" dirty="0"/>
              <a:t> </a:t>
            </a:r>
            <a:r>
              <a:rPr lang="pl-PL" dirty="0" smtClean="0"/>
              <a:t>cm</a:t>
            </a:r>
            <a:endParaRPr lang="en-GB" dirty="0" smtClean="0"/>
          </a:p>
          <a:p>
            <a:pPr lvl="1"/>
            <a:r>
              <a:rPr lang="pl-PL" dirty="0" smtClean="0"/>
              <a:t>Waga</a:t>
            </a:r>
            <a:r>
              <a:rPr lang="en-GB" dirty="0" smtClean="0"/>
              <a:t>: do 1,33 kg/1U</a:t>
            </a:r>
          </a:p>
        </p:txBody>
      </p:sp>
    </p:spTree>
    <p:extLst>
      <p:ext uri="{BB962C8B-B14F-4D97-AF65-F5344CB8AC3E}">
        <p14:creationId xmlns:p14="http://schemas.microsoft.com/office/powerpoint/2010/main" val="4725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CubeSat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Polskie </a:t>
            </a:r>
            <a:r>
              <a:rPr lang="pl-PL" dirty="0" err="1" smtClean="0"/>
              <a:t>CubeSat'y</a:t>
            </a:r>
            <a:endParaRPr lang="pl-PL" dirty="0" smtClean="0"/>
          </a:p>
          <a:p>
            <a:pPr lvl="1"/>
            <a:r>
              <a:rPr lang="pl-PL" dirty="0" smtClean="0"/>
              <a:t>PW-SAT 1 i 2</a:t>
            </a:r>
          </a:p>
          <a:p>
            <a:pPr lvl="1"/>
            <a:r>
              <a:rPr lang="pl-PL" dirty="0" smtClean="0"/>
              <a:t>Lem, Heweliusz</a:t>
            </a:r>
          </a:p>
          <a:p>
            <a:pPr lvl="1"/>
            <a:r>
              <a:rPr lang="pl-PL" dirty="0" smtClean="0"/>
              <a:t>Światowid</a:t>
            </a:r>
          </a:p>
          <a:p>
            <a:endParaRPr lang="pl-PL" dirty="0"/>
          </a:p>
        </p:txBody>
      </p:sp>
      <p:pic>
        <p:nvPicPr>
          <p:cNvPr id="1026" name="Picture 2" descr="http://www.banzaj.pl/pictures/aktualnosci/natura/kosmos/pw_sat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92696"/>
            <a:ext cx="356265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2.wp.com/pw-sat.pl/wp-content/uploads/2016/10/PW-Sat2_2016_16_MSwietlik.png?fit=600%2C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14258"/>
            <a:ext cx="3651920" cy="36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światowid sateli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96" y="3957350"/>
            <a:ext cx="3521917" cy="286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pace.skyrocket.de/img_sat/brite-pl_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03" y="3957350"/>
            <a:ext cx="25622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Komputer</a:t>
            </a:r>
            <a:r>
              <a:rPr lang="en-GB" dirty="0" smtClean="0"/>
              <a:t> </a:t>
            </a:r>
            <a:r>
              <a:rPr lang="pl-PL" dirty="0" smtClean="0"/>
              <a:t>pokładowy</a:t>
            </a:r>
            <a:r>
              <a:rPr lang="en-GB" dirty="0"/>
              <a:t> </a:t>
            </a:r>
            <a:r>
              <a:rPr lang="en-GB" dirty="0" smtClean="0"/>
              <a:t>(OBC)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199" y="1600200"/>
            <a:ext cx="5024113" cy="4876800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OBC</a:t>
            </a:r>
            <a:r>
              <a:rPr lang="en-GB" dirty="0" smtClean="0"/>
              <a:t> </a:t>
            </a:r>
            <a:r>
              <a:rPr lang="pl-PL" dirty="0" smtClean="0"/>
              <a:t>może pracować w kilku </a:t>
            </a:r>
            <a:br>
              <a:rPr lang="pl-PL" dirty="0" smtClean="0"/>
            </a:br>
            <a:r>
              <a:rPr lang="pl-PL" dirty="0" smtClean="0"/>
              <a:t>trybach</a:t>
            </a:r>
            <a:r>
              <a:rPr lang="en-GB" dirty="0" smtClean="0"/>
              <a:t>:</a:t>
            </a:r>
          </a:p>
          <a:p>
            <a:pPr lvl="1"/>
            <a:r>
              <a:rPr lang="pl-PL" dirty="0" smtClean="0"/>
              <a:t>Komputer pokładowy</a:t>
            </a:r>
          </a:p>
          <a:p>
            <a:pPr lvl="1"/>
            <a:r>
              <a:rPr lang="pl-PL" dirty="0" smtClean="0"/>
              <a:t>Star-</a:t>
            </a:r>
            <a:r>
              <a:rPr lang="pl-PL" dirty="0" err="1" smtClean="0"/>
              <a:t>tracker</a:t>
            </a:r>
            <a:endParaRPr lang="pl-PL" dirty="0" smtClean="0"/>
          </a:p>
          <a:p>
            <a:pPr lvl="1"/>
            <a:r>
              <a:rPr lang="pl-PL" dirty="0" smtClean="0"/>
              <a:t>Komputer</a:t>
            </a:r>
            <a:r>
              <a:rPr lang="en-GB" dirty="0" smtClean="0"/>
              <a:t> </a:t>
            </a:r>
            <a:r>
              <a:rPr lang="pl-PL" dirty="0" smtClean="0"/>
              <a:t>pokładowy</a:t>
            </a:r>
            <a:r>
              <a:rPr lang="en-GB" dirty="0" smtClean="0"/>
              <a:t> i star-tracker</a:t>
            </a:r>
          </a:p>
          <a:p>
            <a:r>
              <a:rPr lang="pl-PL" dirty="0" smtClean="0"/>
              <a:t>Podsystemy </a:t>
            </a:r>
            <a:r>
              <a:rPr lang="pl-PL" dirty="0"/>
              <a:t>komputera </a:t>
            </a:r>
            <a:r>
              <a:rPr lang="pl-PL" dirty="0" smtClean="0"/>
              <a:t>pokładowego</a:t>
            </a:r>
            <a:endParaRPr lang="en-GB" dirty="0" smtClean="0"/>
          </a:p>
          <a:p>
            <a:pPr lvl="1"/>
            <a:r>
              <a:rPr lang="pl-PL" dirty="0" smtClean="0"/>
              <a:t>Główna </a:t>
            </a:r>
            <a:r>
              <a:rPr lang="pl-PL" dirty="0"/>
              <a:t>jednostka </a:t>
            </a:r>
            <a:r>
              <a:rPr lang="pl-PL" dirty="0" smtClean="0"/>
              <a:t>obliczeniowa</a:t>
            </a:r>
            <a:endParaRPr lang="pl-PL" dirty="0"/>
          </a:p>
          <a:p>
            <a:pPr lvl="1"/>
            <a:r>
              <a:rPr lang="en-GB" dirty="0" smtClean="0"/>
              <a:t>U</a:t>
            </a:r>
            <a:r>
              <a:rPr lang="pl-PL" dirty="0" smtClean="0"/>
              <a:t>kład nadzorujący</a:t>
            </a:r>
            <a:endParaRPr lang="pl-PL" dirty="0"/>
          </a:p>
          <a:p>
            <a:pPr lvl="1"/>
            <a:r>
              <a:rPr lang="pl-PL" dirty="0" smtClean="0"/>
              <a:t>System zasilania</a:t>
            </a:r>
            <a:endParaRPr lang="pl-PL" dirty="0"/>
          </a:p>
          <a:p>
            <a:pPr lvl="1"/>
            <a:r>
              <a:rPr lang="pl-PL" dirty="0" smtClean="0"/>
              <a:t>Star</a:t>
            </a:r>
            <a:r>
              <a:rPr lang="en-GB" dirty="0" smtClean="0"/>
              <a:t>-t</a:t>
            </a:r>
            <a:r>
              <a:rPr lang="pl-PL" dirty="0" err="1" smtClean="0"/>
              <a:t>racker</a:t>
            </a:r>
            <a:endParaRPr lang="en-GB" dirty="0" smtClean="0"/>
          </a:p>
          <a:p>
            <a:r>
              <a:rPr lang="pl-PL" dirty="0" smtClean="0"/>
              <a:t>Urządzenie posiada</a:t>
            </a:r>
            <a:r>
              <a:rPr lang="en-GB" dirty="0" smtClean="0"/>
              <a:t>:</a:t>
            </a:r>
          </a:p>
          <a:p>
            <a:pPr lvl="1"/>
            <a:r>
              <a:rPr lang="pl-PL" dirty="0" smtClean="0"/>
              <a:t>dwurdzeniowy</a:t>
            </a:r>
            <a:r>
              <a:rPr lang="en-GB" dirty="0" smtClean="0"/>
              <a:t> </a:t>
            </a:r>
            <a:r>
              <a:rPr lang="pl-PL" dirty="0" smtClean="0"/>
              <a:t>procesor</a:t>
            </a:r>
            <a:endParaRPr lang="pl-PL" dirty="0"/>
          </a:p>
          <a:p>
            <a:pPr lvl="1"/>
            <a:r>
              <a:rPr lang="pl-PL" dirty="0"/>
              <a:t>układ FPGA</a:t>
            </a:r>
          </a:p>
          <a:p>
            <a:pPr lvl="1"/>
            <a:r>
              <a:rPr lang="pl-PL" dirty="0"/>
              <a:t>kamera</a:t>
            </a:r>
          </a:p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13" y="2326298"/>
            <a:ext cx="3755520" cy="453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7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Komputer pokładowy – star-</a:t>
            </a:r>
            <a:r>
              <a:rPr lang="pl-PL" dirty="0" err="1" smtClean="0"/>
              <a:t>tracker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10" y="1556792"/>
            <a:ext cx="71913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7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Star-tracker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pl-PL" dirty="0" smtClean="0"/>
              <a:t>Dokładność różnych sensorów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06912"/>
              </p:ext>
            </p:extLst>
          </p:nvPr>
        </p:nvGraphicFramePr>
        <p:xfrm>
          <a:off x="1403648" y="2852937"/>
          <a:ext cx="609600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Sensor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pl-PL" sz="1800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Magnetometers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1.0°(5000km alt)</a:t>
                      </a:r>
                    </a:p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5.0°(200 km alt)</a:t>
                      </a:r>
                      <a:endParaRPr lang="pl-PL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Earth </a:t>
                      </a:r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sensors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0.05°(GEO)</a:t>
                      </a:r>
                    </a:p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0.1°(LEO)</a:t>
                      </a:r>
                      <a:endParaRPr lang="pl-P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 </a:t>
                      </a:r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sensors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0.01°</a:t>
                      </a:r>
                      <a:endParaRPr lang="pl-P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 </a:t>
                      </a:r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sensors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-sec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~ 0.0005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pl-P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Gyroscopes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0.001 </a:t>
                      </a:r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endParaRPr lang="pl-PL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Directional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antennas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0.01°to 0.5°</a:t>
                      </a:r>
                      <a:endParaRPr lang="pl-PL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5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jrzystość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ejrzystość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324</TotalTime>
  <Words>445</Words>
  <Application>Microsoft Office PowerPoint</Application>
  <PresentationFormat>Pokaz na ekranie (4:3)</PresentationFormat>
  <Paragraphs>149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Przejrzystość</vt:lpstr>
      <vt:lpstr>Star-tracker</vt:lpstr>
      <vt:lpstr>Spis treści</vt:lpstr>
      <vt:lpstr>Cel pracy</vt:lpstr>
      <vt:lpstr>Motywacja</vt:lpstr>
      <vt:lpstr>CubeSat</vt:lpstr>
      <vt:lpstr>CubeSat</vt:lpstr>
      <vt:lpstr>Komputer pokładowy (OBC)</vt:lpstr>
      <vt:lpstr>Komputer pokładowy – star-tracker</vt:lpstr>
      <vt:lpstr>Star-tracker</vt:lpstr>
      <vt:lpstr>Star-tracker</vt:lpstr>
      <vt:lpstr>Star-tracker</vt:lpstr>
      <vt:lpstr>Star-tracker</vt:lpstr>
      <vt:lpstr>Rozpoznanie gwiazd (centroidy)</vt:lpstr>
      <vt:lpstr>Identyfikowanie gwiazd</vt:lpstr>
      <vt:lpstr>Identyfikowanie gwiazd</vt:lpstr>
      <vt:lpstr>Prezentacja programu PowerPoint</vt:lpstr>
      <vt:lpstr>Generacja katalogu gwiazd</vt:lpstr>
      <vt:lpstr>K-vector</vt:lpstr>
      <vt:lpstr>Szacowanie orientacji</vt:lpstr>
      <vt:lpstr>Stan prac</vt:lpstr>
      <vt:lpstr>Dziękuję za uwagę!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</dc:creator>
  <cp:lastModifiedBy>Szymon</cp:lastModifiedBy>
  <cp:revision>32</cp:revision>
  <dcterms:created xsi:type="dcterms:W3CDTF">2017-01-23T17:20:50Z</dcterms:created>
  <dcterms:modified xsi:type="dcterms:W3CDTF">2017-01-25T15:03:54Z</dcterms:modified>
</cp:coreProperties>
</file>