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0791" autoAdjust="0"/>
  </p:normalViewPr>
  <p:slideViewPr>
    <p:cSldViewPr snapToGrid="0">
      <p:cViewPr varScale="1">
        <p:scale>
          <a:sx n="45" d="100"/>
          <a:sy n="45" d="100"/>
        </p:scale>
        <p:origin x="16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9B406-8652-451E-AF47-6D34A713DCF4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5E558-1760-4222-8FCF-40A49215B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45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7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35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6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42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9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20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4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0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3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7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88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2D21-076C-432B-95A2-1A3BA661B96A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7340-3971-4130-AF90-2733AC309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Microsoft_Excel_97-2003____4.xls"/><Relationship Id="rId18" Type="http://schemas.openxmlformats.org/officeDocument/2006/relationships/oleObject" Target="../embeddings/oleObject6.bin"/><Relationship Id="rId26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7.bin"/><Relationship Id="rId7" Type="http://schemas.openxmlformats.org/officeDocument/2006/relationships/oleObject" Target="../embeddings/Microsoft_Excel_97-2003____2.xls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5.emf"/><Relationship Id="rId25" Type="http://schemas.openxmlformats.org/officeDocument/2006/relationships/oleObject" Target="../embeddings/Microsoft_Excel_97-2003____8.xls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Excel_97-2003____5.xls"/><Relationship Id="rId2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emf"/><Relationship Id="rId24" Type="http://schemas.openxmlformats.org/officeDocument/2006/relationships/oleObject" Target="../embeddings/oleObject8.bin"/><Relationship Id="rId5" Type="http://schemas.openxmlformats.org/officeDocument/2006/relationships/image" Target="../media/image1.emf"/><Relationship Id="rId15" Type="http://schemas.openxmlformats.org/officeDocument/2006/relationships/oleObject" Target="../embeddings/oleObject5.bin"/><Relationship Id="rId23" Type="http://schemas.openxmlformats.org/officeDocument/2006/relationships/image" Target="../media/image7.emf"/><Relationship Id="rId10" Type="http://schemas.openxmlformats.org/officeDocument/2006/relationships/oleObject" Target="../embeddings/Microsoft_Excel_97-2003____3.xls"/><Relationship Id="rId19" Type="http://schemas.openxmlformats.org/officeDocument/2006/relationships/oleObject" Target="../embeddings/Microsoft_Excel_97-2003____6.xls"/><Relationship Id="rId4" Type="http://schemas.openxmlformats.org/officeDocument/2006/relationships/oleObject" Target="../embeddings/Microsoft_Excel_97-2003____1.xls"/><Relationship Id="rId9" Type="http://schemas.openxmlformats.org/officeDocument/2006/relationships/oleObject" Target="../embeddings/oleObject3.bin"/><Relationship Id="rId14" Type="http://schemas.openxmlformats.org/officeDocument/2006/relationships/image" Target="../media/image4.emf"/><Relationship Id="rId22" Type="http://schemas.openxmlformats.org/officeDocument/2006/relationships/oleObject" Target="../embeddings/Microsoft_Excel_97-2003____7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4828" y="207989"/>
            <a:ext cx="7765269" cy="426935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ea typeface="新細明體" pitchFamily="18" charset="-120"/>
              </a:rPr>
              <a:t>Apriori Algorithm Example</a:t>
            </a:r>
            <a:endParaRPr lang="zh-TW" altLang="en-US" sz="3200" dirty="0" smtClean="0">
              <a:ea typeface="新細明體" pitchFamily="18" charset="-120"/>
            </a:endParaRPr>
          </a:p>
        </p:txBody>
      </p:sp>
      <p:grpSp>
        <p:nvGrpSpPr>
          <p:cNvPr id="11275" name="Group 4"/>
          <p:cNvGrpSpPr>
            <a:grpSpLocks/>
          </p:cNvGrpSpPr>
          <p:nvPr/>
        </p:nvGrpSpPr>
        <p:grpSpPr bwMode="auto">
          <a:xfrm>
            <a:off x="2004007" y="1065799"/>
            <a:ext cx="8279147" cy="5256150"/>
            <a:chOff x="127" y="873"/>
            <a:chExt cx="5220" cy="3314"/>
          </a:xfrm>
        </p:grpSpPr>
        <p:graphicFrame>
          <p:nvGraphicFramePr>
            <p:cNvPr id="11266" name="Object 5"/>
            <p:cNvGraphicFramePr>
              <a:graphicFrameLocks noChangeAspect="1"/>
            </p:cNvGraphicFramePr>
            <p:nvPr/>
          </p:nvGraphicFramePr>
          <p:xfrm>
            <a:off x="191" y="1131"/>
            <a:ext cx="1143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Worksheet" r:id="rId4" imgW="1661760" imgH="1734840" progId="Excel.Sheet.8">
                    <p:embed/>
                  </p:oleObj>
                </mc:Choice>
                <mc:Fallback>
                  <p:oleObj name="Worksheet" r:id="rId4" imgW="1661760" imgH="173484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1131"/>
                          <a:ext cx="1143" cy="10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Text Box 6"/>
            <p:cNvSpPr txBox="1">
              <a:spLocks noChangeArrowheads="1"/>
            </p:cNvSpPr>
            <p:nvPr/>
          </p:nvSpPr>
          <p:spPr bwMode="auto">
            <a:xfrm>
              <a:off x="156" y="873"/>
              <a:ext cx="1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>
                  <a:latin typeface="Times New Roman" pitchFamily="18" charset="0"/>
                  <a:ea typeface="新細明體" pitchFamily="18" charset="-120"/>
                </a:rPr>
                <a:t>Database D</a:t>
              </a:r>
            </a:p>
          </p:txBody>
        </p:sp>
        <p:graphicFrame>
          <p:nvGraphicFramePr>
            <p:cNvPr id="11267" name="Object 7"/>
            <p:cNvGraphicFramePr>
              <a:graphicFrameLocks noChangeAspect="1"/>
            </p:cNvGraphicFramePr>
            <p:nvPr/>
          </p:nvGraphicFramePr>
          <p:xfrm>
            <a:off x="2055" y="925"/>
            <a:ext cx="1149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Worksheet" r:id="rId7" imgW="1614240" imgH="2076120" progId="Excel.Sheet.8">
                    <p:embed/>
                  </p:oleObj>
                </mc:Choice>
                <mc:Fallback>
                  <p:oleObj name="Worksheet" r:id="rId7" imgW="1614240" imgH="207612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925"/>
                          <a:ext cx="1149" cy="1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8"/>
            <p:cNvGraphicFramePr>
              <a:graphicFrameLocks noChangeAspect="1"/>
            </p:cNvGraphicFramePr>
            <p:nvPr/>
          </p:nvGraphicFramePr>
          <p:xfrm>
            <a:off x="3644" y="983"/>
            <a:ext cx="1289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Worksheet" r:id="rId10" imgW="1614240" imgH="1734840" progId="Excel.Sheet.8">
                    <p:embed/>
                  </p:oleObj>
                </mc:Choice>
                <mc:Fallback>
                  <p:oleObj name="Worksheet" r:id="rId10" imgW="1614240" imgH="173484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983"/>
                          <a:ext cx="1289" cy="10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1371" y="1430"/>
              <a:ext cx="6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>
                  <a:latin typeface="Times New Roman" pitchFamily="18" charset="0"/>
                  <a:ea typeface="新細明體" pitchFamily="18" charset="-120"/>
                </a:rPr>
                <a:t>Scan D</a:t>
              </a:r>
            </a:p>
          </p:txBody>
        </p:sp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>
              <a:off x="1447" y="1713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 sz="1799"/>
            </a:p>
          </p:txBody>
        </p:sp>
        <p:sp>
          <p:nvSpPr>
            <p:cNvPr id="11282" name="Text Box 11"/>
            <p:cNvSpPr txBox="1">
              <a:spLocks noChangeArrowheads="1"/>
            </p:cNvSpPr>
            <p:nvPr/>
          </p:nvSpPr>
          <p:spPr bwMode="auto">
            <a:xfrm>
              <a:off x="1736" y="1082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 i="1">
                  <a:latin typeface="Times New Roman" pitchFamily="18" charset="0"/>
                  <a:ea typeface="新細明體" pitchFamily="18" charset="-120"/>
                </a:rPr>
                <a:t>C</a:t>
              </a:r>
              <a:r>
                <a:rPr lang="en-US" altLang="zh-TW" sz="2398" i="1" baseline="-25000"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11283" name="Text Box 12"/>
            <p:cNvSpPr txBox="1">
              <a:spLocks noChangeArrowheads="1"/>
            </p:cNvSpPr>
            <p:nvPr/>
          </p:nvSpPr>
          <p:spPr bwMode="auto">
            <a:xfrm>
              <a:off x="3367" y="983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 i="1">
                  <a:latin typeface="Times New Roman" pitchFamily="18" charset="0"/>
                  <a:ea typeface="新細明體" pitchFamily="18" charset="-120"/>
                </a:rPr>
                <a:t>L</a:t>
              </a:r>
              <a:r>
                <a:rPr lang="en-US" altLang="zh-TW" sz="2398" i="1" baseline="-25000"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graphicFrame>
          <p:nvGraphicFramePr>
            <p:cNvPr id="11269" name="Object 13"/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Worksheet" r:id="rId13" imgW="987480" imgH="2417400" progId="Excel.Sheet.8">
                    <p:embed/>
                  </p:oleObj>
                </mc:Choice>
                <mc:Fallback>
                  <p:oleObj name="Worksheet" r:id="rId13" imgW="987480" imgH="24174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14"/>
            <p:cNvGraphicFramePr>
              <a:graphicFrameLocks noChangeAspect="1"/>
            </p:cNvGraphicFramePr>
            <p:nvPr/>
          </p:nvGraphicFramePr>
          <p:xfrm>
            <a:off x="2016" y="2200"/>
            <a:ext cx="109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Worksheet" r:id="rId16" imgW="1576080" imgH="2417400" progId="Excel.Sheet.8">
                    <p:embed/>
                  </p:oleObj>
                </mc:Choice>
                <mc:Fallback>
                  <p:oleObj name="Worksheet" r:id="rId16" imgW="1576080" imgH="24174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0"/>
                          <a:ext cx="1094" cy="1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15"/>
            <p:cNvGraphicFramePr>
              <a:graphicFrameLocks noChangeAspect="1"/>
            </p:cNvGraphicFramePr>
            <p:nvPr/>
          </p:nvGraphicFramePr>
          <p:xfrm>
            <a:off x="512" y="2366"/>
            <a:ext cx="1082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Worksheet" r:id="rId19" imgW="1576080" imgH="1734840" progId="Excel.Sheet.8">
                    <p:embed/>
                  </p:oleObj>
                </mc:Choice>
                <mc:Fallback>
                  <p:oleObj name="Worksheet" r:id="rId19" imgW="1576080" imgH="173484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366"/>
                          <a:ext cx="1082" cy="1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Text Box 16"/>
            <p:cNvSpPr txBox="1">
              <a:spLocks noChangeArrowheads="1"/>
            </p:cNvSpPr>
            <p:nvPr/>
          </p:nvSpPr>
          <p:spPr bwMode="auto">
            <a:xfrm>
              <a:off x="189" y="2347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 i="1">
                  <a:latin typeface="Times New Roman" pitchFamily="18" charset="0"/>
                  <a:ea typeface="新細明體" pitchFamily="18" charset="-120"/>
                </a:rPr>
                <a:t>L</a:t>
              </a:r>
              <a:r>
                <a:rPr lang="en-US" altLang="zh-TW" sz="2398" i="1" baseline="-25000">
                  <a:latin typeface="Times New Roman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1285" name="Text Box 17"/>
            <p:cNvSpPr txBox="1">
              <a:spLocks noChangeArrowheads="1"/>
            </p:cNvSpPr>
            <p:nvPr/>
          </p:nvSpPr>
          <p:spPr bwMode="auto">
            <a:xfrm>
              <a:off x="1717" y="2097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 i="1">
                  <a:latin typeface="Times New Roman" pitchFamily="18" charset="0"/>
                  <a:ea typeface="新細明體" pitchFamily="18" charset="-120"/>
                </a:rPr>
                <a:t>C</a:t>
              </a:r>
              <a:r>
                <a:rPr lang="en-US" altLang="zh-TW" sz="2398" i="1" baseline="-25000">
                  <a:latin typeface="Times New Roman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1286" name="Text Box 18"/>
            <p:cNvSpPr txBox="1">
              <a:spLocks noChangeArrowheads="1"/>
            </p:cNvSpPr>
            <p:nvPr/>
          </p:nvSpPr>
          <p:spPr bwMode="auto">
            <a:xfrm>
              <a:off x="3788" y="2129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 i="1">
                  <a:latin typeface="Times New Roman" pitchFamily="18" charset="0"/>
                  <a:ea typeface="新細明體" pitchFamily="18" charset="-120"/>
                </a:rPr>
                <a:t>C</a:t>
              </a:r>
              <a:r>
                <a:rPr lang="en-US" altLang="zh-TW" sz="2398" i="1" baseline="-25000">
                  <a:latin typeface="Times New Roman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1287" name="Line 19"/>
            <p:cNvSpPr>
              <a:spLocks noChangeShapeType="1"/>
            </p:cNvSpPr>
            <p:nvPr/>
          </p:nvSpPr>
          <p:spPr bwMode="auto">
            <a:xfrm flipH="1">
              <a:off x="3230" y="2679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TW" altLang="en-US" sz="1799"/>
            </a:p>
          </p:txBody>
        </p:sp>
        <p:sp>
          <p:nvSpPr>
            <p:cNvPr id="11288" name="Text Box 20"/>
            <p:cNvSpPr txBox="1">
              <a:spLocks noChangeArrowheads="1"/>
            </p:cNvSpPr>
            <p:nvPr/>
          </p:nvSpPr>
          <p:spPr bwMode="auto">
            <a:xfrm>
              <a:off x="3240" y="2361"/>
              <a:ext cx="6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>
                  <a:latin typeface="Times New Roman" pitchFamily="18" charset="0"/>
                  <a:ea typeface="新細明體" pitchFamily="18" charset="-120"/>
                </a:rPr>
                <a:t>Scan D</a:t>
              </a:r>
            </a:p>
          </p:txBody>
        </p:sp>
        <p:sp>
          <p:nvSpPr>
            <p:cNvPr id="11289" name="AutoShape 21"/>
            <p:cNvSpPr>
              <a:spLocks noChangeArrowheads="1"/>
            </p:cNvSpPr>
            <p:nvPr/>
          </p:nvSpPr>
          <p:spPr bwMode="auto">
            <a:xfrm>
              <a:off x="4952" y="2086"/>
              <a:ext cx="395" cy="233"/>
            </a:xfrm>
            <a:prstGeom prst="curvedLeftArrow">
              <a:avLst>
                <a:gd name="adj1" fmla="val 27291"/>
                <a:gd name="adj2" fmla="val 54582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 sz="1799">
                <a:ea typeface="新細明體" pitchFamily="18" charset="-120"/>
              </a:endParaRPr>
            </a:p>
          </p:txBody>
        </p:sp>
        <p:sp>
          <p:nvSpPr>
            <p:cNvPr id="11290" name="Line 22"/>
            <p:cNvSpPr>
              <a:spLocks noChangeShapeType="1"/>
            </p:cNvSpPr>
            <p:nvPr/>
          </p:nvSpPr>
          <p:spPr bwMode="auto">
            <a:xfrm>
              <a:off x="1597" y="3968"/>
              <a:ext cx="1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TW" altLang="en-US" sz="1799"/>
            </a:p>
          </p:txBody>
        </p:sp>
        <p:sp>
          <p:nvSpPr>
            <p:cNvPr id="11291" name="Text Box 23"/>
            <p:cNvSpPr txBox="1">
              <a:spLocks noChangeArrowheads="1"/>
            </p:cNvSpPr>
            <p:nvPr/>
          </p:nvSpPr>
          <p:spPr bwMode="auto">
            <a:xfrm>
              <a:off x="438" y="3653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 i="1">
                  <a:latin typeface="Times New Roman" pitchFamily="18" charset="0"/>
                  <a:ea typeface="新細明體" pitchFamily="18" charset="-120"/>
                </a:rPr>
                <a:t>C</a:t>
              </a:r>
              <a:r>
                <a:rPr lang="en-US" altLang="zh-TW" sz="2398" i="1" baseline="-25000">
                  <a:latin typeface="Times New Roman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1292" name="Text Box 24"/>
            <p:cNvSpPr txBox="1">
              <a:spLocks noChangeArrowheads="1"/>
            </p:cNvSpPr>
            <p:nvPr/>
          </p:nvSpPr>
          <p:spPr bwMode="auto">
            <a:xfrm>
              <a:off x="2591" y="3646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 i="1">
                  <a:latin typeface="Times New Roman" pitchFamily="18" charset="0"/>
                  <a:ea typeface="新細明體" pitchFamily="18" charset="-120"/>
                </a:rPr>
                <a:t>L</a:t>
              </a:r>
              <a:r>
                <a:rPr lang="en-US" altLang="zh-TW" sz="2398" i="1" baseline="-25000">
                  <a:latin typeface="Times New Roman" pitchFamily="18" charset="0"/>
                  <a:ea typeface="新細明體" pitchFamily="18" charset="-120"/>
                </a:rPr>
                <a:t>3</a:t>
              </a:r>
            </a:p>
          </p:txBody>
        </p:sp>
        <p:graphicFrame>
          <p:nvGraphicFramePr>
            <p:cNvPr id="11272" name="Object 25"/>
            <p:cNvGraphicFramePr>
              <a:graphicFrameLocks noChangeAspect="1"/>
            </p:cNvGraphicFramePr>
            <p:nvPr/>
          </p:nvGraphicFramePr>
          <p:xfrm>
            <a:off x="735" y="3682"/>
            <a:ext cx="70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Worksheet" r:id="rId22" imgW="987480" imgH="711000" progId="Excel.Sheet.8">
                    <p:embed/>
                  </p:oleObj>
                </mc:Choice>
                <mc:Fallback>
                  <p:oleObj name="Worksheet" r:id="rId22" imgW="987480" imgH="7110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682"/>
                          <a:ext cx="709" cy="4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Text Box 26"/>
            <p:cNvSpPr txBox="1">
              <a:spLocks noChangeArrowheads="1"/>
            </p:cNvSpPr>
            <p:nvPr/>
          </p:nvSpPr>
          <p:spPr bwMode="auto">
            <a:xfrm>
              <a:off x="1718" y="3703"/>
              <a:ext cx="6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398">
                  <a:latin typeface="Times New Roman" pitchFamily="18" charset="0"/>
                  <a:ea typeface="新細明體" pitchFamily="18" charset="-120"/>
                </a:rPr>
                <a:t>Scan D</a:t>
              </a:r>
            </a:p>
          </p:txBody>
        </p:sp>
        <p:graphicFrame>
          <p:nvGraphicFramePr>
            <p:cNvPr id="11273" name="Object 27"/>
            <p:cNvGraphicFramePr>
              <a:graphicFrameLocks noChangeAspect="1"/>
            </p:cNvGraphicFramePr>
            <p:nvPr/>
          </p:nvGraphicFramePr>
          <p:xfrm>
            <a:off x="2878" y="3676"/>
            <a:ext cx="110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Worksheet" r:id="rId25" imgW="1576080" imgH="701640" progId="Excel.Sheet.8">
                    <p:embed/>
                  </p:oleObj>
                </mc:Choice>
                <mc:Fallback>
                  <p:oleObj name="Worksheet" r:id="rId25" imgW="1576080" imgH="70164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676"/>
                          <a:ext cx="1105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4" name="AutoShape 28"/>
            <p:cNvSpPr>
              <a:spLocks noChangeArrowheads="1"/>
            </p:cNvSpPr>
            <p:nvPr/>
          </p:nvSpPr>
          <p:spPr bwMode="auto">
            <a:xfrm>
              <a:off x="127" y="3329"/>
              <a:ext cx="116" cy="233"/>
            </a:xfrm>
            <a:prstGeom prst="curvedRightArrow">
              <a:avLst>
                <a:gd name="adj1" fmla="val 56619"/>
                <a:gd name="adj2" fmla="val 113237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TW" altLang="en-US" sz="1799">
                <a:ea typeface="新細明體" pitchFamily="18" charset="-120"/>
              </a:endParaRPr>
            </a:p>
          </p:txBody>
        </p:sp>
        <p:sp>
          <p:nvSpPr>
            <p:cNvPr id="11295" name="Line 29"/>
            <p:cNvSpPr>
              <a:spLocks noChangeShapeType="1"/>
            </p:cNvSpPr>
            <p:nvPr/>
          </p:nvSpPr>
          <p:spPr bwMode="auto">
            <a:xfrm>
              <a:off x="3264" y="1536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 sz="1799"/>
            </a:p>
          </p:txBody>
        </p:sp>
        <p:sp>
          <p:nvSpPr>
            <p:cNvPr id="11296" name="Line 30"/>
            <p:cNvSpPr>
              <a:spLocks noChangeShapeType="1"/>
            </p:cNvSpPr>
            <p:nvPr/>
          </p:nvSpPr>
          <p:spPr bwMode="auto">
            <a:xfrm flipH="1">
              <a:off x="1680" y="292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TW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7492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Times New Roman</vt:lpstr>
      <vt:lpstr>Office 佈景主題</vt:lpstr>
      <vt:lpstr>Worksheet</vt:lpstr>
      <vt:lpstr>Apriori Algorithm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 Example</dc:title>
  <dc:creator>Windows User</dc:creator>
  <cp:lastModifiedBy>Windows User</cp:lastModifiedBy>
  <cp:revision>2</cp:revision>
  <dcterms:created xsi:type="dcterms:W3CDTF">2019-03-08T05:56:30Z</dcterms:created>
  <dcterms:modified xsi:type="dcterms:W3CDTF">2019-03-11T02:36:37Z</dcterms:modified>
</cp:coreProperties>
</file>