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24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090C-DCA1-4B81-952F-20F32DD0900A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F9D8A-8204-4CA7-8CA0-BCA48A919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493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tseng.wordpress.com/2017/09/12/%E5%88%9D%E6%8E%A2%E5%8D%B7%E7%A9%8D%E7%A5%9E%E7%B6%93%E7%B6%B2%E8%B7%AF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edium.com/jameslearningnote/%E8%B3%87%E6%96%99%E5%88%86%E6%9E%90-%E6%A9%9F%E5%99%A8%E5%AD%B8%E7%BF%92-%E7%AC%AC5-1%E8%AC%9B-%E5%8D%B7%E7%A9%8D%E7%A5%9E%E7%B6%93%E7%B6%B2%E7%B5%A1%E4%BB%8B%E7%B4%B9-convolutional-neural-network-4f8249d65d4f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21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79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70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15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10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https://chtseng.wordpress.com/2017/09/12/%E5%88%9D%E6%8E%A2%E5%8D%B7%E7%A9%8D%E7%A5%9E%E7%B6%93%E7%B6%B2%E8%B7%AF/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https://medium.com/jameslearningnote/%E8%B3%87%E6%96%99%E5%88%86%E6%9E%90-%E6%A9%9F%E5%99%A8%E5%AD%B8%E7%BF%92-%E7%AC%AC5-1%E8%AC%9B-%E5%8D%B7%E7%A9%8D%E7%A5%9E%E7%B6%93%E7%B6%B2%E7%B5%A1%E4%BB%8B%E7%B4%B9-convolutional-neural-network-4f8249d65d4f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4F9D8A-8204-4CA7-8CA0-BCA48A9196D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6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78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7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46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12" b="1" i="0">
                <a:solidFill>
                  <a:srgbClr val="336565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3D404-A57A-4EDA-A7B4-BFDEA806709A}" type="datetime1">
              <a:rPr lang="en-US" altLang="zh-TW" smtClean="0"/>
              <a:t>5/30/2019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 lang="en-US" altLang="zh-TW" sz="2824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F15528-21DE-4FAA-801E-634DDDAF4B2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466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451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18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0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28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0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27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80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6D98-08BD-4343-9711-F2CF39FE3FE0}" type="datetimeFigureOut">
              <a:rPr lang="zh-TW" altLang="en-US" smtClean="0"/>
              <a:t>2019/5/30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F7A3E-6762-4563-9DEE-0D0674D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4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20190530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Neural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8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3674" y="325458"/>
            <a:ext cx="11524890" cy="606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17457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b="1" i="0" u="none" strike="noStrike" cap="none" normalizeH="0" baseline="0" dirty="0" smtClean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Activation Function</a:t>
            </a:r>
            <a:endParaRPr kumimoji="0" lang="en-US" altLang="zh-TW" sz="3200" b="1" i="0" u="none" strike="noStrike" cap="none" normalizeH="0" baseline="0" dirty="0" smtClean="0">
              <a:ln>
                <a:noFill/>
              </a:ln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一種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函數的轉換，也是一種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Threshold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過濾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Keras 還提供多種的 Activation Function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softmax：值介於 [0,1] 之間，且機率總和等於 1，適合多分類使用。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sigmoid：值介於 [0,1] 之間，適合二分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類</a:t>
            </a: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Relu (Rectified Linear Units)：忽略負值，介於 [0,∞] 之間。</a:t>
            </a:r>
            <a:b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0" lang="zh-TW" altLang="zh-TW" sz="24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400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ithelp.ithome.com.tw/upload/images/20171204/20001976Niurmugz6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13" y="2510223"/>
            <a:ext cx="2019220" cy="77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https://ithelp.ithome.com.tw/upload/images/20171204/200019766PJadFLjd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849" y="4096152"/>
            <a:ext cx="2031975" cy="79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thelp.ithome.com.tw/upload/images/20171204/20001976bi4kinvtc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243" y="4600241"/>
            <a:ext cx="2361302" cy="20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ithelp.ithome.com.tw/upload/images/20171204/200019760T82yEaGY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16" y="5737511"/>
            <a:ext cx="29813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2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chtseng.files.wordpress.com/2017/09/4293_jd_lv-5aw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1" y="897147"/>
            <a:ext cx="9247738" cy="375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9656" y="136133"/>
            <a:ext cx="7041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卷積神經網路（</a:t>
            </a:r>
            <a:r>
              <a:rPr lang="en-US" altLang="zh-TW" sz="24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Convolutional Neural Network</a:t>
            </a:r>
            <a:r>
              <a:rPr lang="zh-TW" altLang="en-US" sz="2400" b="0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 descr="https://cdn-images-1.medium.com/max/800/1*irWQaiIjHS27ZAPaVDoj6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28" y="4791075"/>
            <a:ext cx="76200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2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024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22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50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13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4235" y="1012333"/>
            <a:ext cx="6790765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937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38001" y="68253"/>
            <a:ext cx="6583231" cy="868241"/>
          </a:xfrm>
          <a:prstGeom prst="rect">
            <a:avLst/>
          </a:prstGeom>
        </p:spPr>
        <p:txBody>
          <a:bodyPr vert="horz" wrap="square" lIns="0" tIns="483289" rIns="0" bIns="0" rtlCol="0" anchor="ctr">
            <a:spAutoFit/>
          </a:bodyPr>
          <a:lstStyle/>
          <a:p>
            <a:pPr marL="11767" algn="ctr">
              <a:lnSpc>
                <a:spcPct val="100000"/>
              </a:lnSpc>
            </a:pPr>
            <a:r>
              <a:rPr sz="2471" b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MODE</a:t>
            </a:r>
            <a:r>
              <a:rPr sz="2471" b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L </a:t>
            </a:r>
            <a:r>
              <a:rPr sz="2471" b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O</a:t>
            </a:r>
            <a:r>
              <a:rPr sz="2471" b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F </a:t>
            </a:r>
            <a:r>
              <a:rPr sz="2471" b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A</a:t>
            </a:r>
            <a:r>
              <a:rPr sz="2471" b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N </a:t>
            </a:r>
            <a:r>
              <a:rPr sz="2471" b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ARTIFICIA</a:t>
            </a:r>
            <a:r>
              <a:rPr sz="2471" b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L </a:t>
            </a:r>
            <a:r>
              <a:rPr sz="2471" b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 Black"/>
              </a:rPr>
              <a:t>NEURON</a:t>
            </a:r>
            <a:endParaRPr sz="2471" dirty="0">
              <a:latin typeface="微軟正黑體" panose="020B0604030504040204" pitchFamily="34" charset="-120"/>
              <a:ea typeface="微軟正黑體" panose="020B0604030504040204" pitchFamily="34" charset="-120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4181" y="5033416"/>
            <a:ext cx="10472468" cy="13619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800" b="1" i="1" spc="-13" dirty="0">
                <a:solidFill>
                  <a:srgbClr val="0065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Three basic elements: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156891" marR="59955" indent="-145684">
              <a:lnSpc>
                <a:spcPts val="1711"/>
              </a:lnSpc>
            </a:pPr>
            <a:r>
              <a:rPr lang="en-US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1.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se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o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connectin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</a:t>
            </a:r>
            <a:r>
              <a:rPr b="1" i="1" spc="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link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from different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inputs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x</a:t>
            </a:r>
            <a:r>
              <a:rPr baseline="-20833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(or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synapses), each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of which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is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characterized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by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 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weigh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strengt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h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pc="9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</a:t>
            </a:r>
            <a:r>
              <a:rPr baseline="-20833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k</a:t>
            </a:r>
            <a:r>
              <a:rPr spc="-6" baseline="-20833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</a:t>
            </a: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1206" marR="4483">
              <a:lnSpc>
                <a:spcPts val="1711"/>
              </a:lnSpc>
              <a:tabLst>
                <a:tab pos="235336" algn="l"/>
              </a:tabLst>
            </a:pPr>
            <a:r>
              <a:rPr lang="en-US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2.</a:t>
            </a:r>
            <a:r>
              <a:rPr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An</a:t>
            </a:r>
            <a:r>
              <a:rPr i="1"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adde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for summing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the input signals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x</a:t>
            </a:r>
            <a:r>
              <a:rPr baseline="-20833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weighted</a:t>
            </a:r>
            <a:r>
              <a:rPr spc="-13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by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the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respecti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ve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synapti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strength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s</a:t>
            </a:r>
            <a:r>
              <a:rPr spc="-9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pc="9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w</a:t>
            </a:r>
            <a:r>
              <a:rPr baseline="-20833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k</a:t>
            </a:r>
            <a:r>
              <a:rPr spc="-6" baseline="-20833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i</a:t>
            </a:r>
            <a:r>
              <a:rPr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.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</a:endParaRPr>
          </a:p>
          <a:p>
            <a:pPr marL="11206">
              <a:tabLst>
                <a:tab pos="235336" algn="l"/>
                <a:tab pos="2510252" algn="l"/>
              </a:tabLst>
            </a:pPr>
            <a:r>
              <a:rPr lang="en-US"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3.</a:t>
            </a:r>
            <a:r>
              <a:rPr i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An</a:t>
            </a:r>
            <a:r>
              <a:rPr i="1"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activatio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n </a:t>
            </a:r>
            <a:r>
              <a:rPr b="1" i="1" spc="-4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function</a:t>
            </a:r>
            <a:r>
              <a:rPr b="1" i="1" dirty="0">
                <a:solidFill>
                  <a:srgbClr val="33656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:	</a:t>
            </a:r>
            <a:r>
              <a:rPr i="1" spc="-4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f(net).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 bwMode="auto">
          <a:xfrm>
            <a:off x="2410666" y="1164011"/>
            <a:ext cx="7437904" cy="317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3" y="4285804"/>
            <a:ext cx="4345081" cy="41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1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8059" y="517108"/>
            <a:ext cx="9278471" cy="779738"/>
          </a:xfrm>
          <a:prstGeom prst="rect">
            <a:avLst/>
          </a:prstGeom>
        </p:spPr>
        <p:txBody>
          <a:bodyPr vert="horz" wrap="square" lIns="0" tIns="436028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sz="2206" spc="-4" dirty="0">
                <a:solidFill>
                  <a:srgbClr val="800000"/>
                </a:solidFill>
              </a:rPr>
              <a:t>Activatio</a:t>
            </a:r>
            <a:r>
              <a:rPr sz="2206" dirty="0">
                <a:solidFill>
                  <a:srgbClr val="800000"/>
                </a:solidFill>
              </a:rPr>
              <a:t>n</a:t>
            </a:r>
            <a:r>
              <a:rPr sz="2206" spc="-9" dirty="0">
                <a:solidFill>
                  <a:srgbClr val="800000"/>
                </a:solidFill>
              </a:rPr>
              <a:t> </a:t>
            </a:r>
            <a:r>
              <a:rPr sz="2206" spc="-4" dirty="0">
                <a:solidFill>
                  <a:srgbClr val="800000"/>
                </a:solidFill>
              </a:rPr>
              <a:t>(Transfer</a:t>
            </a:r>
            <a:r>
              <a:rPr sz="2206" dirty="0">
                <a:solidFill>
                  <a:srgbClr val="800000"/>
                </a:solidFill>
              </a:rPr>
              <a:t>)</a:t>
            </a:r>
            <a:r>
              <a:rPr sz="2206" spc="-9" dirty="0">
                <a:solidFill>
                  <a:srgbClr val="800000"/>
                </a:solidFill>
              </a:rPr>
              <a:t> </a:t>
            </a:r>
            <a:r>
              <a:rPr sz="2206" spc="-4" dirty="0">
                <a:solidFill>
                  <a:srgbClr val="800000"/>
                </a:solidFill>
              </a:rPr>
              <a:t>Function</a:t>
            </a:r>
            <a:r>
              <a:rPr sz="2206" dirty="0">
                <a:solidFill>
                  <a:srgbClr val="800000"/>
                </a:solidFill>
              </a:rPr>
              <a:t>s</a:t>
            </a:r>
            <a:r>
              <a:rPr sz="2206" spc="-9" dirty="0">
                <a:solidFill>
                  <a:srgbClr val="800000"/>
                </a:solidFill>
              </a:rPr>
              <a:t> </a:t>
            </a:r>
            <a:r>
              <a:rPr sz="2206" dirty="0">
                <a:solidFill>
                  <a:srgbClr val="800000"/>
                </a:solidFill>
              </a:rPr>
              <a:t>-</a:t>
            </a:r>
            <a:r>
              <a:rPr sz="2206" spc="-4" dirty="0">
                <a:solidFill>
                  <a:srgbClr val="800000"/>
                </a:solidFill>
              </a:rPr>
              <a:t> </a:t>
            </a:r>
            <a:r>
              <a:rPr sz="2206" dirty="0">
                <a:solidFill>
                  <a:srgbClr val="800000"/>
                </a:solidFill>
              </a:rPr>
              <a:t>I</a:t>
            </a:r>
            <a:endParaRPr sz="2206"/>
          </a:p>
        </p:txBody>
      </p:sp>
      <p:sp>
        <p:nvSpPr>
          <p:cNvPr id="3" name="object 3"/>
          <p:cNvSpPr/>
          <p:nvPr/>
        </p:nvSpPr>
        <p:spPr>
          <a:xfrm>
            <a:off x="2801471" y="2017059"/>
            <a:ext cx="6858000" cy="3959038"/>
          </a:xfrm>
          <a:custGeom>
            <a:avLst/>
            <a:gdLst/>
            <a:ahLst/>
            <a:cxnLst/>
            <a:rect l="l" t="t" r="r" b="b"/>
            <a:pathLst>
              <a:path w="7772400" h="4486909">
                <a:moveTo>
                  <a:pt x="0" y="0"/>
                </a:moveTo>
                <a:lnTo>
                  <a:pt x="0" y="4486656"/>
                </a:lnTo>
                <a:lnTo>
                  <a:pt x="7772400" y="4486656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7FF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2870947" y="2320067"/>
            <a:ext cx="1962710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624378" algn="l"/>
              </a:tabLst>
            </a:pPr>
            <a:r>
              <a:rPr sz="1588" dirty="0">
                <a:latin typeface="Tahoma"/>
                <a:cs typeface="Tahoma"/>
              </a:rPr>
              <a:t>1.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spc="-4" dirty="0">
                <a:solidFill>
                  <a:srgbClr val="006500"/>
                </a:solidFill>
                <a:latin typeface="Tahoma"/>
                <a:cs typeface="Tahoma"/>
              </a:rPr>
              <a:t>Har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d</a:t>
            </a:r>
            <a:r>
              <a:rPr sz="1588" b="1" spc="-9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b="1" spc="-4" dirty="0">
                <a:solidFill>
                  <a:srgbClr val="006500"/>
                </a:solidFill>
                <a:latin typeface="Tahoma"/>
                <a:cs typeface="Tahoma"/>
              </a:rPr>
              <a:t>Limi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t	</a:t>
            </a:r>
            <a:r>
              <a:rPr sz="1588" dirty="0">
                <a:latin typeface="Tahoma"/>
                <a:cs typeface="Tahoma"/>
              </a:rPr>
              <a:t>Y =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1377" y="2320067"/>
            <a:ext cx="1102659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47663" algn="l"/>
              </a:tabLst>
            </a:pPr>
            <a:r>
              <a:rPr sz="1588" dirty="0">
                <a:latin typeface="Tahoma"/>
                <a:cs typeface="Tahoma"/>
              </a:rPr>
              <a:t>1	if net </a:t>
            </a:r>
            <a:r>
              <a:rPr sz="1588" dirty="0">
                <a:latin typeface="Symbol"/>
                <a:cs typeface="Symbol"/>
              </a:rPr>
              <a:t></a:t>
            </a:r>
            <a:r>
              <a:rPr sz="1588" spc="93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ahoma"/>
                <a:cs typeface="Tahoma"/>
              </a:rPr>
              <a:t>0</a:t>
            </a:r>
            <a:endParaRPr sz="1588">
              <a:latin typeface="Tahoma"/>
              <a:cs typeface="Tahoma"/>
            </a:endParaRPr>
          </a:p>
          <a:p>
            <a:pPr marL="11206">
              <a:spcBef>
                <a:spcPts val="9"/>
              </a:spcBef>
              <a:tabLst>
                <a:tab pos="247103" algn="l"/>
              </a:tabLst>
            </a:pPr>
            <a:r>
              <a:rPr sz="1588" dirty="0">
                <a:latin typeface="Tahoma"/>
                <a:cs typeface="Tahoma"/>
              </a:rPr>
              <a:t>0	</a:t>
            </a:r>
            <a:r>
              <a:rPr sz="1588" spc="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f </a:t>
            </a:r>
            <a:r>
              <a:rPr sz="1588" spc="-4" dirty="0">
                <a:latin typeface="Tahoma"/>
                <a:cs typeface="Tahoma"/>
              </a:rPr>
              <a:t>ne</a:t>
            </a:r>
            <a:r>
              <a:rPr sz="1588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&lt;</a:t>
            </a:r>
            <a:r>
              <a:rPr sz="1588" spc="-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0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947" y="3288255"/>
            <a:ext cx="1962710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Tahoma"/>
                <a:cs typeface="Tahoma"/>
              </a:rPr>
              <a:t>2.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spc="-4" dirty="0">
                <a:solidFill>
                  <a:srgbClr val="006500"/>
                </a:solidFill>
                <a:latin typeface="Tahoma"/>
                <a:cs typeface="Tahoma"/>
              </a:rPr>
              <a:t>Symmetrica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l </a:t>
            </a:r>
            <a:r>
              <a:rPr sz="1588" b="1" spc="-66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Y =</a:t>
            </a:r>
            <a:endParaRPr sz="1588">
              <a:latin typeface="Tahoma"/>
              <a:cs typeface="Tahoma"/>
            </a:endParaRPr>
          </a:p>
          <a:p>
            <a:pPr marL="263352">
              <a:spcBef>
                <a:spcPts val="9"/>
              </a:spcBef>
            </a:pPr>
            <a:r>
              <a:rPr sz="1588" b="1" spc="-4" dirty="0">
                <a:solidFill>
                  <a:srgbClr val="006500"/>
                </a:solidFill>
                <a:latin typeface="Tahoma"/>
                <a:cs typeface="Tahoma"/>
              </a:rPr>
              <a:t>Har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d</a:t>
            </a:r>
            <a:r>
              <a:rPr sz="1588" b="1" spc="-9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b="1" spc="-4" dirty="0">
                <a:solidFill>
                  <a:srgbClr val="006500"/>
                </a:solidFill>
                <a:latin typeface="Tahoma"/>
                <a:cs typeface="Tahoma"/>
              </a:rPr>
              <a:t>Limit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1418" y="3288255"/>
            <a:ext cx="1128993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10419" algn="l"/>
              </a:tabLst>
            </a:pPr>
            <a:r>
              <a:rPr sz="1588" dirty="0">
                <a:latin typeface="Tahoma"/>
                <a:cs typeface="Tahoma"/>
              </a:rPr>
              <a:t>1	if net </a:t>
            </a:r>
            <a:r>
              <a:rPr sz="1588" dirty="0">
                <a:latin typeface="Symbol"/>
                <a:cs typeface="Symbol"/>
              </a:rPr>
              <a:t></a:t>
            </a:r>
            <a:r>
              <a:rPr sz="1588" spc="93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Tahoma"/>
                <a:cs typeface="Tahoma"/>
              </a:rPr>
              <a:t>0</a:t>
            </a:r>
            <a:endParaRPr sz="1588">
              <a:latin typeface="Tahoma"/>
              <a:cs typeface="Tahoma"/>
            </a:endParaRPr>
          </a:p>
          <a:p>
            <a:pPr marL="11206">
              <a:spcBef>
                <a:spcPts val="9"/>
              </a:spcBef>
            </a:pPr>
            <a:r>
              <a:rPr sz="1588" dirty="0">
                <a:latin typeface="Tahoma"/>
                <a:cs typeface="Tahoma"/>
              </a:rPr>
              <a:t>-1</a:t>
            </a:r>
            <a:r>
              <a:rPr sz="1588" spc="-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if</a:t>
            </a:r>
            <a:r>
              <a:rPr sz="1588" spc="-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net</a:t>
            </a:r>
            <a:r>
              <a:rPr sz="1588" spc="-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&lt;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0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0946" y="4499841"/>
            <a:ext cx="89254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Tahoma"/>
                <a:cs typeface="Tahoma"/>
              </a:rPr>
              <a:t>3.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1418" y="4499841"/>
            <a:ext cx="761440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63948" algn="l"/>
              </a:tabLst>
            </a:pPr>
            <a:r>
              <a:rPr sz="1588" dirty="0">
                <a:latin typeface="Tahoma"/>
                <a:cs typeface="Tahoma"/>
              </a:rPr>
              <a:t>Y =	</a:t>
            </a:r>
            <a:r>
              <a:rPr sz="1588" spc="-4" dirty="0">
                <a:latin typeface="Tahoma"/>
                <a:cs typeface="Tahoma"/>
              </a:rPr>
              <a:t>net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2835" y="5225983"/>
            <a:ext cx="2893078" cy="73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80984" algn="r">
              <a:lnSpc>
                <a:spcPts val="1902"/>
              </a:lnSpc>
            </a:pPr>
            <a:r>
              <a:rPr lang="en-US" sz="1588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1</a:t>
            </a:r>
            <a:endParaRPr sz="1588" dirty="0">
              <a:latin typeface="Tahoma"/>
              <a:cs typeface="Tahoma"/>
            </a:endParaRPr>
          </a:p>
          <a:p>
            <a:pPr marL="11206">
              <a:lnSpc>
                <a:spcPts val="1902"/>
              </a:lnSpc>
            </a:pPr>
            <a:r>
              <a:rPr sz="1588" spc="-18" dirty="0">
                <a:latin typeface="Tahoma"/>
                <a:cs typeface="Tahoma"/>
              </a:rPr>
              <a:t>4</a:t>
            </a:r>
            <a:r>
              <a:rPr sz="1588" dirty="0">
                <a:latin typeface="Tahoma"/>
                <a:cs typeface="Tahoma"/>
              </a:rPr>
              <a:t>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Saturating</a:t>
            </a:r>
            <a:r>
              <a:rPr sz="1588" b="1" spc="-18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r>
              <a:rPr sz="1588" b="1" spc="9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Y</a:t>
            </a:r>
            <a:r>
              <a:rPr sz="1588" dirty="0">
                <a:latin typeface="Tahoma"/>
                <a:cs typeface="Tahoma"/>
              </a:rPr>
              <a:t>=</a:t>
            </a:r>
            <a:r>
              <a:rPr lang="en-US" sz="1588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 </a:t>
            </a:r>
            <a:r>
              <a:rPr sz="1588" spc="-19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net</a:t>
            </a:r>
          </a:p>
          <a:p>
            <a:pPr marR="180984" algn="r">
              <a:spcBef>
                <a:spcPts val="9"/>
              </a:spcBef>
            </a:pPr>
            <a:r>
              <a:rPr sz="1588" dirty="0">
                <a:latin typeface="Tahoma"/>
                <a:cs typeface="Tahoma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53393" y="5208494"/>
            <a:ext cx="1049431" cy="733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2327" algn="just"/>
            <a:r>
              <a:rPr sz="1588" dirty="0">
                <a:latin typeface="Tahoma"/>
                <a:cs typeface="Tahoma"/>
              </a:rPr>
              <a:t>if   net &gt; 1 if  </a:t>
            </a:r>
            <a:r>
              <a:rPr sz="1588" spc="-9" dirty="0">
                <a:latin typeface="Tahoma"/>
                <a:cs typeface="Tahoma"/>
              </a:rPr>
              <a:t> </a:t>
            </a:r>
            <a:r>
              <a:rPr sz="1588" spc="-4" dirty="0">
                <a:latin typeface="Tahoma"/>
                <a:cs typeface="Tahoma"/>
              </a:rPr>
              <a:t>0</a:t>
            </a:r>
            <a:r>
              <a:rPr sz="1588" dirty="0">
                <a:latin typeface="Symbol"/>
                <a:cs typeface="Symbol"/>
              </a:rPr>
              <a:t></a:t>
            </a:r>
            <a:r>
              <a:rPr sz="1588" spc="-4" dirty="0">
                <a:latin typeface="Tahoma"/>
                <a:cs typeface="Tahoma"/>
              </a:rPr>
              <a:t>net</a:t>
            </a:r>
            <a:r>
              <a:rPr sz="1588" dirty="0">
                <a:latin typeface="Symbol"/>
                <a:cs typeface="Symbol"/>
              </a:rPr>
              <a:t></a:t>
            </a:r>
            <a:r>
              <a:rPr sz="1588" dirty="0">
                <a:latin typeface="Tahoma"/>
                <a:cs typeface="Tahoma"/>
              </a:rPr>
              <a:t>1 if  net &lt; 0</a:t>
            </a:r>
          </a:p>
        </p:txBody>
      </p:sp>
      <p:sp>
        <p:nvSpPr>
          <p:cNvPr id="12" name="object 12"/>
          <p:cNvSpPr/>
          <p:nvPr/>
        </p:nvSpPr>
        <p:spPr>
          <a:xfrm>
            <a:off x="5083437" y="2148839"/>
            <a:ext cx="142875" cy="677956"/>
          </a:xfrm>
          <a:custGeom>
            <a:avLst/>
            <a:gdLst/>
            <a:ahLst/>
            <a:cxnLst/>
            <a:rect l="l" t="t" r="r" b="b"/>
            <a:pathLst>
              <a:path w="161925" h="768350">
                <a:moveTo>
                  <a:pt x="762" y="387096"/>
                </a:moveTo>
                <a:lnTo>
                  <a:pt x="762" y="381762"/>
                </a:lnTo>
                <a:lnTo>
                  <a:pt x="0" y="381762"/>
                </a:lnTo>
                <a:lnTo>
                  <a:pt x="0" y="387096"/>
                </a:lnTo>
                <a:lnTo>
                  <a:pt x="762" y="387096"/>
                </a:lnTo>
                <a:close/>
              </a:path>
              <a:path w="161925" h="768350">
                <a:moveTo>
                  <a:pt x="85001" y="323334"/>
                </a:moveTo>
                <a:lnTo>
                  <a:pt x="85001" y="265152"/>
                </a:lnTo>
                <a:lnTo>
                  <a:pt x="84578" y="277579"/>
                </a:lnTo>
                <a:lnTo>
                  <a:pt x="83654" y="289531"/>
                </a:lnTo>
                <a:lnTo>
                  <a:pt x="82156" y="300921"/>
                </a:lnTo>
                <a:lnTo>
                  <a:pt x="80010" y="311658"/>
                </a:lnTo>
                <a:lnTo>
                  <a:pt x="78384" y="315670"/>
                </a:lnTo>
                <a:lnTo>
                  <a:pt x="74676" y="323088"/>
                </a:lnTo>
                <a:lnTo>
                  <a:pt x="74676" y="322326"/>
                </a:lnTo>
                <a:lnTo>
                  <a:pt x="66098" y="333686"/>
                </a:lnTo>
                <a:lnTo>
                  <a:pt x="55871" y="341806"/>
                </a:lnTo>
                <a:lnTo>
                  <a:pt x="44097" y="348596"/>
                </a:lnTo>
                <a:lnTo>
                  <a:pt x="31812" y="354716"/>
                </a:lnTo>
                <a:lnTo>
                  <a:pt x="20056" y="360827"/>
                </a:lnTo>
                <a:lnTo>
                  <a:pt x="9867" y="367590"/>
                </a:lnTo>
                <a:lnTo>
                  <a:pt x="2286" y="375666"/>
                </a:lnTo>
                <a:lnTo>
                  <a:pt x="1524" y="377952"/>
                </a:lnTo>
                <a:lnTo>
                  <a:pt x="1524" y="378714"/>
                </a:lnTo>
                <a:lnTo>
                  <a:pt x="762" y="378714"/>
                </a:lnTo>
                <a:lnTo>
                  <a:pt x="762" y="390144"/>
                </a:lnTo>
                <a:lnTo>
                  <a:pt x="1524" y="390906"/>
                </a:lnTo>
                <a:lnTo>
                  <a:pt x="2286" y="393192"/>
                </a:lnTo>
                <a:lnTo>
                  <a:pt x="9906" y="401123"/>
                </a:lnTo>
                <a:lnTo>
                  <a:pt x="9906" y="381762"/>
                </a:lnTo>
                <a:lnTo>
                  <a:pt x="11430" y="378714"/>
                </a:lnTo>
                <a:lnTo>
                  <a:pt x="16446" y="374611"/>
                </a:lnTo>
                <a:lnTo>
                  <a:pt x="23291" y="369303"/>
                </a:lnTo>
                <a:lnTo>
                  <a:pt x="28956" y="366522"/>
                </a:lnTo>
                <a:lnTo>
                  <a:pt x="35814" y="363474"/>
                </a:lnTo>
                <a:lnTo>
                  <a:pt x="42672" y="359664"/>
                </a:lnTo>
                <a:lnTo>
                  <a:pt x="77724" y="334518"/>
                </a:lnTo>
                <a:lnTo>
                  <a:pt x="82296" y="327660"/>
                </a:lnTo>
                <a:lnTo>
                  <a:pt x="83058" y="327660"/>
                </a:lnTo>
                <a:lnTo>
                  <a:pt x="83058" y="326898"/>
                </a:lnTo>
                <a:lnTo>
                  <a:pt x="85001" y="323334"/>
                </a:lnTo>
                <a:close/>
              </a:path>
              <a:path w="161925" h="768350">
                <a:moveTo>
                  <a:pt x="10668" y="381000"/>
                </a:moveTo>
                <a:lnTo>
                  <a:pt x="9906" y="381762"/>
                </a:lnTo>
                <a:lnTo>
                  <a:pt x="9906" y="383286"/>
                </a:lnTo>
                <a:lnTo>
                  <a:pt x="10668" y="381000"/>
                </a:lnTo>
                <a:close/>
              </a:path>
              <a:path w="161925" h="768350">
                <a:moveTo>
                  <a:pt x="89916" y="529590"/>
                </a:moveTo>
                <a:lnTo>
                  <a:pt x="89077" y="478936"/>
                </a:lnTo>
                <a:lnTo>
                  <a:pt x="77622" y="442552"/>
                </a:lnTo>
                <a:lnTo>
                  <a:pt x="46716" y="414315"/>
                </a:lnTo>
                <a:lnTo>
                  <a:pt x="35669" y="407968"/>
                </a:lnTo>
                <a:lnTo>
                  <a:pt x="24761" y="401417"/>
                </a:lnTo>
                <a:lnTo>
                  <a:pt x="14478" y="393954"/>
                </a:lnTo>
                <a:lnTo>
                  <a:pt x="11430" y="390906"/>
                </a:lnTo>
                <a:lnTo>
                  <a:pt x="10668" y="388620"/>
                </a:lnTo>
                <a:lnTo>
                  <a:pt x="10668" y="389382"/>
                </a:lnTo>
                <a:lnTo>
                  <a:pt x="9906" y="387096"/>
                </a:lnTo>
                <a:lnTo>
                  <a:pt x="9906" y="401123"/>
                </a:lnTo>
                <a:lnTo>
                  <a:pt x="22347" y="409946"/>
                </a:lnTo>
                <a:lnTo>
                  <a:pt x="33314" y="417324"/>
                </a:lnTo>
                <a:lnTo>
                  <a:pt x="42943" y="423683"/>
                </a:lnTo>
                <a:lnTo>
                  <a:pt x="51301" y="429386"/>
                </a:lnTo>
                <a:lnTo>
                  <a:pt x="76419" y="460663"/>
                </a:lnTo>
                <a:lnTo>
                  <a:pt x="80610" y="655401"/>
                </a:lnTo>
                <a:lnTo>
                  <a:pt x="82971" y="664990"/>
                </a:lnTo>
                <a:lnTo>
                  <a:pt x="86136" y="674438"/>
                </a:lnTo>
                <a:lnTo>
                  <a:pt x="86403" y="675058"/>
                </a:lnTo>
                <a:lnTo>
                  <a:pt x="86403" y="606884"/>
                </a:lnTo>
                <a:lnTo>
                  <a:pt x="86742" y="592184"/>
                </a:lnTo>
                <a:lnTo>
                  <a:pt x="87430" y="575885"/>
                </a:lnTo>
                <a:lnTo>
                  <a:pt x="89916" y="529590"/>
                </a:lnTo>
                <a:close/>
              </a:path>
              <a:path w="161925" h="768350">
                <a:moveTo>
                  <a:pt x="80610" y="655401"/>
                </a:moveTo>
                <a:lnTo>
                  <a:pt x="80610" y="494617"/>
                </a:lnTo>
                <a:lnTo>
                  <a:pt x="80604" y="510629"/>
                </a:lnTo>
                <a:lnTo>
                  <a:pt x="80010" y="529590"/>
                </a:lnTo>
                <a:lnTo>
                  <a:pt x="78384" y="559246"/>
                </a:lnTo>
                <a:lnTo>
                  <a:pt x="77095" y="593444"/>
                </a:lnTo>
                <a:lnTo>
                  <a:pt x="76877" y="608114"/>
                </a:lnTo>
                <a:lnTo>
                  <a:pt x="77041" y="621426"/>
                </a:lnTo>
                <a:lnTo>
                  <a:pt x="77665" y="633630"/>
                </a:lnTo>
                <a:lnTo>
                  <a:pt x="78805" y="644753"/>
                </a:lnTo>
                <a:lnTo>
                  <a:pt x="80551" y="655160"/>
                </a:lnTo>
                <a:lnTo>
                  <a:pt x="80610" y="655401"/>
                </a:lnTo>
                <a:close/>
              </a:path>
              <a:path w="161925" h="768350">
                <a:moveTo>
                  <a:pt x="160782" y="6858"/>
                </a:moveTo>
                <a:lnTo>
                  <a:pt x="153924" y="0"/>
                </a:lnTo>
                <a:lnTo>
                  <a:pt x="151638" y="2286"/>
                </a:lnTo>
                <a:lnTo>
                  <a:pt x="143238" y="7679"/>
                </a:lnTo>
                <a:lnTo>
                  <a:pt x="109687" y="30997"/>
                </a:lnTo>
                <a:lnTo>
                  <a:pt x="82912" y="72083"/>
                </a:lnTo>
                <a:lnTo>
                  <a:pt x="78486" y="101346"/>
                </a:lnTo>
                <a:lnTo>
                  <a:pt x="78486" y="108204"/>
                </a:lnTo>
                <a:lnTo>
                  <a:pt x="77665" y="122597"/>
                </a:lnTo>
                <a:lnTo>
                  <a:pt x="80610" y="178628"/>
                </a:lnTo>
                <a:lnTo>
                  <a:pt x="83159" y="212480"/>
                </a:lnTo>
                <a:lnTo>
                  <a:pt x="84002" y="225915"/>
                </a:lnTo>
                <a:lnTo>
                  <a:pt x="84640" y="239231"/>
                </a:lnTo>
                <a:lnTo>
                  <a:pt x="84997" y="252340"/>
                </a:lnTo>
                <a:lnTo>
                  <a:pt x="85001" y="323334"/>
                </a:lnTo>
                <a:lnTo>
                  <a:pt x="87383" y="318968"/>
                </a:lnTo>
                <a:lnTo>
                  <a:pt x="87383" y="120497"/>
                </a:lnTo>
                <a:lnTo>
                  <a:pt x="87630" y="108966"/>
                </a:lnTo>
                <a:lnTo>
                  <a:pt x="87630" y="102108"/>
                </a:lnTo>
                <a:lnTo>
                  <a:pt x="96889" y="62703"/>
                </a:lnTo>
                <a:lnTo>
                  <a:pt x="130428" y="26809"/>
                </a:lnTo>
                <a:lnTo>
                  <a:pt x="154686" y="12192"/>
                </a:lnTo>
                <a:lnTo>
                  <a:pt x="157734" y="9144"/>
                </a:lnTo>
                <a:lnTo>
                  <a:pt x="160782" y="6858"/>
                </a:lnTo>
                <a:close/>
              </a:path>
              <a:path w="161925" h="768350">
                <a:moveTo>
                  <a:pt x="161544" y="762762"/>
                </a:moveTo>
                <a:lnTo>
                  <a:pt x="157734" y="758190"/>
                </a:lnTo>
                <a:lnTo>
                  <a:pt x="147421" y="745471"/>
                </a:lnTo>
                <a:lnTo>
                  <a:pt x="136485" y="732961"/>
                </a:lnTo>
                <a:lnTo>
                  <a:pt x="111254" y="700957"/>
                </a:lnTo>
                <a:lnTo>
                  <a:pt x="92524" y="663555"/>
                </a:lnTo>
                <a:lnTo>
                  <a:pt x="86486" y="620190"/>
                </a:lnTo>
                <a:lnTo>
                  <a:pt x="86403" y="606884"/>
                </a:lnTo>
                <a:lnTo>
                  <a:pt x="86403" y="675058"/>
                </a:lnTo>
                <a:lnTo>
                  <a:pt x="107716" y="712317"/>
                </a:lnTo>
                <a:lnTo>
                  <a:pt x="135307" y="746288"/>
                </a:lnTo>
                <a:lnTo>
                  <a:pt x="147066" y="759714"/>
                </a:lnTo>
                <a:lnTo>
                  <a:pt x="150876" y="764286"/>
                </a:lnTo>
                <a:lnTo>
                  <a:pt x="153162" y="768096"/>
                </a:lnTo>
                <a:lnTo>
                  <a:pt x="161544" y="762762"/>
                </a:lnTo>
                <a:close/>
              </a:path>
              <a:path w="161925" h="768350">
                <a:moveTo>
                  <a:pt x="94516" y="262876"/>
                </a:moveTo>
                <a:lnTo>
                  <a:pt x="93375" y="223851"/>
                </a:lnTo>
                <a:lnTo>
                  <a:pt x="88691" y="157673"/>
                </a:lnTo>
                <a:lnTo>
                  <a:pt x="87986" y="144924"/>
                </a:lnTo>
                <a:lnTo>
                  <a:pt x="87525" y="132508"/>
                </a:lnTo>
                <a:lnTo>
                  <a:pt x="87383" y="120497"/>
                </a:lnTo>
                <a:lnTo>
                  <a:pt x="87383" y="318968"/>
                </a:lnTo>
                <a:lnTo>
                  <a:pt x="94185" y="275332"/>
                </a:lnTo>
                <a:lnTo>
                  <a:pt x="94516" y="262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083437" y="3090134"/>
            <a:ext cx="142875" cy="677956"/>
          </a:xfrm>
          <a:custGeom>
            <a:avLst/>
            <a:gdLst/>
            <a:ahLst/>
            <a:cxnLst/>
            <a:rect l="l" t="t" r="r" b="b"/>
            <a:pathLst>
              <a:path w="161925" h="768350">
                <a:moveTo>
                  <a:pt x="762" y="387096"/>
                </a:moveTo>
                <a:lnTo>
                  <a:pt x="762" y="381762"/>
                </a:lnTo>
                <a:lnTo>
                  <a:pt x="0" y="381762"/>
                </a:lnTo>
                <a:lnTo>
                  <a:pt x="0" y="387096"/>
                </a:lnTo>
                <a:lnTo>
                  <a:pt x="762" y="387096"/>
                </a:lnTo>
                <a:close/>
              </a:path>
              <a:path w="161925" h="768350">
                <a:moveTo>
                  <a:pt x="85001" y="323334"/>
                </a:moveTo>
                <a:lnTo>
                  <a:pt x="85001" y="265152"/>
                </a:lnTo>
                <a:lnTo>
                  <a:pt x="84578" y="277579"/>
                </a:lnTo>
                <a:lnTo>
                  <a:pt x="83654" y="289531"/>
                </a:lnTo>
                <a:lnTo>
                  <a:pt x="82156" y="300921"/>
                </a:lnTo>
                <a:lnTo>
                  <a:pt x="80010" y="311658"/>
                </a:lnTo>
                <a:lnTo>
                  <a:pt x="78384" y="315670"/>
                </a:lnTo>
                <a:lnTo>
                  <a:pt x="74676" y="323088"/>
                </a:lnTo>
                <a:lnTo>
                  <a:pt x="74676" y="322326"/>
                </a:lnTo>
                <a:lnTo>
                  <a:pt x="66241" y="333477"/>
                </a:lnTo>
                <a:lnTo>
                  <a:pt x="56081" y="341451"/>
                </a:lnTo>
                <a:lnTo>
                  <a:pt x="44160" y="348369"/>
                </a:lnTo>
                <a:lnTo>
                  <a:pt x="31648" y="354741"/>
                </a:lnTo>
                <a:lnTo>
                  <a:pt x="19718" y="361075"/>
                </a:lnTo>
                <a:lnTo>
                  <a:pt x="9540" y="367880"/>
                </a:lnTo>
                <a:lnTo>
                  <a:pt x="2286" y="375666"/>
                </a:lnTo>
                <a:lnTo>
                  <a:pt x="1524" y="377952"/>
                </a:lnTo>
                <a:lnTo>
                  <a:pt x="1524" y="378714"/>
                </a:lnTo>
                <a:lnTo>
                  <a:pt x="762" y="378714"/>
                </a:lnTo>
                <a:lnTo>
                  <a:pt x="762" y="390144"/>
                </a:lnTo>
                <a:lnTo>
                  <a:pt x="1524" y="390906"/>
                </a:lnTo>
                <a:lnTo>
                  <a:pt x="2286" y="393192"/>
                </a:lnTo>
                <a:lnTo>
                  <a:pt x="9906" y="401123"/>
                </a:lnTo>
                <a:lnTo>
                  <a:pt x="9906" y="381762"/>
                </a:lnTo>
                <a:lnTo>
                  <a:pt x="11430" y="378714"/>
                </a:lnTo>
                <a:lnTo>
                  <a:pt x="16446" y="374611"/>
                </a:lnTo>
                <a:lnTo>
                  <a:pt x="23291" y="369303"/>
                </a:lnTo>
                <a:lnTo>
                  <a:pt x="28956" y="366522"/>
                </a:lnTo>
                <a:lnTo>
                  <a:pt x="35814" y="363474"/>
                </a:lnTo>
                <a:lnTo>
                  <a:pt x="42672" y="359664"/>
                </a:lnTo>
                <a:lnTo>
                  <a:pt x="77724" y="334518"/>
                </a:lnTo>
                <a:lnTo>
                  <a:pt x="82296" y="327660"/>
                </a:lnTo>
                <a:lnTo>
                  <a:pt x="83058" y="327660"/>
                </a:lnTo>
                <a:lnTo>
                  <a:pt x="83058" y="326898"/>
                </a:lnTo>
                <a:lnTo>
                  <a:pt x="85001" y="323334"/>
                </a:lnTo>
                <a:close/>
              </a:path>
              <a:path w="161925" h="768350">
                <a:moveTo>
                  <a:pt x="10668" y="381000"/>
                </a:moveTo>
                <a:lnTo>
                  <a:pt x="9906" y="381762"/>
                </a:lnTo>
                <a:lnTo>
                  <a:pt x="9906" y="383286"/>
                </a:lnTo>
                <a:lnTo>
                  <a:pt x="10668" y="381000"/>
                </a:lnTo>
                <a:close/>
              </a:path>
              <a:path w="161925" h="768350">
                <a:moveTo>
                  <a:pt x="89916" y="529590"/>
                </a:moveTo>
                <a:lnTo>
                  <a:pt x="89077" y="478936"/>
                </a:lnTo>
                <a:lnTo>
                  <a:pt x="77622" y="442552"/>
                </a:lnTo>
                <a:lnTo>
                  <a:pt x="46716" y="414315"/>
                </a:lnTo>
                <a:lnTo>
                  <a:pt x="35669" y="407968"/>
                </a:lnTo>
                <a:lnTo>
                  <a:pt x="24761" y="401417"/>
                </a:lnTo>
                <a:lnTo>
                  <a:pt x="14478" y="393954"/>
                </a:lnTo>
                <a:lnTo>
                  <a:pt x="11430" y="390906"/>
                </a:lnTo>
                <a:lnTo>
                  <a:pt x="10668" y="388620"/>
                </a:lnTo>
                <a:lnTo>
                  <a:pt x="10668" y="389382"/>
                </a:lnTo>
                <a:lnTo>
                  <a:pt x="9906" y="387096"/>
                </a:lnTo>
                <a:lnTo>
                  <a:pt x="9906" y="401123"/>
                </a:lnTo>
                <a:lnTo>
                  <a:pt x="22347" y="409946"/>
                </a:lnTo>
                <a:lnTo>
                  <a:pt x="33314" y="417324"/>
                </a:lnTo>
                <a:lnTo>
                  <a:pt x="42943" y="423683"/>
                </a:lnTo>
                <a:lnTo>
                  <a:pt x="51301" y="429386"/>
                </a:lnTo>
                <a:lnTo>
                  <a:pt x="76419" y="460663"/>
                </a:lnTo>
                <a:lnTo>
                  <a:pt x="80610" y="655401"/>
                </a:lnTo>
                <a:lnTo>
                  <a:pt x="82971" y="664990"/>
                </a:lnTo>
                <a:lnTo>
                  <a:pt x="86136" y="674438"/>
                </a:lnTo>
                <a:lnTo>
                  <a:pt x="86403" y="675058"/>
                </a:lnTo>
                <a:lnTo>
                  <a:pt x="86403" y="606884"/>
                </a:lnTo>
                <a:lnTo>
                  <a:pt x="86742" y="592184"/>
                </a:lnTo>
                <a:lnTo>
                  <a:pt x="87430" y="575885"/>
                </a:lnTo>
                <a:lnTo>
                  <a:pt x="89916" y="529590"/>
                </a:lnTo>
                <a:close/>
              </a:path>
              <a:path w="161925" h="768350">
                <a:moveTo>
                  <a:pt x="80610" y="655401"/>
                </a:moveTo>
                <a:lnTo>
                  <a:pt x="80610" y="494617"/>
                </a:lnTo>
                <a:lnTo>
                  <a:pt x="80604" y="510629"/>
                </a:lnTo>
                <a:lnTo>
                  <a:pt x="80010" y="529590"/>
                </a:lnTo>
                <a:lnTo>
                  <a:pt x="78384" y="559246"/>
                </a:lnTo>
                <a:lnTo>
                  <a:pt x="77095" y="593444"/>
                </a:lnTo>
                <a:lnTo>
                  <a:pt x="76877" y="608114"/>
                </a:lnTo>
                <a:lnTo>
                  <a:pt x="77041" y="621426"/>
                </a:lnTo>
                <a:lnTo>
                  <a:pt x="77665" y="633630"/>
                </a:lnTo>
                <a:lnTo>
                  <a:pt x="78805" y="644753"/>
                </a:lnTo>
                <a:lnTo>
                  <a:pt x="80551" y="655160"/>
                </a:lnTo>
                <a:lnTo>
                  <a:pt x="80610" y="655401"/>
                </a:lnTo>
                <a:close/>
              </a:path>
              <a:path w="161925" h="768350">
                <a:moveTo>
                  <a:pt x="160782" y="6858"/>
                </a:moveTo>
                <a:lnTo>
                  <a:pt x="153924" y="0"/>
                </a:lnTo>
                <a:lnTo>
                  <a:pt x="151638" y="2286"/>
                </a:lnTo>
                <a:lnTo>
                  <a:pt x="143238" y="7679"/>
                </a:lnTo>
                <a:lnTo>
                  <a:pt x="109687" y="30997"/>
                </a:lnTo>
                <a:lnTo>
                  <a:pt x="82912" y="72083"/>
                </a:lnTo>
                <a:lnTo>
                  <a:pt x="78486" y="101346"/>
                </a:lnTo>
                <a:lnTo>
                  <a:pt x="78486" y="108204"/>
                </a:lnTo>
                <a:lnTo>
                  <a:pt x="77665" y="122597"/>
                </a:lnTo>
                <a:lnTo>
                  <a:pt x="80610" y="178628"/>
                </a:lnTo>
                <a:lnTo>
                  <a:pt x="83159" y="212480"/>
                </a:lnTo>
                <a:lnTo>
                  <a:pt x="84002" y="225915"/>
                </a:lnTo>
                <a:lnTo>
                  <a:pt x="84640" y="239231"/>
                </a:lnTo>
                <a:lnTo>
                  <a:pt x="84997" y="252340"/>
                </a:lnTo>
                <a:lnTo>
                  <a:pt x="85001" y="323334"/>
                </a:lnTo>
                <a:lnTo>
                  <a:pt x="87383" y="318968"/>
                </a:lnTo>
                <a:lnTo>
                  <a:pt x="87383" y="120497"/>
                </a:lnTo>
                <a:lnTo>
                  <a:pt x="87630" y="108966"/>
                </a:lnTo>
                <a:lnTo>
                  <a:pt x="87630" y="102108"/>
                </a:lnTo>
                <a:lnTo>
                  <a:pt x="96889" y="62703"/>
                </a:lnTo>
                <a:lnTo>
                  <a:pt x="130428" y="26809"/>
                </a:lnTo>
                <a:lnTo>
                  <a:pt x="154686" y="12192"/>
                </a:lnTo>
                <a:lnTo>
                  <a:pt x="157734" y="9144"/>
                </a:lnTo>
                <a:lnTo>
                  <a:pt x="160782" y="6858"/>
                </a:lnTo>
                <a:close/>
              </a:path>
              <a:path w="161925" h="768350">
                <a:moveTo>
                  <a:pt x="161544" y="762762"/>
                </a:moveTo>
                <a:lnTo>
                  <a:pt x="157734" y="758190"/>
                </a:lnTo>
                <a:lnTo>
                  <a:pt x="147421" y="745471"/>
                </a:lnTo>
                <a:lnTo>
                  <a:pt x="136485" y="732961"/>
                </a:lnTo>
                <a:lnTo>
                  <a:pt x="111254" y="700957"/>
                </a:lnTo>
                <a:lnTo>
                  <a:pt x="92524" y="663555"/>
                </a:lnTo>
                <a:lnTo>
                  <a:pt x="86486" y="620190"/>
                </a:lnTo>
                <a:lnTo>
                  <a:pt x="86403" y="606884"/>
                </a:lnTo>
                <a:lnTo>
                  <a:pt x="86403" y="675058"/>
                </a:lnTo>
                <a:lnTo>
                  <a:pt x="107716" y="712317"/>
                </a:lnTo>
                <a:lnTo>
                  <a:pt x="135307" y="746288"/>
                </a:lnTo>
                <a:lnTo>
                  <a:pt x="147066" y="759714"/>
                </a:lnTo>
                <a:lnTo>
                  <a:pt x="150876" y="764286"/>
                </a:lnTo>
                <a:lnTo>
                  <a:pt x="153162" y="768096"/>
                </a:lnTo>
                <a:lnTo>
                  <a:pt x="161544" y="762762"/>
                </a:lnTo>
                <a:close/>
              </a:path>
              <a:path w="161925" h="768350">
                <a:moveTo>
                  <a:pt x="94516" y="262876"/>
                </a:moveTo>
                <a:lnTo>
                  <a:pt x="93375" y="223851"/>
                </a:lnTo>
                <a:lnTo>
                  <a:pt x="88691" y="157673"/>
                </a:lnTo>
                <a:lnTo>
                  <a:pt x="87986" y="144924"/>
                </a:lnTo>
                <a:lnTo>
                  <a:pt x="87525" y="132508"/>
                </a:lnTo>
                <a:lnTo>
                  <a:pt x="87383" y="120497"/>
                </a:lnTo>
                <a:lnTo>
                  <a:pt x="87383" y="318968"/>
                </a:lnTo>
                <a:lnTo>
                  <a:pt x="94185" y="275332"/>
                </a:lnTo>
                <a:lnTo>
                  <a:pt x="94516" y="262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348008" y="5241663"/>
            <a:ext cx="142875" cy="677956"/>
          </a:xfrm>
          <a:custGeom>
            <a:avLst/>
            <a:gdLst/>
            <a:ahLst/>
            <a:cxnLst/>
            <a:rect l="l" t="t" r="r" b="b"/>
            <a:pathLst>
              <a:path w="161925" h="768350">
                <a:moveTo>
                  <a:pt x="762" y="387096"/>
                </a:moveTo>
                <a:lnTo>
                  <a:pt x="762" y="381762"/>
                </a:lnTo>
                <a:lnTo>
                  <a:pt x="0" y="381762"/>
                </a:lnTo>
                <a:lnTo>
                  <a:pt x="0" y="387096"/>
                </a:lnTo>
                <a:lnTo>
                  <a:pt x="762" y="387096"/>
                </a:lnTo>
                <a:close/>
              </a:path>
              <a:path w="161925" h="768350">
                <a:moveTo>
                  <a:pt x="85001" y="323334"/>
                </a:moveTo>
                <a:lnTo>
                  <a:pt x="85001" y="265152"/>
                </a:lnTo>
                <a:lnTo>
                  <a:pt x="84578" y="277579"/>
                </a:lnTo>
                <a:lnTo>
                  <a:pt x="83654" y="289531"/>
                </a:lnTo>
                <a:lnTo>
                  <a:pt x="82156" y="300921"/>
                </a:lnTo>
                <a:lnTo>
                  <a:pt x="80010" y="311658"/>
                </a:lnTo>
                <a:lnTo>
                  <a:pt x="78384" y="315670"/>
                </a:lnTo>
                <a:lnTo>
                  <a:pt x="74676" y="323088"/>
                </a:lnTo>
                <a:lnTo>
                  <a:pt x="74676" y="322326"/>
                </a:lnTo>
                <a:lnTo>
                  <a:pt x="66241" y="333477"/>
                </a:lnTo>
                <a:lnTo>
                  <a:pt x="56079" y="341451"/>
                </a:lnTo>
                <a:lnTo>
                  <a:pt x="44156" y="348369"/>
                </a:lnTo>
                <a:lnTo>
                  <a:pt x="31643" y="354741"/>
                </a:lnTo>
                <a:lnTo>
                  <a:pt x="19712" y="361075"/>
                </a:lnTo>
                <a:lnTo>
                  <a:pt x="9536" y="367880"/>
                </a:lnTo>
                <a:lnTo>
                  <a:pt x="2286" y="375666"/>
                </a:lnTo>
                <a:lnTo>
                  <a:pt x="1524" y="377952"/>
                </a:lnTo>
                <a:lnTo>
                  <a:pt x="1524" y="378714"/>
                </a:lnTo>
                <a:lnTo>
                  <a:pt x="762" y="378714"/>
                </a:lnTo>
                <a:lnTo>
                  <a:pt x="762" y="390144"/>
                </a:lnTo>
                <a:lnTo>
                  <a:pt x="1524" y="390906"/>
                </a:lnTo>
                <a:lnTo>
                  <a:pt x="2286" y="393192"/>
                </a:lnTo>
                <a:lnTo>
                  <a:pt x="9906" y="401123"/>
                </a:lnTo>
                <a:lnTo>
                  <a:pt x="9906" y="381762"/>
                </a:lnTo>
                <a:lnTo>
                  <a:pt x="11430" y="378714"/>
                </a:lnTo>
                <a:lnTo>
                  <a:pt x="16446" y="374611"/>
                </a:lnTo>
                <a:lnTo>
                  <a:pt x="23291" y="369303"/>
                </a:lnTo>
                <a:lnTo>
                  <a:pt x="28956" y="366522"/>
                </a:lnTo>
                <a:lnTo>
                  <a:pt x="35814" y="363474"/>
                </a:lnTo>
                <a:lnTo>
                  <a:pt x="42672" y="359664"/>
                </a:lnTo>
                <a:lnTo>
                  <a:pt x="77724" y="334518"/>
                </a:lnTo>
                <a:lnTo>
                  <a:pt x="82296" y="327660"/>
                </a:lnTo>
                <a:lnTo>
                  <a:pt x="83058" y="327660"/>
                </a:lnTo>
                <a:lnTo>
                  <a:pt x="83058" y="326898"/>
                </a:lnTo>
                <a:lnTo>
                  <a:pt x="85001" y="323334"/>
                </a:lnTo>
                <a:close/>
              </a:path>
              <a:path w="161925" h="768350">
                <a:moveTo>
                  <a:pt x="10668" y="381000"/>
                </a:moveTo>
                <a:lnTo>
                  <a:pt x="9906" y="381762"/>
                </a:lnTo>
                <a:lnTo>
                  <a:pt x="9906" y="383286"/>
                </a:lnTo>
                <a:lnTo>
                  <a:pt x="10668" y="381000"/>
                </a:lnTo>
                <a:close/>
              </a:path>
              <a:path w="161925" h="768350">
                <a:moveTo>
                  <a:pt x="89916" y="529590"/>
                </a:moveTo>
                <a:lnTo>
                  <a:pt x="89077" y="478941"/>
                </a:lnTo>
                <a:lnTo>
                  <a:pt x="77622" y="442552"/>
                </a:lnTo>
                <a:lnTo>
                  <a:pt x="46716" y="414315"/>
                </a:lnTo>
                <a:lnTo>
                  <a:pt x="35669" y="407968"/>
                </a:lnTo>
                <a:lnTo>
                  <a:pt x="24761" y="401417"/>
                </a:lnTo>
                <a:lnTo>
                  <a:pt x="14478" y="393954"/>
                </a:lnTo>
                <a:lnTo>
                  <a:pt x="11430" y="390906"/>
                </a:lnTo>
                <a:lnTo>
                  <a:pt x="10668" y="388620"/>
                </a:lnTo>
                <a:lnTo>
                  <a:pt x="10668" y="389382"/>
                </a:lnTo>
                <a:lnTo>
                  <a:pt x="9906" y="387096"/>
                </a:lnTo>
                <a:lnTo>
                  <a:pt x="9906" y="401123"/>
                </a:lnTo>
                <a:lnTo>
                  <a:pt x="22347" y="409946"/>
                </a:lnTo>
                <a:lnTo>
                  <a:pt x="33314" y="417324"/>
                </a:lnTo>
                <a:lnTo>
                  <a:pt x="42943" y="423683"/>
                </a:lnTo>
                <a:lnTo>
                  <a:pt x="51301" y="429386"/>
                </a:lnTo>
                <a:lnTo>
                  <a:pt x="76419" y="460663"/>
                </a:lnTo>
                <a:lnTo>
                  <a:pt x="80610" y="655401"/>
                </a:lnTo>
                <a:lnTo>
                  <a:pt x="82971" y="664990"/>
                </a:lnTo>
                <a:lnTo>
                  <a:pt x="86136" y="674438"/>
                </a:lnTo>
                <a:lnTo>
                  <a:pt x="86403" y="675058"/>
                </a:lnTo>
                <a:lnTo>
                  <a:pt x="86403" y="606884"/>
                </a:lnTo>
                <a:lnTo>
                  <a:pt x="86742" y="592184"/>
                </a:lnTo>
                <a:lnTo>
                  <a:pt x="87430" y="575885"/>
                </a:lnTo>
                <a:lnTo>
                  <a:pt x="89916" y="529590"/>
                </a:lnTo>
                <a:close/>
              </a:path>
              <a:path w="161925" h="768350">
                <a:moveTo>
                  <a:pt x="80610" y="655401"/>
                </a:moveTo>
                <a:lnTo>
                  <a:pt x="80610" y="494617"/>
                </a:lnTo>
                <a:lnTo>
                  <a:pt x="80604" y="510629"/>
                </a:lnTo>
                <a:lnTo>
                  <a:pt x="80010" y="529590"/>
                </a:lnTo>
                <a:lnTo>
                  <a:pt x="78384" y="559246"/>
                </a:lnTo>
                <a:lnTo>
                  <a:pt x="77095" y="593444"/>
                </a:lnTo>
                <a:lnTo>
                  <a:pt x="76877" y="608114"/>
                </a:lnTo>
                <a:lnTo>
                  <a:pt x="77041" y="621426"/>
                </a:lnTo>
                <a:lnTo>
                  <a:pt x="77665" y="633630"/>
                </a:lnTo>
                <a:lnTo>
                  <a:pt x="78805" y="644753"/>
                </a:lnTo>
                <a:lnTo>
                  <a:pt x="80551" y="655160"/>
                </a:lnTo>
                <a:lnTo>
                  <a:pt x="80610" y="655401"/>
                </a:lnTo>
                <a:close/>
              </a:path>
              <a:path w="161925" h="768350">
                <a:moveTo>
                  <a:pt x="160782" y="6858"/>
                </a:moveTo>
                <a:lnTo>
                  <a:pt x="153924" y="0"/>
                </a:lnTo>
                <a:lnTo>
                  <a:pt x="151638" y="2286"/>
                </a:lnTo>
                <a:lnTo>
                  <a:pt x="143238" y="7679"/>
                </a:lnTo>
                <a:lnTo>
                  <a:pt x="109687" y="30997"/>
                </a:lnTo>
                <a:lnTo>
                  <a:pt x="82912" y="72083"/>
                </a:lnTo>
                <a:lnTo>
                  <a:pt x="78486" y="101346"/>
                </a:lnTo>
                <a:lnTo>
                  <a:pt x="78486" y="108204"/>
                </a:lnTo>
                <a:lnTo>
                  <a:pt x="77665" y="122597"/>
                </a:lnTo>
                <a:lnTo>
                  <a:pt x="80610" y="178628"/>
                </a:lnTo>
                <a:lnTo>
                  <a:pt x="83159" y="212480"/>
                </a:lnTo>
                <a:lnTo>
                  <a:pt x="84002" y="225915"/>
                </a:lnTo>
                <a:lnTo>
                  <a:pt x="84640" y="239231"/>
                </a:lnTo>
                <a:lnTo>
                  <a:pt x="84997" y="252340"/>
                </a:lnTo>
                <a:lnTo>
                  <a:pt x="85001" y="323334"/>
                </a:lnTo>
                <a:lnTo>
                  <a:pt x="87383" y="318968"/>
                </a:lnTo>
                <a:lnTo>
                  <a:pt x="87383" y="120497"/>
                </a:lnTo>
                <a:lnTo>
                  <a:pt x="87630" y="108966"/>
                </a:lnTo>
                <a:lnTo>
                  <a:pt x="87630" y="102108"/>
                </a:lnTo>
                <a:lnTo>
                  <a:pt x="96889" y="62703"/>
                </a:lnTo>
                <a:lnTo>
                  <a:pt x="130428" y="26809"/>
                </a:lnTo>
                <a:lnTo>
                  <a:pt x="154686" y="12192"/>
                </a:lnTo>
                <a:lnTo>
                  <a:pt x="157734" y="9144"/>
                </a:lnTo>
                <a:lnTo>
                  <a:pt x="160782" y="6858"/>
                </a:lnTo>
                <a:close/>
              </a:path>
              <a:path w="161925" h="768350">
                <a:moveTo>
                  <a:pt x="161544" y="762762"/>
                </a:moveTo>
                <a:lnTo>
                  <a:pt x="157734" y="758190"/>
                </a:lnTo>
                <a:lnTo>
                  <a:pt x="147421" y="745471"/>
                </a:lnTo>
                <a:lnTo>
                  <a:pt x="136485" y="732961"/>
                </a:lnTo>
                <a:lnTo>
                  <a:pt x="111254" y="700957"/>
                </a:lnTo>
                <a:lnTo>
                  <a:pt x="92524" y="663555"/>
                </a:lnTo>
                <a:lnTo>
                  <a:pt x="86486" y="620190"/>
                </a:lnTo>
                <a:lnTo>
                  <a:pt x="86403" y="606884"/>
                </a:lnTo>
                <a:lnTo>
                  <a:pt x="86403" y="675058"/>
                </a:lnTo>
                <a:lnTo>
                  <a:pt x="107716" y="712317"/>
                </a:lnTo>
                <a:lnTo>
                  <a:pt x="135307" y="746288"/>
                </a:lnTo>
                <a:lnTo>
                  <a:pt x="147066" y="759714"/>
                </a:lnTo>
                <a:lnTo>
                  <a:pt x="150876" y="764286"/>
                </a:lnTo>
                <a:lnTo>
                  <a:pt x="153162" y="768096"/>
                </a:lnTo>
                <a:lnTo>
                  <a:pt x="161544" y="762762"/>
                </a:lnTo>
                <a:close/>
              </a:path>
              <a:path w="161925" h="768350">
                <a:moveTo>
                  <a:pt x="94516" y="262876"/>
                </a:moveTo>
                <a:lnTo>
                  <a:pt x="93375" y="223851"/>
                </a:lnTo>
                <a:lnTo>
                  <a:pt x="88691" y="157673"/>
                </a:lnTo>
                <a:lnTo>
                  <a:pt x="87986" y="144924"/>
                </a:lnTo>
                <a:lnTo>
                  <a:pt x="87525" y="132508"/>
                </a:lnTo>
                <a:lnTo>
                  <a:pt x="87383" y="120497"/>
                </a:lnTo>
                <a:lnTo>
                  <a:pt x="87383" y="318968"/>
                </a:lnTo>
                <a:lnTo>
                  <a:pt x="94185" y="275332"/>
                </a:lnTo>
                <a:lnTo>
                  <a:pt x="94516" y="262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575177" y="2521324"/>
            <a:ext cx="1613647" cy="67235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5553" y="44957"/>
                </a:moveTo>
                <a:lnTo>
                  <a:pt x="1765553" y="32003"/>
                </a:lnTo>
                <a:lnTo>
                  <a:pt x="0" y="32003"/>
                </a:lnTo>
                <a:lnTo>
                  <a:pt x="0" y="44957"/>
                </a:lnTo>
                <a:lnTo>
                  <a:pt x="1765553" y="44957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2003"/>
                </a:lnTo>
                <a:lnTo>
                  <a:pt x="1765553" y="32003"/>
                </a:lnTo>
                <a:lnTo>
                  <a:pt x="1765553" y="69722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5553" y="69722"/>
                </a:moveTo>
                <a:lnTo>
                  <a:pt x="1765553" y="44957"/>
                </a:lnTo>
                <a:lnTo>
                  <a:pt x="1752600" y="44957"/>
                </a:lnTo>
                <a:lnTo>
                  <a:pt x="1752600" y="76199"/>
                </a:lnTo>
                <a:lnTo>
                  <a:pt x="1765553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8348383" y="2084294"/>
            <a:ext cx="67235" cy="672353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4957" y="64007"/>
                </a:lnTo>
                <a:lnTo>
                  <a:pt x="44957" y="76199"/>
                </a:lnTo>
                <a:lnTo>
                  <a:pt x="76200" y="76199"/>
                </a:lnTo>
                <a:close/>
              </a:path>
              <a:path w="76200" h="762000">
                <a:moveTo>
                  <a:pt x="44957" y="76199"/>
                </a:moveTo>
                <a:lnTo>
                  <a:pt x="44957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4957" y="76199"/>
                </a:lnTo>
                <a:close/>
              </a:path>
              <a:path w="76200" h="762000">
                <a:moveTo>
                  <a:pt x="44957" y="761999"/>
                </a:moveTo>
                <a:lnTo>
                  <a:pt x="44957" y="76199"/>
                </a:lnTo>
                <a:lnTo>
                  <a:pt x="32003" y="76199"/>
                </a:lnTo>
                <a:lnTo>
                  <a:pt x="32003" y="761999"/>
                </a:lnTo>
                <a:lnTo>
                  <a:pt x="44957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575176" y="2554941"/>
            <a:ext cx="806824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937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382000" y="2286335"/>
            <a:ext cx="739588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8168414" y="2164007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575177" y="3462618"/>
            <a:ext cx="1680882" cy="67235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841753" y="44958"/>
                </a:moveTo>
                <a:lnTo>
                  <a:pt x="1841753" y="32004"/>
                </a:lnTo>
                <a:lnTo>
                  <a:pt x="0" y="32004"/>
                </a:lnTo>
                <a:lnTo>
                  <a:pt x="0" y="44958"/>
                </a:lnTo>
                <a:lnTo>
                  <a:pt x="1841753" y="44958"/>
                </a:lnTo>
                <a:close/>
              </a:path>
              <a:path w="1905000" h="76200">
                <a:moveTo>
                  <a:pt x="1905000" y="38100"/>
                </a:moveTo>
                <a:lnTo>
                  <a:pt x="1828800" y="0"/>
                </a:lnTo>
                <a:lnTo>
                  <a:pt x="1828800" y="32004"/>
                </a:lnTo>
                <a:lnTo>
                  <a:pt x="1841753" y="32004"/>
                </a:lnTo>
                <a:lnTo>
                  <a:pt x="1841753" y="69723"/>
                </a:lnTo>
                <a:lnTo>
                  <a:pt x="1905000" y="38100"/>
                </a:lnTo>
                <a:close/>
              </a:path>
              <a:path w="1905000" h="76200">
                <a:moveTo>
                  <a:pt x="1841753" y="69723"/>
                </a:moveTo>
                <a:lnTo>
                  <a:pt x="1841753" y="44958"/>
                </a:lnTo>
                <a:lnTo>
                  <a:pt x="1828800" y="44958"/>
                </a:lnTo>
                <a:lnTo>
                  <a:pt x="1828800" y="76200"/>
                </a:lnTo>
                <a:lnTo>
                  <a:pt x="18417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8348383" y="3025588"/>
            <a:ext cx="67235" cy="806824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4008"/>
                </a:lnTo>
                <a:lnTo>
                  <a:pt x="44957" y="64008"/>
                </a:lnTo>
                <a:lnTo>
                  <a:pt x="44957" y="76200"/>
                </a:lnTo>
                <a:lnTo>
                  <a:pt x="76200" y="76200"/>
                </a:lnTo>
                <a:close/>
              </a:path>
              <a:path w="76200" h="914400">
                <a:moveTo>
                  <a:pt x="44957" y="76200"/>
                </a:moveTo>
                <a:lnTo>
                  <a:pt x="44957" y="64008"/>
                </a:lnTo>
                <a:lnTo>
                  <a:pt x="32003" y="64008"/>
                </a:lnTo>
                <a:lnTo>
                  <a:pt x="32003" y="76200"/>
                </a:lnTo>
                <a:lnTo>
                  <a:pt x="44957" y="76200"/>
                </a:lnTo>
                <a:close/>
              </a:path>
              <a:path w="76200" h="914400">
                <a:moveTo>
                  <a:pt x="44957" y="914400"/>
                </a:moveTo>
                <a:lnTo>
                  <a:pt x="44957" y="76200"/>
                </a:lnTo>
                <a:lnTo>
                  <a:pt x="32003" y="76200"/>
                </a:lnTo>
                <a:lnTo>
                  <a:pt x="32003" y="914400"/>
                </a:lnTo>
                <a:lnTo>
                  <a:pt x="44957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642412" y="3765512"/>
            <a:ext cx="739588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810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8382000" y="3227629"/>
            <a:ext cx="874059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835588" y="2412402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3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3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835588" y="3353696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4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4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902824" y="4496696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4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4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970059" y="5505225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4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4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8168414" y="3105301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37356" y="3710418"/>
            <a:ext cx="145116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-1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09647" y="4538383"/>
            <a:ext cx="1479176" cy="67235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13153" y="44958"/>
                </a:moveTo>
                <a:lnTo>
                  <a:pt x="1613153" y="32004"/>
                </a:lnTo>
                <a:lnTo>
                  <a:pt x="0" y="32004"/>
                </a:lnTo>
                <a:lnTo>
                  <a:pt x="0" y="44958"/>
                </a:lnTo>
                <a:lnTo>
                  <a:pt x="1613153" y="44958"/>
                </a:lnTo>
                <a:close/>
              </a:path>
              <a:path w="1676400" h="76200">
                <a:moveTo>
                  <a:pt x="1676400" y="38100"/>
                </a:moveTo>
                <a:lnTo>
                  <a:pt x="1600200" y="0"/>
                </a:lnTo>
                <a:lnTo>
                  <a:pt x="1600200" y="32004"/>
                </a:lnTo>
                <a:lnTo>
                  <a:pt x="1613153" y="32004"/>
                </a:lnTo>
                <a:lnTo>
                  <a:pt x="1613153" y="69723"/>
                </a:lnTo>
                <a:lnTo>
                  <a:pt x="1676400" y="38100"/>
                </a:lnTo>
                <a:close/>
              </a:path>
              <a:path w="1676400" h="76200">
                <a:moveTo>
                  <a:pt x="1613153" y="69723"/>
                </a:moveTo>
                <a:lnTo>
                  <a:pt x="1613153" y="44958"/>
                </a:lnTo>
                <a:lnTo>
                  <a:pt x="1600200" y="44958"/>
                </a:lnTo>
                <a:lnTo>
                  <a:pt x="1600200" y="76200"/>
                </a:lnTo>
                <a:lnTo>
                  <a:pt x="1613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8348383" y="4034118"/>
            <a:ext cx="67235" cy="1008529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4008"/>
                </a:lnTo>
                <a:lnTo>
                  <a:pt x="44957" y="64008"/>
                </a:lnTo>
                <a:lnTo>
                  <a:pt x="44957" y="76200"/>
                </a:lnTo>
                <a:lnTo>
                  <a:pt x="76200" y="76200"/>
                </a:lnTo>
                <a:close/>
              </a:path>
              <a:path w="76200" h="1143000">
                <a:moveTo>
                  <a:pt x="44957" y="76200"/>
                </a:moveTo>
                <a:lnTo>
                  <a:pt x="44957" y="64008"/>
                </a:lnTo>
                <a:lnTo>
                  <a:pt x="32003" y="64008"/>
                </a:lnTo>
                <a:lnTo>
                  <a:pt x="32003" y="76200"/>
                </a:lnTo>
                <a:lnTo>
                  <a:pt x="44957" y="76200"/>
                </a:lnTo>
                <a:close/>
              </a:path>
              <a:path w="76200" h="1143000">
                <a:moveTo>
                  <a:pt x="44957" y="1143000"/>
                </a:moveTo>
                <a:lnTo>
                  <a:pt x="44957" y="76200"/>
                </a:lnTo>
                <a:lnTo>
                  <a:pt x="32003" y="76200"/>
                </a:lnTo>
                <a:lnTo>
                  <a:pt x="32003" y="1143000"/>
                </a:lnTo>
                <a:lnTo>
                  <a:pt x="44957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7969847" y="4159848"/>
            <a:ext cx="825313" cy="825313"/>
          </a:xfrm>
          <a:custGeom>
            <a:avLst/>
            <a:gdLst/>
            <a:ahLst/>
            <a:cxnLst/>
            <a:rect l="l" t="t" r="r" b="b"/>
            <a:pathLst>
              <a:path w="935354" h="935354">
                <a:moveTo>
                  <a:pt x="934974" y="20574"/>
                </a:moveTo>
                <a:lnTo>
                  <a:pt x="914400" y="0"/>
                </a:lnTo>
                <a:lnTo>
                  <a:pt x="0" y="914400"/>
                </a:lnTo>
                <a:lnTo>
                  <a:pt x="20574" y="934974"/>
                </a:lnTo>
                <a:lnTo>
                  <a:pt x="934974" y="20574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7776882" y="5681383"/>
            <a:ext cx="1613647" cy="67235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5553" y="44957"/>
                </a:moveTo>
                <a:lnTo>
                  <a:pt x="1765553" y="32003"/>
                </a:lnTo>
                <a:lnTo>
                  <a:pt x="0" y="32003"/>
                </a:lnTo>
                <a:lnTo>
                  <a:pt x="0" y="44957"/>
                </a:lnTo>
                <a:lnTo>
                  <a:pt x="1765553" y="44957"/>
                </a:lnTo>
                <a:close/>
              </a:path>
              <a:path w="1828800" h="76200">
                <a:moveTo>
                  <a:pt x="1828800" y="38100"/>
                </a:moveTo>
                <a:lnTo>
                  <a:pt x="1752600" y="0"/>
                </a:lnTo>
                <a:lnTo>
                  <a:pt x="1752600" y="32003"/>
                </a:lnTo>
                <a:lnTo>
                  <a:pt x="1765553" y="32003"/>
                </a:lnTo>
                <a:lnTo>
                  <a:pt x="1765553" y="69723"/>
                </a:lnTo>
                <a:lnTo>
                  <a:pt x="1828800" y="38100"/>
                </a:lnTo>
                <a:close/>
              </a:path>
              <a:path w="1828800" h="76200">
                <a:moveTo>
                  <a:pt x="1765553" y="69723"/>
                </a:moveTo>
                <a:lnTo>
                  <a:pt x="1765553" y="44957"/>
                </a:lnTo>
                <a:lnTo>
                  <a:pt x="1752600" y="44957"/>
                </a:lnTo>
                <a:lnTo>
                  <a:pt x="1752600" y="76200"/>
                </a:lnTo>
                <a:lnTo>
                  <a:pt x="17655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8348383" y="5177118"/>
            <a:ext cx="67235" cy="874059"/>
          </a:xfrm>
          <a:custGeom>
            <a:avLst/>
            <a:gdLst/>
            <a:ahLst/>
            <a:cxnLst/>
            <a:rect l="l" t="t" r="r" b="b"/>
            <a:pathLst>
              <a:path w="76200" h="9906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4008"/>
                </a:lnTo>
                <a:lnTo>
                  <a:pt x="44957" y="64008"/>
                </a:lnTo>
                <a:lnTo>
                  <a:pt x="44957" y="76200"/>
                </a:lnTo>
                <a:lnTo>
                  <a:pt x="76200" y="76200"/>
                </a:lnTo>
                <a:close/>
              </a:path>
              <a:path w="76200" h="990600">
                <a:moveTo>
                  <a:pt x="44957" y="76200"/>
                </a:moveTo>
                <a:lnTo>
                  <a:pt x="44957" y="64008"/>
                </a:lnTo>
                <a:lnTo>
                  <a:pt x="32003" y="64008"/>
                </a:lnTo>
                <a:lnTo>
                  <a:pt x="32003" y="76200"/>
                </a:lnTo>
                <a:lnTo>
                  <a:pt x="44957" y="76200"/>
                </a:lnTo>
                <a:close/>
              </a:path>
              <a:path w="76200" h="990600">
                <a:moveTo>
                  <a:pt x="44957" y="990600"/>
                </a:moveTo>
                <a:lnTo>
                  <a:pt x="44957" y="76200"/>
                </a:lnTo>
                <a:lnTo>
                  <a:pt x="32003" y="76200"/>
                </a:lnTo>
                <a:lnTo>
                  <a:pt x="32003" y="990600"/>
                </a:lnTo>
                <a:lnTo>
                  <a:pt x="44957" y="990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776882" y="5715335"/>
            <a:ext cx="605118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8373259" y="5437319"/>
            <a:ext cx="287431" cy="287431"/>
          </a:xfrm>
          <a:custGeom>
            <a:avLst/>
            <a:gdLst/>
            <a:ahLst/>
            <a:cxnLst/>
            <a:rect l="l" t="t" r="r" b="b"/>
            <a:pathLst>
              <a:path w="325754" h="325754">
                <a:moveTo>
                  <a:pt x="325374" y="20574"/>
                </a:moveTo>
                <a:lnTo>
                  <a:pt x="304800" y="0"/>
                </a:lnTo>
                <a:lnTo>
                  <a:pt x="0" y="304800"/>
                </a:lnTo>
                <a:lnTo>
                  <a:pt x="20574" y="325374"/>
                </a:lnTo>
                <a:lnTo>
                  <a:pt x="325374" y="20574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8650941" y="5446394"/>
            <a:ext cx="605118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8278008" y="5391300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645113" y="5704615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797435" y="2958688"/>
            <a:ext cx="6853518" cy="0"/>
          </a:xfrm>
          <a:custGeom>
            <a:avLst/>
            <a:gdLst/>
            <a:ahLst/>
            <a:cxnLst/>
            <a:rect l="l" t="t" r="r" b="b"/>
            <a:pathLst>
              <a:path w="7767320">
                <a:moveTo>
                  <a:pt x="0" y="0"/>
                </a:moveTo>
                <a:lnTo>
                  <a:pt x="776706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797435" y="3967218"/>
            <a:ext cx="6853518" cy="0"/>
          </a:xfrm>
          <a:custGeom>
            <a:avLst/>
            <a:gdLst/>
            <a:ahLst/>
            <a:cxnLst/>
            <a:rect l="l" t="t" r="r" b="b"/>
            <a:pathLst>
              <a:path w="7767320">
                <a:moveTo>
                  <a:pt x="0" y="0"/>
                </a:moveTo>
                <a:lnTo>
                  <a:pt x="776706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2797435" y="5110218"/>
            <a:ext cx="6853518" cy="0"/>
          </a:xfrm>
          <a:custGeom>
            <a:avLst/>
            <a:gdLst/>
            <a:ahLst/>
            <a:cxnLst/>
            <a:rect l="l" t="t" r="r" b="b"/>
            <a:pathLst>
              <a:path w="7767320">
                <a:moveTo>
                  <a:pt x="0" y="0"/>
                </a:moveTo>
                <a:lnTo>
                  <a:pt x="776706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135937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4235" y="1912171"/>
            <a:ext cx="6790765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937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059" y="517108"/>
            <a:ext cx="9278471" cy="779738"/>
          </a:xfrm>
          <a:prstGeom prst="rect">
            <a:avLst/>
          </a:prstGeom>
        </p:spPr>
        <p:txBody>
          <a:bodyPr vert="horz" wrap="square" lIns="0" tIns="436028" rIns="0" bIns="0" rtlCol="0" anchor="ctr">
            <a:spAutoFit/>
          </a:bodyPr>
          <a:lstStyle/>
          <a:p>
            <a:pPr marL="11206">
              <a:lnSpc>
                <a:spcPct val="100000"/>
              </a:lnSpc>
            </a:pPr>
            <a:r>
              <a:rPr sz="2206" b="1" spc="-4" dirty="0">
                <a:solidFill>
                  <a:srgbClr val="800000"/>
                </a:solidFill>
                <a:latin typeface="Arial Black"/>
                <a:cs typeface="Arial Black"/>
              </a:rPr>
              <a:t>Activatio</a:t>
            </a:r>
            <a:r>
              <a:rPr sz="2206" b="1" dirty="0">
                <a:solidFill>
                  <a:srgbClr val="800000"/>
                </a:solidFill>
                <a:latin typeface="Arial Black"/>
                <a:cs typeface="Arial Black"/>
              </a:rPr>
              <a:t>n</a:t>
            </a:r>
            <a:r>
              <a:rPr sz="2206" b="1" spc="-9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206" b="1" spc="-4" dirty="0">
                <a:solidFill>
                  <a:srgbClr val="800000"/>
                </a:solidFill>
                <a:latin typeface="Arial Black"/>
                <a:cs typeface="Arial Black"/>
              </a:rPr>
              <a:t>(Transfer</a:t>
            </a:r>
            <a:r>
              <a:rPr sz="2206" b="1" dirty="0">
                <a:solidFill>
                  <a:srgbClr val="800000"/>
                </a:solidFill>
                <a:latin typeface="Arial Black"/>
                <a:cs typeface="Arial Black"/>
              </a:rPr>
              <a:t>)</a:t>
            </a:r>
            <a:r>
              <a:rPr sz="2206" b="1" spc="-9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206" b="1" spc="-4" dirty="0">
                <a:solidFill>
                  <a:srgbClr val="800000"/>
                </a:solidFill>
                <a:latin typeface="Arial Black"/>
                <a:cs typeface="Arial Black"/>
              </a:rPr>
              <a:t>Function</a:t>
            </a:r>
            <a:r>
              <a:rPr sz="2206" b="1" dirty="0">
                <a:solidFill>
                  <a:srgbClr val="800000"/>
                </a:solidFill>
                <a:latin typeface="Arial Black"/>
                <a:cs typeface="Arial Black"/>
              </a:rPr>
              <a:t>s</a:t>
            </a:r>
            <a:r>
              <a:rPr sz="2206" b="1" spc="-9" dirty="0">
                <a:solidFill>
                  <a:srgbClr val="800000"/>
                </a:solidFill>
                <a:latin typeface="Arial Black"/>
                <a:cs typeface="Arial Black"/>
              </a:rPr>
              <a:t> </a:t>
            </a:r>
            <a:r>
              <a:rPr sz="2206" b="1" dirty="0">
                <a:solidFill>
                  <a:srgbClr val="800000"/>
                </a:solidFill>
                <a:latin typeface="Arial Black"/>
                <a:cs typeface="Arial Black"/>
              </a:rPr>
              <a:t>-</a:t>
            </a:r>
            <a:r>
              <a:rPr sz="2206" b="1" spc="-4" dirty="0">
                <a:solidFill>
                  <a:srgbClr val="800000"/>
                </a:solidFill>
                <a:latin typeface="Arial Black"/>
                <a:cs typeface="Arial Black"/>
              </a:rPr>
              <a:t> I</a:t>
            </a:r>
            <a:r>
              <a:rPr sz="2206" b="1" dirty="0">
                <a:solidFill>
                  <a:srgbClr val="800000"/>
                </a:solidFill>
                <a:latin typeface="Arial Black"/>
                <a:cs typeface="Arial Black"/>
              </a:rPr>
              <a:t>I</a:t>
            </a:r>
            <a:endParaRPr sz="2206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1471" y="2017059"/>
            <a:ext cx="6858000" cy="3232337"/>
          </a:xfrm>
          <a:custGeom>
            <a:avLst/>
            <a:gdLst/>
            <a:ahLst/>
            <a:cxnLst/>
            <a:rect l="l" t="t" r="r" b="b"/>
            <a:pathLst>
              <a:path w="7772400" h="3663315">
                <a:moveTo>
                  <a:pt x="0" y="0"/>
                </a:moveTo>
                <a:lnTo>
                  <a:pt x="0" y="3662934"/>
                </a:lnTo>
                <a:lnTo>
                  <a:pt x="7772400" y="3662934"/>
                </a:lnTo>
                <a:lnTo>
                  <a:pt x="7772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7FF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5291417" y="2079365"/>
            <a:ext cx="1925171" cy="73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498">
              <a:lnSpc>
                <a:spcPts val="1902"/>
              </a:lnSpc>
              <a:tabLst>
                <a:tab pos="940784" algn="l"/>
              </a:tabLst>
            </a:pPr>
            <a:r>
              <a:rPr sz="1588" dirty="0">
                <a:latin typeface="Tahoma"/>
                <a:cs typeface="Tahoma"/>
              </a:rPr>
              <a:t>1	if net &gt;1</a:t>
            </a:r>
            <a:endParaRPr sz="1588">
              <a:latin typeface="Tahoma"/>
              <a:cs typeface="Tahoma"/>
            </a:endParaRPr>
          </a:p>
          <a:p>
            <a:pPr marL="11206">
              <a:lnSpc>
                <a:spcPts val="1902"/>
              </a:lnSpc>
              <a:tabLst>
                <a:tab pos="526705" algn="l"/>
                <a:tab pos="939103" algn="l"/>
              </a:tabLst>
            </a:pPr>
            <a:r>
              <a:rPr sz="1588" dirty="0">
                <a:latin typeface="Tahoma"/>
                <a:cs typeface="Tahoma"/>
              </a:rPr>
              <a:t>Y =	net	if -1</a:t>
            </a:r>
            <a:r>
              <a:rPr sz="1588" dirty="0">
                <a:latin typeface="Symbol"/>
                <a:cs typeface="Symbol"/>
              </a:rPr>
              <a:t></a:t>
            </a:r>
            <a:r>
              <a:rPr sz="1588" spc="-4" dirty="0">
                <a:latin typeface="Tahoma"/>
                <a:cs typeface="Tahoma"/>
              </a:rPr>
              <a:t>net</a:t>
            </a:r>
            <a:r>
              <a:rPr sz="1588" dirty="0">
                <a:latin typeface="Symbol"/>
                <a:cs typeface="Symbol"/>
              </a:rPr>
              <a:t></a:t>
            </a:r>
            <a:r>
              <a:rPr sz="1588" dirty="0">
                <a:latin typeface="Tahoma"/>
                <a:cs typeface="Tahoma"/>
              </a:rPr>
              <a:t>1</a:t>
            </a:r>
            <a:endParaRPr sz="1588">
              <a:latin typeface="Tahoma"/>
              <a:cs typeface="Tahoma"/>
            </a:endParaRPr>
          </a:p>
          <a:p>
            <a:pPr marL="514938">
              <a:spcBef>
                <a:spcPts val="9"/>
              </a:spcBef>
              <a:tabLst>
                <a:tab pos="950870" algn="l"/>
              </a:tabLst>
            </a:pPr>
            <a:r>
              <a:rPr sz="1588" spc="-4" dirty="0">
                <a:latin typeface="Tahoma"/>
                <a:cs typeface="Tahoma"/>
              </a:rPr>
              <a:t>-</a:t>
            </a:r>
            <a:r>
              <a:rPr sz="1588" dirty="0">
                <a:latin typeface="Tahoma"/>
                <a:cs typeface="Tahoma"/>
              </a:rPr>
              <a:t>1	</a:t>
            </a:r>
            <a:r>
              <a:rPr sz="1588" spc="4" dirty="0">
                <a:latin typeface="Tahoma"/>
                <a:cs typeface="Tahoma"/>
              </a:rPr>
              <a:t>i</a:t>
            </a:r>
            <a:r>
              <a:rPr sz="1588" dirty="0">
                <a:latin typeface="Tahoma"/>
                <a:cs typeface="Tahoma"/>
              </a:rPr>
              <a:t>f </a:t>
            </a:r>
            <a:r>
              <a:rPr sz="1588" spc="-4" dirty="0">
                <a:latin typeface="Tahoma"/>
                <a:cs typeface="Tahoma"/>
              </a:rPr>
              <a:t>ne</a:t>
            </a:r>
            <a:r>
              <a:rPr sz="1588" dirty="0">
                <a:latin typeface="Tahoma"/>
                <a:cs typeface="Tahoma"/>
              </a:rPr>
              <a:t>t</a:t>
            </a:r>
            <a:r>
              <a:rPr sz="1588" spc="-4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&lt;</a:t>
            </a:r>
            <a:r>
              <a:rPr sz="1588" spc="-4" dirty="0">
                <a:latin typeface="Tahoma"/>
                <a:cs typeface="Tahoma"/>
              </a:rPr>
              <a:t> -1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0946" y="2320060"/>
            <a:ext cx="2037229" cy="493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792" marR="4483" indent="-252146">
              <a:lnSpc>
                <a:spcPct val="100600"/>
              </a:lnSpc>
            </a:pPr>
            <a:r>
              <a:rPr sz="1588" dirty="0">
                <a:latin typeface="Tahoma"/>
                <a:cs typeface="Tahoma"/>
              </a:rPr>
              <a:t>5.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spc="-4" dirty="0">
                <a:solidFill>
                  <a:srgbClr val="006500"/>
                </a:solidFill>
                <a:latin typeface="Tahoma"/>
                <a:cs typeface="Tahoma"/>
              </a:rPr>
              <a:t>Symmetrical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Saturating</a:t>
            </a:r>
            <a:r>
              <a:rPr sz="1588" b="1" spc="-18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Linear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0947" y="3289600"/>
            <a:ext cx="1532404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Tahoma"/>
                <a:cs typeface="Tahoma"/>
              </a:rPr>
              <a:t>6.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Log-Sigmoid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1417" y="3284818"/>
            <a:ext cx="182431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Tahoma"/>
                <a:cs typeface="Tahoma"/>
              </a:rPr>
              <a:t>Y = 1 / ( 1 + e</a:t>
            </a:r>
            <a:r>
              <a:rPr sz="1588" spc="-9" dirty="0">
                <a:latin typeface="Tahoma"/>
                <a:cs typeface="Tahoma"/>
              </a:rPr>
              <a:t> </a:t>
            </a:r>
            <a:r>
              <a:rPr sz="1588" spc="-6" baseline="25462" dirty="0">
                <a:latin typeface="Tahoma"/>
                <a:cs typeface="Tahoma"/>
              </a:rPr>
              <a:t>–ne</a:t>
            </a:r>
            <a:r>
              <a:rPr sz="1588" baseline="25462" dirty="0">
                <a:latin typeface="Tahoma"/>
                <a:cs typeface="Tahoma"/>
              </a:rPr>
              <a:t>t </a:t>
            </a:r>
            <a:r>
              <a:rPr sz="1588" spc="-238" baseline="25462" dirty="0">
                <a:latin typeface="Tahoma"/>
                <a:cs typeface="Tahoma"/>
              </a:rPr>
              <a:t> </a:t>
            </a:r>
            <a:r>
              <a:rPr sz="1588" dirty="0">
                <a:latin typeface="Tahoma"/>
                <a:cs typeface="Tahoma"/>
              </a:rPr>
              <a:t>)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0946" y="4015741"/>
            <a:ext cx="2220446" cy="48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8870" marR="4483" indent="-248224"/>
            <a:r>
              <a:rPr sz="1588" spc="-119" dirty="0">
                <a:latin typeface="Tahoma"/>
                <a:cs typeface="Tahoma"/>
              </a:rPr>
              <a:t>7</a:t>
            </a:r>
            <a:r>
              <a:rPr sz="1588" dirty="0">
                <a:latin typeface="Tahoma"/>
                <a:cs typeface="Tahoma"/>
              </a:rPr>
              <a:t>.</a:t>
            </a:r>
            <a:r>
              <a:rPr sz="1588" spc="4" dirty="0"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Hyperbolic</a:t>
            </a:r>
            <a:r>
              <a:rPr sz="1588" b="1" spc="-13" dirty="0">
                <a:solidFill>
                  <a:srgbClr val="006500"/>
                </a:solidFill>
                <a:latin typeface="Tahoma"/>
                <a:cs typeface="Tahoma"/>
              </a:rPr>
              <a:t> </a:t>
            </a:r>
            <a:r>
              <a:rPr sz="1588" b="1" dirty="0">
                <a:solidFill>
                  <a:srgbClr val="006500"/>
                </a:solidFill>
                <a:latin typeface="Tahoma"/>
                <a:cs typeface="Tahoma"/>
              </a:rPr>
              <a:t>Tangent Sigmoid</a:t>
            </a:r>
            <a:endParaRPr sz="1588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9878" y="4015741"/>
            <a:ext cx="2371165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382" spc="-6" baseline="-15432" dirty="0">
                <a:latin typeface="Tahoma"/>
                <a:cs typeface="Tahoma"/>
              </a:rPr>
              <a:t>Y</a:t>
            </a:r>
            <a:r>
              <a:rPr sz="2382" baseline="-15432" dirty="0">
                <a:latin typeface="Tahoma"/>
                <a:cs typeface="Tahoma"/>
              </a:rPr>
              <a:t>=</a:t>
            </a:r>
            <a:r>
              <a:rPr sz="2382" spc="-6" baseline="-15432" dirty="0">
                <a:latin typeface="Tahoma"/>
                <a:cs typeface="Tahoma"/>
              </a:rPr>
              <a:t> </a:t>
            </a:r>
            <a:r>
              <a:rPr sz="2118" b="1" spc="-6" baseline="-17361" dirty="0">
                <a:latin typeface="Tahoma"/>
                <a:cs typeface="Tahoma"/>
              </a:rPr>
              <a:t>(</a:t>
            </a:r>
            <a:r>
              <a:rPr sz="2118" b="1" baseline="-17361" dirty="0">
                <a:latin typeface="Tahoma"/>
                <a:cs typeface="Tahoma"/>
              </a:rPr>
              <a:t>e</a:t>
            </a:r>
            <a:r>
              <a:rPr sz="927" b="1" spc="4" dirty="0">
                <a:latin typeface="Tahoma"/>
                <a:cs typeface="Tahoma"/>
              </a:rPr>
              <a:t>ne</a:t>
            </a:r>
            <a:r>
              <a:rPr sz="927" b="1" spc="-4" dirty="0">
                <a:latin typeface="Tahoma"/>
                <a:cs typeface="Tahoma"/>
              </a:rPr>
              <a:t>t</a:t>
            </a:r>
            <a:r>
              <a:rPr sz="2118" b="1" spc="-6" baseline="-17361" dirty="0">
                <a:latin typeface="Tahoma"/>
                <a:cs typeface="Tahoma"/>
              </a:rPr>
              <a:t>-</a:t>
            </a:r>
            <a:r>
              <a:rPr sz="2118" b="1" baseline="-17361" dirty="0">
                <a:latin typeface="Tahoma"/>
                <a:cs typeface="Tahoma"/>
              </a:rPr>
              <a:t>e</a:t>
            </a:r>
            <a:r>
              <a:rPr sz="927" b="1" spc="4" dirty="0">
                <a:latin typeface="Tahoma"/>
                <a:cs typeface="Tahoma"/>
              </a:rPr>
              <a:t>–ne</a:t>
            </a:r>
            <a:r>
              <a:rPr sz="927" b="1" spc="-4" dirty="0">
                <a:latin typeface="Tahoma"/>
                <a:cs typeface="Tahoma"/>
              </a:rPr>
              <a:t>t</a:t>
            </a:r>
            <a:r>
              <a:rPr sz="2118" b="1" spc="-6" baseline="-17361" dirty="0">
                <a:latin typeface="Tahoma"/>
                <a:cs typeface="Tahoma"/>
              </a:rPr>
              <a:t>)/(</a:t>
            </a:r>
            <a:r>
              <a:rPr sz="2118" b="1" baseline="-17361" dirty="0">
                <a:latin typeface="Tahoma"/>
                <a:cs typeface="Tahoma"/>
              </a:rPr>
              <a:t>e</a:t>
            </a:r>
            <a:r>
              <a:rPr sz="927" b="1" spc="4" dirty="0">
                <a:latin typeface="Tahoma"/>
                <a:cs typeface="Tahoma"/>
              </a:rPr>
              <a:t>ne</a:t>
            </a:r>
            <a:r>
              <a:rPr sz="927" b="1" spc="-9" dirty="0">
                <a:latin typeface="Tahoma"/>
                <a:cs typeface="Tahoma"/>
              </a:rPr>
              <a:t>t</a:t>
            </a:r>
            <a:r>
              <a:rPr sz="2118" b="1" baseline="-17361" dirty="0">
                <a:latin typeface="Tahoma"/>
                <a:cs typeface="Tahoma"/>
              </a:rPr>
              <a:t>+</a:t>
            </a:r>
            <a:r>
              <a:rPr sz="2118" b="1" spc="-6" baseline="-17361" dirty="0">
                <a:latin typeface="Tahoma"/>
                <a:cs typeface="Tahoma"/>
              </a:rPr>
              <a:t>e</a:t>
            </a:r>
            <a:r>
              <a:rPr sz="927" b="1" spc="4" dirty="0">
                <a:latin typeface="Tahoma"/>
                <a:cs typeface="Tahoma"/>
              </a:rPr>
              <a:t>–ne</a:t>
            </a:r>
            <a:r>
              <a:rPr sz="927" b="1" spc="-4" dirty="0">
                <a:latin typeface="Tahoma"/>
                <a:cs typeface="Tahoma"/>
              </a:rPr>
              <a:t>t</a:t>
            </a:r>
            <a:r>
              <a:rPr sz="2118" b="1" baseline="-17361" dirty="0">
                <a:latin typeface="Tahoma"/>
                <a:cs typeface="Tahoma"/>
              </a:rPr>
              <a:t>)</a:t>
            </a:r>
            <a:endParaRPr sz="2118" baseline="-17361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3437" y="2148839"/>
            <a:ext cx="142875" cy="677956"/>
          </a:xfrm>
          <a:custGeom>
            <a:avLst/>
            <a:gdLst/>
            <a:ahLst/>
            <a:cxnLst/>
            <a:rect l="l" t="t" r="r" b="b"/>
            <a:pathLst>
              <a:path w="161925" h="768350">
                <a:moveTo>
                  <a:pt x="762" y="387096"/>
                </a:moveTo>
                <a:lnTo>
                  <a:pt x="762" y="381762"/>
                </a:lnTo>
                <a:lnTo>
                  <a:pt x="0" y="381762"/>
                </a:lnTo>
                <a:lnTo>
                  <a:pt x="0" y="387096"/>
                </a:lnTo>
                <a:lnTo>
                  <a:pt x="762" y="387096"/>
                </a:lnTo>
                <a:close/>
              </a:path>
              <a:path w="161925" h="768350">
                <a:moveTo>
                  <a:pt x="85001" y="323334"/>
                </a:moveTo>
                <a:lnTo>
                  <a:pt x="85001" y="265152"/>
                </a:lnTo>
                <a:lnTo>
                  <a:pt x="84578" y="277579"/>
                </a:lnTo>
                <a:lnTo>
                  <a:pt x="83654" y="289531"/>
                </a:lnTo>
                <a:lnTo>
                  <a:pt x="82156" y="300921"/>
                </a:lnTo>
                <a:lnTo>
                  <a:pt x="80010" y="311658"/>
                </a:lnTo>
                <a:lnTo>
                  <a:pt x="78384" y="315670"/>
                </a:lnTo>
                <a:lnTo>
                  <a:pt x="74676" y="323088"/>
                </a:lnTo>
                <a:lnTo>
                  <a:pt x="74676" y="322326"/>
                </a:lnTo>
                <a:lnTo>
                  <a:pt x="66098" y="333686"/>
                </a:lnTo>
                <a:lnTo>
                  <a:pt x="55871" y="341806"/>
                </a:lnTo>
                <a:lnTo>
                  <a:pt x="44097" y="348596"/>
                </a:lnTo>
                <a:lnTo>
                  <a:pt x="31812" y="354716"/>
                </a:lnTo>
                <a:lnTo>
                  <a:pt x="20056" y="360827"/>
                </a:lnTo>
                <a:lnTo>
                  <a:pt x="9867" y="367590"/>
                </a:lnTo>
                <a:lnTo>
                  <a:pt x="2286" y="375666"/>
                </a:lnTo>
                <a:lnTo>
                  <a:pt x="1524" y="377952"/>
                </a:lnTo>
                <a:lnTo>
                  <a:pt x="1524" y="378714"/>
                </a:lnTo>
                <a:lnTo>
                  <a:pt x="762" y="378714"/>
                </a:lnTo>
                <a:lnTo>
                  <a:pt x="762" y="390144"/>
                </a:lnTo>
                <a:lnTo>
                  <a:pt x="1524" y="390906"/>
                </a:lnTo>
                <a:lnTo>
                  <a:pt x="2286" y="393192"/>
                </a:lnTo>
                <a:lnTo>
                  <a:pt x="9906" y="401123"/>
                </a:lnTo>
                <a:lnTo>
                  <a:pt x="9906" y="381762"/>
                </a:lnTo>
                <a:lnTo>
                  <a:pt x="11430" y="378714"/>
                </a:lnTo>
                <a:lnTo>
                  <a:pt x="16446" y="374611"/>
                </a:lnTo>
                <a:lnTo>
                  <a:pt x="23291" y="369303"/>
                </a:lnTo>
                <a:lnTo>
                  <a:pt x="28956" y="366522"/>
                </a:lnTo>
                <a:lnTo>
                  <a:pt x="35814" y="363474"/>
                </a:lnTo>
                <a:lnTo>
                  <a:pt x="42672" y="359664"/>
                </a:lnTo>
                <a:lnTo>
                  <a:pt x="77724" y="334518"/>
                </a:lnTo>
                <a:lnTo>
                  <a:pt x="82296" y="327660"/>
                </a:lnTo>
                <a:lnTo>
                  <a:pt x="83058" y="327660"/>
                </a:lnTo>
                <a:lnTo>
                  <a:pt x="83058" y="326898"/>
                </a:lnTo>
                <a:lnTo>
                  <a:pt x="85001" y="323334"/>
                </a:lnTo>
                <a:close/>
              </a:path>
              <a:path w="161925" h="768350">
                <a:moveTo>
                  <a:pt x="10668" y="381000"/>
                </a:moveTo>
                <a:lnTo>
                  <a:pt x="9906" y="381762"/>
                </a:lnTo>
                <a:lnTo>
                  <a:pt x="9906" y="383286"/>
                </a:lnTo>
                <a:lnTo>
                  <a:pt x="10668" y="381000"/>
                </a:lnTo>
                <a:close/>
              </a:path>
              <a:path w="161925" h="768350">
                <a:moveTo>
                  <a:pt x="89916" y="529590"/>
                </a:moveTo>
                <a:lnTo>
                  <a:pt x="89077" y="478936"/>
                </a:lnTo>
                <a:lnTo>
                  <a:pt x="77622" y="442552"/>
                </a:lnTo>
                <a:lnTo>
                  <a:pt x="46716" y="414315"/>
                </a:lnTo>
                <a:lnTo>
                  <a:pt x="35669" y="407968"/>
                </a:lnTo>
                <a:lnTo>
                  <a:pt x="24761" y="401417"/>
                </a:lnTo>
                <a:lnTo>
                  <a:pt x="14478" y="393954"/>
                </a:lnTo>
                <a:lnTo>
                  <a:pt x="11430" y="390906"/>
                </a:lnTo>
                <a:lnTo>
                  <a:pt x="10668" y="388620"/>
                </a:lnTo>
                <a:lnTo>
                  <a:pt x="10668" y="389382"/>
                </a:lnTo>
                <a:lnTo>
                  <a:pt x="9906" y="387096"/>
                </a:lnTo>
                <a:lnTo>
                  <a:pt x="9906" y="401123"/>
                </a:lnTo>
                <a:lnTo>
                  <a:pt x="22347" y="409946"/>
                </a:lnTo>
                <a:lnTo>
                  <a:pt x="33314" y="417324"/>
                </a:lnTo>
                <a:lnTo>
                  <a:pt x="42943" y="423683"/>
                </a:lnTo>
                <a:lnTo>
                  <a:pt x="51301" y="429386"/>
                </a:lnTo>
                <a:lnTo>
                  <a:pt x="76419" y="460663"/>
                </a:lnTo>
                <a:lnTo>
                  <a:pt x="80610" y="655401"/>
                </a:lnTo>
                <a:lnTo>
                  <a:pt x="82971" y="664990"/>
                </a:lnTo>
                <a:lnTo>
                  <a:pt x="86136" y="674438"/>
                </a:lnTo>
                <a:lnTo>
                  <a:pt x="86403" y="675058"/>
                </a:lnTo>
                <a:lnTo>
                  <a:pt x="86403" y="606884"/>
                </a:lnTo>
                <a:lnTo>
                  <a:pt x="86742" y="592184"/>
                </a:lnTo>
                <a:lnTo>
                  <a:pt x="87430" y="575885"/>
                </a:lnTo>
                <a:lnTo>
                  <a:pt x="89916" y="529590"/>
                </a:lnTo>
                <a:close/>
              </a:path>
              <a:path w="161925" h="768350">
                <a:moveTo>
                  <a:pt x="80610" y="655401"/>
                </a:moveTo>
                <a:lnTo>
                  <a:pt x="80610" y="494617"/>
                </a:lnTo>
                <a:lnTo>
                  <a:pt x="80604" y="510629"/>
                </a:lnTo>
                <a:lnTo>
                  <a:pt x="80010" y="529590"/>
                </a:lnTo>
                <a:lnTo>
                  <a:pt x="78384" y="559246"/>
                </a:lnTo>
                <a:lnTo>
                  <a:pt x="77095" y="593444"/>
                </a:lnTo>
                <a:lnTo>
                  <a:pt x="76877" y="608114"/>
                </a:lnTo>
                <a:lnTo>
                  <a:pt x="77041" y="621426"/>
                </a:lnTo>
                <a:lnTo>
                  <a:pt x="77665" y="633630"/>
                </a:lnTo>
                <a:lnTo>
                  <a:pt x="78805" y="644753"/>
                </a:lnTo>
                <a:lnTo>
                  <a:pt x="80551" y="655160"/>
                </a:lnTo>
                <a:lnTo>
                  <a:pt x="80610" y="655401"/>
                </a:lnTo>
                <a:close/>
              </a:path>
              <a:path w="161925" h="768350">
                <a:moveTo>
                  <a:pt x="160782" y="6858"/>
                </a:moveTo>
                <a:lnTo>
                  <a:pt x="153924" y="0"/>
                </a:lnTo>
                <a:lnTo>
                  <a:pt x="151638" y="2286"/>
                </a:lnTo>
                <a:lnTo>
                  <a:pt x="143238" y="7679"/>
                </a:lnTo>
                <a:lnTo>
                  <a:pt x="109687" y="30997"/>
                </a:lnTo>
                <a:lnTo>
                  <a:pt x="82912" y="72083"/>
                </a:lnTo>
                <a:lnTo>
                  <a:pt x="78486" y="101346"/>
                </a:lnTo>
                <a:lnTo>
                  <a:pt x="78486" y="108204"/>
                </a:lnTo>
                <a:lnTo>
                  <a:pt x="77665" y="122597"/>
                </a:lnTo>
                <a:lnTo>
                  <a:pt x="80610" y="178628"/>
                </a:lnTo>
                <a:lnTo>
                  <a:pt x="83159" y="212480"/>
                </a:lnTo>
                <a:lnTo>
                  <a:pt x="84002" y="225915"/>
                </a:lnTo>
                <a:lnTo>
                  <a:pt x="84640" y="239231"/>
                </a:lnTo>
                <a:lnTo>
                  <a:pt x="84997" y="252340"/>
                </a:lnTo>
                <a:lnTo>
                  <a:pt x="85001" y="323334"/>
                </a:lnTo>
                <a:lnTo>
                  <a:pt x="87383" y="318968"/>
                </a:lnTo>
                <a:lnTo>
                  <a:pt x="87383" y="120497"/>
                </a:lnTo>
                <a:lnTo>
                  <a:pt x="87630" y="108966"/>
                </a:lnTo>
                <a:lnTo>
                  <a:pt x="87630" y="102108"/>
                </a:lnTo>
                <a:lnTo>
                  <a:pt x="96889" y="62703"/>
                </a:lnTo>
                <a:lnTo>
                  <a:pt x="130428" y="26809"/>
                </a:lnTo>
                <a:lnTo>
                  <a:pt x="154686" y="12192"/>
                </a:lnTo>
                <a:lnTo>
                  <a:pt x="157734" y="9144"/>
                </a:lnTo>
                <a:lnTo>
                  <a:pt x="160782" y="6858"/>
                </a:lnTo>
                <a:close/>
              </a:path>
              <a:path w="161925" h="768350">
                <a:moveTo>
                  <a:pt x="161544" y="762762"/>
                </a:moveTo>
                <a:lnTo>
                  <a:pt x="157734" y="758190"/>
                </a:lnTo>
                <a:lnTo>
                  <a:pt x="147421" y="745471"/>
                </a:lnTo>
                <a:lnTo>
                  <a:pt x="136485" y="732961"/>
                </a:lnTo>
                <a:lnTo>
                  <a:pt x="111254" y="700957"/>
                </a:lnTo>
                <a:lnTo>
                  <a:pt x="92524" y="663555"/>
                </a:lnTo>
                <a:lnTo>
                  <a:pt x="86486" y="620190"/>
                </a:lnTo>
                <a:lnTo>
                  <a:pt x="86403" y="606884"/>
                </a:lnTo>
                <a:lnTo>
                  <a:pt x="86403" y="675058"/>
                </a:lnTo>
                <a:lnTo>
                  <a:pt x="107716" y="712317"/>
                </a:lnTo>
                <a:lnTo>
                  <a:pt x="135307" y="746288"/>
                </a:lnTo>
                <a:lnTo>
                  <a:pt x="147066" y="759714"/>
                </a:lnTo>
                <a:lnTo>
                  <a:pt x="150876" y="764286"/>
                </a:lnTo>
                <a:lnTo>
                  <a:pt x="153162" y="768096"/>
                </a:lnTo>
                <a:lnTo>
                  <a:pt x="161544" y="762762"/>
                </a:lnTo>
                <a:close/>
              </a:path>
              <a:path w="161925" h="768350">
                <a:moveTo>
                  <a:pt x="94516" y="262876"/>
                </a:moveTo>
                <a:lnTo>
                  <a:pt x="93375" y="223851"/>
                </a:lnTo>
                <a:lnTo>
                  <a:pt x="88691" y="157673"/>
                </a:lnTo>
                <a:lnTo>
                  <a:pt x="87986" y="144924"/>
                </a:lnTo>
                <a:lnTo>
                  <a:pt x="87525" y="132508"/>
                </a:lnTo>
                <a:lnTo>
                  <a:pt x="87383" y="120497"/>
                </a:lnTo>
                <a:lnTo>
                  <a:pt x="87383" y="318968"/>
                </a:lnTo>
                <a:lnTo>
                  <a:pt x="94185" y="275332"/>
                </a:lnTo>
                <a:lnTo>
                  <a:pt x="94516" y="262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575177" y="2521324"/>
            <a:ext cx="1613647" cy="67235"/>
          </a:xfrm>
          <a:custGeom>
            <a:avLst/>
            <a:gdLst/>
            <a:ahLst/>
            <a:cxnLst/>
            <a:rect l="l" t="t" r="r" b="b"/>
            <a:pathLst>
              <a:path w="1828800" h="76200">
                <a:moveTo>
                  <a:pt x="1765553" y="44957"/>
                </a:moveTo>
                <a:lnTo>
                  <a:pt x="1765553" y="32003"/>
                </a:lnTo>
                <a:lnTo>
                  <a:pt x="0" y="32003"/>
                </a:lnTo>
                <a:lnTo>
                  <a:pt x="0" y="44957"/>
                </a:lnTo>
                <a:lnTo>
                  <a:pt x="1765553" y="44957"/>
                </a:lnTo>
                <a:close/>
              </a:path>
              <a:path w="1828800" h="76200">
                <a:moveTo>
                  <a:pt x="1828800" y="38099"/>
                </a:moveTo>
                <a:lnTo>
                  <a:pt x="1752600" y="0"/>
                </a:lnTo>
                <a:lnTo>
                  <a:pt x="1752600" y="32003"/>
                </a:lnTo>
                <a:lnTo>
                  <a:pt x="1765553" y="32003"/>
                </a:lnTo>
                <a:lnTo>
                  <a:pt x="1765553" y="69722"/>
                </a:lnTo>
                <a:lnTo>
                  <a:pt x="1828800" y="38099"/>
                </a:lnTo>
                <a:close/>
              </a:path>
              <a:path w="1828800" h="76200">
                <a:moveTo>
                  <a:pt x="1765553" y="69722"/>
                </a:moveTo>
                <a:lnTo>
                  <a:pt x="1765553" y="44957"/>
                </a:lnTo>
                <a:lnTo>
                  <a:pt x="1752600" y="44957"/>
                </a:lnTo>
                <a:lnTo>
                  <a:pt x="1752600" y="76199"/>
                </a:lnTo>
                <a:lnTo>
                  <a:pt x="1765553" y="697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348383" y="2084294"/>
            <a:ext cx="67235" cy="672353"/>
          </a:xfrm>
          <a:custGeom>
            <a:avLst/>
            <a:gdLst/>
            <a:ahLst/>
            <a:cxnLst/>
            <a:rect l="l" t="t" r="r" b="b"/>
            <a:pathLst>
              <a:path w="76200" h="7620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32003" y="76199"/>
                </a:lnTo>
                <a:lnTo>
                  <a:pt x="32003" y="64007"/>
                </a:lnTo>
                <a:lnTo>
                  <a:pt x="44957" y="64007"/>
                </a:lnTo>
                <a:lnTo>
                  <a:pt x="44957" y="76199"/>
                </a:lnTo>
                <a:lnTo>
                  <a:pt x="76200" y="76199"/>
                </a:lnTo>
                <a:close/>
              </a:path>
              <a:path w="76200" h="762000">
                <a:moveTo>
                  <a:pt x="44957" y="76199"/>
                </a:moveTo>
                <a:lnTo>
                  <a:pt x="44957" y="64007"/>
                </a:lnTo>
                <a:lnTo>
                  <a:pt x="32003" y="64007"/>
                </a:lnTo>
                <a:lnTo>
                  <a:pt x="32003" y="76199"/>
                </a:lnTo>
                <a:lnTo>
                  <a:pt x="44957" y="76199"/>
                </a:lnTo>
                <a:close/>
              </a:path>
              <a:path w="76200" h="762000">
                <a:moveTo>
                  <a:pt x="44957" y="761999"/>
                </a:moveTo>
                <a:lnTo>
                  <a:pt x="44957" y="76199"/>
                </a:lnTo>
                <a:lnTo>
                  <a:pt x="32003" y="76199"/>
                </a:lnTo>
                <a:lnTo>
                  <a:pt x="32003" y="761999"/>
                </a:lnTo>
                <a:lnTo>
                  <a:pt x="44957" y="76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440706" y="2756647"/>
            <a:ext cx="739588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937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8650941" y="2286335"/>
            <a:ext cx="739588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8168414" y="2164007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5177" y="3462618"/>
            <a:ext cx="1680882" cy="67235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841753" y="44958"/>
                </a:moveTo>
                <a:lnTo>
                  <a:pt x="1841753" y="32004"/>
                </a:lnTo>
                <a:lnTo>
                  <a:pt x="0" y="32004"/>
                </a:lnTo>
                <a:lnTo>
                  <a:pt x="0" y="44958"/>
                </a:lnTo>
                <a:lnTo>
                  <a:pt x="1841753" y="44958"/>
                </a:lnTo>
                <a:close/>
              </a:path>
              <a:path w="1905000" h="76200">
                <a:moveTo>
                  <a:pt x="1905000" y="38100"/>
                </a:moveTo>
                <a:lnTo>
                  <a:pt x="1828800" y="0"/>
                </a:lnTo>
                <a:lnTo>
                  <a:pt x="1828800" y="32004"/>
                </a:lnTo>
                <a:lnTo>
                  <a:pt x="1841753" y="32004"/>
                </a:lnTo>
                <a:lnTo>
                  <a:pt x="1841753" y="69723"/>
                </a:lnTo>
                <a:lnTo>
                  <a:pt x="1905000" y="38100"/>
                </a:lnTo>
                <a:close/>
              </a:path>
              <a:path w="1905000" h="76200">
                <a:moveTo>
                  <a:pt x="1841753" y="69723"/>
                </a:moveTo>
                <a:lnTo>
                  <a:pt x="1841753" y="44958"/>
                </a:lnTo>
                <a:lnTo>
                  <a:pt x="1828800" y="44958"/>
                </a:lnTo>
                <a:lnTo>
                  <a:pt x="1828800" y="76200"/>
                </a:lnTo>
                <a:lnTo>
                  <a:pt x="18417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8348383" y="3025588"/>
            <a:ext cx="67235" cy="806824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4008"/>
                </a:lnTo>
                <a:lnTo>
                  <a:pt x="44957" y="64008"/>
                </a:lnTo>
                <a:lnTo>
                  <a:pt x="44957" y="76200"/>
                </a:lnTo>
                <a:lnTo>
                  <a:pt x="76200" y="76200"/>
                </a:lnTo>
                <a:close/>
              </a:path>
              <a:path w="76200" h="914400">
                <a:moveTo>
                  <a:pt x="44957" y="76200"/>
                </a:moveTo>
                <a:lnTo>
                  <a:pt x="44957" y="64008"/>
                </a:lnTo>
                <a:lnTo>
                  <a:pt x="32003" y="64008"/>
                </a:lnTo>
                <a:lnTo>
                  <a:pt x="32003" y="76200"/>
                </a:lnTo>
                <a:lnTo>
                  <a:pt x="44957" y="76200"/>
                </a:lnTo>
                <a:close/>
              </a:path>
              <a:path w="76200" h="914400">
                <a:moveTo>
                  <a:pt x="44957" y="914400"/>
                </a:moveTo>
                <a:lnTo>
                  <a:pt x="44957" y="76200"/>
                </a:lnTo>
                <a:lnTo>
                  <a:pt x="32003" y="76200"/>
                </a:lnTo>
                <a:lnTo>
                  <a:pt x="32003" y="914400"/>
                </a:lnTo>
                <a:lnTo>
                  <a:pt x="44957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7440706" y="3496571"/>
            <a:ext cx="537882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8785412" y="3227629"/>
            <a:ext cx="605118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7306235" y="2277931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3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3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171765" y="3286461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4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4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037294" y="4294990"/>
            <a:ext cx="268941" cy="151279"/>
          </a:xfrm>
          <a:custGeom>
            <a:avLst/>
            <a:gdLst/>
            <a:ahLst/>
            <a:cxnLst/>
            <a:rect l="l" t="t" r="r" b="b"/>
            <a:pathLst>
              <a:path w="304800" h="171450">
                <a:moveTo>
                  <a:pt x="162305" y="114300"/>
                </a:moveTo>
                <a:lnTo>
                  <a:pt x="162305" y="57150"/>
                </a:lnTo>
                <a:lnTo>
                  <a:pt x="0" y="57150"/>
                </a:lnTo>
                <a:lnTo>
                  <a:pt x="0" y="114300"/>
                </a:lnTo>
                <a:lnTo>
                  <a:pt x="162305" y="114300"/>
                </a:lnTo>
                <a:close/>
              </a:path>
              <a:path w="304800" h="171450">
                <a:moveTo>
                  <a:pt x="304800" y="85344"/>
                </a:moveTo>
                <a:lnTo>
                  <a:pt x="133350" y="0"/>
                </a:lnTo>
                <a:lnTo>
                  <a:pt x="133350" y="57150"/>
                </a:lnTo>
                <a:lnTo>
                  <a:pt x="162305" y="57150"/>
                </a:lnTo>
                <a:lnTo>
                  <a:pt x="162305" y="156907"/>
                </a:lnTo>
                <a:lnTo>
                  <a:pt x="304800" y="85344"/>
                </a:lnTo>
                <a:close/>
              </a:path>
              <a:path w="304800" h="171450">
                <a:moveTo>
                  <a:pt x="162305" y="156907"/>
                </a:moveTo>
                <a:lnTo>
                  <a:pt x="162305" y="114300"/>
                </a:lnTo>
                <a:lnTo>
                  <a:pt x="133350" y="114300"/>
                </a:lnTo>
                <a:lnTo>
                  <a:pt x="133350" y="171450"/>
                </a:lnTo>
                <a:lnTo>
                  <a:pt x="162305" y="156907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168414" y="3105301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709647" y="4538383"/>
            <a:ext cx="1479176" cy="67235"/>
          </a:xfrm>
          <a:custGeom>
            <a:avLst/>
            <a:gdLst/>
            <a:ahLst/>
            <a:cxnLst/>
            <a:rect l="l" t="t" r="r" b="b"/>
            <a:pathLst>
              <a:path w="1676400" h="76200">
                <a:moveTo>
                  <a:pt x="1613153" y="44958"/>
                </a:moveTo>
                <a:lnTo>
                  <a:pt x="1613153" y="32004"/>
                </a:lnTo>
                <a:lnTo>
                  <a:pt x="0" y="32004"/>
                </a:lnTo>
                <a:lnTo>
                  <a:pt x="0" y="44958"/>
                </a:lnTo>
                <a:lnTo>
                  <a:pt x="1613153" y="44958"/>
                </a:lnTo>
                <a:close/>
              </a:path>
              <a:path w="1676400" h="76200">
                <a:moveTo>
                  <a:pt x="1676400" y="38100"/>
                </a:moveTo>
                <a:lnTo>
                  <a:pt x="1600200" y="0"/>
                </a:lnTo>
                <a:lnTo>
                  <a:pt x="1600200" y="32004"/>
                </a:lnTo>
                <a:lnTo>
                  <a:pt x="1613153" y="32004"/>
                </a:lnTo>
                <a:lnTo>
                  <a:pt x="1613153" y="69723"/>
                </a:lnTo>
                <a:lnTo>
                  <a:pt x="1676400" y="38100"/>
                </a:lnTo>
                <a:close/>
              </a:path>
              <a:path w="1676400" h="76200">
                <a:moveTo>
                  <a:pt x="1613153" y="69723"/>
                </a:moveTo>
                <a:lnTo>
                  <a:pt x="1613153" y="44958"/>
                </a:lnTo>
                <a:lnTo>
                  <a:pt x="1600200" y="44958"/>
                </a:lnTo>
                <a:lnTo>
                  <a:pt x="1600200" y="76200"/>
                </a:lnTo>
                <a:lnTo>
                  <a:pt x="1613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8348383" y="4034118"/>
            <a:ext cx="67235" cy="1008529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32003" y="76200"/>
                </a:lnTo>
                <a:lnTo>
                  <a:pt x="32003" y="64008"/>
                </a:lnTo>
                <a:lnTo>
                  <a:pt x="44957" y="64008"/>
                </a:lnTo>
                <a:lnTo>
                  <a:pt x="44957" y="76200"/>
                </a:lnTo>
                <a:lnTo>
                  <a:pt x="76200" y="76200"/>
                </a:lnTo>
                <a:close/>
              </a:path>
              <a:path w="76200" h="1143000">
                <a:moveTo>
                  <a:pt x="44957" y="76200"/>
                </a:moveTo>
                <a:lnTo>
                  <a:pt x="44957" y="64008"/>
                </a:lnTo>
                <a:lnTo>
                  <a:pt x="32003" y="64008"/>
                </a:lnTo>
                <a:lnTo>
                  <a:pt x="32003" y="76200"/>
                </a:lnTo>
                <a:lnTo>
                  <a:pt x="44957" y="76200"/>
                </a:lnTo>
                <a:close/>
              </a:path>
              <a:path w="76200" h="1143000">
                <a:moveTo>
                  <a:pt x="44957" y="1143000"/>
                </a:moveTo>
                <a:lnTo>
                  <a:pt x="44957" y="76200"/>
                </a:lnTo>
                <a:lnTo>
                  <a:pt x="32003" y="76200"/>
                </a:lnTo>
                <a:lnTo>
                  <a:pt x="32003" y="1143000"/>
                </a:lnTo>
                <a:lnTo>
                  <a:pt x="44957" y="1143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2797435" y="2958688"/>
            <a:ext cx="6853518" cy="0"/>
          </a:xfrm>
          <a:custGeom>
            <a:avLst/>
            <a:gdLst/>
            <a:ahLst/>
            <a:cxnLst/>
            <a:rect l="l" t="t" r="r" b="b"/>
            <a:pathLst>
              <a:path w="7767320">
                <a:moveTo>
                  <a:pt x="0" y="0"/>
                </a:moveTo>
                <a:lnTo>
                  <a:pt x="776706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797435" y="3967218"/>
            <a:ext cx="6853518" cy="0"/>
          </a:xfrm>
          <a:custGeom>
            <a:avLst/>
            <a:gdLst/>
            <a:ahLst/>
            <a:cxnLst/>
            <a:rect l="l" t="t" r="r" b="b"/>
            <a:pathLst>
              <a:path w="7767320">
                <a:moveTo>
                  <a:pt x="0" y="0"/>
                </a:moveTo>
                <a:lnTo>
                  <a:pt x="776706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2797435" y="5110218"/>
            <a:ext cx="6853518" cy="0"/>
          </a:xfrm>
          <a:custGeom>
            <a:avLst/>
            <a:gdLst/>
            <a:ahLst/>
            <a:cxnLst/>
            <a:rect l="l" t="t" r="r" b="b"/>
            <a:pathLst>
              <a:path w="7767320">
                <a:moveTo>
                  <a:pt x="0" y="0"/>
                </a:moveTo>
                <a:lnTo>
                  <a:pt x="7767066" y="0"/>
                </a:lnTo>
              </a:path>
            </a:pathLst>
          </a:custGeom>
          <a:ln w="11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8171553" y="2277260"/>
            <a:ext cx="489137" cy="489137"/>
          </a:xfrm>
          <a:custGeom>
            <a:avLst/>
            <a:gdLst/>
            <a:ahLst/>
            <a:cxnLst/>
            <a:rect l="l" t="t" r="r" b="b"/>
            <a:pathLst>
              <a:path w="554354" h="554355">
                <a:moveTo>
                  <a:pt x="553974" y="20574"/>
                </a:moveTo>
                <a:lnTo>
                  <a:pt x="533400" y="0"/>
                </a:lnTo>
                <a:lnTo>
                  <a:pt x="0" y="533400"/>
                </a:lnTo>
                <a:lnTo>
                  <a:pt x="20574" y="553974"/>
                </a:lnTo>
                <a:lnTo>
                  <a:pt x="553974" y="20574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8451477" y="2611794"/>
            <a:ext cx="145116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-1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35557" y="3215192"/>
            <a:ext cx="852207" cy="290232"/>
          </a:xfrm>
          <a:custGeom>
            <a:avLst/>
            <a:gdLst/>
            <a:ahLst/>
            <a:cxnLst/>
            <a:rect l="l" t="t" r="r" b="b"/>
            <a:pathLst>
              <a:path w="965834" h="328929">
                <a:moveTo>
                  <a:pt x="965454" y="28194"/>
                </a:moveTo>
                <a:lnTo>
                  <a:pt x="961644" y="0"/>
                </a:lnTo>
                <a:lnTo>
                  <a:pt x="957072" y="762"/>
                </a:lnTo>
                <a:lnTo>
                  <a:pt x="952500" y="762"/>
                </a:lnTo>
                <a:lnTo>
                  <a:pt x="903602" y="6903"/>
                </a:lnTo>
                <a:lnTo>
                  <a:pt x="852931" y="12376"/>
                </a:lnTo>
                <a:lnTo>
                  <a:pt x="840257" y="13777"/>
                </a:lnTo>
                <a:lnTo>
                  <a:pt x="802335" y="18419"/>
                </a:lnTo>
                <a:lnTo>
                  <a:pt x="752278" y="26464"/>
                </a:lnTo>
                <a:lnTo>
                  <a:pt x="730758" y="31242"/>
                </a:lnTo>
                <a:lnTo>
                  <a:pt x="720687" y="33352"/>
                </a:lnTo>
                <a:lnTo>
                  <a:pt x="684056" y="45308"/>
                </a:lnTo>
                <a:lnTo>
                  <a:pt x="649542" y="62170"/>
                </a:lnTo>
                <a:lnTo>
                  <a:pt x="617209" y="83089"/>
                </a:lnTo>
                <a:lnTo>
                  <a:pt x="587117" y="107215"/>
                </a:lnTo>
                <a:lnTo>
                  <a:pt x="577596" y="115824"/>
                </a:lnTo>
                <a:lnTo>
                  <a:pt x="562356" y="128778"/>
                </a:lnTo>
                <a:lnTo>
                  <a:pt x="546354" y="141732"/>
                </a:lnTo>
                <a:lnTo>
                  <a:pt x="539496" y="147828"/>
                </a:lnTo>
                <a:lnTo>
                  <a:pt x="516166" y="163846"/>
                </a:lnTo>
                <a:lnTo>
                  <a:pt x="483293" y="183147"/>
                </a:lnTo>
                <a:lnTo>
                  <a:pt x="449257" y="200356"/>
                </a:lnTo>
                <a:lnTo>
                  <a:pt x="403098" y="221742"/>
                </a:lnTo>
                <a:lnTo>
                  <a:pt x="384581" y="229467"/>
                </a:lnTo>
                <a:lnTo>
                  <a:pt x="340773" y="249633"/>
                </a:lnTo>
                <a:lnTo>
                  <a:pt x="294961" y="269851"/>
                </a:lnTo>
                <a:lnTo>
                  <a:pt x="246888" y="287274"/>
                </a:lnTo>
                <a:lnTo>
                  <a:pt x="202033" y="296411"/>
                </a:lnTo>
                <a:lnTo>
                  <a:pt x="151988" y="300099"/>
                </a:lnTo>
                <a:lnTo>
                  <a:pt x="126380" y="300125"/>
                </a:lnTo>
                <a:lnTo>
                  <a:pt x="113513" y="299831"/>
                </a:lnTo>
                <a:lnTo>
                  <a:pt x="100636" y="299388"/>
                </a:lnTo>
                <a:lnTo>
                  <a:pt x="87771" y="298838"/>
                </a:lnTo>
                <a:lnTo>
                  <a:pt x="49495" y="296970"/>
                </a:lnTo>
                <a:lnTo>
                  <a:pt x="36921" y="296414"/>
                </a:lnTo>
                <a:lnTo>
                  <a:pt x="24478" y="295962"/>
                </a:lnTo>
                <a:lnTo>
                  <a:pt x="12192" y="295656"/>
                </a:lnTo>
                <a:lnTo>
                  <a:pt x="7620" y="294894"/>
                </a:lnTo>
                <a:lnTo>
                  <a:pt x="0" y="294894"/>
                </a:lnTo>
                <a:lnTo>
                  <a:pt x="0" y="323850"/>
                </a:lnTo>
                <a:lnTo>
                  <a:pt x="14645" y="323986"/>
                </a:lnTo>
                <a:lnTo>
                  <a:pt x="26741" y="324547"/>
                </a:lnTo>
                <a:lnTo>
                  <a:pt x="77258" y="327115"/>
                </a:lnTo>
                <a:lnTo>
                  <a:pt x="116359" y="328499"/>
                </a:lnTo>
                <a:lnTo>
                  <a:pt x="142455" y="328692"/>
                </a:lnTo>
                <a:lnTo>
                  <a:pt x="155403" y="328474"/>
                </a:lnTo>
                <a:lnTo>
                  <a:pt x="205662" y="324782"/>
                </a:lnTo>
                <a:lnTo>
                  <a:pt x="253746" y="314706"/>
                </a:lnTo>
                <a:lnTo>
                  <a:pt x="291451" y="302154"/>
                </a:lnTo>
                <a:lnTo>
                  <a:pt x="326619" y="287420"/>
                </a:lnTo>
                <a:lnTo>
                  <a:pt x="361385" y="271450"/>
                </a:lnTo>
                <a:lnTo>
                  <a:pt x="372969" y="266162"/>
                </a:lnTo>
                <a:lnTo>
                  <a:pt x="384810" y="260902"/>
                </a:lnTo>
                <a:lnTo>
                  <a:pt x="396240" y="256032"/>
                </a:lnTo>
                <a:lnTo>
                  <a:pt x="414528" y="247650"/>
                </a:lnTo>
                <a:lnTo>
                  <a:pt x="461751" y="226009"/>
                </a:lnTo>
                <a:lnTo>
                  <a:pt x="495803" y="208850"/>
                </a:lnTo>
                <a:lnTo>
                  <a:pt x="528840" y="189851"/>
                </a:lnTo>
                <a:lnTo>
                  <a:pt x="564642" y="163830"/>
                </a:lnTo>
                <a:lnTo>
                  <a:pt x="580644" y="150876"/>
                </a:lnTo>
                <a:lnTo>
                  <a:pt x="614051" y="121553"/>
                </a:lnTo>
                <a:lnTo>
                  <a:pt x="644584" y="98610"/>
                </a:lnTo>
                <a:lnTo>
                  <a:pt x="687529" y="74940"/>
                </a:lnTo>
                <a:lnTo>
                  <a:pt x="724151" y="62076"/>
                </a:lnTo>
                <a:lnTo>
                  <a:pt x="745998" y="57150"/>
                </a:lnTo>
                <a:lnTo>
                  <a:pt x="761838" y="53712"/>
                </a:lnTo>
                <a:lnTo>
                  <a:pt x="811948" y="46082"/>
                </a:lnTo>
                <a:lnTo>
                  <a:pt x="849859" y="41233"/>
                </a:lnTo>
                <a:lnTo>
                  <a:pt x="887866" y="36931"/>
                </a:lnTo>
                <a:lnTo>
                  <a:pt x="925804" y="32993"/>
                </a:lnTo>
                <a:lnTo>
                  <a:pt x="950976" y="30480"/>
                </a:lnTo>
                <a:lnTo>
                  <a:pt x="956310" y="29718"/>
                </a:lnTo>
                <a:lnTo>
                  <a:pt x="965454" y="28194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718177" y="4303394"/>
            <a:ext cx="739588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7575176" y="4908512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29464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7957073" y="4290956"/>
            <a:ext cx="829235" cy="634253"/>
          </a:xfrm>
          <a:custGeom>
            <a:avLst/>
            <a:gdLst/>
            <a:ahLst/>
            <a:cxnLst/>
            <a:rect l="l" t="t" r="r" b="b"/>
            <a:pathLst>
              <a:path w="939800" h="718820">
                <a:moveTo>
                  <a:pt x="939546" y="28194"/>
                </a:moveTo>
                <a:lnTo>
                  <a:pt x="938784" y="0"/>
                </a:lnTo>
                <a:lnTo>
                  <a:pt x="925830" y="0"/>
                </a:lnTo>
                <a:lnTo>
                  <a:pt x="918210" y="762"/>
                </a:lnTo>
                <a:lnTo>
                  <a:pt x="904542" y="1374"/>
                </a:lnTo>
                <a:lnTo>
                  <a:pt x="890653" y="1839"/>
                </a:lnTo>
                <a:lnTo>
                  <a:pt x="876572" y="2193"/>
                </a:lnTo>
                <a:lnTo>
                  <a:pt x="862329" y="2473"/>
                </a:lnTo>
                <a:lnTo>
                  <a:pt x="833478" y="2963"/>
                </a:lnTo>
                <a:lnTo>
                  <a:pt x="818931" y="3248"/>
                </a:lnTo>
                <a:lnTo>
                  <a:pt x="775163" y="4705"/>
                </a:lnTo>
                <a:lnTo>
                  <a:pt x="731837" y="7853"/>
                </a:lnTo>
                <a:lnTo>
                  <a:pt x="689767" y="13698"/>
                </a:lnTo>
                <a:lnTo>
                  <a:pt x="649765" y="23250"/>
                </a:lnTo>
                <a:lnTo>
                  <a:pt x="609142" y="45469"/>
                </a:lnTo>
                <a:lnTo>
                  <a:pt x="584159" y="75854"/>
                </a:lnTo>
                <a:lnTo>
                  <a:pt x="560566" y="115576"/>
                </a:lnTo>
                <a:lnTo>
                  <a:pt x="538780" y="159846"/>
                </a:lnTo>
                <a:lnTo>
                  <a:pt x="502301" y="242865"/>
                </a:lnTo>
                <a:lnTo>
                  <a:pt x="497320" y="253916"/>
                </a:lnTo>
                <a:lnTo>
                  <a:pt x="492695" y="263698"/>
                </a:lnTo>
                <a:lnTo>
                  <a:pt x="488442" y="272034"/>
                </a:lnTo>
                <a:lnTo>
                  <a:pt x="481584" y="286512"/>
                </a:lnTo>
                <a:lnTo>
                  <a:pt x="475488" y="300228"/>
                </a:lnTo>
                <a:lnTo>
                  <a:pt x="460488" y="330195"/>
                </a:lnTo>
                <a:lnTo>
                  <a:pt x="454991" y="341648"/>
                </a:lnTo>
                <a:lnTo>
                  <a:pt x="428086" y="399196"/>
                </a:lnTo>
                <a:lnTo>
                  <a:pt x="404622" y="444246"/>
                </a:lnTo>
                <a:lnTo>
                  <a:pt x="399288" y="454152"/>
                </a:lnTo>
                <a:lnTo>
                  <a:pt x="389874" y="469967"/>
                </a:lnTo>
                <a:lnTo>
                  <a:pt x="383962" y="481113"/>
                </a:lnTo>
                <a:lnTo>
                  <a:pt x="378270" y="492494"/>
                </a:lnTo>
                <a:lnTo>
                  <a:pt x="356202" y="538926"/>
                </a:lnTo>
                <a:lnTo>
                  <a:pt x="350489" y="550400"/>
                </a:lnTo>
                <a:lnTo>
                  <a:pt x="324612" y="593598"/>
                </a:lnTo>
                <a:lnTo>
                  <a:pt x="299466" y="622554"/>
                </a:lnTo>
                <a:lnTo>
                  <a:pt x="256487" y="648301"/>
                </a:lnTo>
                <a:lnTo>
                  <a:pt x="213861" y="661298"/>
                </a:lnTo>
                <a:lnTo>
                  <a:pt x="166244" y="670279"/>
                </a:lnTo>
                <a:lnTo>
                  <a:pt x="117164" y="676498"/>
                </a:lnTo>
                <a:lnTo>
                  <a:pt x="70147" y="681212"/>
                </a:lnTo>
                <a:lnTo>
                  <a:pt x="55543" y="682665"/>
                </a:lnTo>
                <a:lnTo>
                  <a:pt x="41691" y="684137"/>
                </a:lnTo>
                <a:lnTo>
                  <a:pt x="28721" y="685675"/>
                </a:lnTo>
                <a:lnTo>
                  <a:pt x="16764" y="687324"/>
                </a:lnTo>
                <a:lnTo>
                  <a:pt x="9906" y="688848"/>
                </a:lnTo>
                <a:lnTo>
                  <a:pt x="4572" y="689610"/>
                </a:lnTo>
                <a:lnTo>
                  <a:pt x="0" y="690372"/>
                </a:lnTo>
                <a:lnTo>
                  <a:pt x="5334" y="718566"/>
                </a:lnTo>
                <a:lnTo>
                  <a:pt x="9906" y="717804"/>
                </a:lnTo>
                <a:lnTo>
                  <a:pt x="15240" y="717042"/>
                </a:lnTo>
                <a:lnTo>
                  <a:pt x="62766" y="710610"/>
                </a:lnTo>
                <a:lnTo>
                  <a:pt x="93980" y="707508"/>
                </a:lnTo>
                <a:lnTo>
                  <a:pt x="110302" y="705852"/>
                </a:lnTo>
                <a:lnTo>
                  <a:pt x="160680" y="699848"/>
                </a:lnTo>
                <a:lnTo>
                  <a:pt x="210638" y="691205"/>
                </a:lnTo>
                <a:lnTo>
                  <a:pt x="256913" y="678529"/>
                </a:lnTo>
                <a:lnTo>
                  <a:pt x="296242" y="660425"/>
                </a:lnTo>
                <a:lnTo>
                  <a:pt x="328422" y="634746"/>
                </a:lnTo>
                <a:lnTo>
                  <a:pt x="352743" y="603550"/>
                </a:lnTo>
                <a:lnTo>
                  <a:pt x="377947" y="559465"/>
                </a:lnTo>
                <a:lnTo>
                  <a:pt x="399982" y="513589"/>
                </a:lnTo>
                <a:lnTo>
                  <a:pt x="405561" y="502157"/>
                </a:lnTo>
                <a:lnTo>
                  <a:pt x="411319" y="490826"/>
                </a:lnTo>
                <a:lnTo>
                  <a:pt x="417330" y="479635"/>
                </a:lnTo>
                <a:lnTo>
                  <a:pt x="423672" y="468630"/>
                </a:lnTo>
                <a:lnTo>
                  <a:pt x="429768" y="458724"/>
                </a:lnTo>
                <a:lnTo>
                  <a:pt x="439759" y="439950"/>
                </a:lnTo>
                <a:lnTo>
                  <a:pt x="445507" y="428620"/>
                </a:lnTo>
                <a:lnTo>
                  <a:pt x="451106" y="417220"/>
                </a:lnTo>
                <a:lnTo>
                  <a:pt x="461988" y="394273"/>
                </a:lnTo>
                <a:lnTo>
                  <a:pt x="483434" y="348224"/>
                </a:lnTo>
                <a:lnTo>
                  <a:pt x="488926" y="336771"/>
                </a:lnTo>
                <a:lnTo>
                  <a:pt x="497586" y="319278"/>
                </a:lnTo>
                <a:lnTo>
                  <a:pt x="500634" y="312420"/>
                </a:lnTo>
                <a:lnTo>
                  <a:pt x="504444" y="305562"/>
                </a:lnTo>
                <a:lnTo>
                  <a:pt x="514350" y="283464"/>
                </a:lnTo>
                <a:lnTo>
                  <a:pt x="518587" y="275463"/>
                </a:lnTo>
                <a:lnTo>
                  <a:pt x="523106" y="266172"/>
                </a:lnTo>
                <a:lnTo>
                  <a:pt x="527896" y="255749"/>
                </a:lnTo>
                <a:lnTo>
                  <a:pt x="555552" y="192126"/>
                </a:lnTo>
                <a:lnTo>
                  <a:pt x="561752" y="178198"/>
                </a:lnTo>
                <a:lnTo>
                  <a:pt x="581507" y="136828"/>
                </a:lnTo>
                <a:lnTo>
                  <a:pt x="602777" y="99374"/>
                </a:lnTo>
                <a:lnTo>
                  <a:pt x="633015" y="62843"/>
                </a:lnTo>
                <a:lnTo>
                  <a:pt x="644652" y="55626"/>
                </a:lnTo>
                <a:lnTo>
                  <a:pt x="647700" y="54102"/>
                </a:lnTo>
                <a:lnTo>
                  <a:pt x="697247" y="41463"/>
                </a:lnTo>
                <a:lnTo>
                  <a:pt x="738141" y="36099"/>
                </a:lnTo>
                <a:lnTo>
                  <a:pt x="780792" y="33194"/>
                </a:lnTo>
                <a:lnTo>
                  <a:pt x="823901" y="31790"/>
                </a:lnTo>
                <a:lnTo>
                  <a:pt x="866169" y="30926"/>
                </a:lnTo>
                <a:lnTo>
                  <a:pt x="879847" y="30592"/>
                </a:lnTo>
                <a:lnTo>
                  <a:pt x="893239" y="30176"/>
                </a:lnTo>
                <a:lnTo>
                  <a:pt x="906296" y="29642"/>
                </a:lnTo>
                <a:lnTo>
                  <a:pt x="918210" y="28997"/>
                </a:lnTo>
                <a:lnTo>
                  <a:pt x="933450" y="28956"/>
                </a:lnTo>
                <a:lnTo>
                  <a:pt x="939546" y="28194"/>
                </a:lnTo>
                <a:close/>
              </a:path>
            </a:pathLst>
          </a:custGeom>
          <a:solidFill>
            <a:srgbClr val="33666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8235649" y="4248301"/>
            <a:ext cx="9637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1</a:t>
            </a:r>
            <a:endParaRPr sz="1059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37356" y="4853418"/>
            <a:ext cx="145116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dirty="0">
                <a:latin typeface="Tahoma"/>
                <a:cs typeface="Tahoma"/>
              </a:rPr>
              <a:t>-1</a:t>
            </a:r>
            <a:endParaRPr sz="1059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183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734235" y="1912171"/>
            <a:ext cx="6790765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937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6529" y="512456"/>
            <a:ext cx="9278471" cy="488005"/>
          </a:xfrm>
          <a:prstGeom prst="rect">
            <a:avLst/>
          </a:prstGeom>
        </p:spPr>
        <p:txBody>
          <a:bodyPr vert="horz" wrap="square" lIns="0" tIns="200900" rIns="0" bIns="0" rtlCol="0" anchor="ctr">
            <a:spAutoFit/>
          </a:bodyPr>
          <a:lstStyle/>
          <a:p>
            <a:pPr marL="2522018" marR="4483" indent="-1354303">
              <a:lnSpc>
                <a:spcPct val="100000"/>
              </a:lnSpc>
            </a:pPr>
            <a:r>
              <a:rPr sz="1853" b="1" spc="-4" dirty="0">
                <a:solidFill>
                  <a:srgbClr val="336565"/>
                </a:solidFill>
                <a:latin typeface="Arial Black"/>
                <a:cs typeface="Arial Black"/>
              </a:rPr>
              <a:t>MODE</a:t>
            </a:r>
            <a:r>
              <a:rPr sz="1853" b="1" dirty="0">
                <a:solidFill>
                  <a:srgbClr val="336565"/>
                </a:solidFill>
                <a:latin typeface="Arial Black"/>
                <a:cs typeface="Arial Black"/>
              </a:rPr>
              <a:t>L</a:t>
            </a:r>
            <a:r>
              <a:rPr sz="1853" b="1" spc="4" dirty="0">
                <a:solidFill>
                  <a:srgbClr val="336565"/>
                </a:solidFill>
                <a:latin typeface="Arial Black"/>
                <a:cs typeface="Arial Black"/>
              </a:rPr>
              <a:t> </a:t>
            </a:r>
            <a:r>
              <a:rPr sz="1853" b="1" spc="-4" dirty="0">
                <a:solidFill>
                  <a:srgbClr val="336565"/>
                </a:solidFill>
                <a:latin typeface="Arial Black"/>
                <a:cs typeface="Arial Black"/>
              </a:rPr>
              <a:t>O</a:t>
            </a:r>
            <a:r>
              <a:rPr sz="1853" b="1" dirty="0">
                <a:solidFill>
                  <a:srgbClr val="336565"/>
                </a:solidFill>
                <a:latin typeface="Arial Black"/>
                <a:cs typeface="Arial Black"/>
              </a:rPr>
              <a:t>F</a:t>
            </a:r>
            <a:r>
              <a:rPr sz="1853" b="1" spc="4" dirty="0">
                <a:solidFill>
                  <a:srgbClr val="336565"/>
                </a:solidFill>
                <a:latin typeface="Arial Black"/>
                <a:cs typeface="Arial Black"/>
              </a:rPr>
              <a:t> </a:t>
            </a:r>
            <a:r>
              <a:rPr sz="1853" b="1" spc="-4" dirty="0">
                <a:solidFill>
                  <a:srgbClr val="336565"/>
                </a:solidFill>
                <a:latin typeface="Arial Black"/>
                <a:cs typeface="Arial Black"/>
              </a:rPr>
              <a:t>ARTIFICIA</a:t>
            </a:r>
            <a:r>
              <a:rPr sz="1853" b="1" dirty="0">
                <a:solidFill>
                  <a:srgbClr val="336565"/>
                </a:solidFill>
                <a:latin typeface="Arial Black"/>
                <a:cs typeface="Arial Black"/>
              </a:rPr>
              <a:t>L</a:t>
            </a:r>
            <a:r>
              <a:rPr sz="1853" b="1" spc="4" dirty="0">
                <a:solidFill>
                  <a:srgbClr val="336565"/>
                </a:solidFill>
                <a:latin typeface="Arial Black"/>
                <a:cs typeface="Arial Black"/>
              </a:rPr>
              <a:t> </a:t>
            </a:r>
            <a:r>
              <a:rPr sz="1853" b="1" spc="-4" dirty="0">
                <a:solidFill>
                  <a:srgbClr val="336565"/>
                </a:solidFill>
                <a:latin typeface="Arial Black"/>
                <a:cs typeface="Arial Black"/>
              </a:rPr>
              <a:t>NEURONS (EXAMPLES)</a:t>
            </a:r>
            <a:endParaRPr sz="1853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4384" y="2162752"/>
            <a:ext cx="4426884" cy="36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382" spc="-4" dirty="0">
                <a:latin typeface="Arial"/>
                <a:cs typeface="Arial"/>
              </a:rPr>
              <a:t>b</a:t>
            </a:r>
            <a:r>
              <a:rPr sz="2382" dirty="0">
                <a:latin typeface="Arial"/>
                <a:cs typeface="Arial"/>
              </a:rPr>
              <a:t>)</a:t>
            </a:r>
            <a:r>
              <a:rPr sz="2382" spc="-4" dirty="0">
                <a:latin typeface="Arial"/>
                <a:cs typeface="Arial"/>
              </a:rPr>
              <a:t> </a:t>
            </a:r>
            <a:r>
              <a:rPr sz="2382" b="1" i="1" spc="-4" dirty="0">
                <a:solidFill>
                  <a:srgbClr val="006500"/>
                </a:solidFill>
                <a:latin typeface="Arial"/>
                <a:cs typeface="Arial"/>
              </a:rPr>
              <a:t>Thre</a:t>
            </a:r>
            <a:r>
              <a:rPr sz="2382" b="1" i="1" dirty="0">
                <a:solidFill>
                  <a:srgbClr val="006500"/>
                </a:solidFill>
                <a:latin typeface="Arial"/>
                <a:cs typeface="Arial"/>
              </a:rPr>
              <a:t>e</a:t>
            </a:r>
            <a:r>
              <a:rPr sz="2382" b="1" i="1" spc="-4" dirty="0">
                <a:solidFill>
                  <a:srgbClr val="006500"/>
                </a:solidFill>
                <a:latin typeface="Arial"/>
                <a:cs typeface="Arial"/>
              </a:rPr>
              <a:t> interconnecte</a:t>
            </a:r>
            <a:r>
              <a:rPr sz="2382" b="1" i="1" dirty="0">
                <a:solidFill>
                  <a:srgbClr val="006500"/>
                </a:solidFill>
                <a:latin typeface="Arial"/>
                <a:cs typeface="Arial"/>
              </a:rPr>
              <a:t>d</a:t>
            </a:r>
            <a:r>
              <a:rPr sz="2382" b="1" i="1" spc="-4" dirty="0">
                <a:solidFill>
                  <a:srgbClr val="006500"/>
                </a:solidFill>
                <a:latin typeface="Arial"/>
                <a:cs typeface="Arial"/>
              </a:rPr>
              <a:t> nodes</a:t>
            </a:r>
            <a:endParaRPr sz="2382">
              <a:latin typeface="Arial"/>
              <a:cs typeface="Arial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236" y="2823882"/>
            <a:ext cx="5310188" cy="248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6864" y="1084038"/>
            <a:ext cx="6790765" cy="0"/>
          </a:xfrm>
          <a:custGeom>
            <a:avLst/>
            <a:gdLst/>
            <a:ahLst/>
            <a:cxnLst/>
            <a:rect l="l" t="t" r="r" b="b"/>
            <a:pathLst>
              <a:path w="7696200">
                <a:moveTo>
                  <a:pt x="0" y="0"/>
                </a:moveTo>
                <a:lnTo>
                  <a:pt x="7696200" y="0"/>
                </a:lnTo>
              </a:path>
            </a:pathLst>
          </a:custGeom>
          <a:ln w="39370">
            <a:solidFill>
              <a:srgbClr val="336666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>
            <a:off x="182260" y="267490"/>
            <a:ext cx="706536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000" b="1" spc="-4" dirty="0">
                <a:solidFill>
                  <a:srgbClr val="336565"/>
                </a:solidFill>
                <a:latin typeface="Arial Black"/>
                <a:cs typeface="Arial Black"/>
              </a:rPr>
              <a:t>MODE</a:t>
            </a:r>
            <a:r>
              <a:rPr sz="2000" b="1" dirty="0">
                <a:solidFill>
                  <a:srgbClr val="336565"/>
                </a:solidFill>
                <a:latin typeface="Arial Black"/>
                <a:cs typeface="Arial Black"/>
              </a:rPr>
              <a:t>L</a:t>
            </a:r>
            <a:r>
              <a:rPr sz="2000" b="1" spc="-13" dirty="0">
                <a:solidFill>
                  <a:srgbClr val="336565"/>
                </a:solidFill>
                <a:latin typeface="Arial Black"/>
                <a:cs typeface="Arial Black"/>
              </a:rPr>
              <a:t> </a:t>
            </a:r>
            <a:r>
              <a:rPr sz="2000" b="1" spc="-4" dirty="0">
                <a:solidFill>
                  <a:srgbClr val="336565"/>
                </a:solidFill>
                <a:latin typeface="Arial Black"/>
                <a:cs typeface="Arial Black"/>
              </a:rPr>
              <a:t>O</a:t>
            </a:r>
            <a:r>
              <a:rPr sz="2000" b="1" dirty="0">
                <a:solidFill>
                  <a:srgbClr val="336565"/>
                </a:solidFill>
                <a:latin typeface="Arial Black"/>
                <a:cs typeface="Arial Black"/>
              </a:rPr>
              <a:t>F </a:t>
            </a:r>
            <a:r>
              <a:rPr sz="2000" b="1" spc="-4" dirty="0">
                <a:solidFill>
                  <a:srgbClr val="336565"/>
                </a:solidFill>
                <a:latin typeface="Arial Black"/>
                <a:cs typeface="Arial Black"/>
              </a:rPr>
              <a:t>ARTIFICIA</a:t>
            </a:r>
            <a:r>
              <a:rPr sz="2000" b="1" dirty="0">
                <a:solidFill>
                  <a:srgbClr val="336565"/>
                </a:solidFill>
                <a:latin typeface="Arial Black"/>
                <a:cs typeface="Arial Black"/>
              </a:rPr>
              <a:t>L</a:t>
            </a:r>
            <a:r>
              <a:rPr sz="2000" b="1" spc="-13" dirty="0">
                <a:solidFill>
                  <a:srgbClr val="336565"/>
                </a:solidFill>
                <a:latin typeface="Arial Black"/>
                <a:cs typeface="Arial Black"/>
              </a:rPr>
              <a:t> </a:t>
            </a:r>
            <a:r>
              <a:rPr sz="2000" b="1" spc="-4" dirty="0">
                <a:solidFill>
                  <a:srgbClr val="336565"/>
                </a:solidFill>
                <a:latin typeface="Arial Black"/>
                <a:cs typeface="Arial Black"/>
              </a:rPr>
              <a:t>NEURONS</a:t>
            </a:r>
            <a:endParaRPr sz="2000" dirty="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104" y="1188926"/>
            <a:ext cx="6785525" cy="3563471"/>
          </a:xfrm>
          <a:custGeom>
            <a:avLst/>
            <a:gdLst/>
            <a:ahLst/>
            <a:cxnLst/>
            <a:rect l="l" t="t" r="r" b="b"/>
            <a:pathLst>
              <a:path w="7122795" h="4038600">
                <a:moveTo>
                  <a:pt x="0" y="0"/>
                </a:moveTo>
                <a:lnTo>
                  <a:pt x="0" y="4038600"/>
                </a:lnTo>
                <a:lnTo>
                  <a:pt x="7122413" y="4038600"/>
                </a:lnTo>
                <a:lnTo>
                  <a:pt x="7122413" y="0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462103" y="1192419"/>
            <a:ext cx="52391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13"/>
              </a:lnSpc>
              <a:tabLst>
                <a:tab pos="806306" algn="l"/>
              </a:tabLst>
            </a:pPr>
            <a:r>
              <a:rPr sz="2471" spc="-13" dirty="0">
                <a:latin typeface="Arial"/>
                <a:cs typeface="Arial"/>
              </a:rPr>
              <a:t>b1)	</a:t>
            </a:r>
            <a:r>
              <a:rPr sz="2471" b="1" spc="-18" dirty="0">
                <a:solidFill>
                  <a:srgbClr val="006500"/>
                </a:solidFill>
                <a:latin typeface="Arial"/>
                <a:cs typeface="Arial"/>
              </a:rPr>
              <a:t>Symmetri</a:t>
            </a:r>
            <a:r>
              <a:rPr sz="2471" b="1" spc="-13" dirty="0">
                <a:solidFill>
                  <a:srgbClr val="006500"/>
                </a:solidFill>
                <a:latin typeface="Arial"/>
                <a:cs typeface="Arial"/>
              </a:rPr>
              <a:t>c</a:t>
            </a:r>
            <a:r>
              <a:rPr sz="2471" b="1" spc="4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71" b="1" spc="-18" dirty="0">
                <a:solidFill>
                  <a:srgbClr val="006500"/>
                </a:solidFill>
                <a:latin typeface="Arial"/>
                <a:cs typeface="Arial"/>
              </a:rPr>
              <a:t>saturatin</a:t>
            </a:r>
            <a:r>
              <a:rPr sz="2471" b="1" spc="-13" dirty="0">
                <a:solidFill>
                  <a:srgbClr val="006500"/>
                </a:solidFill>
                <a:latin typeface="Arial"/>
                <a:cs typeface="Arial"/>
              </a:rPr>
              <a:t>g</a:t>
            </a:r>
            <a:r>
              <a:rPr sz="2471" b="1" spc="-22" dirty="0">
                <a:solidFill>
                  <a:srgbClr val="006500"/>
                </a:solidFill>
                <a:latin typeface="Arial"/>
                <a:cs typeface="Arial"/>
              </a:rPr>
              <a:t> </a:t>
            </a:r>
            <a:r>
              <a:rPr sz="2471" b="1" spc="-18" dirty="0">
                <a:solidFill>
                  <a:srgbClr val="006500"/>
                </a:solidFill>
                <a:latin typeface="Arial"/>
                <a:cs typeface="Arial"/>
              </a:rPr>
              <a:t>linea</a:t>
            </a:r>
            <a:r>
              <a:rPr sz="2471" b="1" spc="-9" dirty="0">
                <a:solidFill>
                  <a:srgbClr val="006500"/>
                </a:solidFill>
                <a:latin typeface="Arial"/>
                <a:cs typeface="Arial"/>
              </a:rPr>
              <a:t>r</a:t>
            </a:r>
            <a:r>
              <a:rPr sz="2471" spc="-9" dirty="0">
                <a:solidFill>
                  <a:srgbClr val="006500"/>
                </a:solidFill>
                <a:latin typeface="Arial"/>
                <a:cs typeface="Arial"/>
              </a:rPr>
              <a:t>: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94657" y="1793804"/>
            <a:ext cx="8374136" cy="2142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29">
              <a:lnSpc>
                <a:spcPct val="100000"/>
              </a:lnSpc>
              <a:tabLst>
                <a:tab pos="3277335" algn="l"/>
              </a:tabLst>
            </a:pPr>
            <a:r>
              <a:rPr sz="1588" spc="-18" dirty="0"/>
              <a:t>ne</a:t>
            </a:r>
            <a:r>
              <a:rPr sz="1588" spc="-9" dirty="0"/>
              <a:t>t</a:t>
            </a:r>
            <a:r>
              <a:rPr sz="1765" spc="13" baseline="-21367" dirty="0"/>
              <a:t>1</a:t>
            </a:r>
            <a:r>
              <a:rPr sz="1765" baseline="-21367" dirty="0"/>
              <a:t> </a:t>
            </a:r>
            <a:r>
              <a:rPr sz="1765" spc="-238" baseline="-21367" dirty="0"/>
              <a:t> </a:t>
            </a:r>
            <a:r>
              <a:rPr sz="2118" spc="-13" dirty="0"/>
              <a:t>=</a:t>
            </a:r>
            <a:r>
              <a:rPr sz="2118" spc="-9" dirty="0"/>
              <a:t> </a:t>
            </a:r>
            <a:r>
              <a:rPr sz="2118" spc="-13" dirty="0"/>
              <a:t>1</a:t>
            </a:r>
            <a:r>
              <a:rPr sz="2118" spc="-4" dirty="0"/>
              <a:t>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9" dirty="0"/>
              <a:t>0.2</a:t>
            </a:r>
            <a:r>
              <a:rPr sz="2118" spc="-13" dirty="0"/>
              <a:t> + </a:t>
            </a:r>
            <a:r>
              <a:rPr sz="2118" spc="-9" dirty="0"/>
              <a:t>0.5</a:t>
            </a:r>
            <a:r>
              <a:rPr sz="2118" spc="-13" dirty="0"/>
              <a:t>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9" dirty="0"/>
              <a:t>0.5 </a:t>
            </a:r>
            <a:r>
              <a:rPr sz="2118" spc="-13" dirty="0"/>
              <a:t>= </a:t>
            </a:r>
            <a:r>
              <a:rPr sz="2118" spc="-9" dirty="0"/>
              <a:t>0.45</a:t>
            </a:r>
            <a:r>
              <a:rPr lang="en-US" sz="2118" dirty="0"/>
              <a:t> </a:t>
            </a:r>
            <a:r>
              <a:rPr lang="en-US" sz="2118" dirty="0"/>
              <a:t>     </a:t>
            </a:r>
            <a:r>
              <a:rPr sz="2118" spc="-18" dirty="0">
                <a:latin typeface="Symbol"/>
                <a:cs typeface="Symbol"/>
              </a:rPr>
              <a:t></a:t>
            </a:r>
            <a:r>
              <a:rPr lang="en-US" sz="2118" spc="-18" dirty="0">
                <a:latin typeface="Symbol"/>
                <a:cs typeface="Symbol"/>
              </a:rPr>
              <a:t>   </a:t>
            </a:r>
            <a:r>
              <a:rPr sz="2118" spc="-9" dirty="0"/>
              <a:t>y</a:t>
            </a:r>
            <a:r>
              <a:rPr sz="2118" spc="13" baseline="-21367" dirty="0"/>
              <a:t>1</a:t>
            </a:r>
            <a:r>
              <a:rPr sz="1765" spc="13" baseline="-21367" dirty="0"/>
              <a:t> </a:t>
            </a:r>
            <a:r>
              <a:rPr sz="1765" spc="-238" baseline="-21367" dirty="0"/>
              <a:t> </a:t>
            </a:r>
            <a:r>
              <a:rPr sz="2118" spc="-13" dirty="0"/>
              <a:t>=</a:t>
            </a:r>
            <a:r>
              <a:rPr sz="2118" spc="-9" dirty="0"/>
              <a:t> f</a:t>
            </a:r>
            <a:r>
              <a:rPr sz="2118" spc="-13" dirty="0"/>
              <a:t>(0.45</a:t>
            </a:r>
            <a:r>
              <a:rPr sz="2118" spc="-9" dirty="0"/>
              <a:t>)</a:t>
            </a:r>
            <a:r>
              <a:rPr sz="2118" spc="-22" dirty="0"/>
              <a:t> </a:t>
            </a:r>
            <a:r>
              <a:rPr sz="2118" spc="-13" dirty="0"/>
              <a:t>= </a:t>
            </a:r>
            <a:r>
              <a:rPr sz="2118" b="1" spc="-13" dirty="0">
                <a:solidFill>
                  <a:srgbClr val="800000"/>
                </a:solidFill>
              </a:rPr>
              <a:t>0.45</a:t>
            </a:r>
            <a:endParaRPr sz="2118" dirty="0"/>
          </a:p>
          <a:p>
            <a:pPr marL="50429">
              <a:lnSpc>
                <a:spcPct val="100000"/>
              </a:lnSpc>
            </a:pPr>
            <a:r>
              <a:rPr sz="1588" spc="-18" dirty="0"/>
              <a:t>ne</a:t>
            </a:r>
            <a:r>
              <a:rPr sz="1588" spc="-9" dirty="0"/>
              <a:t>t</a:t>
            </a:r>
            <a:r>
              <a:rPr sz="1765" spc="13" baseline="-21367" dirty="0"/>
              <a:t>2</a:t>
            </a:r>
            <a:r>
              <a:rPr sz="1765" baseline="-21367" dirty="0"/>
              <a:t> </a:t>
            </a:r>
            <a:r>
              <a:rPr sz="1765" spc="-238" baseline="-21367" dirty="0"/>
              <a:t> </a:t>
            </a:r>
            <a:r>
              <a:rPr sz="2118" spc="-13" dirty="0"/>
              <a:t>=</a:t>
            </a:r>
            <a:r>
              <a:rPr sz="2118" spc="-9" dirty="0"/>
              <a:t> </a:t>
            </a:r>
            <a:r>
              <a:rPr sz="2118" spc="-13" dirty="0"/>
              <a:t>1</a:t>
            </a:r>
            <a:r>
              <a:rPr sz="2118" spc="-4" dirty="0"/>
              <a:t>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9" dirty="0"/>
              <a:t>(-0.6)</a:t>
            </a:r>
            <a:r>
              <a:rPr sz="2118" spc="-22" dirty="0"/>
              <a:t> </a:t>
            </a:r>
            <a:r>
              <a:rPr sz="2118" spc="-13" dirty="0"/>
              <a:t>+ </a:t>
            </a:r>
            <a:r>
              <a:rPr sz="2118" spc="-9" dirty="0"/>
              <a:t>0.5</a:t>
            </a:r>
            <a:r>
              <a:rPr sz="2118" spc="-4" dirty="0"/>
              <a:t>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9" dirty="0"/>
              <a:t>(-1)</a:t>
            </a:r>
            <a:r>
              <a:rPr sz="2118" spc="-18" dirty="0"/>
              <a:t> </a:t>
            </a:r>
            <a:r>
              <a:rPr sz="2118" spc="-13" dirty="0"/>
              <a:t>= </a:t>
            </a:r>
            <a:r>
              <a:rPr sz="2118" spc="-9" dirty="0"/>
              <a:t>-</a:t>
            </a:r>
            <a:r>
              <a:rPr sz="2118" spc="-9" dirty="0"/>
              <a:t>1.</a:t>
            </a:r>
            <a:r>
              <a:rPr sz="2118" spc="-18" dirty="0"/>
              <a:t>1</a:t>
            </a:r>
            <a:r>
              <a:rPr lang="en-US" sz="2118" spc="-18" dirty="0"/>
              <a:t>   </a:t>
            </a:r>
            <a:r>
              <a:rPr sz="2118" spc="-18" dirty="0">
                <a:latin typeface="Symbol"/>
                <a:cs typeface="Symbol"/>
              </a:rPr>
              <a:t></a:t>
            </a:r>
            <a:r>
              <a:rPr lang="en-US" sz="2118" spc="-18" dirty="0">
                <a:latin typeface="Symbol"/>
                <a:cs typeface="Symbol"/>
              </a:rPr>
              <a:t>   </a:t>
            </a:r>
            <a:r>
              <a:rPr sz="2118" spc="-9" dirty="0"/>
              <a:t>y</a:t>
            </a:r>
            <a:r>
              <a:rPr sz="2118" spc="13" baseline="-21367" dirty="0"/>
              <a:t>2</a:t>
            </a:r>
            <a:r>
              <a:rPr sz="1765" spc="13" baseline="-21367" dirty="0"/>
              <a:t> </a:t>
            </a:r>
            <a:r>
              <a:rPr sz="1765" spc="-238" baseline="-21367" dirty="0"/>
              <a:t> </a:t>
            </a:r>
            <a:r>
              <a:rPr sz="2118" spc="-13" dirty="0"/>
              <a:t>=</a:t>
            </a:r>
            <a:r>
              <a:rPr sz="2118" spc="-9" dirty="0"/>
              <a:t> f</a:t>
            </a:r>
            <a:r>
              <a:rPr sz="2118" spc="-13" dirty="0"/>
              <a:t>(-1.1</a:t>
            </a:r>
            <a:r>
              <a:rPr sz="2118" spc="-9" dirty="0"/>
              <a:t>)</a:t>
            </a:r>
            <a:r>
              <a:rPr sz="2118" spc="-22" dirty="0"/>
              <a:t> </a:t>
            </a:r>
            <a:r>
              <a:rPr sz="2118" spc="-13" dirty="0">
                <a:solidFill>
                  <a:srgbClr val="800000"/>
                </a:solidFill>
              </a:rPr>
              <a:t>= </a:t>
            </a:r>
            <a:r>
              <a:rPr sz="2118" b="1" spc="-9" dirty="0">
                <a:solidFill>
                  <a:srgbClr val="800000"/>
                </a:solidFill>
              </a:rPr>
              <a:t>-</a:t>
            </a:r>
            <a:r>
              <a:rPr sz="2118" b="1" spc="-9" dirty="0">
                <a:solidFill>
                  <a:srgbClr val="800000"/>
                </a:solidFill>
              </a:rPr>
              <a:t>1</a:t>
            </a:r>
            <a:endParaRPr lang="en-US" sz="2118" b="1" spc="-9" dirty="0">
              <a:solidFill>
                <a:srgbClr val="800000"/>
              </a:solidFill>
            </a:endParaRPr>
          </a:p>
          <a:p>
            <a:pPr marL="50429">
              <a:lnSpc>
                <a:spcPct val="100000"/>
              </a:lnSpc>
            </a:pPr>
            <a:endParaRPr sz="2118" dirty="0"/>
          </a:p>
          <a:p>
            <a:pPr marL="50429">
              <a:lnSpc>
                <a:spcPct val="100000"/>
              </a:lnSpc>
              <a:tabLst>
                <a:tab pos="5697935" algn="l"/>
              </a:tabLst>
            </a:pPr>
            <a:r>
              <a:rPr sz="1588" spc="-18" dirty="0"/>
              <a:t>ne</a:t>
            </a:r>
            <a:r>
              <a:rPr sz="1588" spc="-9" dirty="0"/>
              <a:t>t</a:t>
            </a:r>
            <a:r>
              <a:rPr sz="1765" spc="13" baseline="-21367" dirty="0"/>
              <a:t>3</a:t>
            </a:r>
            <a:r>
              <a:rPr sz="1765" baseline="-21367" dirty="0"/>
              <a:t> </a:t>
            </a:r>
            <a:r>
              <a:rPr sz="1765" spc="-238" baseline="-21367" dirty="0"/>
              <a:t> </a:t>
            </a:r>
            <a:r>
              <a:rPr sz="2118" spc="-13" dirty="0"/>
              <a:t>=</a:t>
            </a:r>
            <a:r>
              <a:rPr sz="2118" spc="-9" dirty="0"/>
              <a:t> y</a:t>
            </a:r>
            <a:r>
              <a:rPr sz="1765" spc="13" baseline="-21367" dirty="0"/>
              <a:t>1</a:t>
            </a:r>
            <a:r>
              <a:rPr sz="1765" baseline="-21367" dirty="0"/>
              <a:t> </a:t>
            </a:r>
            <a:r>
              <a:rPr sz="1765" spc="-238" baseline="-21367" dirty="0"/>
              <a:t> </a:t>
            </a:r>
            <a:r>
              <a:rPr sz="2118" spc="-9" dirty="0">
                <a:latin typeface="Symbol"/>
                <a:cs typeface="Symbol"/>
              </a:rPr>
              <a:t></a:t>
            </a:r>
            <a:r>
              <a:rPr sz="2118" spc="-13" dirty="0"/>
              <a:t>1</a:t>
            </a:r>
            <a:r>
              <a:rPr sz="2118" spc="-9" dirty="0"/>
              <a:t> </a:t>
            </a:r>
            <a:r>
              <a:rPr sz="2118" spc="-13" dirty="0"/>
              <a:t>+</a:t>
            </a:r>
            <a:r>
              <a:rPr sz="2118" spc="-9" dirty="0"/>
              <a:t> y</a:t>
            </a:r>
            <a:r>
              <a:rPr sz="1765" spc="13" baseline="-21367" dirty="0"/>
              <a:t>2</a:t>
            </a:r>
            <a:r>
              <a:rPr sz="1765" baseline="-21367" dirty="0"/>
              <a:t> </a:t>
            </a:r>
            <a:r>
              <a:rPr sz="1765" spc="-238" baseline="-21367" dirty="0"/>
              <a:t>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9" dirty="0"/>
              <a:t>(-0.5)</a:t>
            </a:r>
            <a:r>
              <a:rPr sz="2118" spc="-22" dirty="0"/>
              <a:t> </a:t>
            </a:r>
            <a:r>
              <a:rPr sz="2118" spc="-13" dirty="0"/>
              <a:t>=</a:t>
            </a:r>
            <a:r>
              <a:rPr sz="2118" spc="-9" dirty="0"/>
              <a:t> 0.45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13" dirty="0"/>
              <a:t>1</a:t>
            </a:r>
            <a:r>
              <a:rPr sz="2118" spc="-9" dirty="0"/>
              <a:t> </a:t>
            </a:r>
            <a:r>
              <a:rPr sz="2118" spc="-13" dirty="0"/>
              <a:t>+</a:t>
            </a:r>
            <a:r>
              <a:rPr sz="2118" spc="-9" dirty="0"/>
              <a:t> (-1)</a:t>
            </a:r>
            <a:r>
              <a:rPr sz="2118" spc="-13" dirty="0"/>
              <a:t> </a:t>
            </a:r>
            <a:r>
              <a:rPr sz="2118" spc="-4" dirty="0">
                <a:latin typeface="Symbol"/>
                <a:cs typeface="Symbol"/>
              </a:rPr>
              <a:t></a:t>
            </a:r>
            <a:r>
              <a:rPr sz="2118" spc="44" dirty="0">
                <a:latin typeface="Times New Roman"/>
                <a:cs typeface="Times New Roman"/>
              </a:rPr>
              <a:t> </a:t>
            </a:r>
            <a:r>
              <a:rPr sz="2118" spc="-9" dirty="0"/>
              <a:t>(-0.5)</a:t>
            </a:r>
            <a:r>
              <a:rPr sz="2118" spc="-18" dirty="0"/>
              <a:t> </a:t>
            </a:r>
            <a:r>
              <a:rPr sz="2118" spc="-13" dirty="0"/>
              <a:t>= </a:t>
            </a:r>
            <a:r>
              <a:rPr sz="2118" spc="-9" dirty="0"/>
              <a:t>0.95</a:t>
            </a:r>
            <a:endParaRPr lang="en-US" sz="2118" dirty="0"/>
          </a:p>
          <a:p>
            <a:pPr marL="50429">
              <a:lnSpc>
                <a:spcPct val="100000"/>
              </a:lnSpc>
              <a:tabLst>
                <a:tab pos="5697935" algn="l"/>
              </a:tabLst>
            </a:pPr>
            <a:r>
              <a:rPr lang="zh-TW" altLang="en-US" sz="1588" spc="-18" dirty="0">
                <a:latin typeface="Symbol"/>
                <a:cs typeface="Symbol"/>
              </a:rPr>
              <a:t>           </a:t>
            </a:r>
            <a:r>
              <a:rPr sz="2118" spc="-9" dirty="0"/>
              <a:t>y</a:t>
            </a:r>
            <a:r>
              <a:rPr sz="2118" spc="13" baseline="-21367" dirty="0"/>
              <a:t>3</a:t>
            </a:r>
            <a:r>
              <a:rPr sz="1765" spc="231" baseline="-21367" dirty="0"/>
              <a:t> </a:t>
            </a:r>
            <a:r>
              <a:rPr sz="2118" spc="-13" dirty="0"/>
              <a:t>=</a:t>
            </a:r>
            <a:r>
              <a:rPr sz="2118" spc="-4" dirty="0"/>
              <a:t> </a:t>
            </a:r>
            <a:r>
              <a:rPr sz="2118" spc="-13" dirty="0"/>
              <a:t>f(0.95</a:t>
            </a:r>
            <a:r>
              <a:rPr sz="2118" spc="-9" dirty="0"/>
              <a:t>)</a:t>
            </a:r>
            <a:r>
              <a:rPr sz="2118" spc="-22" dirty="0"/>
              <a:t> </a:t>
            </a:r>
            <a:r>
              <a:rPr sz="2118" spc="-13" dirty="0">
                <a:solidFill>
                  <a:srgbClr val="800000"/>
                </a:solidFill>
              </a:rPr>
              <a:t>=</a:t>
            </a:r>
            <a:r>
              <a:rPr sz="2118" spc="-9" dirty="0">
                <a:solidFill>
                  <a:srgbClr val="800000"/>
                </a:solidFill>
              </a:rPr>
              <a:t> </a:t>
            </a:r>
            <a:r>
              <a:rPr sz="2118" b="1" spc="-13" dirty="0">
                <a:solidFill>
                  <a:srgbClr val="800000"/>
                </a:solidFill>
              </a:rPr>
              <a:t>0.95</a:t>
            </a:r>
            <a:endParaRPr sz="2118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34" y="3936378"/>
            <a:ext cx="5949078" cy="278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93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2045" y="415757"/>
            <a:ext cx="10878897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有很好的支援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大量的函數庫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(Library/Toolbox)</a:t>
            </a:r>
          </a:p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的框架較易於系統整合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(Web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Mobile)</a:t>
            </a: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(Framework)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也多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94" y="2032599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3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3331" y="3176038"/>
            <a:ext cx="10832459" cy="334848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首先要建構開發環境，以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環境為例，依序安裝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Anaconda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 它包含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及常用的套件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(Packages)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等矩陣運算的套件，建議先選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V3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：可以選擇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版，安裝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版，直接在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下，輸入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tensorflow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：在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DOS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下，輸入 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keras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ãkeras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28" y="400365"/>
            <a:ext cx="4446719" cy="1819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50209" y="400365"/>
            <a:ext cx="7092287" cy="22404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目前聲量最高，可以採用作為程式開發的基礎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Keras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則是支援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的更高階函數庫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可以以簡潔程式碼完成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604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1" y="970324"/>
            <a:ext cx="4853888" cy="36918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16792" y="970324"/>
            <a:ext cx="68608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讀入訓練資料，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60,000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筆資料，每筆資料是一個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28 * 28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的點矩陣圖形。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圖形的每一點都當成一個輸入變數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(X)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，乘以一個權重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W(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i,j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，向隱藏層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(Hidden Layer)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傳導，隱藏層的每一個節點會得到輸入變數的加權總和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 * X)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再向輸出層傳導，輸出層的每一個節點會得到隱藏層的加權總和，將輸出層的每一個節點化為機率，得到預測模型。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將新資料輸入模型，就會得到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0~9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的機率，最大的機率對應的數字就是我們的預測值。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(W)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是唯一未知的變數，此為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神奇之處，透過優化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Optimization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，求出最佳解。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2495" y="233486"/>
            <a:ext cx="3425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Example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68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567</Words>
  <Application>Microsoft Office PowerPoint</Application>
  <PresentationFormat>寬螢幕</PresentationFormat>
  <Paragraphs>82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微軟正黑體</vt:lpstr>
      <vt:lpstr>新細明體</vt:lpstr>
      <vt:lpstr>Arial</vt:lpstr>
      <vt:lpstr>Arial Black</vt:lpstr>
      <vt:lpstr>Calibri</vt:lpstr>
      <vt:lpstr>Calibri Light</vt:lpstr>
      <vt:lpstr>Symbol</vt:lpstr>
      <vt:lpstr>Tahoma</vt:lpstr>
      <vt:lpstr>Times New Roman</vt:lpstr>
      <vt:lpstr>Office 佈景主題</vt:lpstr>
      <vt:lpstr>20190530</vt:lpstr>
      <vt:lpstr>MODEL OF AN ARTIFICIAL NEURON</vt:lpstr>
      <vt:lpstr>Activation (Transfer) Functions - I</vt:lpstr>
      <vt:lpstr>Activation (Transfer) Functions - II</vt:lpstr>
      <vt:lpstr>MODEL OF ARTIFICIAL NEURONS (EXAMPLES)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8</cp:revision>
  <dcterms:created xsi:type="dcterms:W3CDTF">2019-05-30T03:11:33Z</dcterms:created>
  <dcterms:modified xsi:type="dcterms:W3CDTF">2019-05-30T04:32:48Z</dcterms:modified>
</cp:coreProperties>
</file>