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2" r:id="rId3"/>
    <p:sldId id="327" r:id="rId4"/>
    <p:sldId id="288" r:id="rId5"/>
    <p:sldId id="289" r:id="rId6"/>
    <p:sldId id="265" r:id="rId7"/>
    <p:sldId id="304" r:id="rId8"/>
    <p:sldId id="317" r:id="rId9"/>
    <p:sldId id="296" r:id="rId10"/>
    <p:sldId id="295" r:id="rId11"/>
    <p:sldId id="294" r:id="rId12"/>
    <p:sldId id="299" r:id="rId13"/>
    <p:sldId id="300" r:id="rId14"/>
    <p:sldId id="324" r:id="rId15"/>
    <p:sldId id="318" r:id="rId16"/>
    <p:sldId id="286" r:id="rId17"/>
    <p:sldId id="329" r:id="rId18"/>
    <p:sldId id="328" r:id="rId19"/>
    <p:sldId id="319" r:id="rId20"/>
    <p:sldId id="287" r:id="rId21"/>
    <p:sldId id="298" r:id="rId22"/>
    <p:sldId id="309" r:id="rId23"/>
    <p:sldId id="314" r:id="rId24"/>
    <p:sldId id="307" r:id="rId25"/>
    <p:sldId id="297" r:id="rId26"/>
    <p:sldId id="310" r:id="rId27"/>
    <p:sldId id="311" r:id="rId28"/>
    <p:sldId id="320" r:id="rId2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24"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E55B45-7BA7-4129-9379-3148465B645C}" type="datetimeFigureOut">
              <a:rPr lang="zh-TW" altLang="en-US" smtClean="0"/>
              <a:t>2019/7/30</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11B9EE-3A9B-421E-8CC1-9418F52142F0}" type="slidenum">
              <a:rPr lang="zh-TW" altLang="en-US" smtClean="0"/>
              <a:t>‹#›</a:t>
            </a:fld>
            <a:endParaRPr lang="zh-TW" altLang="en-US"/>
          </a:p>
        </p:txBody>
      </p:sp>
    </p:spTree>
    <p:extLst>
      <p:ext uri="{BB962C8B-B14F-4D97-AF65-F5344CB8AC3E}">
        <p14:creationId xmlns:p14="http://schemas.microsoft.com/office/powerpoint/2010/main" val="710503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3503277-6061-4684-AE3D-4E9417B0DCF7}" type="slidenum">
              <a:rPr lang="zh-TW" altLang="en-US" smtClean="0"/>
              <a:t>4</a:t>
            </a:fld>
            <a:endParaRPr lang="zh-TW" altLang="en-US"/>
          </a:p>
        </p:txBody>
      </p:sp>
    </p:spTree>
    <p:extLst>
      <p:ext uri="{BB962C8B-B14F-4D97-AF65-F5344CB8AC3E}">
        <p14:creationId xmlns:p14="http://schemas.microsoft.com/office/powerpoint/2010/main" val="4106349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587AEE7-B495-4867-BA7D-C57079FABFCA}" type="slidenum">
              <a:rPr lang="zh-CN" altLang="en-US" smtClean="0"/>
              <a:pPr/>
              <a:t>24</a:t>
            </a:fld>
            <a:endParaRPr lang="zh-CN" altLang="en-US" dirty="0"/>
          </a:p>
        </p:txBody>
      </p:sp>
    </p:spTree>
    <p:extLst>
      <p:ext uri="{BB962C8B-B14F-4D97-AF65-F5344CB8AC3E}">
        <p14:creationId xmlns:p14="http://schemas.microsoft.com/office/powerpoint/2010/main" val="1634999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3503277-6061-4684-AE3D-4E9417B0DCF7}" type="slidenum">
              <a:rPr lang="zh-TW" altLang="en-US" smtClean="0"/>
              <a:t>5</a:t>
            </a:fld>
            <a:endParaRPr lang="zh-TW" altLang="en-US"/>
          </a:p>
        </p:txBody>
      </p:sp>
    </p:spTree>
    <p:extLst>
      <p:ext uri="{BB962C8B-B14F-4D97-AF65-F5344CB8AC3E}">
        <p14:creationId xmlns:p14="http://schemas.microsoft.com/office/powerpoint/2010/main" val="3151899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E47D32D5-A34F-46F6-9133-8C9EB420CF2C}" type="slidenum">
              <a:rPr lang="zh-TW" altLang="en-US" smtClean="0"/>
              <a:t>6</a:t>
            </a:fld>
            <a:endParaRPr lang="zh-TW" altLang="en-US"/>
          </a:p>
        </p:txBody>
      </p:sp>
    </p:spTree>
    <p:extLst>
      <p:ext uri="{BB962C8B-B14F-4D97-AF65-F5344CB8AC3E}">
        <p14:creationId xmlns:p14="http://schemas.microsoft.com/office/powerpoint/2010/main" val="1788014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111B9EE-3A9B-421E-8CC1-9418F52142F0}" type="slidenum">
              <a:rPr lang="zh-TW" altLang="en-US" smtClean="0"/>
              <a:t>9</a:t>
            </a:fld>
            <a:endParaRPr lang="zh-TW" altLang="en-US"/>
          </a:p>
        </p:txBody>
      </p:sp>
    </p:spTree>
    <p:extLst>
      <p:ext uri="{BB962C8B-B14F-4D97-AF65-F5344CB8AC3E}">
        <p14:creationId xmlns:p14="http://schemas.microsoft.com/office/powerpoint/2010/main" val="47384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111B9EE-3A9B-421E-8CC1-9418F52142F0}" type="slidenum">
              <a:rPr lang="zh-TW" altLang="en-US" smtClean="0"/>
              <a:t>10</a:t>
            </a:fld>
            <a:endParaRPr lang="zh-TW" altLang="en-US"/>
          </a:p>
        </p:txBody>
      </p:sp>
    </p:spTree>
    <p:extLst>
      <p:ext uri="{BB962C8B-B14F-4D97-AF65-F5344CB8AC3E}">
        <p14:creationId xmlns:p14="http://schemas.microsoft.com/office/powerpoint/2010/main" val="2658252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zh-TW" altLang="en-US" b="0" dirty="0" smtClean="0">
              <a:effectLst/>
            </a:endParaRPr>
          </a:p>
        </p:txBody>
      </p:sp>
    </p:spTree>
    <p:extLst>
      <p:ext uri="{BB962C8B-B14F-4D97-AF65-F5344CB8AC3E}">
        <p14:creationId xmlns:p14="http://schemas.microsoft.com/office/powerpoint/2010/main" val="3731457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1844143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3129599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64F9D8A-8204-4CA7-8CA0-BCA48A9196D6}" type="slidenum">
              <a:rPr lang="zh-TW" altLang="en-US" smtClean="0"/>
              <a:t>21</a:t>
            </a:fld>
            <a:endParaRPr lang="zh-TW" altLang="en-US"/>
          </a:p>
        </p:txBody>
      </p:sp>
    </p:spTree>
    <p:extLst>
      <p:ext uri="{BB962C8B-B14F-4D97-AF65-F5344CB8AC3E}">
        <p14:creationId xmlns:p14="http://schemas.microsoft.com/office/powerpoint/2010/main" val="2619752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F0A69EFF-D187-4F43-A278-CB22C2CE9587}" type="datetimeFigureOut">
              <a:rPr lang="zh-TW" altLang="en-US" smtClean="0"/>
              <a:t>2019/7/30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5FF7D12-0F2D-4A58-A688-0F73301BAC51}" type="slidenum">
              <a:rPr lang="zh-TW" altLang="en-US" smtClean="0"/>
              <a:t>‹#›</a:t>
            </a:fld>
            <a:endParaRPr lang="zh-TW" altLang="en-US"/>
          </a:p>
        </p:txBody>
      </p:sp>
    </p:spTree>
    <p:extLst>
      <p:ext uri="{BB962C8B-B14F-4D97-AF65-F5344CB8AC3E}">
        <p14:creationId xmlns:p14="http://schemas.microsoft.com/office/powerpoint/2010/main" val="4271671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0A69EFF-D187-4F43-A278-CB22C2CE9587}" type="datetimeFigureOut">
              <a:rPr lang="zh-TW" altLang="en-US" smtClean="0"/>
              <a:t>2019/7/30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5FF7D12-0F2D-4A58-A688-0F73301BAC51}" type="slidenum">
              <a:rPr lang="zh-TW" altLang="en-US" smtClean="0"/>
              <a:t>‹#›</a:t>
            </a:fld>
            <a:endParaRPr lang="zh-TW" altLang="en-US"/>
          </a:p>
        </p:txBody>
      </p:sp>
    </p:spTree>
    <p:extLst>
      <p:ext uri="{BB962C8B-B14F-4D97-AF65-F5344CB8AC3E}">
        <p14:creationId xmlns:p14="http://schemas.microsoft.com/office/powerpoint/2010/main" val="1696949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0A69EFF-D187-4F43-A278-CB22C2CE9587}" type="datetimeFigureOut">
              <a:rPr lang="zh-TW" altLang="en-US" smtClean="0"/>
              <a:t>2019/7/30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5FF7D12-0F2D-4A58-A688-0F73301BAC51}" type="slidenum">
              <a:rPr lang="zh-TW" altLang="en-US" smtClean="0"/>
              <a:t>‹#›</a:t>
            </a:fld>
            <a:endParaRPr lang="zh-TW" altLang="en-US"/>
          </a:p>
        </p:txBody>
      </p:sp>
    </p:spTree>
    <p:extLst>
      <p:ext uri="{BB962C8B-B14F-4D97-AF65-F5344CB8AC3E}">
        <p14:creationId xmlns:p14="http://schemas.microsoft.com/office/powerpoint/2010/main" val="1440200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9921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Two Content">
    <p:bg>
      <p:bgPr>
        <a:solidFill>
          <a:schemeClr val="bg1"/>
        </a:solidFill>
        <a:effectLst/>
      </p:bgPr>
    </p:bg>
    <p:spTree>
      <p:nvGrpSpPr>
        <p:cNvPr id="1" name=""/>
        <p:cNvGrpSpPr/>
        <p:nvPr/>
      </p:nvGrpSpPr>
      <p:grpSpPr>
        <a:xfrm>
          <a:off x="0" y="0"/>
          <a:ext cx="0" cy="0"/>
          <a:chOff x="0" y="0"/>
          <a:chExt cx="0" cy="0"/>
        </a:xfrm>
      </p:grpSpPr>
      <p:sp>
        <p:nvSpPr>
          <p:cNvPr id="4" name="Holder 4"/>
          <p:cNvSpPr>
            <a:spLocks noGrp="1"/>
          </p:cNvSpPr>
          <p:nvPr>
            <p:ph sz="half" idx="3"/>
          </p:nvPr>
        </p:nvSpPr>
        <p:spPr>
          <a:xfrm>
            <a:off x="6278879" y="1577340"/>
            <a:ext cx="5303520" cy="387798"/>
          </a:xfrm>
          <a:prstGeom prst="rect">
            <a:avLst/>
          </a:prstGeom>
        </p:spPr>
        <p:txBody>
          <a:bodyPr wrap="square" lIns="0" tIns="0" rIns="0" bIns="0">
            <a:spAutoFit/>
          </a:bodyPr>
          <a:lstStyle>
            <a:lvl1pPr>
              <a:defRPr/>
            </a:lvl1pPr>
          </a:lstStyle>
          <a:p>
            <a:endParaRPr dirty="0"/>
          </a:p>
        </p:txBody>
      </p:sp>
      <p:sp>
        <p:nvSpPr>
          <p:cNvPr id="3" name="Holder 3"/>
          <p:cNvSpPr>
            <a:spLocks noGrp="1"/>
          </p:cNvSpPr>
          <p:nvPr>
            <p:ph sz="half" idx="2"/>
          </p:nvPr>
        </p:nvSpPr>
        <p:spPr>
          <a:xfrm>
            <a:off x="609600" y="1577340"/>
            <a:ext cx="5303520" cy="387798"/>
          </a:xfrm>
          <a:prstGeom prst="rect">
            <a:avLst/>
          </a:prstGeom>
        </p:spPr>
        <p:txBody>
          <a:bodyPr wrap="square" lIns="0" tIns="0" rIns="0" bIns="0">
            <a:spAutoFit/>
          </a:bodyPr>
          <a:lstStyle>
            <a:lvl1pPr>
              <a:defRPr/>
            </a:lvl1pPr>
          </a:lstStyle>
          <a:p>
            <a:endParaRPr dirty="0"/>
          </a:p>
        </p:txBody>
      </p:sp>
      <p:sp>
        <p:nvSpPr>
          <p:cNvPr id="2" name="Holder 2"/>
          <p:cNvSpPr>
            <a:spLocks noGrp="1"/>
          </p:cNvSpPr>
          <p:nvPr>
            <p:ph type="title"/>
          </p:nvPr>
        </p:nvSpPr>
        <p:spPr/>
        <p:txBody>
          <a:bodyPr lIns="0" tIns="0" rIns="0" bIns="0"/>
          <a:lstStyle>
            <a:lvl1pPr>
              <a:defRPr sz="2912" b="1" i="0">
                <a:solidFill>
                  <a:srgbClr val="336565"/>
                </a:solidFill>
                <a:latin typeface="Arial Black"/>
                <a:cs typeface="Arial Black"/>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DAB3D404-A57A-4EDA-A7B4-BFDEA806709A}" type="datetime1">
              <a:rPr lang="en-US" altLang="zh-TW" smtClean="0"/>
              <a:t>7/30/2019</a:t>
            </a:fld>
            <a:endParaRPr lang="en-US"/>
          </a:p>
        </p:txBody>
      </p:sp>
      <p:sp>
        <p:nvSpPr>
          <p:cNvPr id="7" name="Holder 7"/>
          <p:cNvSpPr>
            <a:spLocks noGrp="1"/>
          </p:cNvSpPr>
          <p:nvPr>
            <p:ph type="sldNum" sz="quarter" idx="7"/>
          </p:nvPr>
        </p:nvSpPr>
        <p:spPr/>
        <p:txBody>
          <a:bodyPr lIns="0" tIns="0" rIns="0" bIns="0"/>
          <a:lstStyle>
            <a:lvl1pPr algn="r">
              <a:defRPr lang="en-US" altLang="zh-TW" sz="2824" kern="1200" smtClean="0">
                <a:solidFill>
                  <a:schemeClr val="tx1"/>
                </a:solidFill>
                <a:latin typeface="+mn-lt"/>
                <a:ea typeface="+mn-ea"/>
                <a:cs typeface="+mn-cs"/>
              </a:defRPr>
            </a:lvl1pPr>
          </a:lstStyle>
          <a:p>
            <a:fld id="{B6F15528-21DE-4FAA-801E-634DDDAF4B2B}" type="slidenum">
              <a:rPr lang="en-US" altLang="zh-TW" smtClean="0"/>
              <a:pPr/>
              <a:t>‹#›</a:t>
            </a:fld>
            <a:endParaRPr lang="zh-TW" altLang="en-US" dirty="0"/>
          </a:p>
        </p:txBody>
      </p:sp>
    </p:spTree>
    <p:extLst>
      <p:ext uri="{BB962C8B-B14F-4D97-AF65-F5344CB8AC3E}">
        <p14:creationId xmlns:p14="http://schemas.microsoft.com/office/powerpoint/2010/main" val="2179509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0A69EFF-D187-4F43-A278-CB22C2CE9587}" type="datetimeFigureOut">
              <a:rPr lang="zh-TW" altLang="en-US" smtClean="0"/>
              <a:t>2019/7/30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5FF7D12-0F2D-4A58-A688-0F73301BAC51}" type="slidenum">
              <a:rPr lang="zh-TW" altLang="en-US" smtClean="0"/>
              <a:t>‹#›</a:t>
            </a:fld>
            <a:endParaRPr lang="zh-TW" altLang="en-US"/>
          </a:p>
        </p:txBody>
      </p:sp>
    </p:spTree>
    <p:extLst>
      <p:ext uri="{BB962C8B-B14F-4D97-AF65-F5344CB8AC3E}">
        <p14:creationId xmlns:p14="http://schemas.microsoft.com/office/powerpoint/2010/main" val="3730100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F0A69EFF-D187-4F43-A278-CB22C2CE9587}" type="datetimeFigureOut">
              <a:rPr lang="zh-TW" altLang="en-US" smtClean="0"/>
              <a:t>2019/7/30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5FF7D12-0F2D-4A58-A688-0F73301BAC51}" type="slidenum">
              <a:rPr lang="zh-TW" altLang="en-US" smtClean="0"/>
              <a:t>‹#›</a:t>
            </a:fld>
            <a:endParaRPr lang="zh-TW" altLang="en-US"/>
          </a:p>
        </p:txBody>
      </p:sp>
    </p:spTree>
    <p:extLst>
      <p:ext uri="{BB962C8B-B14F-4D97-AF65-F5344CB8AC3E}">
        <p14:creationId xmlns:p14="http://schemas.microsoft.com/office/powerpoint/2010/main" val="1367808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F0A69EFF-D187-4F43-A278-CB22C2CE9587}" type="datetimeFigureOut">
              <a:rPr lang="zh-TW" altLang="en-US" smtClean="0"/>
              <a:t>2019/7/30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5FF7D12-0F2D-4A58-A688-0F73301BAC51}" type="slidenum">
              <a:rPr lang="zh-TW" altLang="en-US" smtClean="0"/>
              <a:t>‹#›</a:t>
            </a:fld>
            <a:endParaRPr lang="zh-TW" altLang="en-US"/>
          </a:p>
        </p:txBody>
      </p:sp>
    </p:spTree>
    <p:extLst>
      <p:ext uri="{BB962C8B-B14F-4D97-AF65-F5344CB8AC3E}">
        <p14:creationId xmlns:p14="http://schemas.microsoft.com/office/powerpoint/2010/main" val="768831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F0A69EFF-D187-4F43-A278-CB22C2CE9587}" type="datetimeFigureOut">
              <a:rPr lang="zh-TW" altLang="en-US" smtClean="0"/>
              <a:t>2019/7/30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5FF7D12-0F2D-4A58-A688-0F73301BAC51}" type="slidenum">
              <a:rPr lang="zh-TW" altLang="en-US" smtClean="0"/>
              <a:t>‹#›</a:t>
            </a:fld>
            <a:endParaRPr lang="zh-TW" altLang="en-US"/>
          </a:p>
        </p:txBody>
      </p:sp>
    </p:spTree>
    <p:extLst>
      <p:ext uri="{BB962C8B-B14F-4D97-AF65-F5344CB8AC3E}">
        <p14:creationId xmlns:p14="http://schemas.microsoft.com/office/powerpoint/2010/main" val="2570503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F0A69EFF-D187-4F43-A278-CB22C2CE9587}" type="datetimeFigureOut">
              <a:rPr lang="zh-TW" altLang="en-US" smtClean="0"/>
              <a:t>2019/7/30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5FF7D12-0F2D-4A58-A688-0F73301BAC51}" type="slidenum">
              <a:rPr lang="zh-TW" altLang="en-US" smtClean="0"/>
              <a:t>‹#›</a:t>
            </a:fld>
            <a:endParaRPr lang="zh-TW" altLang="en-US"/>
          </a:p>
        </p:txBody>
      </p:sp>
    </p:spTree>
    <p:extLst>
      <p:ext uri="{BB962C8B-B14F-4D97-AF65-F5344CB8AC3E}">
        <p14:creationId xmlns:p14="http://schemas.microsoft.com/office/powerpoint/2010/main" val="354055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F0A69EFF-D187-4F43-A278-CB22C2CE9587}" type="datetimeFigureOut">
              <a:rPr lang="zh-TW" altLang="en-US" smtClean="0"/>
              <a:t>2019/7/30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5FF7D12-0F2D-4A58-A688-0F73301BAC51}" type="slidenum">
              <a:rPr lang="zh-TW" altLang="en-US" smtClean="0"/>
              <a:t>‹#›</a:t>
            </a:fld>
            <a:endParaRPr lang="zh-TW" altLang="en-US"/>
          </a:p>
        </p:txBody>
      </p:sp>
    </p:spTree>
    <p:extLst>
      <p:ext uri="{BB962C8B-B14F-4D97-AF65-F5344CB8AC3E}">
        <p14:creationId xmlns:p14="http://schemas.microsoft.com/office/powerpoint/2010/main" val="239885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F0A69EFF-D187-4F43-A278-CB22C2CE9587}" type="datetimeFigureOut">
              <a:rPr lang="zh-TW" altLang="en-US" smtClean="0"/>
              <a:t>2019/7/30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5FF7D12-0F2D-4A58-A688-0F73301BAC51}" type="slidenum">
              <a:rPr lang="zh-TW" altLang="en-US" smtClean="0"/>
              <a:t>‹#›</a:t>
            </a:fld>
            <a:endParaRPr lang="zh-TW" altLang="en-US"/>
          </a:p>
        </p:txBody>
      </p:sp>
    </p:spTree>
    <p:extLst>
      <p:ext uri="{BB962C8B-B14F-4D97-AF65-F5344CB8AC3E}">
        <p14:creationId xmlns:p14="http://schemas.microsoft.com/office/powerpoint/2010/main" val="1717856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F0A69EFF-D187-4F43-A278-CB22C2CE9587}" type="datetimeFigureOut">
              <a:rPr lang="zh-TW" altLang="en-US" smtClean="0"/>
              <a:t>2019/7/30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5FF7D12-0F2D-4A58-A688-0F73301BAC51}" type="slidenum">
              <a:rPr lang="zh-TW" altLang="en-US" smtClean="0"/>
              <a:t>‹#›</a:t>
            </a:fld>
            <a:endParaRPr lang="zh-TW" altLang="en-US"/>
          </a:p>
        </p:txBody>
      </p:sp>
    </p:spTree>
    <p:extLst>
      <p:ext uri="{BB962C8B-B14F-4D97-AF65-F5344CB8AC3E}">
        <p14:creationId xmlns:p14="http://schemas.microsoft.com/office/powerpoint/2010/main" val="24003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A69EFF-D187-4F43-A278-CB22C2CE9587}" type="datetimeFigureOut">
              <a:rPr lang="zh-TW" altLang="en-US" smtClean="0"/>
              <a:t>2019/7/30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FF7D12-0F2D-4A58-A688-0F73301BAC51}" type="slidenum">
              <a:rPr lang="zh-TW" altLang="en-US" smtClean="0"/>
              <a:t>‹#›</a:t>
            </a:fld>
            <a:endParaRPr lang="zh-TW" altLang="en-US"/>
          </a:p>
        </p:txBody>
      </p:sp>
    </p:spTree>
    <p:extLst>
      <p:ext uri="{BB962C8B-B14F-4D97-AF65-F5344CB8AC3E}">
        <p14:creationId xmlns:p14="http://schemas.microsoft.com/office/powerpoint/2010/main" val="3497647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Artificial_neural_network"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pubs.sciepub.com/ajmm/3/3/1/figure/5" TargetMode="External"/><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owardsdatascience.com/a-comprehensive-guide-to-convolutional-neural-networks-the-eli5-way-3bd2b1164a53" TargetMode="External"/><Relationship Id="rId2" Type="http://schemas.openxmlformats.org/officeDocument/2006/relationships/image" Target="../media/image16.jpeg"/><Relationship Id="rId1" Type="http://schemas.openxmlformats.org/officeDocument/2006/relationships/slideLayout" Target="../slideLayouts/slideLayout12.xml"/><Relationship Id="rId5" Type="http://schemas.openxmlformats.org/officeDocument/2006/relationships/hyperlink" Target="https://en.wikipedia.org/wiki/Deep_neural_network" TargetMode="External"/><Relationship Id="rId4" Type="http://schemas.openxmlformats.org/officeDocument/2006/relationships/hyperlink" Target="https://en.wikipedia.org/wiki/Deep_learning"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Deep_learnin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hyperlink" Target="https://vinodsblog.com/2018/10/15/everything-you-need-to-know-about-convolutional-neural-networks/" TargetMode="External"/><Relationship Id="rId4" Type="http://schemas.openxmlformats.org/officeDocument/2006/relationships/hyperlink" Target="https://en.wikipedia.org/wiki/Deep_neural_network"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www.mdpi.com/1099-4300/19/6/242" TargetMode="Externa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4.gif"/><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6.gif"/></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hyperlink" Target="https://www.researchgate.net/figure/Winner-results-of-the-ImageNet-large-scale-visual-recognition-challenge-LSVRC-of-the_fig7_324476862" TargetMode="External"/><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hyperlink" Target="http://image-net.org/about-overview"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sefiks.com/2017/12/10/transfer-learning-in-keras-using-inception-v3/"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Computer_systems" TargetMode="External"/><Relationship Id="rId3" Type="http://schemas.openxmlformats.org/officeDocument/2006/relationships/image" Target="../media/image3.jpeg"/><Relationship Id="rId7" Type="http://schemas.openxmlformats.org/officeDocument/2006/relationships/hyperlink" Target="https://en.wikipedia.org/wiki/Statistical_model"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hyperlink" Target="https://en.wikipedia.org/wiki/Algorithm" TargetMode="External"/><Relationship Id="rId5" Type="http://schemas.openxmlformats.org/officeDocument/2006/relationships/hyperlink" Target="https://en.wikipedia.org/wiki/Branches_of_science" TargetMode="External"/><Relationship Id="rId4" Type="http://schemas.openxmlformats.org/officeDocument/2006/relationships/hyperlink" Target="https://www.techsophy.com/blog-artificial-intelligence-machine-learning-deep-learning/" TargetMode="External"/><Relationship Id="rId9" Type="http://schemas.openxmlformats.org/officeDocument/2006/relationships/hyperlink" Target="https://en.wikipedia.org/wiki/Artificial_intelligence"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750628" y="1023582"/>
            <a:ext cx="10331354" cy="2882166"/>
          </a:xfrm>
        </p:spPr>
        <p:txBody>
          <a:bodyPr>
            <a:normAutofit fontScale="90000"/>
          </a:bodyPr>
          <a:lstStyle/>
          <a:p>
            <a:r>
              <a:rPr lang="en-US" altLang="zh-TW" sz="6700" dirty="0" smtClean="0">
                <a:latin typeface="+mn-lt"/>
                <a:ea typeface="微軟正黑體" panose="020B0604030504040204" pitchFamily="34" charset="-120"/>
              </a:rPr>
              <a:t>Data </a:t>
            </a:r>
            <a:r>
              <a:rPr lang="en-US" altLang="zh-TW" sz="6700" dirty="0">
                <a:latin typeface="+mn-lt"/>
                <a:ea typeface="微軟正黑體" panose="020B0604030504040204" pitchFamily="34" charset="-120"/>
              </a:rPr>
              <a:t>Mining, Summer 2019</a:t>
            </a:r>
            <a:r>
              <a:rPr lang="zh-TW" altLang="zh-TW" dirty="0">
                <a:latin typeface="+mn-lt"/>
                <a:ea typeface="微軟正黑體" panose="020B0604030504040204" pitchFamily="34" charset="-120"/>
              </a:rPr>
              <a:t/>
            </a:r>
            <a:br>
              <a:rPr lang="zh-TW" altLang="zh-TW" dirty="0">
                <a:latin typeface="+mn-lt"/>
                <a:ea typeface="微軟正黑體" panose="020B0604030504040204" pitchFamily="34" charset="-120"/>
              </a:rPr>
            </a:br>
            <a:r>
              <a:rPr lang="en-US" altLang="zh-TW" dirty="0" smtClean="0">
                <a:latin typeface="+mn-lt"/>
                <a:ea typeface="微軟正黑體" panose="020B0604030504040204" pitchFamily="34" charset="-120"/>
              </a:rPr>
              <a:t/>
            </a:r>
            <a:br>
              <a:rPr lang="en-US" altLang="zh-TW" dirty="0" smtClean="0">
                <a:latin typeface="+mn-lt"/>
                <a:ea typeface="微軟正黑體" panose="020B0604030504040204" pitchFamily="34" charset="-120"/>
              </a:rPr>
            </a:br>
            <a:r>
              <a:rPr lang="en-US" altLang="zh-TW" sz="4000" dirty="0" smtClean="0">
                <a:solidFill>
                  <a:schemeClr val="bg1">
                    <a:lumMod val="50000"/>
                  </a:schemeClr>
                </a:solidFill>
                <a:latin typeface="+mn-lt"/>
                <a:ea typeface="微軟正黑體" panose="020B0604030504040204" pitchFamily="34" charset="-120"/>
              </a:rPr>
              <a:t>Department </a:t>
            </a:r>
            <a:r>
              <a:rPr lang="en-US" altLang="zh-TW" sz="4000" dirty="0">
                <a:solidFill>
                  <a:schemeClr val="bg1">
                    <a:lumMod val="50000"/>
                  </a:schemeClr>
                </a:solidFill>
                <a:latin typeface="+mn-lt"/>
                <a:ea typeface="微軟正黑體" panose="020B0604030504040204" pitchFamily="34" charset="-120"/>
              </a:rPr>
              <a:t>of Business </a:t>
            </a:r>
            <a:r>
              <a:rPr lang="en-US" altLang="zh-TW" sz="4000" dirty="0" smtClean="0">
                <a:solidFill>
                  <a:schemeClr val="bg1">
                    <a:lumMod val="50000"/>
                  </a:schemeClr>
                </a:solidFill>
                <a:latin typeface="+mn-lt"/>
                <a:ea typeface="微軟正黑體" panose="020B0604030504040204" pitchFamily="34" charset="-120"/>
              </a:rPr>
              <a:t>Administration </a:t>
            </a:r>
            <a:r>
              <a:rPr lang="en-US" altLang="zh-TW" sz="4000" dirty="0">
                <a:solidFill>
                  <a:schemeClr val="bg1">
                    <a:lumMod val="50000"/>
                  </a:schemeClr>
                </a:solidFill>
                <a:latin typeface="+mn-lt"/>
                <a:ea typeface="微軟正黑體" panose="020B0604030504040204" pitchFamily="34" charset="-120"/>
              </a:rPr>
              <a:t>National Central </a:t>
            </a:r>
            <a:r>
              <a:rPr lang="en-US" altLang="zh-TW" sz="4000" dirty="0" smtClean="0">
                <a:solidFill>
                  <a:schemeClr val="bg1">
                    <a:lumMod val="50000"/>
                  </a:schemeClr>
                </a:solidFill>
                <a:latin typeface="+mn-lt"/>
                <a:ea typeface="微軟正黑體" panose="020B0604030504040204" pitchFamily="34" charset="-120"/>
              </a:rPr>
              <a:t>University</a:t>
            </a:r>
            <a:endParaRPr lang="zh-TW" altLang="en-US" sz="4000" dirty="0">
              <a:solidFill>
                <a:schemeClr val="bg1">
                  <a:lumMod val="50000"/>
                </a:schemeClr>
              </a:solidFill>
              <a:latin typeface="+mn-lt"/>
              <a:ea typeface="微軟正黑體" panose="020B0604030504040204" pitchFamily="34" charset="-120"/>
            </a:endParaRPr>
          </a:p>
        </p:txBody>
      </p:sp>
      <p:sp>
        <p:nvSpPr>
          <p:cNvPr id="3" name="副標題 2"/>
          <p:cNvSpPr>
            <a:spLocks noGrp="1"/>
          </p:cNvSpPr>
          <p:nvPr>
            <p:ph type="subTitle" idx="1"/>
          </p:nvPr>
        </p:nvSpPr>
        <p:spPr>
          <a:xfrm>
            <a:off x="1344305" y="4666564"/>
            <a:ext cx="9144000" cy="1655762"/>
          </a:xfrm>
        </p:spPr>
        <p:txBody>
          <a:bodyPr>
            <a:normAutofit/>
          </a:bodyPr>
          <a:lstStyle/>
          <a:p>
            <a:r>
              <a:rPr lang="en-US" altLang="zh-TW" sz="3200" b="1" dirty="0" smtClean="0">
                <a:solidFill>
                  <a:srgbClr val="0070C0"/>
                </a:solidFill>
                <a:ea typeface="微軟正黑體" panose="020B0604030504040204" pitchFamily="34" charset="-120"/>
              </a:rPr>
              <a:t>Neural Network</a:t>
            </a:r>
          </a:p>
          <a:p>
            <a:r>
              <a:rPr lang="en-US" altLang="zh-TW" sz="3200" b="1" dirty="0" smtClean="0">
                <a:solidFill>
                  <a:srgbClr val="0070C0"/>
                </a:solidFill>
                <a:ea typeface="微軟正黑體" panose="020B0604030504040204" pitchFamily="34" charset="-120"/>
              </a:rPr>
              <a:t>2019/7/30</a:t>
            </a:r>
            <a:endParaRPr lang="zh-TW" altLang="en-US" sz="3200" b="1" dirty="0">
              <a:solidFill>
                <a:srgbClr val="0070C0"/>
              </a:solidFill>
              <a:ea typeface="微軟正黑體" panose="020B0604030504040204" pitchFamily="34" charset="-120"/>
            </a:endParaRPr>
          </a:p>
        </p:txBody>
      </p:sp>
    </p:spTree>
    <p:extLst>
      <p:ext uri="{BB962C8B-B14F-4D97-AF65-F5344CB8AC3E}">
        <p14:creationId xmlns:p14="http://schemas.microsoft.com/office/powerpoint/2010/main" val="4127254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p:nvPr/>
        </p:nvSpPr>
        <p:spPr>
          <a:xfrm>
            <a:off x="2761997" y="1674940"/>
            <a:ext cx="6800178" cy="5050715"/>
          </a:xfrm>
          <a:prstGeom prst="rect">
            <a:avLst/>
          </a:prstGeom>
          <a:blipFill>
            <a:blip r:embed="rId3" cstate="email">
              <a:extLst>
                <a:ext uri="{28A0092B-C50C-407E-A947-70E740481C1C}">
                  <a14:useLocalDpi xmlns:a14="http://schemas.microsoft.com/office/drawing/2010/main" val="0"/>
                </a:ext>
              </a:extLst>
            </a:blip>
            <a:stretch>
              <a:fillRect/>
            </a:stretch>
          </a:blipFill>
        </p:spPr>
        <p:txBody>
          <a:bodyPr wrap="square" lIns="0" tIns="0" rIns="0" bIns="0" rtlCol="0"/>
          <a:lstStyle/>
          <a:p>
            <a:endParaRPr sz="1588"/>
          </a:p>
        </p:txBody>
      </p:sp>
      <p:sp>
        <p:nvSpPr>
          <p:cNvPr id="3" name="矩形 2"/>
          <p:cNvSpPr/>
          <p:nvPr/>
        </p:nvSpPr>
        <p:spPr>
          <a:xfrm>
            <a:off x="109182" y="189849"/>
            <a:ext cx="11942033" cy="1384995"/>
          </a:xfrm>
          <a:prstGeom prst="rect">
            <a:avLst/>
          </a:prstGeom>
        </p:spPr>
        <p:txBody>
          <a:bodyPr wrap="square">
            <a:spAutoFit/>
          </a:bodyPr>
          <a:lstStyle/>
          <a:p>
            <a:pPr>
              <a:spcAft>
                <a:spcPts val="0"/>
              </a:spcAft>
            </a:pPr>
            <a:r>
              <a:rPr lang="en-US" altLang="zh-TW" sz="2800" kern="0" dirty="0">
                <a:ea typeface="微軟正黑體" panose="020B0604030504040204" pitchFamily="34" charset="-120"/>
                <a:cs typeface="Times-Italic"/>
              </a:rPr>
              <a:t>An ANN is a massive parallel distributed processor made up of simple processing units. It has the ability to learn experiential knowledge expressed through </a:t>
            </a:r>
            <a:r>
              <a:rPr lang="en-US" altLang="zh-TW" sz="2800" kern="0" dirty="0" smtClean="0">
                <a:ea typeface="微軟正黑體" panose="020B0604030504040204" pitchFamily="34" charset="-120"/>
                <a:cs typeface="Times-Italic"/>
              </a:rPr>
              <a:t>connection </a:t>
            </a:r>
            <a:r>
              <a:rPr lang="en-US" altLang="zh-TW" sz="2800" kern="0" dirty="0">
                <a:ea typeface="微軟正黑體" panose="020B0604030504040204" pitchFamily="34" charset="-120"/>
                <a:cs typeface="Times-Italic"/>
              </a:rPr>
              <a:t>strengths, and can make such knowledge available for use.</a:t>
            </a:r>
            <a:endParaRPr lang="zh-TW" altLang="zh-TW" sz="4400" kern="100" dirty="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15684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63774" y="172824"/>
            <a:ext cx="8282147" cy="646331"/>
          </a:xfrm>
          <a:prstGeom prst="rect">
            <a:avLst/>
          </a:prstGeom>
          <a:noFill/>
        </p:spPr>
        <p:txBody>
          <a:bodyPr wrap="square" rtlCol="0">
            <a:spAutoFit/>
          </a:bodyPr>
          <a:lstStyle/>
          <a:p>
            <a:r>
              <a:rPr sz="4000" dirty="0">
                <a:solidFill>
                  <a:srgbClr val="0070C0"/>
                </a:solidFill>
                <a:latin typeface="+mn-lt"/>
                <a:ea typeface="微軟正黑體" panose="020B0604030504040204" pitchFamily="34" charset="-120"/>
                <a:cs typeface="Calibri" panose="020F0502020204030204" pitchFamily="34" charset="0"/>
              </a:rPr>
              <a:t>MODEL OF AN ARTIFICIAL NEURON</a:t>
            </a:r>
          </a:p>
        </p:txBody>
      </p:sp>
      <p:sp>
        <p:nvSpPr>
          <p:cNvPr id="6" name="object 6"/>
          <p:cNvSpPr txBox="1"/>
          <p:nvPr/>
        </p:nvSpPr>
        <p:spPr>
          <a:xfrm>
            <a:off x="260568" y="1144286"/>
            <a:ext cx="11682483" cy="1846659"/>
          </a:xfrm>
          <a:prstGeom prst="rect">
            <a:avLst/>
          </a:prstGeom>
          <a:solidFill>
            <a:schemeClr val="bg1"/>
          </a:solidFill>
          <a:ln>
            <a:solidFill>
              <a:schemeClr val="accent1"/>
            </a:solidFill>
          </a:ln>
        </p:spPr>
        <p:txBody>
          <a:bodyPr vert="horz" wrap="square" lIns="0" tIns="0" rIns="0" bIns="0" rtlCol="0">
            <a:spAutoFit/>
          </a:bodyPr>
          <a:lstStyle/>
          <a:p>
            <a:pPr marL="11206"/>
            <a:r>
              <a:rPr sz="2400" b="1" u="sng" spc="-13" dirty="0">
                <a:ea typeface="微軟正黑體" panose="020B0604030504040204" pitchFamily="34" charset="-120"/>
                <a:cs typeface="Arial"/>
              </a:rPr>
              <a:t>Three basic elements:</a:t>
            </a:r>
            <a:endParaRPr sz="2400" b="1" u="sng" dirty="0">
              <a:ea typeface="微軟正黑體" panose="020B0604030504040204" pitchFamily="34" charset="-120"/>
              <a:cs typeface="Arial"/>
            </a:endParaRPr>
          </a:p>
          <a:p>
            <a:pPr marL="354107" marR="59955" indent="-342900">
              <a:buFont typeface="Arial" panose="020B0604020202020204" pitchFamily="34" charset="0"/>
              <a:buChar char="•"/>
            </a:pPr>
            <a:r>
              <a:rPr sz="2400" b="1" dirty="0" smtClean="0">
                <a:solidFill>
                  <a:srgbClr val="0070C0"/>
                </a:solidFill>
                <a:ea typeface="微軟正黑體" panose="020B0604030504040204" pitchFamily="34" charset="-120"/>
                <a:cs typeface="Arial"/>
              </a:rPr>
              <a:t>A</a:t>
            </a:r>
            <a:r>
              <a:rPr sz="2400" b="1" spc="-4" dirty="0" smtClean="0">
                <a:solidFill>
                  <a:srgbClr val="0070C0"/>
                </a:solidFill>
                <a:ea typeface="微軟正黑體" panose="020B0604030504040204" pitchFamily="34" charset="-120"/>
                <a:cs typeface="Arial"/>
              </a:rPr>
              <a:t> </a:t>
            </a:r>
            <a:r>
              <a:rPr sz="2400" b="1" spc="-4" dirty="0">
                <a:solidFill>
                  <a:srgbClr val="0070C0"/>
                </a:solidFill>
                <a:ea typeface="微軟正黑體" panose="020B0604030504040204" pitchFamily="34" charset="-120"/>
                <a:cs typeface="Arial"/>
              </a:rPr>
              <a:t>se</a:t>
            </a:r>
            <a:r>
              <a:rPr sz="2400" b="1" dirty="0">
                <a:solidFill>
                  <a:srgbClr val="0070C0"/>
                </a:solidFill>
                <a:ea typeface="微軟正黑體" panose="020B0604030504040204" pitchFamily="34" charset="-120"/>
                <a:cs typeface="Arial"/>
              </a:rPr>
              <a:t>t</a:t>
            </a:r>
            <a:r>
              <a:rPr sz="2400" b="1" spc="-4" dirty="0">
                <a:solidFill>
                  <a:srgbClr val="0070C0"/>
                </a:solidFill>
                <a:ea typeface="微軟正黑體" panose="020B0604030504040204" pitchFamily="34" charset="-120"/>
                <a:cs typeface="Arial"/>
              </a:rPr>
              <a:t> o</a:t>
            </a:r>
            <a:r>
              <a:rPr sz="2400" b="1" dirty="0">
                <a:solidFill>
                  <a:srgbClr val="0070C0"/>
                </a:solidFill>
                <a:ea typeface="微軟正黑體" panose="020B0604030504040204" pitchFamily="34" charset="-120"/>
                <a:cs typeface="Arial"/>
              </a:rPr>
              <a:t>f</a:t>
            </a:r>
            <a:r>
              <a:rPr sz="2400" b="1" spc="-4" dirty="0">
                <a:solidFill>
                  <a:srgbClr val="0070C0"/>
                </a:solidFill>
                <a:ea typeface="微軟正黑體" panose="020B0604030504040204" pitchFamily="34" charset="-120"/>
                <a:cs typeface="Arial"/>
              </a:rPr>
              <a:t> connectin</a:t>
            </a:r>
            <a:r>
              <a:rPr sz="2400" b="1" dirty="0">
                <a:solidFill>
                  <a:srgbClr val="0070C0"/>
                </a:solidFill>
                <a:ea typeface="微軟正黑體" panose="020B0604030504040204" pitchFamily="34" charset="-120"/>
                <a:cs typeface="Arial"/>
              </a:rPr>
              <a:t>g</a:t>
            </a:r>
            <a:r>
              <a:rPr sz="2400" b="1" spc="4" dirty="0">
                <a:solidFill>
                  <a:srgbClr val="0070C0"/>
                </a:solidFill>
                <a:ea typeface="微軟正黑體" panose="020B0604030504040204" pitchFamily="34" charset="-120"/>
                <a:cs typeface="Arial"/>
              </a:rPr>
              <a:t> </a:t>
            </a:r>
            <a:r>
              <a:rPr sz="2400" b="1" spc="-4" dirty="0">
                <a:solidFill>
                  <a:srgbClr val="0070C0"/>
                </a:solidFill>
                <a:ea typeface="微軟正黑體" panose="020B0604030504040204" pitchFamily="34" charset="-120"/>
                <a:cs typeface="Arial"/>
              </a:rPr>
              <a:t>link</a:t>
            </a:r>
            <a:r>
              <a:rPr sz="2400" b="1" dirty="0">
                <a:solidFill>
                  <a:srgbClr val="0070C0"/>
                </a:solidFill>
                <a:ea typeface="微軟正黑體" panose="020B0604030504040204" pitchFamily="34" charset="-120"/>
                <a:cs typeface="Arial"/>
              </a:rPr>
              <a:t>s</a:t>
            </a:r>
            <a:r>
              <a:rPr sz="2400" b="1" spc="-4" dirty="0">
                <a:solidFill>
                  <a:srgbClr val="0070C0"/>
                </a:solidFill>
                <a:ea typeface="微軟正黑體" panose="020B0604030504040204" pitchFamily="34" charset="-120"/>
                <a:cs typeface="Arial"/>
              </a:rPr>
              <a:t> </a:t>
            </a:r>
            <a:r>
              <a:rPr sz="2400" dirty="0">
                <a:ea typeface="微軟正黑體" panose="020B0604030504040204" pitchFamily="34" charset="-120"/>
                <a:cs typeface="Arial"/>
              </a:rPr>
              <a:t>from different</a:t>
            </a:r>
            <a:r>
              <a:rPr sz="2400" spc="-4" dirty="0">
                <a:ea typeface="微軟正黑體" panose="020B0604030504040204" pitchFamily="34" charset="-120"/>
                <a:cs typeface="Arial"/>
              </a:rPr>
              <a:t> </a:t>
            </a:r>
            <a:r>
              <a:rPr sz="2400" dirty="0">
                <a:ea typeface="微軟正黑體" panose="020B0604030504040204" pitchFamily="34" charset="-120"/>
                <a:cs typeface="Arial"/>
              </a:rPr>
              <a:t>inputs</a:t>
            </a:r>
            <a:r>
              <a:rPr sz="2400" spc="-4" dirty="0">
                <a:ea typeface="微軟正黑體" panose="020B0604030504040204" pitchFamily="34" charset="-120"/>
                <a:cs typeface="Arial"/>
              </a:rPr>
              <a:t> </a:t>
            </a:r>
            <a:r>
              <a:rPr sz="2400" dirty="0">
                <a:ea typeface="微軟正黑體" panose="020B0604030504040204" pitchFamily="34" charset="-120"/>
                <a:cs typeface="Arial"/>
              </a:rPr>
              <a:t>x</a:t>
            </a:r>
            <a:r>
              <a:rPr sz="2400" baseline="-20833" dirty="0">
                <a:ea typeface="微軟正黑體" panose="020B0604030504040204" pitchFamily="34" charset="-120"/>
                <a:cs typeface="Arial"/>
              </a:rPr>
              <a:t>i </a:t>
            </a:r>
            <a:r>
              <a:rPr sz="2400" dirty="0">
                <a:ea typeface="微軟正黑體" panose="020B0604030504040204" pitchFamily="34" charset="-120"/>
                <a:cs typeface="Arial"/>
              </a:rPr>
              <a:t>(or</a:t>
            </a:r>
            <a:r>
              <a:rPr sz="2400" spc="-4" dirty="0">
                <a:ea typeface="微軟正黑體" panose="020B0604030504040204" pitchFamily="34" charset="-120"/>
                <a:cs typeface="Arial"/>
              </a:rPr>
              <a:t> </a:t>
            </a:r>
            <a:r>
              <a:rPr sz="2400" dirty="0">
                <a:ea typeface="微軟正黑體" panose="020B0604030504040204" pitchFamily="34" charset="-120"/>
                <a:cs typeface="Arial"/>
              </a:rPr>
              <a:t>synapses), each</a:t>
            </a:r>
            <a:r>
              <a:rPr sz="2400" spc="-9" dirty="0">
                <a:ea typeface="微軟正黑體" panose="020B0604030504040204" pitchFamily="34" charset="-120"/>
                <a:cs typeface="Arial"/>
              </a:rPr>
              <a:t> </a:t>
            </a:r>
            <a:r>
              <a:rPr sz="2400" dirty="0">
                <a:ea typeface="微軟正黑體" panose="020B0604030504040204" pitchFamily="34" charset="-120"/>
                <a:cs typeface="Arial"/>
              </a:rPr>
              <a:t>of which</a:t>
            </a:r>
            <a:r>
              <a:rPr sz="2400" spc="-9" dirty="0">
                <a:ea typeface="微軟正黑體" panose="020B0604030504040204" pitchFamily="34" charset="-120"/>
                <a:cs typeface="Arial"/>
              </a:rPr>
              <a:t> </a:t>
            </a:r>
            <a:r>
              <a:rPr sz="2400" dirty="0">
                <a:ea typeface="微軟正黑體" panose="020B0604030504040204" pitchFamily="34" charset="-120"/>
                <a:cs typeface="Arial"/>
              </a:rPr>
              <a:t>is</a:t>
            </a:r>
            <a:r>
              <a:rPr lang="en-US" sz="2400" dirty="0">
                <a:ea typeface="微軟正黑體" panose="020B0604030504040204" pitchFamily="34" charset="-120"/>
                <a:cs typeface="Arial"/>
              </a:rPr>
              <a:t> </a:t>
            </a:r>
            <a:r>
              <a:rPr sz="2400" dirty="0">
                <a:ea typeface="微軟正黑體" panose="020B0604030504040204" pitchFamily="34" charset="-120"/>
                <a:cs typeface="Arial"/>
              </a:rPr>
              <a:t>characterized</a:t>
            </a:r>
            <a:r>
              <a:rPr sz="2400" spc="-9" dirty="0">
                <a:ea typeface="微軟正黑體" panose="020B0604030504040204" pitchFamily="34" charset="-120"/>
                <a:cs typeface="Arial"/>
              </a:rPr>
              <a:t> </a:t>
            </a:r>
            <a:r>
              <a:rPr sz="2400" dirty="0">
                <a:ea typeface="微軟正黑體" panose="020B0604030504040204" pitchFamily="34" charset="-120"/>
                <a:cs typeface="Arial"/>
              </a:rPr>
              <a:t>by</a:t>
            </a:r>
            <a:r>
              <a:rPr lang="en-US" sz="2400" dirty="0">
                <a:ea typeface="微軟正黑體" panose="020B0604030504040204" pitchFamily="34" charset="-120"/>
                <a:cs typeface="Arial"/>
              </a:rPr>
              <a:t> a </a:t>
            </a:r>
            <a:r>
              <a:rPr sz="2400" spc="-4" dirty="0">
                <a:ea typeface="微軟正黑體" panose="020B0604030504040204" pitchFamily="34" charset="-120"/>
                <a:cs typeface="Arial"/>
              </a:rPr>
              <a:t>weigh</a:t>
            </a:r>
            <a:r>
              <a:rPr sz="2400" dirty="0">
                <a:ea typeface="微軟正黑體" panose="020B0604030504040204" pitchFamily="34" charset="-120"/>
                <a:cs typeface="Arial"/>
              </a:rPr>
              <a:t>t</a:t>
            </a:r>
            <a:r>
              <a:rPr sz="2400" spc="-4" dirty="0">
                <a:ea typeface="微軟正黑體" panose="020B0604030504040204" pitchFamily="34" charset="-120"/>
                <a:cs typeface="Arial"/>
              </a:rPr>
              <a:t> o</a:t>
            </a:r>
            <a:r>
              <a:rPr sz="2400" dirty="0">
                <a:ea typeface="微軟正黑體" panose="020B0604030504040204" pitchFamily="34" charset="-120"/>
                <a:cs typeface="Arial"/>
              </a:rPr>
              <a:t>r</a:t>
            </a:r>
            <a:r>
              <a:rPr sz="2400" spc="-4" dirty="0">
                <a:ea typeface="微軟正黑體" panose="020B0604030504040204" pitchFamily="34" charset="-120"/>
                <a:cs typeface="Arial"/>
              </a:rPr>
              <a:t> strengt</a:t>
            </a:r>
            <a:r>
              <a:rPr sz="2400" dirty="0">
                <a:ea typeface="微軟正黑體" panose="020B0604030504040204" pitchFamily="34" charset="-120"/>
                <a:cs typeface="Arial"/>
              </a:rPr>
              <a:t>h</a:t>
            </a:r>
            <a:r>
              <a:rPr sz="2400" spc="-4" dirty="0">
                <a:ea typeface="微軟正黑體" panose="020B0604030504040204" pitchFamily="34" charset="-120"/>
                <a:cs typeface="Arial"/>
              </a:rPr>
              <a:t> </a:t>
            </a:r>
            <a:r>
              <a:rPr sz="2400" spc="9" dirty="0" err="1">
                <a:ea typeface="微軟正黑體" panose="020B0604030504040204" pitchFamily="34" charset="-120"/>
                <a:cs typeface="Arial"/>
              </a:rPr>
              <a:t>w</a:t>
            </a:r>
            <a:r>
              <a:rPr sz="2400" baseline="-20833" dirty="0" err="1">
                <a:ea typeface="微軟正黑體" panose="020B0604030504040204" pitchFamily="34" charset="-120"/>
                <a:cs typeface="Arial"/>
              </a:rPr>
              <a:t>k</a:t>
            </a:r>
            <a:r>
              <a:rPr sz="2400" spc="-6" baseline="-20833" dirty="0" err="1">
                <a:ea typeface="微軟正黑體" panose="020B0604030504040204" pitchFamily="34" charset="-120"/>
                <a:cs typeface="Arial"/>
              </a:rPr>
              <a:t>i</a:t>
            </a:r>
            <a:r>
              <a:rPr sz="2400" dirty="0">
                <a:ea typeface="微軟正黑體" panose="020B0604030504040204" pitchFamily="34" charset="-120"/>
                <a:cs typeface="Arial"/>
              </a:rPr>
              <a:t>.</a:t>
            </a:r>
            <a:endParaRPr sz="2400" dirty="0">
              <a:ea typeface="微軟正黑體" panose="020B0604030504040204" pitchFamily="34" charset="-120"/>
              <a:cs typeface="Times New Roman"/>
            </a:endParaRPr>
          </a:p>
          <a:p>
            <a:pPr marL="354106" marR="4483" indent="-342900">
              <a:buFont typeface="Arial" panose="020B0604020202020204" pitchFamily="34" charset="0"/>
              <a:buChar char="•"/>
              <a:tabLst>
                <a:tab pos="235336" algn="l"/>
              </a:tabLst>
            </a:pPr>
            <a:r>
              <a:rPr sz="2400" dirty="0" smtClean="0">
                <a:ea typeface="微軟正黑體" panose="020B0604030504040204" pitchFamily="34" charset="-120"/>
                <a:cs typeface="Arial"/>
              </a:rPr>
              <a:t>An</a:t>
            </a:r>
            <a:r>
              <a:rPr sz="2400" spc="-4" dirty="0" smtClean="0">
                <a:ea typeface="微軟正黑體" panose="020B0604030504040204" pitchFamily="34" charset="-120"/>
                <a:cs typeface="Arial"/>
              </a:rPr>
              <a:t> </a:t>
            </a:r>
            <a:r>
              <a:rPr sz="2400" b="1" spc="-4" dirty="0">
                <a:solidFill>
                  <a:srgbClr val="0070C0"/>
                </a:solidFill>
                <a:ea typeface="微軟正黑體" panose="020B0604030504040204" pitchFamily="34" charset="-120"/>
                <a:cs typeface="Arial"/>
              </a:rPr>
              <a:t>adde</a:t>
            </a:r>
            <a:r>
              <a:rPr sz="2400" b="1" dirty="0">
                <a:solidFill>
                  <a:srgbClr val="0070C0"/>
                </a:solidFill>
                <a:ea typeface="微軟正黑體" panose="020B0604030504040204" pitchFamily="34" charset="-120"/>
                <a:cs typeface="Arial"/>
              </a:rPr>
              <a:t>r</a:t>
            </a:r>
            <a:r>
              <a:rPr sz="2400" spc="-4" dirty="0">
                <a:solidFill>
                  <a:srgbClr val="336565"/>
                </a:solidFill>
                <a:ea typeface="微軟正黑體" panose="020B0604030504040204" pitchFamily="34" charset="-120"/>
                <a:cs typeface="Arial"/>
              </a:rPr>
              <a:t> </a:t>
            </a:r>
            <a:r>
              <a:rPr sz="2400" dirty="0">
                <a:ea typeface="微軟正黑體" panose="020B0604030504040204" pitchFamily="34" charset="-120"/>
                <a:cs typeface="Arial"/>
              </a:rPr>
              <a:t>for summing</a:t>
            </a:r>
            <a:r>
              <a:rPr sz="2400" spc="-9" dirty="0">
                <a:ea typeface="微軟正黑體" panose="020B0604030504040204" pitchFamily="34" charset="-120"/>
                <a:cs typeface="Arial"/>
              </a:rPr>
              <a:t> </a:t>
            </a:r>
            <a:r>
              <a:rPr sz="2400" dirty="0">
                <a:ea typeface="微軟正黑體" panose="020B0604030504040204" pitchFamily="34" charset="-120"/>
                <a:cs typeface="Arial"/>
              </a:rPr>
              <a:t>the input signals</a:t>
            </a:r>
            <a:r>
              <a:rPr sz="2400" spc="-9" dirty="0">
                <a:ea typeface="微軟正黑體" panose="020B0604030504040204" pitchFamily="34" charset="-120"/>
                <a:cs typeface="Arial"/>
              </a:rPr>
              <a:t> </a:t>
            </a:r>
            <a:r>
              <a:rPr sz="2400" dirty="0">
                <a:ea typeface="微軟正黑體" panose="020B0604030504040204" pitchFamily="34" charset="-120"/>
                <a:cs typeface="Arial"/>
              </a:rPr>
              <a:t>x</a:t>
            </a:r>
            <a:r>
              <a:rPr sz="2400" baseline="-20833" dirty="0">
                <a:ea typeface="微軟正黑體" panose="020B0604030504040204" pitchFamily="34" charset="-120"/>
                <a:cs typeface="Arial"/>
              </a:rPr>
              <a:t>i </a:t>
            </a:r>
            <a:r>
              <a:rPr sz="2400" dirty="0">
                <a:ea typeface="微軟正黑體" panose="020B0604030504040204" pitchFamily="34" charset="-120"/>
                <a:cs typeface="Arial"/>
              </a:rPr>
              <a:t>weighted</a:t>
            </a:r>
            <a:r>
              <a:rPr sz="2400" spc="-13" dirty="0">
                <a:ea typeface="微軟正黑體" panose="020B0604030504040204" pitchFamily="34" charset="-120"/>
                <a:cs typeface="Arial"/>
              </a:rPr>
              <a:t> </a:t>
            </a:r>
            <a:r>
              <a:rPr sz="2400" dirty="0">
                <a:ea typeface="微軟正黑體" panose="020B0604030504040204" pitchFamily="34" charset="-120"/>
                <a:cs typeface="Arial"/>
              </a:rPr>
              <a:t>by</a:t>
            </a:r>
            <a:r>
              <a:rPr sz="2400" spc="-4" dirty="0">
                <a:ea typeface="微軟正黑體" panose="020B0604030504040204" pitchFamily="34" charset="-120"/>
                <a:cs typeface="Arial"/>
              </a:rPr>
              <a:t> </a:t>
            </a:r>
            <a:r>
              <a:rPr sz="2400" dirty="0">
                <a:ea typeface="微軟正黑體" panose="020B0604030504040204" pitchFamily="34" charset="-120"/>
                <a:cs typeface="Arial"/>
              </a:rPr>
              <a:t>the</a:t>
            </a:r>
            <a:r>
              <a:rPr sz="2400" spc="-4" dirty="0">
                <a:ea typeface="微軟正黑體" panose="020B0604030504040204" pitchFamily="34" charset="-120"/>
                <a:cs typeface="Arial"/>
              </a:rPr>
              <a:t> </a:t>
            </a:r>
            <a:r>
              <a:rPr sz="2400" dirty="0">
                <a:ea typeface="微軟正黑體" panose="020B0604030504040204" pitchFamily="34" charset="-120"/>
                <a:cs typeface="Arial"/>
              </a:rPr>
              <a:t>respecti</a:t>
            </a:r>
            <a:r>
              <a:rPr lang="en-US" sz="2400" dirty="0">
                <a:ea typeface="微軟正黑體" panose="020B0604030504040204" pitchFamily="34" charset="-120"/>
                <a:cs typeface="Arial"/>
              </a:rPr>
              <a:t>ve</a:t>
            </a:r>
            <a:r>
              <a:rPr sz="2400" dirty="0">
                <a:ea typeface="微軟正黑體" panose="020B0604030504040204" pitchFamily="34" charset="-120"/>
                <a:cs typeface="Arial"/>
              </a:rPr>
              <a:t> </a:t>
            </a:r>
            <a:r>
              <a:rPr sz="2400" spc="-4" dirty="0">
                <a:ea typeface="微軟正黑體" panose="020B0604030504040204" pitchFamily="34" charset="-120"/>
                <a:cs typeface="Arial"/>
              </a:rPr>
              <a:t>synapti</a:t>
            </a:r>
            <a:r>
              <a:rPr sz="2400" dirty="0">
                <a:ea typeface="微軟正黑體" panose="020B0604030504040204" pitchFamily="34" charset="-120"/>
                <a:cs typeface="Arial"/>
              </a:rPr>
              <a:t>c</a:t>
            </a:r>
            <a:r>
              <a:rPr sz="2400" spc="-9" dirty="0">
                <a:ea typeface="微軟正黑體" panose="020B0604030504040204" pitchFamily="34" charset="-120"/>
                <a:cs typeface="Arial"/>
              </a:rPr>
              <a:t> </a:t>
            </a:r>
            <a:r>
              <a:rPr sz="2400" spc="-4" dirty="0">
                <a:ea typeface="微軟正黑體" panose="020B0604030504040204" pitchFamily="34" charset="-120"/>
                <a:cs typeface="Arial"/>
              </a:rPr>
              <a:t>strength</a:t>
            </a:r>
            <a:r>
              <a:rPr sz="2400" dirty="0">
                <a:ea typeface="微軟正黑體" panose="020B0604030504040204" pitchFamily="34" charset="-120"/>
                <a:cs typeface="Arial"/>
              </a:rPr>
              <a:t>s</a:t>
            </a:r>
            <a:r>
              <a:rPr sz="2400" spc="-9" dirty="0">
                <a:ea typeface="微軟正黑體" panose="020B0604030504040204" pitchFamily="34" charset="-120"/>
                <a:cs typeface="Arial"/>
              </a:rPr>
              <a:t> </a:t>
            </a:r>
            <a:r>
              <a:rPr sz="2400" spc="9" dirty="0" err="1">
                <a:ea typeface="微軟正黑體" panose="020B0604030504040204" pitchFamily="34" charset="-120"/>
                <a:cs typeface="Arial"/>
              </a:rPr>
              <a:t>w</a:t>
            </a:r>
            <a:r>
              <a:rPr sz="2400" baseline="-20833" dirty="0" err="1">
                <a:ea typeface="微軟正黑體" panose="020B0604030504040204" pitchFamily="34" charset="-120"/>
                <a:cs typeface="Arial"/>
              </a:rPr>
              <a:t>k</a:t>
            </a:r>
            <a:r>
              <a:rPr sz="2400" spc="-6" baseline="-20833" dirty="0" err="1">
                <a:ea typeface="微軟正黑體" panose="020B0604030504040204" pitchFamily="34" charset="-120"/>
                <a:cs typeface="Arial"/>
              </a:rPr>
              <a:t>i</a:t>
            </a:r>
            <a:r>
              <a:rPr sz="2400" dirty="0">
                <a:ea typeface="微軟正黑體" panose="020B0604030504040204" pitchFamily="34" charset="-120"/>
                <a:cs typeface="Arial"/>
              </a:rPr>
              <a:t>.</a:t>
            </a:r>
            <a:endParaRPr sz="2400" dirty="0">
              <a:ea typeface="微軟正黑體" panose="020B0604030504040204" pitchFamily="34" charset="-120"/>
              <a:cs typeface="Times New Roman"/>
            </a:endParaRPr>
          </a:p>
          <a:p>
            <a:pPr marL="354106" indent="-342900">
              <a:buFont typeface="Arial" panose="020B0604020202020204" pitchFamily="34" charset="0"/>
              <a:buChar char="•"/>
              <a:tabLst>
                <a:tab pos="235336" algn="l"/>
                <a:tab pos="2510252" algn="l"/>
              </a:tabLst>
            </a:pPr>
            <a:r>
              <a:rPr sz="2400" dirty="0" smtClean="0">
                <a:ea typeface="微軟正黑體" panose="020B0604030504040204" pitchFamily="34" charset="-120"/>
                <a:cs typeface="Arial"/>
              </a:rPr>
              <a:t>An</a:t>
            </a:r>
            <a:r>
              <a:rPr sz="2400" spc="-4" dirty="0" smtClean="0">
                <a:ea typeface="微軟正黑體" panose="020B0604030504040204" pitchFamily="34" charset="-120"/>
                <a:cs typeface="Arial"/>
              </a:rPr>
              <a:t> </a:t>
            </a:r>
            <a:r>
              <a:rPr sz="2400" b="1" spc="-4" dirty="0">
                <a:solidFill>
                  <a:srgbClr val="0070C0"/>
                </a:solidFill>
                <a:ea typeface="微軟正黑體" panose="020B0604030504040204" pitchFamily="34" charset="-120"/>
                <a:cs typeface="Arial"/>
              </a:rPr>
              <a:t>activatio</a:t>
            </a:r>
            <a:r>
              <a:rPr sz="2400" b="1" dirty="0">
                <a:solidFill>
                  <a:srgbClr val="0070C0"/>
                </a:solidFill>
                <a:ea typeface="微軟正黑體" panose="020B0604030504040204" pitchFamily="34" charset="-120"/>
                <a:cs typeface="Arial"/>
              </a:rPr>
              <a:t>n</a:t>
            </a:r>
            <a:r>
              <a:rPr lang="en-US" sz="2400" b="1" dirty="0">
                <a:solidFill>
                  <a:srgbClr val="0070C0"/>
                </a:solidFill>
                <a:ea typeface="微軟正黑體" panose="020B0604030504040204" pitchFamily="34" charset="-120"/>
                <a:cs typeface="Arial"/>
              </a:rPr>
              <a:t> </a:t>
            </a:r>
            <a:r>
              <a:rPr sz="2400" b="1" spc="-4" dirty="0" smtClean="0">
                <a:solidFill>
                  <a:srgbClr val="0070C0"/>
                </a:solidFill>
                <a:ea typeface="微軟正黑體" panose="020B0604030504040204" pitchFamily="34" charset="-120"/>
                <a:cs typeface="Arial"/>
              </a:rPr>
              <a:t>function</a:t>
            </a:r>
            <a:r>
              <a:rPr sz="2400" dirty="0" smtClean="0">
                <a:solidFill>
                  <a:srgbClr val="336565"/>
                </a:solidFill>
                <a:ea typeface="微軟正黑體" panose="020B0604030504040204" pitchFamily="34" charset="-120"/>
                <a:cs typeface="Arial"/>
              </a:rPr>
              <a:t>:</a:t>
            </a:r>
            <a:r>
              <a:rPr lang="en-US" sz="2400" dirty="0" smtClean="0">
                <a:solidFill>
                  <a:srgbClr val="336565"/>
                </a:solidFill>
                <a:ea typeface="微軟正黑體" panose="020B0604030504040204" pitchFamily="34" charset="-120"/>
                <a:cs typeface="Arial"/>
              </a:rPr>
              <a:t>  </a:t>
            </a:r>
            <a:r>
              <a:rPr sz="2400" spc="-4" dirty="0" smtClean="0">
                <a:ea typeface="微軟正黑體" panose="020B0604030504040204" pitchFamily="34" charset="-120"/>
                <a:cs typeface="Arial"/>
              </a:rPr>
              <a:t>f(net</a:t>
            </a:r>
            <a:r>
              <a:rPr sz="2400" spc="-4" dirty="0">
                <a:ea typeface="微軟正黑體" panose="020B0604030504040204" pitchFamily="34" charset="-120"/>
                <a:cs typeface="Arial"/>
              </a:rPr>
              <a:t>).</a:t>
            </a:r>
            <a:endParaRPr sz="2400" dirty="0">
              <a:ea typeface="微軟正黑體" panose="020B0604030504040204" pitchFamily="34" charset="-120"/>
              <a:cs typeface="Arial"/>
            </a:endParaRPr>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410666" y="3355289"/>
            <a:ext cx="7437904" cy="317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2060" y="6349114"/>
            <a:ext cx="4345081" cy="411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字方塊 1"/>
          <p:cNvSpPr txBox="1"/>
          <p:nvPr/>
        </p:nvSpPr>
        <p:spPr>
          <a:xfrm>
            <a:off x="5136617" y="5956723"/>
            <a:ext cx="605118" cy="338554"/>
          </a:xfrm>
          <a:prstGeom prst="rect">
            <a:avLst/>
          </a:prstGeom>
          <a:noFill/>
        </p:spPr>
        <p:txBody>
          <a:bodyPr wrap="square" rtlCol="0">
            <a:spAutoFit/>
          </a:bodyPr>
          <a:lstStyle/>
          <a:p>
            <a:r>
              <a:rPr lang="en-US" altLang="zh-TW" sz="1600" dirty="0" smtClean="0"/>
              <a:t>bias</a:t>
            </a:r>
            <a:endParaRPr lang="zh-TW" altLang="en-US" sz="1600" dirty="0"/>
          </a:p>
        </p:txBody>
      </p:sp>
    </p:spTree>
    <p:extLst>
      <p:ext uri="{BB962C8B-B14F-4D97-AF65-F5344CB8AC3E}">
        <p14:creationId xmlns:p14="http://schemas.microsoft.com/office/powerpoint/2010/main" val="1172156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421" y="201037"/>
            <a:ext cx="9278471" cy="646331"/>
          </a:xfrm>
          <a:prstGeom prst="rect">
            <a:avLst/>
          </a:prstGeom>
          <a:noFill/>
        </p:spPr>
        <p:txBody>
          <a:bodyPr vert="horz" wrap="square" lIns="91440" tIns="45720" rIns="91440" bIns="45720" rtlCol="0" anchor="ctr">
            <a:spAutoFit/>
          </a:bodyPr>
          <a:lstStyle/>
          <a:p>
            <a:r>
              <a:rPr sz="4000" b="0" dirty="0">
                <a:solidFill>
                  <a:srgbClr val="0070C0"/>
                </a:solidFill>
                <a:latin typeface="+mn-lt"/>
                <a:ea typeface="微軟正黑體" panose="020B0604030504040204" pitchFamily="34" charset="-120"/>
                <a:cs typeface="Calibri" panose="020F0502020204030204" pitchFamily="34" charset="0"/>
              </a:rPr>
              <a:t>Activation (Transfer) Functions - I</a:t>
            </a:r>
          </a:p>
        </p:txBody>
      </p:sp>
      <p:sp>
        <p:nvSpPr>
          <p:cNvPr id="3" name="object 3"/>
          <p:cNvSpPr/>
          <p:nvPr/>
        </p:nvSpPr>
        <p:spPr>
          <a:xfrm>
            <a:off x="2801471" y="2366187"/>
            <a:ext cx="6858000" cy="3959038"/>
          </a:xfrm>
          <a:custGeom>
            <a:avLst/>
            <a:gdLst/>
            <a:ahLst/>
            <a:cxnLst/>
            <a:rect l="l" t="t" r="r" b="b"/>
            <a:pathLst>
              <a:path w="7772400" h="4486909">
                <a:moveTo>
                  <a:pt x="0" y="0"/>
                </a:moveTo>
                <a:lnTo>
                  <a:pt x="0" y="4486656"/>
                </a:lnTo>
                <a:lnTo>
                  <a:pt x="7772400" y="4486656"/>
                </a:lnTo>
                <a:lnTo>
                  <a:pt x="7772400" y="0"/>
                </a:lnTo>
                <a:lnTo>
                  <a:pt x="0" y="0"/>
                </a:lnTo>
                <a:close/>
              </a:path>
            </a:pathLst>
          </a:custGeom>
          <a:solidFill>
            <a:srgbClr val="E7FFE7"/>
          </a:solidFill>
        </p:spPr>
        <p:txBody>
          <a:bodyPr wrap="square" lIns="0" tIns="0" rIns="0" bIns="0" rtlCol="0"/>
          <a:lstStyle/>
          <a:p>
            <a:endParaRPr sz="1588"/>
          </a:p>
        </p:txBody>
      </p:sp>
      <p:sp>
        <p:nvSpPr>
          <p:cNvPr id="4" name="object 4"/>
          <p:cNvSpPr txBox="1"/>
          <p:nvPr/>
        </p:nvSpPr>
        <p:spPr>
          <a:xfrm>
            <a:off x="2870947" y="2669195"/>
            <a:ext cx="1962710" cy="244362"/>
          </a:xfrm>
          <a:prstGeom prst="rect">
            <a:avLst/>
          </a:prstGeom>
        </p:spPr>
        <p:txBody>
          <a:bodyPr vert="horz" wrap="square" lIns="0" tIns="0" rIns="0" bIns="0" rtlCol="0">
            <a:spAutoFit/>
          </a:bodyPr>
          <a:lstStyle/>
          <a:p>
            <a:pPr marL="11206">
              <a:tabLst>
                <a:tab pos="1624378" algn="l"/>
              </a:tabLst>
            </a:pPr>
            <a:r>
              <a:rPr sz="1588" dirty="0">
                <a:latin typeface="Tahoma"/>
                <a:cs typeface="Tahoma"/>
              </a:rPr>
              <a:t>1.</a:t>
            </a:r>
            <a:r>
              <a:rPr sz="1588" spc="4" dirty="0">
                <a:latin typeface="Tahoma"/>
                <a:cs typeface="Tahoma"/>
              </a:rPr>
              <a:t> </a:t>
            </a:r>
            <a:r>
              <a:rPr sz="1588" b="1" spc="-4" dirty="0">
                <a:solidFill>
                  <a:srgbClr val="006500"/>
                </a:solidFill>
                <a:latin typeface="Tahoma"/>
                <a:cs typeface="Tahoma"/>
              </a:rPr>
              <a:t>Har</a:t>
            </a:r>
            <a:r>
              <a:rPr sz="1588" b="1" dirty="0">
                <a:solidFill>
                  <a:srgbClr val="006500"/>
                </a:solidFill>
                <a:latin typeface="Tahoma"/>
                <a:cs typeface="Tahoma"/>
              </a:rPr>
              <a:t>d</a:t>
            </a:r>
            <a:r>
              <a:rPr sz="1588" b="1" spc="-9" dirty="0">
                <a:solidFill>
                  <a:srgbClr val="006500"/>
                </a:solidFill>
                <a:latin typeface="Tahoma"/>
                <a:cs typeface="Tahoma"/>
              </a:rPr>
              <a:t> </a:t>
            </a:r>
            <a:r>
              <a:rPr sz="1588" b="1" spc="-4" dirty="0">
                <a:solidFill>
                  <a:srgbClr val="006500"/>
                </a:solidFill>
                <a:latin typeface="Tahoma"/>
                <a:cs typeface="Tahoma"/>
              </a:rPr>
              <a:t>Limi</a:t>
            </a:r>
            <a:r>
              <a:rPr sz="1588" b="1" dirty="0">
                <a:solidFill>
                  <a:srgbClr val="006500"/>
                </a:solidFill>
                <a:latin typeface="Tahoma"/>
                <a:cs typeface="Tahoma"/>
              </a:rPr>
              <a:t>t	</a:t>
            </a:r>
            <a:r>
              <a:rPr sz="1588" dirty="0">
                <a:latin typeface="Tahoma"/>
                <a:cs typeface="Tahoma"/>
              </a:rPr>
              <a:t>Y =</a:t>
            </a:r>
            <a:endParaRPr sz="1588">
              <a:latin typeface="Tahoma"/>
              <a:cs typeface="Tahoma"/>
            </a:endParaRPr>
          </a:p>
        </p:txBody>
      </p:sp>
      <p:sp>
        <p:nvSpPr>
          <p:cNvPr id="5" name="object 5"/>
          <p:cNvSpPr txBox="1"/>
          <p:nvPr/>
        </p:nvSpPr>
        <p:spPr>
          <a:xfrm>
            <a:off x="5291377" y="2669195"/>
            <a:ext cx="1102659" cy="488724"/>
          </a:xfrm>
          <a:prstGeom prst="rect">
            <a:avLst/>
          </a:prstGeom>
        </p:spPr>
        <p:txBody>
          <a:bodyPr vert="horz" wrap="square" lIns="0" tIns="0" rIns="0" bIns="0" rtlCol="0">
            <a:spAutoFit/>
          </a:bodyPr>
          <a:lstStyle/>
          <a:p>
            <a:pPr marL="11206">
              <a:tabLst>
                <a:tab pos="247663" algn="l"/>
              </a:tabLst>
            </a:pPr>
            <a:r>
              <a:rPr sz="1588" dirty="0">
                <a:latin typeface="Tahoma"/>
                <a:cs typeface="Tahoma"/>
              </a:rPr>
              <a:t>1	if net </a:t>
            </a:r>
            <a:r>
              <a:rPr sz="1588" dirty="0">
                <a:latin typeface="Symbol"/>
                <a:cs typeface="Symbol"/>
              </a:rPr>
              <a:t></a:t>
            </a:r>
            <a:r>
              <a:rPr sz="1588" spc="93" dirty="0">
                <a:latin typeface="Times New Roman"/>
                <a:cs typeface="Times New Roman"/>
              </a:rPr>
              <a:t> </a:t>
            </a:r>
            <a:r>
              <a:rPr sz="1588" dirty="0">
                <a:latin typeface="Tahoma"/>
                <a:cs typeface="Tahoma"/>
              </a:rPr>
              <a:t>0</a:t>
            </a:r>
            <a:endParaRPr sz="1588">
              <a:latin typeface="Tahoma"/>
              <a:cs typeface="Tahoma"/>
            </a:endParaRPr>
          </a:p>
          <a:p>
            <a:pPr marL="11206">
              <a:spcBef>
                <a:spcPts val="9"/>
              </a:spcBef>
              <a:tabLst>
                <a:tab pos="247103" algn="l"/>
              </a:tabLst>
            </a:pPr>
            <a:r>
              <a:rPr sz="1588" dirty="0">
                <a:latin typeface="Tahoma"/>
                <a:cs typeface="Tahoma"/>
              </a:rPr>
              <a:t>0	</a:t>
            </a:r>
            <a:r>
              <a:rPr sz="1588" spc="4" dirty="0">
                <a:latin typeface="Tahoma"/>
                <a:cs typeface="Tahoma"/>
              </a:rPr>
              <a:t>i</a:t>
            </a:r>
            <a:r>
              <a:rPr sz="1588" dirty="0">
                <a:latin typeface="Tahoma"/>
                <a:cs typeface="Tahoma"/>
              </a:rPr>
              <a:t>f </a:t>
            </a:r>
            <a:r>
              <a:rPr sz="1588" spc="-4" dirty="0">
                <a:latin typeface="Tahoma"/>
                <a:cs typeface="Tahoma"/>
              </a:rPr>
              <a:t>ne</a:t>
            </a:r>
            <a:r>
              <a:rPr sz="1588" dirty="0">
                <a:latin typeface="Tahoma"/>
                <a:cs typeface="Tahoma"/>
              </a:rPr>
              <a:t>t</a:t>
            </a:r>
            <a:r>
              <a:rPr sz="1588" spc="-4" dirty="0">
                <a:latin typeface="Tahoma"/>
                <a:cs typeface="Tahoma"/>
              </a:rPr>
              <a:t> </a:t>
            </a:r>
            <a:r>
              <a:rPr sz="1588" dirty="0">
                <a:latin typeface="Tahoma"/>
                <a:cs typeface="Tahoma"/>
              </a:rPr>
              <a:t>&lt;</a:t>
            </a:r>
            <a:r>
              <a:rPr sz="1588" spc="-4" dirty="0">
                <a:latin typeface="Tahoma"/>
                <a:cs typeface="Tahoma"/>
              </a:rPr>
              <a:t> </a:t>
            </a:r>
            <a:r>
              <a:rPr sz="1588" dirty="0">
                <a:latin typeface="Tahoma"/>
                <a:cs typeface="Tahoma"/>
              </a:rPr>
              <a:t>0</a:t>
            </a:r>
            <a:endParaRPr sz="1588">
              <a:latin typeface="Tahoma"/>
              <a:cs typeface="Tahoma"/>
            </a:endParaRPr>
          </a:p>
        </p:txBody>
      </p:sp>
      <p:sp>
        <p:nvSpPr>
          <p:cNvPr id="6" name="object 6"/>
          <p:cNvSpPr txBox="1"/>
          <p:nvPr/>
        </p:nvSpPr>
        <p:spPr>
          <a:xfrm>
            <a:off x="2870947" y="3637383"/>
            <a:ext cx="1962710" cy="488724"/>
          </a:xfrm>
          <a:prstGeom prst="rect">
            <a:avLst/>
          </a:prstGeom>
        </p:spPr>
        <p:txBody>
          <a:bodyPr vert="horz" wrap="square" lIns="0" tIns="0" rIns="0" bIns="0" rtlCol="0">
            <a:spAutoFit/>
          </a:bodyPr>
          <a:lstStyle/>
          <a:p>
            <a:pPr marL="11206"/>
            <a:r>
              <a:rPr sz="1588" dirty="0">
                <a:latin typeface="Tahoma"/>
                <a:cs typeface="Tahoma"/>
              </a:rPr>
              <a:t>2.</a:t>
            </a:r>
            <a:r>
              <a:rPr sz="1588" spc="4" dirty="0">
                <a:latin typeface="Tahoma"/>
                <a:cs typeface="Tahoma"/>
              </a:rPr>
              <a:t> </a:t>
            </a:r>
            <a:r>
              <a:rPr sz="1588" b="1" spc="-4" dirty="0">
                <a:solidFill>
                  <a:srgbClr val="006500"/>
                </a:solidFill>
                <a:latin typeface="Tahoma"/>
                <a:cs typeface="Tahoma"/>
              </a:rPr>
              <a:t>Symmetrica</a:t>
            </a:r>
            <a:r>
              <a:rPr sz="1588" b="1" dirty="0">
                <a:solidFill>
                  <a:srgbClr val="006500"/>
                </a:solidFill>
                <a:latin typeface="Tahoma"/>
                <a:cs typeface="Tahoma"/>
              </a:rPr>
              <a:t>l </a:t>
            </a:r>
            <a:r>
              <a:rPr sz="1588" b="1" spc="-66" dirty="0">
                <a:solidFill>
                  <a:srgbClr val="006500"/>
                </a:solidFill>
                <a:latin typeface="Tahoma"/>
                <a:cs typeface="Tahoma"/>
              </a:rPr>
              <a:t> </a:t>
            </a:r>
            <a:r>
              <a:rPr sz="1588" dirty="0">
                <a:latin typeface="Tahoma"/>
                <a:cs typeface="Tahoma"/>
              </a:rPr>
              <a:t>Y =</a:t>
            </a:r>
            <a:endParaRPr sz="1588">
              <a:latin typeface="Tahoma"/>
              <a:cs typeface="Tahoma"/>
            </a:endParaRPr>
          </a:p>
          <a:p>
            <a:pPr marL="263352">
              <a:spcBef>
                <a:spcPts val="9"/>
              </a:spcBef>
            </a:pPr>
            <a:r>
              <a:rPr sz="1588" b="1" spc="-4" dirty="0">
                <a:solidFill>
                  <a:srgbClr val="006500"/>
                </a:solidFill>
                <a:latin typeface="Tahoma"/>
                <a:cs typeface="Tahoma"/>
              </a:rPr>
              <a:t>Har</a:t>
            </a:r>
            <a:r>
              <a:rPr sz="1588" b="1" dirty="0">
                <a:solidFill>
                  <a:srgbClr val="006500"/>
                </a:solidFill>
                <a:latin typeface="Tahoma"/>
                <a:cs typeface="Tahoma"/>
              </a:rPr>
              <a:t>d</a:t>
            </a:r>
            <a:r>
              <a:rPr sz="1588" b="1" spc="-9" dirty="0">
                <a:solidFill>
                  <a:srgbClr val="006500"/>
                </a:solidFill>
                <a:latin typeface="Tahoma"/>
                <a:cs typeface="Tahoma"/>
              </a:rPr>
              <a:t> </a:t>
            </a:r>
            <a:r>
              <a:rPr sz="1588" b="1" spc="-4" dirty="0">
                <a:solidFill>
                  <a:srgbClr val="006500"/>
                </a:solidFill>
                <a:latin typeface="Tahoma"/>
                <a:cs typeface="Tahoma"/>
              </a:rPr>
              <a:t>Limit</a:t>
            </a:r>
            <a:endParaRPr sz="1588">
              <a:latin typeface="Tahoma"/>
              <a:cs typeface="Tahoma"/>
            </a:endParaRPr>
          </a:p>
        </p:txBody>
      </p:sp>
      <p:sp>
        <p:nvSpPr>
          <p:cNvPr id="7" name="object 7"/>
          <p:cNvSpPr txBox="1"/>
          <p:nvPr/>
        </p:nvSpPr>
        <p:spPr>
          <a:xfrm>
            <a:off x="5291418" y="3637383"/>
            <a:ext cx="1128993" cy="488724"/>
          </a:xfrm>
          <a:prstGeom prst="rect">
            <a:avLst/>
          </a:prstGeom>
        </p:spPr>
        <p:txBody>
          <a:bodyPr vert="horz" wrap="square" lIns="0" tIns="0" rIns="0" bIns="0" rtlCol="0">
            <a:spAutoFit/>
          </a:bodyPr>
          <a:lstStyle/>
          <a:p>
            <a:pPr marL="11206">
              <a:tabLst>
                <a:tab pos="310419" algn="l"/>
              </a:tabLst>
            </a:pPr>
            <a:r>
              <a:rPr sz="1588" dirty="0">
                <a:latin typeface="Tahoma"/>
                <a:cs typeface="Tahoma"/>
              </a:rPr>
              <a:t>1	if net </a:t>
            </a:r>
            <a:r>
              <a:rPr sz="1588" dirty="0">
                <a:latin typeface="Symbol"/>
                <a:cs typeface="Symbol"/>
              </a:rPr>
              <a:t></a:t>
            </a:r>
            <a:r>
              <a:rPr sz="1588" spc="93" dirty="0">
                <a:latin typeface="Times New Roman"/>
                <a:cs typeface="Times New Roman"/>
              </a:rPr>
              <a:t> </a:t>
            </a:r>
            <a:r>
              <a:rPr sz="1588" dirty="0">
                <a:latin typeface="Tahoma"/>
                <a:cs typeface="Tahoma"/>
              </a:rPr>
              <a:t>0</a:t>
            </a:r>
            <a:endParaRPr sz="1588">
              <a:latin typeface="Tahoma"/>
              <a:cs typeface="Tahoma"/>
            </a:endParaRPr>
          </a:p>
          <a:p>
            <a:pPr marL="11206">
              <a:spcBef>
                <a:spcPts val="9"/>
              </a:spcBef>
            </a:pPr>
            <a:r>
              <a:rPr sz="1588" dirty="0">
                <a:latin typeface="Tahoma"/>
                <a:cs typeface="Tahoma"/>
              </a:rPr>
              <a:t>-1</a:t>
            </a:r>
            <a:r>
              <a:rPr sz="1588" spc="-4" dirty="0">
                <a:latin typeface="Tahoma"/>
                <a:cs typeface="Tahoma"/>
              </a:rPr>
              <a:t> </a:t>
            </a:r>
            <a:r>
              <a:rPr sz="1588" dirty="0">
                <a:latin typeface="Tahoma"/>
                <a:cs typeface="Tahoma"/>
              </a:rPr>
              <a:t>if</a:t>
            </a:r>
            <a:r>
              <a:rPr sz="1588" spc="-4" dirty="0">
                <a:latin typeface="Tahoma"/>
                <a:cs typeface="Tahoma"/>
              </a:rPr>
              <a:t> </a:t>
            </a:r>
            <a:r>
              <a:rPr sz="1588" dirty="0">
                <a:latin typeface="Tahoma"/>
                <a:cs typeface="Tahoma"/>
              </a:rPr>
              <a:t>net</a:t>
            </a:r>
            <a:r>
              <a:rPr sz="1588" spc="-4" dirty="0">
                <a:latin typeface="Tahoma"/>
                <a:cs typeface="Tahoma"/>
              </a:rPr>
              <a:t> </a:t>
            </a:r>
            <a:r>
              <a:rPr sz="1588" dirty="0">
                <a:latin typeface="Tahoma"/>
                <a:cs typeface="Tahoma"/>
              </a:rPr>
              <a:t>&lt;</a:t>
            </a:r>
            <a:r>
              <a:rPr sz="1588" spc="4" dirty="0">
                <a:latin typeface="Tahoma"/>
                <a:cs typeface="Tahoma"/>
              </a:rPr>
              <a:t> </a:t>
            </a:r>
            <a:r>
              <a:rPr sz="1588" dirty="0">
                <a:latin typeface="Tahoma"/>
                <a:cs typeface="Tahoma"/>
              </a:rPr>
              <a:t>0</a:t>
            </a:r>
            <a:endParaRPr sz="1588">
              <a:latin typeface="Tahoma"/>
              <a:cs typeface="Tahoma"/>
            </a:endParaRPr>
          </a:p>
        </p:txBody>
      </p:sp>
      <p:sp>
        <p:nvSpPr>
          <p:cNvPr id="8" name="object 8"/>
          <p:cNvSpPr txBox="1"/>
          <p:nvPr/>
        </p:nvSpPr>
        <p:spPr>
          <a:xfrm>
            <a:off x="2870946" y="4848969"/>
            <a:ext cx="892549" cy="244362"/>
          </a:xfrm>
          <a:prstGeom prst="rect">
            <a:avLst/>
          </a:prstGeom>
        </p:spPr>
        <p:txBody>
          <a:bodyPr vert="horz" wrap="square" lIns="0" tIns="0" rIns="0" bIns="0" rtlCol="0">
            <a:spAutoFit/>
          </a:bodyPr>
          <a:lstStyle/>
          <a:p>
            <a:pPr marL="11206"/>
            <a:r>
              <a:rPr sz="1588" dirty="0">
                <a:latin typeface="Tahoma"/>
                <a:cs typeface="Tahoma"/>
              </a:rPr>
              <a:t>3.</a:t>
            </a:r>
            <a:r>
              <a:rPr sz="1588" spc="4" dirty="0">
                <a:latin typeface="Tahoma"/>
                <a:cs typeface="Tahoma"/>
              </a:rPr>
              <a:t> </a:t>
            </a:r>
            <a:r>
              <a:rPr sz="1588" b="1" dirty="0">
                <a:solidFill>
                  <a:srgbClr val="006500"/>
                </a:solidFill>
                <a:latin typeface="Tahoma"/>
                <a:cs typeface="Tahoma"/>
              </a:rPr>
              <a:t>Linear</a:t>
            </a:r>
            <a:endParaRPr sz="1588">
              <a:latin typeface="Tahoma"/>
              <a:cs typeface="Tahoma"/>
            </a:endParaRPr>
          </a:p>
        </p:txBody>
      </p:sp>
      <p:sp>
        <p:nvSpPr>
          <p:cNvPr id="9" name="object 9"/>
          <p:cNvSpPr txBox="1"/>
          <p:nvPr/>
        </p:nvSpPr>
        <p:spPr>
          <a:xfrm>
            <a:off x="5291418" y="4848969"/>
            <a:ext cx="761440" cy="244362"/>
          </a:xfrm>
          <a:prstGeom prst="rect">
            <a:avLst/>
          </a:prstGeom>
        </p:spPr>
        <p:txBody>
          <a:bodyPr vert="horz" wrap="square" lIns="0" tIns="0" rIns="0" bIns="0" rtlCol="0">
            <a:spAutoFit/>
          </a:bodyPr>
          <a:lstStyle/>
          <a:p>
            <a:pPr marL="11206">
              <a:tabLst>
                <a:tab pos="463948" algn="l"/>
              </a:tabLst>
            </a:pPr>
            <a:r>
              <a:rPr sz="1588" dirty="0">
                <a:latin typeface="Tahoma"/>
                <a:cs typeface="Tahoma"/>
              </a:rPr>
              <a:t>Y =	</a:t>
            </a:r>
            <a:r>
              <a:rPr sz="1588" spc="-4" dirty="0">
                <a:latin typeface="Tahoma"/>
                <a:cs typeface="Tahoma"/>
              </a:rPr>
              <a:t>net</a:t>
            </a:r>
            <a:endParaRPr sz="1588">
              <a:latin typeface="Tahoma"/>
              <a:cs typeface="Tahoma"/>
            </a:endParaRPr>
          </a:p>
        </p:txBody>
      </p:sp>
      <p:sp>
        <p:nvSpPr>
          <p:cNvPr id="10" name="object 10"/>
          <p:cNvSpPr txBox="1"/>
          <p:nvPr/>
        </p:nvSpPr>
        <p:spPr>
          <a:xfrm>
            <a:off x="2962835" y="5575111"/>
            <a:ext cx="2893078" cy="731675"/>
          </a:xfrm>
          <a:prstGeom prst="rect">
            <a:avLst/>
          </a:prstGeom>
        </p:spPr>
        <p:txBody>
          <a:bodyPr vert="horz" wrap="square" lIns="0" tIns="0" rIns="0" bIns="0" rtlCol="0">
            <a:spAutoFit/>
          </a:bodyPr>
          <a:lstStyle/>
          <a:p>
            <a:pPr marR="180984" algn="r">
              <a:lnSpc>
                <a:spcPts val="1902"/>
              </a:lnSpc>
            </a:pPr>
            <a:r>
              <a:rPr lang="en-US" sz="1588" dirty="0">
                <a:latin typeface="Tahoma"/>
                <a:cs typeface="Tahoma"/>
              </a:rPr>
              <a:t> </a:t>
            </a:r>
            <a:r>
              <a:rPr sz="1588" dirty="0">
                <a:latin typeface="Tahoma"/>
                <a:cs typeface="Tahoma"/>
              </a:rPr>
              <a:t>1</a:t>
            </a:r>
          </a:p>
          <a:p>
            <a:pPr marL="11206">
              <a:lnSpc>
                <a:spcPts val="1902"/>
              </a:lnSpc>
            </a:pPr>
            <a:r>
              <a:rPr sz="1588" spc="-18" dirty="0">
                <a:latin typeface="Tahoma"/>
                <a:cs typeface="Tahoma"/>
              </a:rPr>
              <a:t>4</a:t>
            </a:r>
            <a:r>
              <a:rPr sz="1588" dirty="0">
                <a:latin typeface="Tahoma"/>
                <a:cs typeface="Tahoma"/>
              </a:rPr>
              <a:t>.</a:t>
            </a:r>
            <a:r>
              <a:rPr sz="1588" spc="4" dirty="0">
                <a:latin typeface="Tahoma"/>
                <a:cs typeface="Tahoma"/>
              </a:rPr>
              <a:t> </a:t>
            </a:r>
            <a:r>
              <a:rPr sz="1588" b="1" dirty="0">
                <a:solidFill>
                  <a:srgbClr val="006500"/>
                </a:solidFill>
                <a:latin typeface="Tahoma"/>
                <a:cs typeface="Tahoma"/>
              </a:rPr>
              <a:t>Saturating</a:t>
            </a:r>
            <a:r>
              <a:rPr sz="1588" b="1" spc="-18" dirty="0">
                <a:solidFill>
                  <a:srgbClr val="006500"/>
                </a:solidFill>
                <a:latin typeface="Tahoma"/>
                <a:cs typeface="Tahoma"/>
              </a:rPr>
              <a:t> </a:t>
            </a:r>
            <a:r>
              <a:rPr sz="1588" b="1" dirty="0">
                <a:solidFill>
                  <a:srgbClr val="006500"/>
                </a:solidFill>
                <a:latin typeface="Tahoma"/>
                <a:cs typeface="Tahoma"/>
              </a:rPr>
              <a:t>Linear</a:t>
            </a:r>
            <a:r>
              <a:rPr sz="1588" b="1" spc="9" dirty="0">
                <a:solidFill>
                  <a:srgbClr val="006500"/>
                </a:solidFill>
                <a:latin typeface="Tahoma"/>
                <a:cs typeface="Tahoma"/>
              </a:rPr>
              <a:t> </a:t>
            </a:r>
            <a:r>
              <a:rPr sz="1588" dirty="0">
                <a:latin typeface="Tahoma"/>
                <a:cs typeface="Tahoma"/>
              </a:rPr>
              <a:t>Y=</a:t>
            </a:r>
            <a:r>
              <a:rPr lang="en-US" sz="1588" dirty="0">
                <a:latin typeface="Tahoma"/>
                <a:cs typeface="Tahoma"/>
              </a:rPr>
              <a:t> </a:t>
            </a:r>
            <a:r>
              <a:rPr sz="1588" dirty="0">
                <a:latin typeface="Tahoma"/>
                <a:cs typeface="Tahoma"/>
              </a:rPr>
              <a:t> </a:t>
            </a:r>
            <a:r>
              <a:rPr sz="1588" spc="-194" dirty="0">
                <a:latin typeface="Tahoma"/>
                <a:cs typeface="Tahoma"/>
              </a:rPr>
              <a:t> </a:t>
            </a:r>
            <a:r>
              <a:rPr sz="1588" dirty="0">
                <a:latin typeface="Tahoma"/>
                <a:cs typeface="Tahoma"/>
              </a:rPr>
              <a:t>net</a:t>
            </a:r>
          </a:p>
          <a:p>
            <a:pPr marR="180984" algn="r">
              <a:spcBef>
                <a:spcPts val="9"/>
              </a:spcBef>
            </a:pPr>
            <a:r>
              <a:rPr sz="1588" dirty="0">
                <a:latin typeface="Tahoma"/>
                <a:cs typeface="Tahoma"/>
              </a:rPr>
              <a:t>0</a:t>
            </a:r>
          </a:p>
        </p:txBody>
      </p:sp>
      <p:sp>
        <p:nvSpPr>
          <p:cNvPr id="11" name="object 11"/>
          <p:cNvSpPr txBox="1"/>
          <p:nvPr/>
        </p:nvSpPr>
        <p:spPr>
          <a:xfrm>
            <a:off x="5853393" y="5557622"/>
            <a:ext cx="1049431" cy="733086"/>
          </a:xfrm>
          <a:prstGeom prst="rect">
            <a:avLst/>
          </a:prstGeom>
        </p:spPr>
        <p:txBody>
          <a:bodyPr vert="horz" wrap="square" lIns="0" tIns="0" rIns="0" bIns="0" rtlCol="0">
            <a:spAutoFit/>
          </a:bodyPr>
          <a:lstStyle/>
          <a:p>
            <a:pPr marL="11206" marR="4483" indent="12327" algn="just"/>
            <a:r>
              <a:rPr sz="1588" dirty="0">
                <a:latin typeface="Tahoma"/>
                <a:cs typeface="Tahoma"/>
              </a:rPr>
              <a:t>if   net &gt; 1 if  </a:t>
            </a:r>
            <a:r>
              <a:rPr sz="1588" spc="-9" dirty="0">
                <a:latin typeface="Tahoma"/>
                <a:cs typeface="Tahoma"/>
              </a:rPr>
              <a:t> </a:t>
            </a:r>
            <a:r>
              <a:rPr sz="1588" spc="-4" dirty="0">
                <a:latin typeface="Tahoma"/>
                <a:cs typeface="Tahoma"/>
              </a:rPr>
              <a:t>0</a:t>
            </a:r>
            <a:r>
              <a:rPr sz="1588" dirty="0">
                <a:latin typeface="Symbol"/>
                <a:cs typeface="Symbol"/>
              </a:rPr>
              <a:t></a:t>
            </a:r>
            <a:r>
              <a:rPr sz="1588" spc="-4" dirty="0">
                <a:latin typeface="Tahoma"/>
                <a:cs typeface="Tahoma"/>
              </a:rPr>
              <a:t>net</a:t>
            </a:r>
            <a:r>
              <a:rPr sz="1588" dirty="0">
                <a:latin typeface="Symbol"/>
                <a:cs typeface="Symbol"/>
              </a:rPr>
              <a:t></a:t>
            </a:r>
            <a:r>
              <a:rPr sz="1588" dirty="0">
                <a:latin typeface="Tahoma"/>
                <a:cs typeface="Tahoma"/>
              </a:rPr>
              <a:t>1 if  net &lt; 0</a:t>
            </a:r>
          </a:p>
        </p:txBody>
      </p:sp>
      <p:sp>
        <p:nvSpPr>
          <p:cNvPr id="12" name="object 12"/>
          <p:cNvSpPr/>
          <p:nvPr/>
        </p:nvSpPr>
        <p:spPr>
          <a:xfrm>
            <a:off x="5083437" y="2497967"/>
            <a:ext cx="142875" cy="677956"/>
          </a:xfrm>
          <a:custGeom>
            <a:avLst/>
            <a:gdLst/>
            <a:ahLst/>
            <a:cxnLst/>
            <a:rect l="l" t="t" r="r" b="b"/>
            <a:pathLst>
              <a:path w="161925" h="768350">
                <a:moveTo>
                  <a:pt x="762" y="387096"/>
                </a:moveTo>
                <a:lnTo>
                  <a:pt x="762" y="381762"/>
                </a:lnTo>
                <a:lnTo>
                  <a:pt x="0" y="381762"/>
                </a:lnTo>
                <a:lnTo>
                  <a:pt x="0" y="387096"/>
                </a:lnTo>
                <a:lnTo>
                  <a:pt x="762" y="387096"/>
                </a:lnTo>
                <a:close/>
              </a:path>
              <a:path w="161925" h="768350">
                <a:moveTo>
                  <a:pt x="85001" y="323334"/>
                </a:moveTo>
                <a:lnTo>
                  <a:pt x="85001" y="265152"/>
                </a:lnTo>
                <a:lnTo>
                  <a:pt x="84578" y="277579"/>
                </a:lnTo>
                <a:lnTo>
                  <a:pt x="83654" y="289531"/>
                </a:lnTo>
                <a:lnTo>
                  <a:pt x="82156" y="300921"/>
                </a:lnTo>
                <a:lnTo>
                  <a:pt x="80010" y="311658"/>
                </a:lnTo>
                <a:lnTo>
                  <a:pt x="78384" y="315670"/>
                </a:lnTo>
                <a:lnTo>
                  <a:pt x="74676" y="323088"/>
                </a:lnTo>
                <a:lnTo>
                  <a:pt x="74676" y="322326"/>
                </a:lnTo>
                <a:lnTo>
                  <a:pt x="66098" y="333686"/>
                </a:lnTo>
                <a:lnTo>
                  <a:pt x="55871" y="341806"/>
                </a:lnTo>
                <a:lnTo>
                  <a:pt x="44097" y="348596"/>
                </a:lnTo>
                <a:lnTo>
                  <a:pt x="31812" y="354716"/>
                </a:lnTo>
                <a:lnTo>
                  <a:pt x="20056" y="360827"/>
                </a:lnTo>
                <a:lnTo>
                  <a:pt x="9867" y="367590"/>
                </a:lnTo>
                <a:lnTo>
                  <a:pt x="2286" y="375666"/>
                </a:lnTo>
                <a:lnTo>
                  <a:pt x="1524" y="377952"/>
                </a:lnTo>
                <a:lnTo>
                  <a:pt x="1524" y="378714"/>
                </a:lnTo>
                <a:lnTo>
                  <a:pt x="762" y="378714"/>
                </a:lnTo>
                <a:lnTo>
                  <a:pt x="762" y="390144"/>
                </a:lnTo>
                <a:lnTo>
                  <a:pt x="1524" y="390906"/>
                </a:lnTo>
                <a:lnTo>
                  <a:pt x="2286" y="393192"/>
                </a:lnTo>
                <a:lnTo>
                  <a:pt x="9906" y="401123"/>
                </a:lnTo>
                <a:lnTo>
                  <a:pt x="9906" y="381762"/>
                </a:lnTo>
                <a:lnTo>
                  <a:pt x="11430" y="378714"/>
                </a:lnTo>
                <a:lnTo>
                  <a:pt x="16446" y="374611"/>
                </a:lnTo>
                <a:lnTo>
                  <a:pt x="23291" y="369303"/>
                </a:lnTo>
                <a:lnTo>
                  <a:pt x="28956" y="366522"/>
                </a:lnTo>
                <a:lnTo>
                  <a:pt x="35814" y="363474"/>
                </a:lnTo>
                <a:lnTo>
                  <a:pt x="42672" y="359664"/>
                </a:lnTo>
                <a:lnTo>
                  <a:pt x="77724" y="334518"/>
                </a:lnTo>
                <a:lnTo>
                  <a:pt x="82296" y="327660"/>
                </a:lnTo>
                <a:lnTo>
                  <a:pt x="83058" y="327660"/>
                </a:lnTo>
                <a:lnTo>
                  <a:pt x="83058" y="326898"/>
                </a:lnTo>
                <a:lnTo>
                  <a:pt x="85001" y="323334"/>
                </a:lnTo>
                <a:close/>
              </a:path>
              <a:path w="161925" h="768350">
                <a:moveTo>
                  <a:pt x="10668" y="381000"/>
                </a:moveTo>
                <a:lnTo>
                  <a:pt x="9906" y="381762"/>
                </a:lnTo>
                <a:lnTo>
                  <a:pt x="9906" y="383286"/>
                </a:lnTo>
                <a:lnTo>
                  <a:pt x="10668" y="381000"/>
                </a:lnTo>
                <a:close/>
              </a:path>
              <a:path w="161925" h="768350">
                <a:moveTo>
                  <a:pt x="89916" y="529590"/>
                </a:moveTo>
                <a:lnTo>
                  <a:pt x="89077" y="478936"/>
                </a:lnTo>
                <a:lnTo>
                  <a:pt x="77622" y="442552"/>
                </a:lnTo>
                <a:lnTo>
                  <a:pt x="46716" y="414315"/>
                </a:lnTo>
                <a:lnTo>
                  <a:pt x="35669" y="407968"/>
                </a:lnTo>
                <a:lnTo>
                  <a:pt x="24761" y="401417"/>
                </a:lnTo>
                <a:lnTo>
                  <a:pt x="14478" y="393954"/>
                </a:lnTo>
                <a:lnTo>
                  <a:pt x="11430" y="390906"/>
                </a:lnTo>
                <a:lnTo>
                  <a:pt x="10668" y="388620"/>
                </a:lnTo>
                <a:lnTo>
                  <a:pt x="10668" y="389382"/>
                </a:lnTo>
                <a:lnTo>
                  <a:pt x="9906" y="387096"/>
                </a:lnTo>
                <a:lnTo>
                  <a:pt x="9906" y="401123"/>
                </a:lnTo>
                <a:lnTo>
                  <a:pt x="22347" y="409946"/>
                </a:lnTo>
                <a:lnTo>
                  <a:pt x="33314" y="417324"/>
                </a:lnTo>
                <a:lnTo>
                  <a:pt x="42943" y="423683"/>
                </a:lnTo>
                <a:lnTo>
                  <a:pt x="51301" y="429386"/>
                </a:lnTo>
                <a:lnTo>
                  <a:pt x="76419" y="460663"/>
                </a:lnTo>
                <a:lnTo>
                  <a:pt x="80610" y="655401"/>
                </a:lnTo>
                <a:lnTo>
                  <a:pt x="82971" y="664990"/>
                </a:lnTo>
                <a:lnTo>
                  <a:pt x="86136" y="674438"/>
                </a:lnTo>
                <a:lnTo>
                  <a:pt x="86403" y="675058"/>
                </a:lnTo>
                <a:lnTo>
                  <a:pt x="86403" y="606884"/>
                </a:lnTo>
                <a:lnTo>
                  <a:pt x="86742" y="592184"/>
                </a:lnTo>
                <a:lnTo>
                  <a:pt x="87430" y="575885"/>
                </a:lnTo>
                <a:lnTo>
                  <a:pt x="89916" y="529590"/>
                </a:lnTo>
                <a:close/>
              </a:path>
              <a:path w="161925" h="768350">
                <a:moveTo>
                  <a:pt x="80610" y="655401"/>
                </a:moveTo>
                <a:lnTo>
                  <a:pt x="80610" y="494617"/>
                </a:lnTo>
                <a:lnTo>
                  <a:pt x="80604" y="510629"/>
                </a:lnTo>
                <a:lnTo>
                  <a:pt x="80010" y="529590"/>
                </a:lnTo>
                <a:lnTo>
                  <a:pt x="78384" y="559246"/>
                </a:lnTo>
                <a:lnTo>
                  <a:pt x="77095" y="593444"/>
                </a:lnTo>
                <a:lnTo>
                  <a:pt x="76877" y="608114"/>
                </a:lnTo>
                <a:lnTo>
                  <a:pt x="77041" y="621426"/>
                </a:lnTo>
                <a:lnTo>
                  <a:pt x="77665" y="633630"/>
                </a:lnTo>
                <a:lnTo>
                  <a:pt x="78805" y="644753"/>
                </a:lnTo>
                <a:lnTo>
                  <a:pt x="80551" y="655160"/>
                </a:lnTo>
                <a:lnTo>
                  <a:pt x="80610" y="655401"/>
                </a:lnTo>
                <a:close/>
              </a:path>
              <a:path w="161925" h="768350">
                <a:moveTo>
                  <a:pt x="160782" y="6858"/>
                </a:moveTo>
                <a:lnTo>
                  <a:pt x="153924" y="0"/>
                </a:lnTo>
                <a:lnTo>
                  <a:pt x="151638" y="2286"/>
                </a:lnTo>
                <a:lnTo>
                  <a:pt x="143238" y="7679"/>
                </a:lnTo>
                <a:lnTo>
                  <a:pt x="109687" y="30997"/>
                </a:lnTo>
                <a:lnTo>
                  <a:pt x="82912" y="72083"/>
                </a:lnTo>
                <a:lnTo>
                  <a:pt x="78486" y="101346"/>
                </a:lnTo>
                <a:lnTo>
                  <a:pt x="78486" y="108204"/>
                </a:lnTo>
                <a:lnTo>
                  <a:pt x="77665" y="122597"/>
                </a:lnTo>
                <a:lnTo>
                  <a:pt x="80610" y="178628"/>
                </a:lnTo>
                <a:lnTo>
                  <a:pt x="83159" y="212480"/>
                </a:lnTo>
                <a:lnTo>
                  <a:pt x="84002" y="225915"/>
                </a:lnTo>
                <a:lnTo>
                  <a:pt x="84640" y="239231"/>
                </a:lnTo>
                <a:lnTo>
                  <a:pt x="84997" y="252340"/>
                </a:lnTo>
                <a:lnTo>
                  <a:pt x="85001" y="323334"/>
                </a:lnTo>
                <a:lnTo>
                  <a:pt x="87383" y="318968"/>
                </a:lnTo>
                <a:lnTo>
                  <a:pt x="87383" y="120497"/>
                </a:lnTo>
                <a:lnTo>
                  <a:pt x="87630" y="108966"/>
                </a:lnTo>
                <a:lnTo>
                  <a:pt x="87630" y="102108"/>
                </a:lnTo>
                <a:lnTo>
                  <a:pt x="96889" y="62703"/>
                </a:lnTo>
                <a:lnTo>
                  <a:pt x="130428" y="26809"/>
                </a:lnTo>
                <a:lnTo>
                  <a:pt x="154686" y="12192"/>
                </a:lnTo>
                <a:lnTo>
                  <a:pt x="157734" y="9144"/>
                </a:lnTo>
                <a:lnTo>
                  <a:pt x="160782" y="6858"/>
                </a:lnTo>
                <a:close/>
              </a:path>
              <a:path w="161925" h="768350">
                <a:moveTo>
                  <a:pt x="161544" y="762762"/>
                </a:moveTo>
                <a:lnTo>
                  <a:pt x="157734" y="758190"/>
                </a:lnTo>
                <a:lnTo>
                  <a:pt x="147421" y="745471"/>
                </a:lnTo>
                <a:lnTo>
                  <a:pt x="136485" y="732961"/>
                </a:lnTo>
                <a:lnTo>
                  <a:pt x="111254" y="700957"/>
                </a:lnTo>
                <a:lnTo>
                  <a:pt x="92524" y="663555"/>
                </a:lnTo>
                <a:lnTo>
                  <a:pt x="86486" y="620190"/>
                </a:lnTo>
                <a:lnTo>
                  <a:pt x="86403" y="606884"/>
                </a:lnTo>
                <a:lnTo>
                  <a:pt x="86403" y="675058"/>
                </a:lnTo>
                <a:lnTo>
                  <a:pt x="107716" y="712317"/>
                </a:lnTo>
                <a:lnTo>
                  <a:pt x="135307" y="746288"/>
                </a:lnTo>
                <a:lnTo>
                  <a:pt x="147066" y="759714"/>
                </a:lnTo>
                <a:lnTo>
                  <a:pt x="150876" y="764286"/>
                </a:lnTo>
                <a:lnTo>
                  <a:pt x="153162" y="768096"/>
                </a:lnTo>
                <a:lnTo>
                  <a:pt x="161544" y="762762"/>
                </a:lnTo>
                <a:close/>
              </a:path>
              <a:path w="161925" h="768350">
                <a:moveTo>
                  <a:pt x="94516" y="262876"/>
                </a:moveTo>
                <a:lnTo>
                  <a:pt x="93375" y="223851"/>
                </a:lnTo>
                <a:lnTo>
                  <a:pt x="88691" y="157673"/>
                </a:lnTo>
                <a:lnTo>
                  <a:pt x="87986" y="144924"/>
                </a:lnTo>
                <a:lnTo>
                  <a:pt x="87525" y="132508"/>
                </a:lnTo>
                <a:lnTo>
                  <a:pt x="87383" y="120497"/>
                </a:lnTo>
                <a:lnTo>
                  <a:pt x="87383" y="318968"/>
                </a:lnTo>
                <a:lnTo>
                  <a:pt x="94185" y="275332"/>
                </a:lnTo>
                <a:lnTo>
                  <a:pt x="94516" y="262876"/>
                </a:lnTo>
                <a:close/>
              </a:path>
            </a:pathLst>
          </a:custGeom>
          <a:solidFill>
            <a:srgbClr val="000000"/>
          </a:solidFill>
        </p:spPr>
        <p:txBody>
          <a:bodyPr wrap="square" lIns="0" tIns="0" rIns="0" bIns="0" rtlCol="0"/>
          <a:lstStyle/>
          <a:p>
            <a:endParaRPr sz="1588"/>
          </a:p>
        </p:txBody>
      </p:sp>
      <p:sp>
        <p:nvSpPr>
          <p:cNvPr id="13" name="object 13"/>
          <p:cNvSpPr/>
          <p:nvPr/>
        </p:nvSpPr>
        <p:spPr>
          <a:xfrm>
            <a:off x="5083437" y="3439262"/>
            <a:ext cx="142875" cy="677956"/>
          </a:xfrm>
          <a:custGeom>
            <a:avLst/>
            <a:gdLst/>
            <a:ahLst/>
            <a:cxnLst/>
            <a:rect l="l" t="t" r="r" b="b"/>
            <a:pathLst>
              <a:path w="161925" h="768350">
                <a:moveTo>
                  <a:pt x="762" y="387096"/>
                </a:moveTo>
                <a:lnTo>
                  <a:pt x="762" y="381762"/>
                </a:lnTo>
                <a:lnTo>
                  <a:pt x="0" y="381762"/>
                </a:lnTo>
                <a:lnTo>
                  <a:pt x="0" y="387096"/>
                </a:lnTo>
                <a:lnTo>
                  <a:pt x="762" y="387096"/>
                </a:lnTo>
                <a:close/>
              </a:path>
              <a:path w="161925" h="768350">
                <a:moveTo>
                  <a:pt x="85001" y="323334"/>
                </a:moveTo>
                <a:lnTo>
                  <a:pt x="85001" y="265152"/>
                </a:lnTo>
                <a:lnTo>
                  <a:pt x="84578" y="277579"/>
                </a:lnTo>
                <a:lnTo>
                  <a:pt x="83654" y="289531"/>
                </a:lnTo>
                <a:lnTo>
                  <a:pt x="82156" y="300921"/>
                </a:lnTo>
                <a:lnTo>
                  <a:pt x="80010" y="311658"/>
                </a:lnTo>
                <a:lnTo>
                  <a:pt x="78384" y="315670"/>
                </a:lnTo>
                <a:lnTo>
                  <a:pt x="74676" y="323088"/>
                </a:lnTo>
                <a:lnTo>
                  <a:pt x="74676" y="322326"/>
                </a:lnTo>
                <a:lnTo>
                  <a:pt x="66241" y="333477"/>
                </a:lnTo>
                <a:lnTo>
                  <a:pt x="56081" y="341451"/>
                </a:lnTo>
                <a:lnTo>
                  <a:pt x="44160" y="348369"/>
                </a:lnTo>
                <a:lnTo>
                  <a:pt x="31648" y="354741"/>
                </a:lnTo>
                <a:lnTo>
                  <a:pt x="19718" y="361075"/>
                </a:lnTo>
                <a:lnTo>
                  <a:pt x="9540" y="367880"/>
                </a:lnTo>
                <a:lnTo>
                  <a:pt x="2286" y="375666"/>
                </a:lnTo>
                <a:lnTo>
                  <a:pt x="1524" y="377952"/>
                </a:lnTo>
                <a:lnTo>
                  <a:pt x="1524" y="378714"/>
                </a:lnTo>
                <a:lnTo>
                  <a:pt x="762" y="378714"/>
                </a:lnTo>
                <a:lnTo>
                  <a:pt x="762" y="390144"/>
                </a:lnTo>
                <a:lnTo>
                  <a:pt x="1524" y="390906"/>
                </a:lnTo>
                <a:lnTo>
                  <a:pt x="2286" y="393192"/>
                </a:lnTo>
                <a:lnTo>
                  <a:pt x="9906" y="401123"/>
                </a:lnTo>
                <a:lnTo>
                  <a:pt x="9906" y="381762"/>
                </a:lnTo>
                <a:lnTo>
                  <a:pt x="11430" y="378714"/>
                </a:lnTo>
                <a:lnTo>
                  <a:pt x="16446" y="374611"/>
                </a:lnTo>
                <a:lnTo>
                  <a:pt x="23291" y="369303"/>
                </a:lnTo>
                <a:lnTo>
                  <a:pt x="28956" y="366522"/>
                </a:lnTo>
                <a:lnTo>
                  <a:pt x="35814" y="363474"/>
                </a:lnTo>
                <a:lnTo>
                  <a:pt x="42672" y="359664"/>
                </a:lnTo>
                <a:lnTo>
                  <a:pt x="77724" y="334518"/>
                </a:lnTo>
                <a:lnTo>
                  <a:pt x="82296" y="327660"/>
                </a:lnTo>
                <a:lnTo>
                  <a:pt x="83058" y="327660"/>
                </a:lnTo>
                <a:lnTo>
                  <a:pt x="83058" y="326898"/>
                </a:lnTo>
                <a:lnTo>
                  <a:pt x="85001" y="323334"/>
                </a:lnTo>
                <a:close/>
              </a:path>
              <a:path w="161925" h="768350">
                <a:moveTo>
                  <a:pt x="10668" y="381000"/>
                </a:moveTo>
                <a:lnTo>
                  <a:pt x="9906" y="381762"/>
                </a:lnTo>
                <a:lnTo>
                  <a:pt x="9906" y="383286"/>
                </a:lnTo>
                <a:lnTo>
                  <a:pt x="10668" y="381000"/>
                </a:lnTo>
                <a:close/>
              </a:path>
              <a:path w="161925" h="768350">
                <a:moveTo>
                  <a:pt x="89916" y="529590"/>
                </a:moveTo>
                <a:lnTo>
                  <a:pt x="89077" y="478936"/>
                </a:lnTo>
                <a:lnTo>
                  <a:pt x="77622" y="442552"/>
                </a:lnTo>
                <a:lnTo>
                  <a:pt x="46716" y="414315"/>
                </a:lnTo>
                <a:lnTo>
                  <a:pt x="35669" y="407968"/>
                </a:lnTo>
                <a:lnTo>
                  <a:pt x="24761" y="401417"/>
                </a:lnTo>
                <a:lnTo>
                  <a:pt x="14478" y="393954"/>
                </a:lnTo>
                <a:lnTo>
                  <a:pt x="11430" y="390906"/>
                </a:lnTo>
                <a:lnTo>
                  <a:pt x="10668" y="388620"/>
                </a:lnTo>
                <a:lnTo>
                  <a:pt x="10668" y="389382"/>
                </a:lnTo>
                <a:lnTo>
                  <a:pt x="9906" y="387096"/>
                </a:lnTo>
                <a:lnTo>
                  <a:pt x="9906" y="401123"/>
                </a:lnTo>
                <a:lnTo>
                  <a:pt x="22347" y="409946"/>
                </a:lnTo>
                <a:lnTo>
                  <a:pt x="33314" y="417324"/>
                </a:lnTo>
                <a:lnTo>
                  <a:pt x="42943" y="423683"/>
                </a:lnTo>
                <a:lnTo>
                  <a:pt x="51301" y="429386"/>
                </a:lnTo>
                <a:lnTo>
                  <a:pt x="76419" y="460663"/>
                </a:lnTo>
                <a:lnTo>
                  <a:pt x="80610" y="655401"/>
                </a:lnTo>
                <a:lnTo>
                  <a:pt x="82971" y="664990"/>
                </a:lnTo>
                <a:lnTo>
                  <a:pt x="86136" y="674438"/>
                </a:lnTo>
                <a:lnTo>
                  <a:pt x="86403" y="675058"/>
                </a:lnTo>
                <a:lnTo>
                  <a:pt x="86403" y="606884"/>
                </a:lnTo>
                <a:lnTo>
                  <a:pt x="86742" y="592184"/>
                </a:lnTo>
                <a:lnTo>
                  <a:pt x="87430" y="575885"/>
                </a:lnTo>
                <a:lnTo>
                  <a:pt x="89916" y="529590"/>
                </a:lnTo>
                <a:close/>
              </a:path>
              <a:path w="161925" h="768350">
                <a:moveTo>
                  <a:pt x="80610" y="655401"/>
                </a:moveTo>
                <a:lnTo>
                  <a:pt x="80610" y="494617"/>
                </a:lnTo>
                <a:lnTo>
                  <a:pt x="80604" y="510629"/>
                </a:lnTo>
                <a:lnTo>
                  <a:pt x="80010" y="529590"/>
                </a:lnTo>
                <a:lnTo>
                  <a:pt x="78384" y="559246"/>
                </a:lnTo>
                <a:lnTo>
                  <a:pt x="77095" y="593444"/>
                </a:lnTo>
                <a:lnTo>
                  <a:pt x="76877" y="608114"/>
                </a:lnTo>
                <a:lnTo>
                  <a:pt x="77041" y="621426"/>
                </a:lnTo>
                <a:lnTo>
                  <a:pt x="77665" y="633630"/>
                </a:lnTo>
                <a:lnTo>
                  <a:pt x="78805" y="644753"/>
                </a:lnTo>
                <a:lnTo>
                  <a:pt x="80551" y="655160"/>
                </a:lnTo>
                <a:lnTo>
                  <a:pt x="80610" y="655401"/>
                </a:lnTo>
                <a:close/>
              </a:path>
              <a:path w="161925" h="768350">
                <a:moveTo>
                  <a:pt x="160782" y="6858"/>
                </a:moveTo>
                <a:lnTo>
                  <a:pt x="153924" y="0"/>
                </a:lnTo>
                <a:lnTo>
                  <a:pt x="151638" y="2286"/>
                </a:lnTo>
                <a:lnTo>
                  <a:pt x="143238" y="7679"/>
                </a:lnTo>
                <a:lnTo>
                  <a:pt x="109687" y="30997"/>
                </a:lnTo>
                <a:lnTo>
                  <a:pt x="82912" y="72083"/>
                </a:lnTo>
                <a:lnTo>
                  <a:pt x="78486" y="101346"/>
                </a:lnTo>
                <a:lnTo>
                  <a:pt x="78486" y="108204"/>
                </a:lnTo>
                <a:lnTo>
                  <a:pt x="77665" y="122597"/>
                </a:lnTo>
                <a:lnTo>
                  <a:pt x="80610" y="178628"/>
                </a:lnTo>
                <a:lnTo>
                  <a:pt x="83159" y="212480"/>
                </a:lnTo>
                <a:lnTo>
                  <a:pt x="84002" y="225915"/>
                </a:lnTo>
                <a:lnTo>
                  <a:pt x="84640" y="239231"/>
                </a:lnTo>
                <a:lnTo>
                  <a:pt x="84997" y="252340"/>
                </a:lnTo>
                <a:lnTo>
                  <a:pt x="85001" y="323334"/>
                </a:lnTo>
                <a:lnTo>
                  <a:pt x="87383" y="318968"/>
                </a:lnTo>
                <a:lnTo>
                  <a:pt x="87383" y="120497"/>
                </a:lnTo>
                <a:lnTo>
                  <a:pt x="87630" y="108966"/>
                </a:lnTo>
                <a:lnTo>
                  <a:pt x="87630" y="102108"/>
                </a:lnTo>
                <a:lnTo>
                  <a:pt x="96889" y="62703"/>
                </a:lnTo>
                <a:lnTo>
                  <a:pt x="130428" y="26809"/>
                </a:lnTo>
                <a:lnTo>
                  <a:pt x="154686" y="12192"/>
                </a:lnTo>
                <a:lnTo>
                  <a:pt x="157734" y="9144"/>
                </a:lnTo>
                <a:lnTo>
                  <a:pt x="160782" y="6858"/>
                </a:lnTo>
                <a:close/>
              </a:path>
              <a:path w="161925" h="768350">
                <a:moveTo>
                  <a:pt x="161544" y="762762"/>
                </a:moveTo>
                <a:lnTo>
                  <a:pt x="157734" y="758190"/>
                </a:lnTo>
                <a:lnTo>
                  <a:pt x="147421" y="745471"/>
                </a:lnTo>
                <a:lnTo>
                  <a:pt x="136485" y="732961"/>
                </a:lnTo>
                <a:lnTo>
                  <a:pt x="111254" y="700957"/>
                </a:lnTo>
                <a:lnTo>
                  <a:pt x="92524" y="663555"/>
                </a:lnTo>
                <a:lnTo>
                  <a:pt x="86486" y="620190"/>
                </a:lnTo>
                <a:lnTo>
                  <a:pt x="86403" y="606884"/>
                </a:lnTo>
                <a:lnTo>
                  <a:pt x="86403" y="675058"/>
                </a:lnTo>
                <a:lnTo>
                  <a:pt x="107716" y="712317"/>
                </a:lnTo>
                <a:lnTo>
                  <a:pt x="135307" y="746288"/>
                </a:lnTo>
                <a:lnTo>
                  <a:pt x="147066" y="759714"/>
                </a:lnTo>
                <a:lnTo>
                  <a:pt x="150876" y="764286"/>
                </a:lnTo>
                <a:lnTo>
                  <a:pt x="153162" y="768096"/>
                </a:lnTo>
                <a:lnTo>
                  <a:pt x="161544" y="762762"/>
                </a:lnTo>
                <a:close/>
              </a:path>
              <a:path w="161925" h="768350">
                <a:moveTo>
                  <a:pt x="94516" y="262876"/>
                </a:moveTo>
                <a:lnTo>
                  <a:pt x="93375" y="223851"/>
                </a:lnTo>
                <a:lnTo>
                  <a:pt x="88691" y="157673"/>
                </a:lnTo>
                <a:lnTo>
                  <a:pt x="87986" y="144924"/>
                </a:lnTo>
                <a:lnTo>
                  <a:pt x="87525" y="132508"/>
                </a:lnTo>
                <a:lnTo>
                  <a:pt x="87383" y="120497"/>
                </a:lnTo>
                <a:lnTo>
                  <a:pt x="87383" y="318968"/>
                </a:lnTo>
                <a:lnTo>
                  <a:pt x="94185" y="275332"/>
                </a:lnTo>
                <a:lnTo>
                  <a:pt x="94516" y="262876"/>
                </a:lnTo>
                <a:close/>
              </a:path>
            </a:pathLst>
          </a:custGeom>
          <a:solidFill>
            <a:srgbClr val="000000"/>
          </a:solidFill>
        </p:spPr>
        <p:txBody>
          <a:bodyPr wrap="square" lIns="0" tIns="0" rIns="0" bIns="0" rtlCol="0"/>
          <a:lstStyle/>
          <a:p>
            <a:endParaRPr sz="1588"/>
          </a:p>
        </p:txBody>
      </p:sp>
      <p:sp>
        <p:nvSpPr>
          <p:cNvPr id="14" name="object 14"/>
          <p:cNvSpPr/>
          <p:nvPr/>
        </p:nvSpPr>
        <p:spPr>
          <a:xfrm>
            <a:off x="5348008" y="5590791"/>
            <a:ext cx="142875" cy="677956"/>
          </a:xfrm>
          <a:custGeom>
            <a:avLst/>
            <a:gdLst/>
            <a:ahLst/>
            <a:cxnLst/>
            <a:rect l="l" t="t" r="r" b="b"/>
            <a:pathLst>
              <a:path w="161925" h="768350">
                <a:moveTo>
                  <a:pt x="762" y="387096"/>
                </a:moveTo>
                <a:lnTo>
                  <a:pt x="762" y="381762"/>
                </a:lnTo>
                <a:lnTo>
                  <a:pt x="0" y="381762"/>
                </a:lnTo>
                <a:lnTo>
                  <a:pt x="0" y="387096"/>
                </a:lnTo>
                <a:lnTo>
                  <a:pt x="762" y="387096"/>
                </a:lnTo>
                <a:close/>
              </a:path>
              <a:path w="161925" h="768350">
                <a:moveTo>
                  <a:pt x="85001" y="323334"/>
                </a:moveTo>
                <a:lnTo>
                  <a:pt x="85001" y="265152"/>
                </a:lnTo>
                <a:lnTo>
                  <a:pt x="84578" y="277579"/>
                </a:lnTo>
                <a:lnTo>
                  <a:pt x="83654" y="289531"/>
                </a:lnTo>
                <a:lnTo>
                  <a:pt x="82156" y="300921"/>
                </a:lnTo>
                <a:lnTo>
                  <a:pt x="80010" y="311658"/>
                </a:lnTo>
                <a:lnTo>
                  <a:pt x="78384" y="315670"/>
                </a:lnTo>
                <a:lnTo>
                  <a:pt x="74676" y="323088"/>
                </a:lnTo>
                <a:lnTo>
                  <a:pt x="74676" y="322326"/>
                </a:lnTo>
                <a:lnTo>
                  <a:pt x="66241" y="333477"/>
                </a:lnTo>
                <a:lnTo>
                  <a:pt x="56079" y="341451"/>
                </a:lnTo>
                <a:lnTo>
                  <a:pt x="44156" y="348369"/>
                </a:lnTo>
                <a:lnTo>
                  <a:pt x="31643" y="354741"/>
                </a:lnTo>
                <a:lnTo>
                  <a:pt x="19712" y="361075"/>
                </a:lnTo>
                <a:lnTo>
                  <a:pt x="9536" y="367880"/>
                </a:lnTo>
                <a:lnTo>
                  <a:pt x="2286" y="375666"/>
                </a:lnTo>
                <a:lnTo>
                  <a:pt x="1524" y="377952"/>
                </a:lnTo>
                <a:lnTo>
                  <a:pt x="1524" y="378714"/>
                </a:lnTo>
                <a:lnTo>
                  <a:pt x="762" y="378714"/>
                </a:lnTo>
                <a:lnTo>
                  <a:pt x="762" y="390144"/>
                </a:lnTo>
                <a:lnTo>
                  <a:pt x="1524" y="390906"/>
                </a:lnTo>
                <a:lnTo>
                  <a:pt x="2286" y="393192"/>
                </a:lnTo>
                <a:lnTo>
                  <a:pt x="9906" y="401123"/>
                </a:lnTo>
                <a:lnTo>
                  <a:pt x="9906" y="381762"/>
                </a:lnTo>
                <a:lnTo>
                  <a:pt x="11430" y="378714"/>
                </a:lnTo>
                <a:lnTo>
                  <a:pt x="16446" y="374611"/>
                </a:lnTo>
                <a:lnTo>
                  <a:pt x="23291" y="369303"/>
                </a:lnTo>
                <a:lnTo>
                  <a:pt x="28956" y="366522"/>
                </a:lnTo>
                <a:lnTo>
                  <a:pt x="35814" y="363474"/>
                </a:lnTo>
                <a:lnTo>
                  <a:pt x="42672" y="359664"/>
                </a:lnTo>
                <a:lnTo>
                  <a:pt x="77724" y="334518"/>
                </a:lnTo>
                <a:lnTo>
                  <a:pt x="82296" y="327660"/>
                </a:lnTo>
                <a:lnTo>
                  <a:pt x="83058" y="327660"/>
                </a:lnTo>
                <a:lnTo>
                  <a:pt x="83058" y="326898"/>
                </a:lnTo>
                <a:lnTo>
                  <a:pt x="85001" y="323334"/>
                </a:lnTo>
                <a:close/>
              </a:path>
              <a:path w="161925" h="768350">
                <a:moveTo>
                  <a:pt x="10668" y="381000"/>
                </a:moveTo>
                <a:lnTo>
                  <a:pt x="9906" y="381762"/>
                </a:lnTo>
                <a:lnTo>
                  <a:pt x="9906" y="383286"/>
                </a:lnTo>
                <a:lnTo>
                  <a:pt x="10668" y="381000"/>
                </a:lnTo>
                <a:close/>
              </a:path>
              <a:path w="161925" h="768350">
                <a:moveTo>
                  <a:pt x="89916" y="529590"/>
                </a:moveTo>
                <a:lnTo>
                  <a:pt x="89077" y="478941"/>
                </a:lnTo>
                <a:lnTo>
                  <a:pt x="77622" y="442552"/>
                </a:lnTo>
                <a:lnTo>
                  <a:pt x="46716" y="414315"/>
                </a:lnTo>
                <a:lnTo>
                  <a:pt x="35669" y="407968"/>
                </a:lnTo>
                <a:lnTo>
                  <a:pt x="24761" y="401417"/>
                </a:lnTo>
                <a:lnTo>
                  <a:pt x="14478" y="393954"/>
                </a:lnTo>
                <a:lnTo>
                  <a:pt x="11430" y="390906"/>
                </a:lnTo>
                <a:lnTo>
                  <a:pt x="10668" y="388620"/>
                </a:lnTo>
                <a:lnTo>
                  <a:pt x="10668" y="389382"/>
                </a:lnTo>
                <a:lnTo>
                  <a:pt x="9906" y="387096"/>
                </a:lnTo>
                <a:lnTo>
                  <a:pt x="9906" y="401123"/>
                </a:lnTo>
                <a:lnTo>
                  <a:pt x="22347" y="409946"/>
                </a:lnTo>
                <a:lnTo>
                  <a:pt x="33314" y="417324"/>
                </a:lnTo>
                <a:lnTo>
                  <a:pt x="42943" y="423683"/>
                </a:lnTo>
                <a:lnTo>
                  <a:pt x="51301" y="429386"/>
                </a:lnTo>
                <a:lnTo>
                  <a:pt x="76419" y="460663"/>
                </a:lnTo>
                <a:lnTo>
                  <a:pt x="80610" y="655401"/>
                </a:lnTo>
                <a:lnTo>
                  <a:pt x="82971" y="664990"/>
                </a:lnTo>
                <a:lnTo>
                  <a:pt x="86136" y="674438"/>
                </a:lnTo>
                <a:lnTo>
                  <a:pt x="86403" y="675058"/>
                </a:lnTo>
                <a:lnTo>
                  <a:pt x="86403" y="606884"/>
                </a:lnTo>
                <a:lnTo>
                  <a:pt x="86742" y="592184"/>
                </a:lnTo>
                <a:lnTo>
                  <a:pt x="87430" y="575885"/>
                </a:lnTo>
                <a:lnTo>
                  <a:pt x="89916" y="529590"/>
                </a:lnTo>
                <a:close/>
              </a:path>
              <a:path w="161925" h="768350">
                <a:moveTo>
                  <a:pt x="80610" y="655401"/>
                </a:moveTo>
                <a:lnTo>
                  <a:pt x="80610" y="494617"/>
                </a:lnTo>
                <a:lnTo>
                  <a:pt x="80604" y="510629"/>
                </a:lnTo>
                <a:lnTo>
                  <a:pt x="80010" y="529590"/>
                </a:lnTo>
                <a:lnTo>
                  <a:pt x="78384" y="559246"/>
                </a:lnTo>
                <a:lnTo>
                  <a:pt x="77095" y="593444"/>
                </a:lnTo>
                <a:lnTo>
                  <a:pt x="76877" y="608114"/>
                </a:lnTo>
                <a:lnTo>
                  <a:pt x="77041" y="621426"/>
                </a:lnTo>
                <a:lnTo>
                  <a:pt x="77665" y="633630"/>
                </a:lnTo>
                <a:lnTo>
                  <a:pt x="78805" y="644753"/>
                </a:lnTo>
                <a:lnTo>
                  <a:pt x="80551" y="655160"/>
                </a:lnTo>
                <a:lnTo>
                  <a:pt x="80610" y="655401"/>
                </a:lnTo>
                <a:close/>
              </a:path>
              <a:path w="161925" h="768350">
                <a:moveTo>
                  <a:pt x="160782" y="6858"/>
                </a:moveTo>
                <a:lnTo>
                  <a:pt x="153924" y="0"/>
                </a:lnTo>
                <a:lnTo>
                  <a:pt x="151638" y="2286"/>
                </a:lnTo>
                <a:lnTo>
                  <a:pt x="143238" y="7679"/>
                </a:lnTo>
                <a:lnTo>
                  <a:pt x="109687" y="30997"/>
                </a:lnTo>
                <a:lnTo>
                  <a:pt x="82912" y="72083"/>
                </a:lnTo>
                <a:lnTo>
                  <a:pt x="78486" y="101346"/>
                </a:lnTo>
                <a:lnTo>
                  <a:pt x="78486" y="108204"/>
                </a:lnTo>
                <a:lnTo>
                  <a:pt x="77665" y="122597"/>
                </a:lnTo>
                <a:lnTo>
                  <a:pt x="80610" y="178628"/>
                </a:lnTo>
                <a:lnTo>
                  <a:pt x="83159" y="212480"/>
                </a:lnTo>
                <a:lnTo>
                  <a:pt x="84002" y="225915"/>
                </a:lnTo>
                <a:lnTo>
                  <a:pt x="84640" y="239231"/>
                </a:lnTo>
                <a:lnTo>
                  <a:pt x="84997" y="252340"/>
                </a:lnTo>
                <a:lnTo>
                  <a:pt x="85001" y="323334"/>
                </a:lnTo>
                <a:lnTo>
                  <a:pt x="87383" y="318968"/>
                </a:lnTo>
                <a:lnTo>
                  <a:pt x="87383" y="120497"/>
                </a:lnTo>
                <a:lnTo>
                  <a:pt x="87630" y="108966"/>
                </a:lnTo>
                <a:lnTo>
                  <a:pt x="87630" y="102108"/>
                </a:lnTo>
                <a:lnTo>
                  <a:pt x="96889" y="62703"/>
                </a:lnTo>
                <a:lnTo>
                  <a:pt x="130428" y="26809"/>
                </a:lnTo>
                <a:lnTo>
                  <a:pt x="154686" y="12192"/>
                </a:lnTo>
                <a:lnTo>
                  <a:pt x="157734" y="9144"/>
                </a:lnTo>
                <a:lnTo>
                  <a:pt x="160782" y="6858"/>
                </a:lnTo>
                <a:close/>
              </a:path>
              <a:path w="161925" h="768350">
                <a:moveTo>
                  <a:pt x="161544" y="762762"/>
                </a:moveTo>
                <a:lnTo>
                  <a:pt x="157734" y="758190"/>
                </a:lnTo>
                <a:lnTo>
                  <a:pt x="147421" y="745471"/>
                </a:lnTo>
                <a:lnTo>
                  <a:pt x="136485" y="732961"/>
                </a:lnTo>
                <a:lnTo>
                  <a:pt x="111254" y="700957"/>
                </a:lnTo>
                <a:lnTo>
                  <a:pt x="92524" y="663555"/>
                </a:lnTo>
                <a:lnTo>
                  <a:pt x="86486" y="620190"/>
                </a:lnTo>
                <a:lnTo>
                  <a:pt x="86403" y="606884"/>
                </a:lnTo>
                <a:lnTo>
                  <a:pt x="86403" y="675058"/>
                </a:lnTo>
                <a:lnTo>
                  <a:pt x="107716" y="712317"/>
                </a:lnTo>
                <a:lnTo>
                  <a:pt x="135307" y="746288"/>
                </a:lnTo>
                <a:lnTo>
                  <a:pt x="147066" y="759714"/>
                </a:lnTo>
                <a:lnTo>
                  <a:pt x="150876" y="764286"/>
                </a:lnTo>
                <a:lnTo>
                  <a:pt x="153162" y="768096"/>
                </a:lnTo>
                <a:lnTo>
                  <a:pt x="161544" y="762762"/>
                </a:lnTo>
                <a:close/>
              </a:path>
              <a:path w="161925" h="768350">
                <a:moveTo>
                  <a:pt x="94516" y="262876"/>
                </a:moveTo>
                <a:lnTo>
                  <a:pt x="93375" y="223851"/>
                </a:lnTo>
                <a:lnTo>
                  <a:pt x="88691" y="157673"/>
                </a:lnTo>
                <a:lnTo>
                  <a:pt x="87986" y="144924"/>
                </a:lnTo>
                <a:lnTo>
                  <a:pt x="87525" y="132508"/>
                </a:lnTo>
                <a:lnTo>
                  <a:pt x="87383" y="120497"/>
                </a:lnTo>
                <a:lnTo>
                  <a:pt x="87383" y="318968"/>
                </a:lnTo>
                <a:lnTo>
                  <a:pt x="94185" y="275332"/>
                </a:lnTo>
                <a:lnTo>
                  <a:pt x="94516" y="262876"/>
                </a:lnTo>
                <a:close/>
              </a:path>
            </a:pathLst>
          </a:custGeom>
          <a:solidFill>
            <a:srgbClr val="000000"/>
          </a:solidFill>
        </p:spPr>
        <p:txBody>
          <a:bodyPr wrap="square" lIns="0" tIns="0" rIns="0" bIns="0" rtlCol="0"/>
          <a:lstStyle/>
          <a:p>
            <a:endParaRPr sz="1588"/>
          </a:p>
        </p:txBody>
      </p:sp>
      <p:sp>
        <p:nvSpPr>
          <p:cNvPr id="15" name="object 15"/>
          <p:cNvSpPr/>
          <p:nvPr/>
        </p:nvSpPr>
        <p:spPr>
          <a:xfrm>
            <a:off x="7575177" y="2870452"/>
            <a:ext cx="1613647" cy="67235"/>
          </a:xfrm>
          <a:custGeom>
            <a:avLst/>
            <a:gdLst/>
            <a:ahLst/>
            <a:cxnLst/>
            <a:rect l="l" t="t" r="r" b="b"/>
            <a:pathLst>
              <a:path w="1828800" h="76200">
                <a:moveTo>
                  <a:pt x="1765553" y="44957"/>
                </a:moveTo>
                <a:lnTo>
                  <a:pt x="1765553" y="32003"/>
                </a:lnTo>
                <a:lnTo>
                  <a:pt x="0" y="32003"/>
                </a:lnTo>
                <a:lnTo>
                  <a:pt x="0" y="44957"/>
                </a:lnTo>
                <a:lnTo>
                  <a:pt x="1765553" y="44957"/>
                </a:lnTo>
                <a:close/>
              </a:path>
              <a:path w="1828800" h="76200">
                <a:moveTo>
                  <a:pt x="1828800" y="38099"/>
                </a:moveTo>
                <a:lnTo>
                  <a:pt x="1752600" y="0"/>
                </a:lnTo>
                <a:lnTo>
                  <a:pt x="1752600" y="32003"/>
                </a:lnTo>
                <a:lnTo>
                  <a:pt x="1765553" y="32003"/>
                </a:lnTo>
                <a:lnTo>
                  <a:pt x="1765553" y="69722"/>
                </a:lnTo>
                <a:lnTo>
                  <a:pt x="1828800" y="38099"/>
                </a:lnTo>
                <a:close/>
              </a:path>
              <a:path w="1828800" h="76200">
                <a:moveTo>
                  <a:pt x="1765553" y="69722"/>
                </a:moveTo>
                <a:lnTo>
                  <a:pt x="1765553" y="44957"/>
                </a:lnTo>
                <a:lnTo>
                  <a:pt x="1752600" y="44957"/>
                </a:lnTo>
                <a:lnTo>
                  <a:pt x="1752600" y="76199"/>
                </a:lnTo>
                <a:lnTo>
                  <a:pt x="1765553" y="69722"/>
                </a:lnTo>
                <a:close/>
              </a:path>
            </a:pathLst>
          </a:custGeom>
          <a:solidFill>
            <a:srgbClr val="000000"/>
          </a:solidFill>
        </p:spPr>
        <p:txBody>
          <a:bodyPr wrap="square" lIns="0" tIns="0" rIns="0" bIns="0" rtlCol="0"/>
          <a:lstStyle/>
          <a:p>
            <a:endParaRPr sz="1588"/>
          </a:p>
        </p:txBody>
      </p:sp>
      <p:sp>
        <p:nvSpPr>
          <p:cNvPr id="16" name="object 16"/>
          <p:cNvSpPr/>
          <p:nvPr/>
        </p:nvSpPr>
        <p:spPr>
          <a:xfrm>
            <a:off x="8348383" y="2433422"/>
            <a:ext cx="67235" cy="672353"/>
          </a:xfrm>
          <a:custGeom>
            <a:avLst/>
            <a:gdLst/>
            <a:ahLst/>
            <a:cxnLst/>
            <a:rect l="l" t="t" r="r" b="b"/>
            <a:pathLst>
              <a:path w="76200" h="762000">
                <a:moveTo>
                  <a:pt x="76200" y="76199"/>
                </a:moveTo>
                <a:lnTo>
                  <a:pt x="38100" y="0"/>
                </a:lnTo>
                <a:lnTo>
                  <a:pt x="0" y="76199"/>
                </a:lnTo>
                <a:lnTo>
                  <a:pt x="32003" y="76199"/>
                </a:lnTo>
                <a:lnTo>
                  <a:pt x="32003" y="64007"/>
                </a:lnTo>
                <a:lnTo>
                  <a:pt x="44957" y="64007"/>
                </a:lnTo>
                <a:lnTo>
                  <a:pt x="44957" y="76199"/>
                </a:lnTo>
                <a:lnTo>
                  <a:pt x="76200" y="76199"/>
                </a:lnTo>
                <a:close/>
              </a:path>
              <a:path w="76200" h="762000">
                <a:moveTo>
                  <a:pt x="44957" y="76199"/>
                </a:moveTo>
                <a:lnTo>
                  <a:pt x="44957" y="64007"/>
                </a:lnTo>
                <a:lnTo>
                  <a:pt x="32003" y="64007"/>
                </a:lnTo>
                <a:lnTo>
                  <a:pt x="32003" y="76199"/>
                </a:lnTo>
                <a:lnTo>
                  <a:pt x="44957" y="76199"/>
                </a:lnTo>
                <a:close/>
              </a:path>
              <a:path w="76200" h="762000">
                <a:moveTo>
                  <a:pt x="44957" y="761999"/>
                </a:moveTo>
                <a:lnTo>
                  <a:pt x="44957" y="76199"/>
                </a:lnTo>
                <a:lnTo>
                  <a:pt x="32003" y="76199"/>
                </a:lnTo>
                <a:lnTo>
                  <a:pt x="32003" y="761999"/>
                </a:lnTo>
                <a:lnTo>
                  <a:pt x="44957" y="761999"/>
                </a:lnTo>
                <a:close/>
              </a:path>
            </a:pathLst>
          </a:custGeom>
          <a:solidFill>
            <a:srgbClr val="000000"/>
          </a:solidFill>
        </p:spPr>
        <p:txBody>
          <a:bodyPr wrap="square" lIns="0" tIns="0" rIns="0" bIns="0" rtlCol="0"/>
          <a:lstStyle/>
          <a:p>
            <a:endParaRPr sz="1588"/>
          </a:p>
        </p:txBody>
      </p:sp>
      <p:sp>
        <p:nvSpPr>
          <p:cNvPr id="17" name="object 17"/>
          <p:cNvSpPr/>
          <p:nvPr/>
        </p:nvSpPr>
        <p:spPr>
          <a:xfrm>
            <a:off x="7575176" y="2904069"/>
            <a:ext cx="806824" cy="0"/>
          </a:xfrm>
          <a:custGeom>
            <a:avLst/>
            <a:gdLst/>
            <a:ahLst/>
            <a:cxnLst/>
            <a:rect l="l" t="t" r="r" b="b"/>
            <a:pathLst>
              <a:path w="914400">
                <a:moveTo>
                  <a:pt x="0" y="0"/>
                </a:moveTo>
                <a:lnTo>
                  <a:pt x="914400" y="0"/>
                </a:lnTo>
              </a:path>
            </a:pathLst>
          </a:custGeom>
          <a:ln w="39370">
            <a:solidFill>
              <a:srgbClr val="336666"/>
            </a:solidFill>
          </a:ln>
        </p:spPr>
        <p:txBody>
          <a:bodyPr wrap="square" lIns="0" tIns="0" rIns="0" bIns="0" rtlCol="0"/>
          <a:lstStyle/>
          <a:p>
            <a:endParaRPr sz="1588"/>
          </a:p>
        </p:txBody>
      </p:sp>
      <p:sp>
        <p:nvSpPr>
          <p:cNvPr id="18" name="object 18"/>
          <p:cNvSpPr/>
          <p:nvPr/>
        </p:nvSpPr>
        <p:spPr>
          <a:xfrm>
            <a:off x="8382000" y="2635463"/>
            <a:ext cx="739588" cy="0"/>
          </a:xfrm>
          <a:custGeom>
            <a:avLst/>
            <a:gdLst/>
            <a:ahLst/>
            <a:cxnLst/>
            <a:rect l="l" t="t" r="r" b="b"/>
            <a:pathLst>
              <a:path w="838200">
                <a:moveTo>
                  <a:pt x="0" y="0"/>
                </a:moveTo>
                <a:lnTo>
                  <a:pt x="838200" y="0"/>
                </a:lnTo>
              </a:path>
            </a:pathLst>
          </a:custGeom>
          <a:ln w="29464">
            <a:solidFill>
              <a:srgbClr val="336666"/>
            </a:solidFill>
          </a:ln>
        </p:spPr>
        <p:txBody>
          <a:bodyPr wrap="square" lIns="0" tIns="0" rIns="0" bIns="0" rtlCol="0"/>
          <a:lstStyle/>
          <a:p>
            <a:endParaRPr sz="1588"/>
          </a:p>
        </p:txBody>
      </p:sp>
      <p:sp>
        <p:nvSpPr>
          <p:cNvPr id="19" name="object 19"/>
          <p:cNvSpPr txBox="1"/>
          <p:nvPr/>
        </p:nvSpPr>
        <p:spPr>
          <a:xfrm>
            <a:off x="8168414" y="2513135"/>
            <a:ext cx="96371" cy="162993"/>
          </a:xfrm>
          <a:prstGeom prst="rect">
            <a:avLst/>
          </a:prstGeom>
        </p:spPr>
        <p:txBody>
          <a:bodyPr vert="horz" wrap="square" lIns="0" tIns="0" rIns="0" bIns="0" rtlCol="0">
            <a:spAutoFit/>
          </a:bodyPr>
          <a:lstStyle/>
          <a:p>
            <a:pPr marL="11206"/>
            <a:r>
              <a:rPr sz="1059" dirty="0">
                <a:latin typeface="Tahoma"/>
                <a:cs typeface="Tahoma"/>
              </a:rPr>
              <a:t>1</a:t>
            </a:r>
            <a:endParaRPr sz="1059">
              <a:latin typeface="Tahoma"/>
              <a:cs typeface="Tahoma"/>
            </a:endParaRPr>
          </a:p>
        </p:txBody>
      </p:sp>
      <p:sp>
        <p:nvSpPr>
          <p:cNvPr id="20" name="object 20"/>
          <p:cNvSpPr/>
          <p:nvPr/>
        </p:nvSpPr>
        <p:spPr>
          <a:xfrm>
            <a:off x="7575177" y="3811746"/>
            <a:ext cx="1680882" cy="67235"/>
          </a:xfrm>
          <a:custGeom>
            <a:avLst/>
            <a:gdLst/>
            <a:ahLst/>
            <a:cxnLst/>
            <a:rect l="l" t="t" r="r" b="b"/>
            <a:pathLst>
              <a:path w="1905000" h="76200">
                <a:moveTo>
                  <a:pt x="1841753" y="44958"/>
                </a:moveTo>
                <a:lnTo>
                  <a:pt x="1841753" y="32004"/>
                </a:lnTo>
                <a:lnTo>
                  <a:pt x="0" y="32004"/>
                </a:lnTo>
                <a:lnTo>
                  <a:pt x="0" y="44958"/>
                </a:lnTo>
                <a:lnTo>
                  <a:pt x="1841753" y="44958"/>
                </a:lnTo>
                <a:close/>
              </a:path>
              <a:path w="1905000" h="76200">
                <a:moveTo>
                  <a:pt x="1905000" y="38100"/>
                </a:moveTo>
                <a:lnTo>
                  <a:pt x="1828800" y="0"/>
                </a:lnTo>
                <a:lnTo>
                  <a:pt x="1828800" y="32004"/>
                </a:lnTo>
                <a:lnTo>
                  <a:pt x="1841753" y="32004"/>
                </a:lnTo>
                <a:lnTo>
                  <a:pt x="1841753" y="69723"/>
                </a:lnTo>
                <a:lnTo>
                  <a:pt x="1905000" y="38100"/>
                </a:lnTo>
                <a:close/>
              </a:path>
              <a:path w="1905000" h="76200">
                <a:moveTo>
                  <a:pt x="1841753" y="69723"/>
                </a:moveTo>
                <a:lnTo>
                  <a:pt x="1841753" y="44958"/>
                </a:lnTo>
                <a:lnTo>
                  <a:pt x="1828800" y="44958"/>
                </a:lnTo>
                <a:lnTo>
                  <a:pt x="1828800" y="76200"/>
                </a:lnTo>
                <a:lnTo>
                  <a:pt x="1841753" y="69723"/>
                </a:lnTo>
                <a:close/>
              </a:path>
            </a:pathLst>
          </a:custGeom>
          <a:solidFill>
            <a:srgbClr val="000000"/>
          </a:solidFill>
        </p:spPr>
        <p:txBody>
          <a:bodyPr wrap="square" lIns="0" tIns="0" rIns="0" bIns="0" rtlCol="0"/>
          <a:lstStyle/>
          <a:p>
            <a:endParaRPr sz="1588"/>
          </a:p>
        </p:txBody>
      </p:sp>
      <p:sp>
        <p:nvSpPr>
          <p:cNvPr id="21" name="object 21"/>
          <p:cNvSpPr/>
          <p:nvPr/>
        </p:nvSpPr>
        <p:spPr>
          <a:xfrm>
            <a:off x="8348383" y="3374716"/>
            <a:ext cx="67235" cy="806824"/>
          </a:xfrm>
          <a:custGeom>
            <a:avLst/>
            <a:gdLst/>
            <a:ahLst/>
            <a:cxnLst/>
            <a:rect l="l" t="t" r="r" b="b"/>
            <a:pathLst>
              <a:path w="76200" h="914400">
                <a:moveTo>
                  <a:pt x="76200" y="76200"/>
                </a:moveTo>
                <a:lnTo>
                  <a:pt x="38100" y="0"/>
                </a:lnTo>
                <a:lnTo>
                  <a:pt x="0" y="76200"/>
                </a:lnTo>
                <a:lnTo>
                  <a:pt x="32003" y="76200"/>
                </a:lnTo>
                <a:lnTo>
                  <a:pt x="32003" y="64008"/>
                </a:lnTo>
                <a:lnTo>
                  <a:pt x="44957" y="64008"/>
                </a:lnTo>
                <a:lnTo>
                  <a:pt x="44957" y="76200"/>
                </a:lnTo>
                <a:lnTo>
                  <a:pt x="76200" y="76200"/>
                </a:lnTo>
                <a:close/>
              </a:path>
              <a:path w="76200" h="914400">
                <a:moveTo>
                  <a:pt x="44957" y="76200"/>
                </a:moveTo>
                <a:lnTo>
                  <a:pt x="44957" y="64008"/>
                </a:lnTo>
                <a:lnTo>
                  <a:pt x="32003" y="64008"/>
                </a:lnTo>
                <a:lnTo>
                  <a:pt x="32003" y="76200"/>
                </a:lnTo>
                <a:lnTo>
                  <a:pt x="44957" y="76200"/>
                </a:lnTo>
                <a:close/>
              </a:path>
              <a:path w="76200" h="914400">
                <a:moveTo>
                  <a:pt x="44957" y="914400"/>
                </a:moveTo>
                <a:lnTo>
                  <a:pt x="44957" y="76200"/>
                </a:lnTo>
                <a:lnTo>
                  <a:pt x="32003" y="76200"/>
                </a:lnTo>
                <a:lnTo>
                  <a:pt x="32003" y="914400"/>
                </a:lnTo>
                <a:lnTo>
                  <a:pt x="44957" y="914400"/>
                </a:lnTo>
                <a:close/>
              </a:path>
            </a:pathLst>
          </a:custGeom>
          <a:solidFill>
            <a:srgbClr val="000000"/>
          </a:solidFill>
        </p:spPr>
        <p:txBody>
          <a:bodyPr wrap="square" lIns="0" tIns="0" rIns="0" bIns="0" rtlCol="0"/>
          <a:lstStyle/>
          <a:p>
            <a:endParaRPr sz="1588"/>
          </a:p>
        </p:txBody>
      </p:sp>
      <p:sp>
        <p:nvSpPr>
          <p:cNvPr id="22" name="object 22"/>
          <p:cNvSpPr/>
          <p:nvPr/>
        </p:nvSpPr>
        <p:spPr>
          <a:xfrm>
            <a:off x="7642412" y="4114640"/>
            <a:ext cx="739588" cy="0"/>
          </a:xfrm>
          <a:custGeom>
            <a:avLst/>
            <a:gdLst/>
            <a:ahLst/>
            <a:cxnLst/>
            <a:rect l="l" t="t" r="r" b="b"/>
            <a:pathLst>
              <a:path w="838200">
                <a:moveTo>
                  <a:pt x="0" y="0"/>
                </a:moveTo>
                <a:lnTo>
                  <a:pt x="838200" y="0"/>
                </a:lnTo>
              </a:path>
            </a:pathLst>
          </a:custGeom>
          <a:ln w="38100">
            <a:solidFill>
              <a:srgbClr val="336666"/>
            </a:solidFill>
          </a:ln>
        </p:spPr>
        <p:txBody>
          <a:bodyPr wrap="square" lIns="0" tIns="0" rIns="0" bIns="0" rtlCol="0"/>
          <a:lstStyle/>
          <a:p>
            <a:endParaRPr sz="1588"/>
          </a:p>
        </p:txBody>
      </p:sp>
      <p:sp>
        <p:nvSpPr>
          <p:cNvPr id="23" name="object 23"/>
          <p:cNvSpPr/>
          <p:nvPr/>
        </p:nvSpPr>
        <p:spPr>
          <a:xfrm>
            <a:off x="8382000" y="3576757"/>
            <a:ext cx="874059" cy="0"/>
          </a:xfrm>
          <a:custGeom>
            <a:avLst/>
            <a:gdLst/>
            <a:ahLst/>
            <a:cxnLst/>
            <a:rect l="l" t="t" r="r" b="b"/>
            <a:pathLst>
              <a:path w="990600">
                <a:moveTo>
                  <a:pt x="0" y="0"/>
                </a:moveTo>
                <a:lnTo>
                  <a:pt x="990600" y="0"/>
                </a:lnTo>
              </a:path>
            </a:pathLst>
          </a:custGeom>
          <a:ln w="29464">
            <a:solidFill>
              <a:srgbClr val="336666"/>
            </a:solidFill>
          </a:ln>
        </p:spPr>
        <p:txBody>
          <a:bodyPr wrap="square" lIns="0" tIns="0" rIns="0" bIns="0" rtlCol="0"/>
          <a:lstStyle/>
          <a:p>
            <a:endParaRPr sz="1588"/>
          </a:p>
        </p:txBody>
      </p:sp>
      <p:sp>
        <p:nvSpPr>
          <p:cNvPr id="24" name="object 24"/>
          <p:cNvSpPr/>
          <p:nvPr/>
        </p:nvSpPr>
        <p:spPr>
          <a:xfrm>
            <a:off x="6835588" y="2761530"/>
            <a:ext cx="268941" cy="151279"/>
          </a:xfrm>
          <a:custGeom>
            <a:avLst/>
            <a:gdLst/>
            <a:ahLst/>
            <a:cxnLst/>
            <a:rect l="l" t="t" r="r" b="b"/>
            <a:pathLst>
              <a:path w="304800" h="171450">
                <a:moveTo>
                  <a:pt x="162305" y="114300"/>
                </a:moveTo>
                <a:lnTo>
                  <a:pt x="162305" y="57150"/>
                </a:lnTo>
                <a:lnTo>
                  <a:pt x="0" y="57150"/>
                </a:lnTo>
                <a:lnTo>
                  <a:pt x="0" y="114300"/>
                </a:lnTo>
                <a:lnTo>
                  <a:pt x="162305" y="114300"/>
                </a:lnTo>
                <a:close/>
              </a:path>
              <a:path w="304800" h="171450">
                <a:moveTo>
                  <a:pt x="304800" y="85343"/>
                </a:moveTo>
                <a:lnTo>
                  <a:pt x="133350" y="0"/>
                </a:lnTo>
                <a:lnTo>
                  <a:pt x="133350" y="57150"/>
                </a:lnTo>
                <a:lnTo>
                  <a:pt x="162305" y="57150"/>
                </a:lnTo>
                <a:lnTo>
                  <a:pt x="162305" y="156907"/>
                </a:lnTo>
                <a:lnTo>
                  <a:pt x="304800" y="85343"/>
                </a:lnTo>
                <a:close/>
              </a:path>
              <a:path w="304800" h="171450">
                <a:moveTo>
                  <a:pt x="162305" y="156907"/>
                </a:moveTo>
                <a:lnTo>
                  <a:pt x="162305" y="114300"/>
                </a:lnTo>
                <a:lnTo>
                  <a:pt x="133350" y="114300"/>
                </a:lnTo>
                <a:lnTo>
                  <a:pt x="133350" y="171450"/>
                </a:lnTo>
                <a:lnTo>
                  <a:pt x="162305" y="156907"/>
                </a:lnTo>
                <a:close/>
              </a:path>
            </a:pathLst>
          </a:custGeom>
          <a:solidFill>
            <a:srgbClr val="800000"/>
          </a:solidFill>
        </p:spPr>
        <p:txBody>
          <a:bodyPr wrap="square" lIns="0" tIns="0" rIns="0" bIns="0" rtlCol="0"/>
          <a:lstStyle/>
          <a:p>
            <a:endParaRPr sz="1588"/>
          </a:p>
        </p:txBody>
      </p:sp>
      <p:sp>
        <p:nvSpPr>
          <p:cNvPr id="25" name="object 25"/>
          <p:cNvSpPr/>
          <p:nvPr/>
        </p:nvSpPr>
        <p:spPr>
          <a:xfrm>
            <a:off x="6835588" y="3702824"/>
            <a:ext cx="268941" cy="151279"/>
          </a:xfrm>
          <a:custGeom>
            <a:avLst/>
            <a:gdLst/>
            <a:ahLst/>
            <a:cxnLst/>
            <a:rect l="l" t="t" r="r" b="b"/>
            <a:pathLst>
              <a:path w="304800" h="171450">
                <a:moveTo>
                  <a:pt x="162305" y="114300"/>
                </a:moveTo>
                <a:lnTo>
                  <a:pt x="162305" y="57150"/>
                </a:lnTo>
                <a:lnTo>
                  <a:pt x="0" y="57150"/>
                </a:lnTo>
                <a:lnTo>
                  <a:pt x="0" y="114300"/>
                </a:lnTo>
                <a:lnTo>
                  <a:pt x="162305" y="114300"/>
                </a:lnTo>
                <a:close/>
              </a:path>
              <a:path w="304800" h="171450">
                <a:moveTo>
                  <a:pt x="304800" y="85344"/>
                </a:moveTo>
                <a:lnTo>
                  <a:pt x="133350" y="0"/>
                </a:lnTo>
                <a:lnTo>
                  <a:pt x="133350" y="57150"/>
                </a:lnTo>
                <a:lnTo>
                  <a:pt x="162305" y="57150"/>
                </a:lnTo>
                <a:lnTo>
                  <a:pt x="162305" y="156907"/>
                </a:lnTo>
                <a:lnTo>
                  <a:pt x="304800" y="85344"/>
                </a:lnTo>
                <a:close/>
              </a:path>
              <a:path w="304800" h="171450">
                <a:moveTo>
                  <a:pt x="162305" y="156907"/>
                </a:moveTo>
                <a:lnTo>
                  <a:pt x="162305" y="114300"/>
                </a:lnTo>
                <a:lnTo>
                  <a:pt x="133350" y="114300"/>
                </a:lnTo>
                <a:lnTo>
                  <a:pt x="133350" y="171450"/>
                </a:lnTo>
                <a:lnTo>
                  <a:pt x="162305" y="156907"/>
                </a:lnTo>
                <a:close/>
              </a:path>
            </a:pathLst>
          </a:custGeom>
          <a:solidFill>
            <a:srgbClr val="800000"/>
          </a:solidFill>
        </p:spPr>
        <p:txBody>
          <a:bodyPr wrap="square" lIns="0" tIns="0" rIns="0" bIns="0" rtlCol="0"/>
          <a:lstStyle/>
          <a:p>
            <a:endParaRPr sz="1588"/>
          </a:p>
        </p:txBody>
      </p:sp>
      <p:sp>
        <p:nvSpPr>
          <p:cNvPr id="26" name="object 26"/>
          <p:cNvSpPr/>
          <p:nvPr/>
        </p:nvSpPr>
        <p:spPr>
          <a:xfrm>
            <a:off x="6902824" y="4845824"/>
            <a:ext cx="268941" cy="151279"/>
          </a:xfrm>
          <a:custGeom>
            <a:avLst/>
            <a:gdLst/>
            <a:ahLst/>
            <a:cxnLst/>
            <a:rect l="l" t="t" r="r" b="b"/>
            <a:pathLst>
              <a:path w="304800" h="171450">
                <a:moveTo>
                  <a:pt x="162305" y="114300"/>
                </a:moveTo>
                <a:lnTo>
                  <a:pt x="162305" y="57150"/>
                </a:lnTo>
                <a:lnTo>
                  <a:pt x="0" y="57150"/>
                </a:lnTo>
                <a:lnTo>
                  <a:pt x="0" y="114300"/>
                </a:lnTo>
                <a:lnTo>
                  <a:pt x="162305" y="114300"/>
                </a:lnTo>
                <a:close/>
              </a:path>
              <a:path w="304800" h="171450">
                <a:moveTo>
                  <a:pt x="304800" y="85344"/>
                </a:moveTo>
                <a:lnTo>
                  <a:pt x="133350" y="0"/>
                </a:lnTo>
                <a:lnTo>
                  <a:pt x="133350" y="57150"/>
                </a:lnTo>
                <a:lnTo>
                  <a:pt x="162305" y="57150"/>
                </a:lnTo>
                <a:lnTo>
                  <a:pt x="162305" y="156907"/>
                </a:lnTo>
                <a:lnTo>
                  <a:pt x="304800" y="85344"/>
                </a:lnTo>
                <a:close/>
              </a:path>
              <a:path w="304800" h="171450">
                <a:moveTo>
                  <a:pt x="162305" y="156907"/>
                </a:moveTo>
                <a:lnTo>
                  <a:pt x="162305" y="114300"/>
                </a:lnTo>
                <a:lnTo>
                  <a:pt x="133350" y="114300"/>
                </a:lnTo>
                <a:lnTo>
                  <a:pt x="133350" y="171450"/>
                </a:lnTo>
                <a:lnTo>
                  <a:pt x="162305" y="156907"/>
                </a:lnTo>
                <a:close/>
              </a:path>
            </a:pathLst>
          </a:custGeom>
          <a:solidFill>
            <a:srgbClr val="800000"/>
          </a:solidFill>
        </p:spPr>
        <p:txBody>
          <a:bodyPr wrap="square" lIns="0" tIns="0" rIns="0" bIns="0" rtlCol="0"/>
          <a:lstStyle/>
          <a:p>
            <a:endParaRPr sz="1588"/>
          </a:p>
        </p:txBody>
      </p:sp>
      <p:sp>
        <p:nvSpPr>
          <p:cNvPr id="27" name="object 27"/>
          <p:cNvSpPr/>
          <p:nvPr/>
        </p:nvSpPr>
        <p:spPr>
          <a:xfrm>
            <a:off x="6970059" y="5854353"/>
            <a:ext cx="268941" cy="151279"/>
          </a:xfrm>
          <a:custGeom>
            <a:avLst/>
            <a:gdLst/>
            <a:ahLst/>
            <a:cxnLst/>
            <a:rect l="l" t="t" r="r" b="b"/>
            <a:pathLst>
              <a:path w="304800" h="171450">
                <a:moveTo>
                  <a:pt x="162305" y="114300"/>
                </a:moveTo>
                <a:lnTo>
                  <a:pt x="162305" y="57150"/>
                </a:lnTo>
                <a:lnTo>
                  <a:pt x="0" y="57150"/>
                </a:lnTo>
                <a:lnTo>
                  <a:pt x="0" y="114300"/>
                </a:lnTo>
                <a:lnTo>
                  <a:pt x="162305" y="114300"/>
                </a:lnTo>
                <a:close/>
              </a:path>
              <a:path w="304800" h="171450">
                <a:moveTo>
                  <a:pt x="304800" y="85344"/>
                </a:moveTo>
                <a:lnTo>
                  <a:pt x="133350" y="0"/>
                </a:lnTo>
                <a:lnTo>
                  <a:pt x="133350" y="57150"/>
                </a:lnTo>
                <a:lnTo>
                  <a:pt x="162305" y="57150"/>
                </a:lnTo>
                <a:lnTo>
                  <a:pt x="162305" y="156907"/>
                </a:lnTo>
                <a:lnTo>
                  <a:pt x="304800" y="85344"/>
                </a:lnTo>
                <a:close/>
              </a:path>
              <a:path w="304800" h="171450">
                <a:moveTo>
                  <a:pt x="162305" y="156907"/>
                </a:moveTo>
                <a:lnTo>
                  <a:pt x="162305" y="114300"/>
                </a:lnTo>
                <a:lnTo>
                  <a:pt x="133350" y="114300"/>
                </a:lnTo>
                <a:lnTo>
                  <a:pt x="133350" y="171450"/>
                </a:lnTo>
                <a:lnTo>
                  <a:pt x="162305" y="156907"/>
                </a:lnTo>
                <a:close/>
              </a:path>
            </a:pathLst>
          </a:custGeom>
          <a:solidFill>
            <a:srgbClr val="800000"/>
          </a:solidFill>
        </p:spPr>
        <p:txBody>
          <a:bodyPr wrap="square" lIns="0" tIns="0" rIns="0" bIns="0" rtlCol="0"/>
          <a:lstStyle/>
          <a:p>
            <a:endParaRPr sz="1588"/>
          </a:p>
        </p:txBody>
      </p:sp>
      <p:sp>
        <p:nvSpPr>
          <p:cNvPr id="28" name="object 28"/>
          <p:cNvSpPr txBox="1"/>
          <p:nvPr/>
        </p:nvSpPr>
        <p:spPr>
          <a:xfrm>
            <a:off x="8168414" y="3454429"/>
            <a:ext cx="96371" cy="162993"/>
          </a:xfrm>
          <a:prstGeom prst="rect">
            <a:avLst/>
          </a:prstGeom>
        </p:spPr>
        <p:txBody>
          <a:bodyPr vert="horz" wrap="square" lIns="0" tIns="0" rIns="0" bIns="0" rtlCol="0">
            <a:spAutoFit/>
          </a:bodyPr>
          <a:lstStyle/>
          <a:p>
            <a:pPr marL="11206"/>
            <a:r>
              <a:rPr sz="1059" dirty="0">
                <a:latin typeface="Tahoma"/>
                <a:cs typeface="Tahoma"/>
              </a:rPr>
              <a:t>1</a:t>
            </a:r>
            <a:endParaRPr sz="1059">
              <a:latin typeface="Tahoma"/>
              <a:cs typeface="Tahoma"/>
            </a:endParaRPr>
          </a:p>
        </p:txBody>
      </p:sp>
      <p:sp>
        <p:nvSpPr>
          <p:cNvPr id="29" name="object 29"/>
          <p:cNvSpPr txBox="1"/>
          <p:nvPr/>
        </p:nvSpPr>
        <p:spPr>
          <a:xfrm>
            <a:off x="8437356" y="4059546"/>
            <a:ext cx="145116" cy="162993"/>
          </a:xfrm>
          <a:prstGeom prst="rect">
            <a:avLst/>
          </a:prstGeom>
        </p:spPr>
        <p:txBody>
          <a:bodyPr vert="horz" wrap="square" lIns="0" tIns="0" rIns="0" bIns="0" rtlCol="0">
            <a:spAutoFit/>
          </a:bodyPr>
          <a:lstStyle/>
          <a:p>
            <a:pPr marL="11206"/>
            <a:r>
              <a:rPr sz="1059" dirty="0">
                <a:latin typeface="Tahoma"/>
                <a:cs typeface="Tahoma"/>
              </a:rPr>
              <a:t>-1</a:t>
            </a:r>
            <a:endParaRPr sz="1059">
              <a:latin typeface="Tahoma"/>
              <a:cs typeface="Tahoma"/>
            </a:endParaRPr>
          </a:p>
        </p:txBody>
      </p:sp>
      <p:sp>
        <p:nvSpPr>
          <p:cNvPr id="30" name="object 30"/>
          <p:cNvSpPr/>
          <p:nvPr/>
        </p:nvSpPr>
        <p:spPr>
          <a:xfrm>
            <a:off x="7709647" y="4887511"/>
            <a:ext cx="1479176" cy="67235"/>
          </a:xfrm>
          <a:custGeom>
            <a:avLst/>
            <a:gdLst/>
            <a:ahLst/>
            <a:cxnLst/>
            <a:rect l="l" t="t" r="r" b="b"/>
            <a:pathLst>
              <a:path w="1676400" h="76200">
                <a:moveTo>
                  <a:pt x="1613153" y="44958"/>
                </a:moveTo>
                <a:lnTo>
                  <a:pt x="1613153" y="32004"/>
                </a:lnTo>
                <a:lnTo>
                  <a:pt x="0" y="32004"/>
                </a:lnTo>
                <a:lnTo>
                  <a:pt x="0" y="44958"/>
                </a:lnTo>
                <a:lnTo>
                  <a:pt x="1613153" y="44958"/>
                </a:lnTo>
                <a:close/>
              </a:path>
              <a:path w="1676400" h="76200">
                <a:moveTo>
                  <a:pt x="1676400" y="38100"/>
                </a:moveTo>
                <a:lnTo>
                  <a:pt x="1600200" y="0"/>
                </a:lnTo>
                <a:lnTo>
                  <a:pt x="1600200" y="32004"/>
                </a:lnTo>
                <a:lnTo>
                  <a:pt x="1613153" y="32004"/>
                </a:lnTo>
                <a:lnTo>
                  <a:pt x="1613153" y="69723"/>
                </a:lnTo>
                <a:lnTo>
                  <a:pt x="1676400" y="38100"/>
                </a:lnTo>
                <a:close/>
              </a:path>
              <a:path w="1676400" h="76200">
                <a:moveTo>
                  <a:pt x="1613153" y="69723"/>
                </a:moveTo>
                <a:lnTo>
                  <a:pt x="1613153" y="44958"/>
                </a:lnTo>
                <a:lnTo>
                  <a:pt x="1600200" y="44958"/>
                </a:lnTo>
                <a:lnTo>
                  <a:pt x="1600200" y="76200"/>
                </a:lnTo>
                <a:lnTo>
                  <a:pt x="1613153" y="69723"/>
                </a:lnTo>
                <a:close/>
              </a:path>
            </a:pathLst>
          </a:custGeom>
          <a:solidFill>
            <a:srgbClr val="000000"/>
          </a:solidFill>
        </p:spPr>
        <p:txBody>
          <a:bodyPr wrap="square" lIns="0" tIns="0" rIns="0" bIns="0" rtlCol="0"/>
          <a:lstStyle/>
          <a:p>
            <a:endParaRPr sz="1588"/>
          </a:p>
        </p:txBody>
      </p:sp>
      <p:sp>
        <p:nvSpPr>
          <p:cNvPr id="31" name="object 31"/>
          <p:cNvSpPr/>
          <p:nvPr/>
        </p:nvSpPr>
        <p:spPr>
          <a:xfrm>
            <a:off x="8348383" y="4383246"/>
            <a:ext cx="67235" cy="1008529"/>
          </a:xfrm>
          <a:custGeom>
            <a:avLst/>
            <a:gdLst/>
            <a:ahLst/>
            <a:cxnLst/>
            <a:rect l="l" t="t" r="r" b="b"/>
            <a:pathLst>
              <a:path w="76200" h="1143000">
                <a:moveTo>
                  <a:pt x="76200" y="76200"/>
                </a:moveTo>
                <a:lnTo>
                  <a:pt x="38100" y="0"/>
                </a:lnTo>
                <a:lnTo>
                  <a:pt x="0" y="76200"/>
                </a:lnTo>
                <a:lnTo>
                  <a:pt x="32003" y="76200"/>
                </a:lnTo>
                <a:lnTo>
                  <a:pt x="32003" y="64008"/>
                </a:lnTo>
                <a:lnTo>
                  <a:pt x="44957" y="64008"/>
                </a:lnTo>
                <a:lnTo>
                  <a:pt x="44957" y="76200"/>
                </a:lnTo>
                <a:lnTo>
                  <a:pt x="76200" y="76200"/>
                </a:lnTo>
                <a:close/>
              </a:path>
              <a:path w="76200" h="1143000">
                <a:moveTo>
                  <a:pt x="44957" y="76200"/>
                </a:moveTo>
                <a:lnTo>
                  <a:pt x="44957" y="64008"/>
                </a:lnTo>
                <a:lnTo>
                  <a:pt x="32003" y="64008"/>
                </a:lnTo>
                <a:lnTo>
                  <a:pt x="32003" y="76200"/>
                </a:lnTo>
                <a:lnTo>
                  <a:pt x="44957" y="76200"/>
                </a:lnTo>
                <a:close/>
              </a:path>
              <a:path w="76200" h="1143000">
                <a:moveTo>
                  <a:pt x="44957" y="1143000"/>
                </a:moveTo>
                <a:lnTo>
                  <a:pt x="44957" y="76200"/>
                </a:lnTo>
                <a:lnTo>
                  <a:pt x="32003" y="76200"/>
                </a:lnTo>
                <a:lnTo>
                  <a:pt x="32003" y="1143000"/>
                </a:lnTo>
                <a:lnTo>
                  <a:pt x="44957" y="1143000"/>
                </a:lnTo>
                <a:close/>
              </a:path>
            </a:pathLst>
          </a:custGeom>
          <a:solidFill>
            <a:srgbClr val="000000"/>
          </a:solidFill>
        </p:spPr>
        <p:txBody>
          <a:bodyPr wrap="square" lIns="0" tIns="0" rIns="0" bIns="0" rtlCol="0"/>
          <a:lstStyle/>
          <a:p>
            <a:endParaRPr sz="1588"/>
          </a:p>
        </p:txBody>
      </p:sp>
      <p:sp>
        <p:nvSpPr>
          <p:cNvPr id="32" name="object 32"/>
          <p:cNvSpPr/>
          <p:nvPr/>
        </p:nvSpPr>
        <p:spPr>
          <a:xfrm>
            <a:off x="7969847" y="4508976"/>
            <a:ext cx="825313" cy="825313"/>
          </a:xfrm>
          <a:custGeom>
            <a:avLst/>
            <a:gdLst/>
            <a:ahLst/>
            <a:cxnLst/>
            <a:rect l="l" t="t" r="r" b="b"/>
            <a:pathLst>
              <a:path w="935354" h="935354">
                <a:moveTo>
                  <a:pt x="934974" y="20574"/>
                </a:moveTo>
                <a:lnTo>
                  <a:pt x="914400" y="0"/>
                </a:lnTo>
                <a:lnTo>
                  <a:pt x="0" y="914400"/>
                </a:lnTo>
                <a:lnTo>
                  <a:pt x="20574" y="934974"/>
                </a:lnTo>
                <a:lnTo>
                  <a:pt x="934974" y="20574"/>
                </a:lnTo>
                <a:close/>
              </a:path>
            </a:pathLst>
          </a:custGeom>
          <a:solidFill>
            <a:srgbClr val="336666"/>
          </a:solidFill>
        </p:spPr>
        <p:txBody>
          <a:bodyPr wrap="square" lIns="0" tIns="0" rIns="0" bIns="0" rtlCol="0"/>
          <a:lstStyle/>
          <a:p>
            <a:endParaRPr sz="1588"/>
          </a:p>
        </p:txBody>
      </p:sp>
      <p:sp>
        <p:nvSpPr>
          <p:cNvPr id="33" name="object 33"/>
          <p:cNvSpPr/>
          <p:nvPr/>
        </p:nvSpPr>
        <p:spPr>
          <a:xfrm>
            <a:off x="7776882" y="6030511"/>
            <a:ext cx="1613647" cy="67235"/>
          </a:xfrm>
          <a:custGeom>
            <a:avLst/>
            <a:gdLst/>
            <a:ahLst/>
            <a:cxnLst/>
            <a:rect l="l" t="t" r="r" b="b"/>
            <a:pathLst>
              <a:path w="1828800" h="76200">
                <a:moveTo>
                  <a:pt x="1765553" y="44957"/>
                </a:moveTo>
                <a:lnTo>
                  <a:pt x="1765553" y="32003"/>
                </a:lnTo>
                <a:lnTo>
                  <a:pt x="0" y="32003"/>
                </a:lnTo>
                <a:lnTo>
                  <a:pt x="0" y="44957"/>
                </a:lnTo>
                <a:lnTo>
                  <a:pt x="1765553" y="44957"/>
                </a:lnTo>
                <a:close/>
              </a:path>
              <a:path w="1828800" h="76200">
                <a:moveTo>
                  <a:pt x="1828800" y="38100"/>
                </a:moveTo>
                <a:lnTo>
                  <a:pt x="1752600" y="0"/>
                </a:lnTo>
                <a:lnTo>
                  <a:pt x="1752600" y="32003"/>
                </a:lnTo>
                <a:lnTo>
                  <a:pt x="1765553" y="32003"/>
                </a:lnTo>
                <a:lnTo>
                  <a:pt x="1765553" y="69723"/>
                </a:lnTo>
                <a:lnTo>
                  <a:pt x="1828800" y="38100"/>
                </a:lnTo>
                <a:close/>
              </a:path>
              <a:path w="1828800" h="76200">
                <a:moveTo>
                  <a:pt x="1765553" y="69723"/>
                </a:moveTo>
                <a:lnTo>
                  <a:pt x="1765553" y="44957"/>
                </a:lnTo>
                <a:lnTo>
                  <a:pt x="1752600" y="44957"/>
                </a:lnTo>
                <a:lnTo>
                  <a:pt x="1752600" y="76200"/>
                </a:lnTo>
                <a:lnTo>
                  <a:pt x="1765553" y="69723"/>
                </a:lnTo>
                <a:close/>
              </a:path>
            </a:pathLst>
          </a:custGeom>
          <a:solidFill>
            <a:srgbClr val="000000"/>
          </a:solidFill>
        </p:spPr>
        <p:txBody>
          <a:bodyPr wrap="square" lIns="0" tIns="0" rIns="0" bIns="0" rtlCol="0"/>
          <a:lstStyle/>
          <a:p>
            <a:endParaRPr sz="1588"/>
          </a:p>
        </p:txBody>
      </p:sp>
      <p:sp>
        <p:nvSpPr>
          <p:cNvPr id="34" name="object 34"/>
          <p:cNvSpPr/>
          <p:nvPr/>
        </p:nvSpPr>
        <p:spPr>
          <a:xfrm>
            <a:off x="8348383" y="5526246"/>
            <a:ext cx="67235" cy="874059"/>
          </a:xfrm>
          <a:custGeom>
            <a:avLst/>
            <a:gdLst/>
            <a:ahLst/>
            <a:cxnLst/>
            <a:rect l="l" t="t" r="r" b="b"/>
            <a:pathLst>
              <a:path w="76200" h="990600">
                <a:moveTo>
                  <a:pt x="76200" y="76200"/>
                </a:moveTo>
                <a:lnTo>
                  <a:pt x="38100" y="0"/>
                </a:lnTo>
                <a:lnTo>
                  <a:pt x="0" y="76200"/>
                </a:lnTo>
                <a:lnTo>
                  <a:pt x="32003" y="76200"/>
                </a:lnTo>
                <a:lnTo>
                  <a:pt x="32003" y="64008"/>
                </a:lnTo>
                <a:lnTo>
                  <a:pt x="44957" y="64008"/>
                </a:lnTo>
                <a:lnTo>
                  <a:pt x="44957" y="76200"/>
                </a:lnTo>
                <a:lnTo>
                  <a:pt x="76200" y="76200"/>
                </a:lnTo>
                <a:close/>
              </a:path>
              <a:path w="76200" h="990600">
                <a:moveTo>
                  <a:pt x="44957" y="76200"/>
                </a:moveTo>
                <a:lnTo>
                  <a:pt x="44957" y="64008"/>
                </a:lnTo>
                <a:lnTo>
                  <a:pt x="32003" y="64008"/>
                </a:lnTo>
                <a:lnTo>
                  <a:pt x="32003" y="76200"/>
                </a:lnTo>
                <a:lnTo>
                  <a:pt x="44957" y="76200"/>
                </a:lnTo>
                <a:close/>
              </a:path>
              <a:path w="76200" h="990600">
                <a:moveTo>
                  <a:pt x="44957" y="990600"/>
                </a:moveTo>
                <a:lnTo>
                  <a:pt x="44957" y="76200"/>
                </a:lnTo>
                <a:lnTo>
                  <a:pt x="32003" y="76200"/>
                </a:lnTo>
                <a:lnTo>
                  <a:pt x="32003" y="990600"/>
                </a:lnTo>
                <a:lnTo>
                  <a:pt x="44957" y="990600"/>
                </a:lnTo>
                <a:close/>
              </a:path>
            </a:pathLst>
          </a:custGeom>
          <a:solidFill>
            <a:srgbClr val="000000"/>
          </a:solidFill>
        </p:spPr>
        <p:txBody>
          <a:bodyPr wrap="square" lIns="0" tIns="0" rIns="0" bIns="0" rtlCol="0"/>
          <a:lstStyle/>
          <a:p>
            <a:endParaRPr sz="1588"/>
          </a:p>
        </p:txBody>
      </p:sp>
      <p:sp>
        <p:nvSpPr>
          <p:cNvPr id="35" name="object 35"/>
          <p:cNvSpPr/>
          <p:nvPr/>
        </p:nvSpPr>
        <p:spPr>
          <a:xfrm>
            <a:off x="7776882" y="6064463"/>
            <a:ext cx="605118" cy="0"/>
          </a:xfrm>
          <a:custGeom>
            <a:avLst/>
            <a:gdLst/>
            <a:ahLst/>
            <a:cxnLst/>
            <a:rect l="l" t="t" r="r" b="b"/>
            <a:pathLst>
              <a:path w="685800">
                <a:moveTo>
                  <a:pt x="0" y="0"/>
                </a:moveTo>
                <a:lnTo>
                  <a:pt x="685800" y="0"/>
                </a:lnTo>
              </a:path>
            </a:pathLst>
          </a:custGeom>
          <a:ln w="29464">
            <a:solidFill>
              <a:srgbClr val="336666"/>
            </a:solidFill>
          </a:ln>
        </p:spPr>
        <p:txBody>
          <a:bodyPr wrap="square" lIns="0" tIns="0" rIns="0" bIns="0" rtlCol="0"/>
          <a:lstStyle/>
          <a:p>
            <a:endParaRPr sz="1588"/>
          </a:p>
        </p:txBody>
      </p:sp>
      <p:sp>
        <p:nvSpPr>
          <p:cNvPr id="36" name="object 36"/>
          <p:cNvSpPr/>
          <p:nvPr/>
        </p:nvSpPr>
        <p:spPr>
          <a:xfrm>
            <a:off x="8373259" y="5786447"/>
            <a:ext cx="287431" cy="287431"/>
          </a:xfrm>
          <a:custGeom>
            <a:avLst/>
            <a:gdLst/>
            <a:ahLst/>
            <a:cxnLst/>
            <a:rect l="l" t="t" r="r" b="b"/>
            <a:pathLst>
              <a:path w="325754" h="325754">
                <a:moveTo>
                  <a:pt x="325374" y="20574"/>
                </a:moveTo>
                <a:lnTo>
                  <a:pt x="304800" y="0"/>
                </a:lnTo>
                <a:lnTo>
                  <a:pt x="0" y="304800"/>
                </a:lnTo>
                <a:lnTo>
                  <a:pt x="20574" y="325374"/>
                </a:lnTo>
                <a:lnTo>
                  <a:pt x="325374" y="20574"/>
                </a:lnTo>
                <a:close/>
              </a:path>
            </a:pathLst>
          </a:custGeom>
          <a:solidFill>
            <a:srgbClr val="336666"/>
          </a:solidFill>
        </p:spPr>
        <p:txBody>
          <a:bodyPr wrap="square" lIns="0" tIns="0" rIns="0" bIns="0" rtlCol="0"/>
          <a:lstStyle/>
          <a:p>
            <a:endParaRPr sz="1588"/>
          </a:p>
        </p:txBody>
      </p:sp>
      <p:sp>
        <p:nvSpPr>
          <p:cNvPr id="37" name="object 37"/>
          <p:cNvSpPr/>
          <p:nvPr/>
        </p:nvSpPr>
        <p:spPr>
          <a:xfrm>
            <a:off x="8650941" y="5795522"/>
            <a:ext cx="605118" cy="0"/>
          </a:xfrm>
          <a:custGeom>
            <a:avLst/>
            <a:gdLst/>
            <a:ahLst/>
            <a:cxnLst/>
            <a:rect l="l" t="t" r="r" b="b"/>
            <a:pathLst>
              <a:path w="685800">
                <a:moveTo>
                  <a:pt x="0" y="0"/>
                </a:moveTo>
                <a:lnTo>
                  <a:pt x="685800" y="0"/>
                </a:lnTo>
              </a:path>
            </a:pathLst>
          </a:custGeom>
          <a:ln w="29464">
            <a:solidFill>
              <a:srgbClr val="336666"/>
            </a:solidFill>
          </a:ln>
        </p:spPr>
        <p:txBody>
          <a:bodyPr wrap="square" lIns="0" tIns="0" rIns="0" bIns="0" rtlCol="0"/>
          <a:lstStyle/>
          <a:p>
            <a:endParaRPr sz="1588"/>
          </a:p>
        </p:txBody>
      </p:sp>
      <p:sp>
        <p:nvSpPr>
          <p:cNvPr id="38" name="object 38"/>
          <p:cNvSpPr txBox="1"/>
          <p:nvPr/>
        </p:nvSpPr>
        <p:spPr>
          <a:xfrm>
            <a:off x="8278008" y="5740428"/>
            <a:ext cx="96371" cy="162993"/>
          </a:xfrm>
          <a:prstGeom prst="rect">
            <a:avLst/>
          </a:prstGeom>
        </p:spPr>
        <p:txBody>
          <a:bodyPr vert="horz" wrap="square" lIns="0" tIns="0" rIns="0" bIns="0" rtlCol="0">
            <a:spAutoFit/>
          </a:bodyPr>
          <a:lstStyle/>
          <a:p>
            <a:pPr marL="11206"/>
            <a:r>
              <a:rPr sz="1059" dirty="0">
                <a:latin typeface="Tahoma"/>
                <a:cs typeface="Tahoma"/>
              </a:rPr>
              <a:t>1</a:t>
            </a:r>
            <a:endParaRPr sz="1059">
              <a:latin typeface="Tahoma"/>
              <a:cs typeface="Tahoma"/>
            </a:endParaRPr>
          </a:p>
        </p:txBody>
      </p:sp>
      <p:sp>
        <p:nvSpPr>
          <p:cNvPr id="39" name="object 39"/>
          <p:cNvSpPr txBox="1"/>
          <p:nvPr/>
        </p:nvSpPr>
        <p:spPr>
          <a:xfrm>
            <a:off x="8645113" y="6053743"/>
            <a:ext cx="96371" cy="162993"/>
          </a:xfrm>
          <a:prstGeom prst="rect">
            <a:avLst/>
          </a:prstGeom>
        </p:spPr>
        <p:txBody>
          <a:bodyPr vert="horz" wrap="square" lIns="0" tIns="0" rIns="0" bIns="0" rtlCol="0">
            <a:spAutoFit/>
          </a:bodyPr>
          <a:lstStyle/>
          <a:p>
            <a:pPr marL="11206"/>
            <a:r>
              <a:rPr sz="1059" dirty="0">
                <a:latin typeface="Tahoma"/>
                <a:cs typeface="Tahoma"/>
              </a:rPr>
              <a:t>1</a:t>
            </a:r>
            <a:endParaRPr sz="1059">
              <a:latin typeface="Tahoma"/>
              <a:cs typeface="Tahoma"/>
            </a:endParaRPr>
          </a:p>
        </p:txBody>
      </p:sp>
      <p:sp>
        <p:nvSpPr>
          <p:cNvPr id="40" name="object 40"/>
          <p:cNvSpPr/>
          <p:nvPr/>
        </p:nvSpPr>
        <p:spPr>
          <a:xfrm>
            <a:off x="2797435" y="3307816"/>
            <a:ext cx="6853518" cy="0"/>
          </a:xfrm>
          <a:custGeom>
            <a:avLst/>
            <a:gdLst/>
            <a:ahLst/>
            <a:cxnLst/>
            <a:rect l="l" t="t" r="r" b="b"/>
            <a:pathLst>
              <a:path w="7767320">
                <a:moveTo>
                  <a:pt x="0" y="0"/>
                </a:moveTo>
                <a:lnTo>
                  <a:pt x="7767066" y="0"/>
                </a:lnTo>
              </a:path>
            </a:pathLst>
          </a:custGeom>
          <a:ln w="11176">
            <a:solidFill>
              <a:srgbClr val="000000"/>
            </a:solidFill>
          </a:ln>
        </p:spPr>
        <p:txBody>
          <a:bodyPr wrap="square" lIns="0" tIns="0" rIns="0" bIns="0" rtlCol="0"/>
          <a:lstStyle/>
          <a:p>
            <a:endParaRPr sz="1588"/>
          </a:p>
        </p:txBody>
      </p:sp>
      <p:sp>
        <p:nvSpPr>
          <p:cNvPr id="41" name="object 41"/>
          <p:cNvSpPr/>
          <p:nvPr/>
        </p:nvSpPr>
        <p:spPr>
          <a:xfrm>
            <a:off x="2797435" y="4316346"/>
            <a:ext cx="6853518" cy="0"/>
          </a:xfrm>
          <a:custGeom>
            <a:avLst/>
            <a:gdLst/>
            <a:ahLst/>
            <a:cxnLst/>
            <a:rect l="l" t="t" r="r" b="b"/>
            <a:pathLst>
              <a:path w="7767320">
                <a:moveTo>
                  <a:pt x="0" y="0"/>
                </a:moveTo>
                <a:lnTo>
                  <a:pt x="7767066" y="0"/>
                </a:lnTo>
              </a:path>
            </a:pathLst>
          </a:custGeom>
          <a:ln w="11176">
            <a:solidFill>
              <a:srgbClr val="000000"/>
            </a:solidFill>
          </a:ln>
        </p:spPr>
        <p:txBody>
          <a:bodyPr wrap="square" lIns="0" tIns="0" rIns="0" bIns="0" rtlCol="0"/>
          <a:lstStyle/>
          <a:p>
            <a:endParaRPr sz="1588"/>
          </a:p>
        </p:txBody>
      </p:sp>
      <p:sp>
        <p:nvSpPr>
          <p:cNvPr id="42" name="object 42"/>
          <p:cNvSpPr/>
          <p:nvPr/>
        </p:nvSpPr>
        <p:spPr>
          <a:xfrm>
            <a:off x="2797435" y="5459346"/>
            <a:ext cx="6853518" cy="0"/>
          </a:xfrm>
          <a:custGeom>
            <a:avLst/>
            <a:gdLst/>
            <a:ahLst/>
            <a:cxnLst/>
            <a:rect l="l" t="t" r="r" b="b"/>
            <a:pathLst>
              <a:path w="7767320">
                <a:moveTo>
                  <a:pt x="0" y="0"/>
                </a:moveTo>
                <a:lnTo>
                  <a:pt x="7767066" y="0"/>
                </a:lnTo>
              </a:path>
            </a:pathLst>
          </a:custGeom>
          <a:ln w="11176">
            <a:solidFill>
              <a:srgbClr val="000000"/>
            </a:solidFill>
          </a:ln>
        </p:spPr>
        <p:txBody>
          <a:bodyPr wrap="square" lIns="0" tIns="0" rIns="0" bIns="0" rtlCol="0"/>
          <a:lstStyle/>
          <a:p>
            <a:endParaRPr sz="1588"/>
          </a:p>
        </p:txBody>
      </p:sp>
      <p:sp>
        <p:nvSpPr>
          <p:cNvPr id="43" name="矩形 42"/>
          <p:cNvSpPr/>
          <p:nvPr/>
        </p:nvSpPr>
        <p:spPr>
          <a:xfrm>
            <a:off x="976785" y="1087885"/>
            <a:ext cx="10494818" cy="954107"/>
          </a:xfrm>
          <a:prstGeom prst="rect">
            <a:avLst/>
          </a:prstGeom>
        </p:spPr>
        <p:txBody>
          <a:bodyPr wrap="square">
            <a:spAutoFit/>
          </a:bodyPr>
          <a:lstStyle/>
          <a:p>
            <a:r>
              <a:rPr lang="en-US" altLang="zh-TW" sz="2800" dirty="0">
                <a:solidFill>
                  <a:srgbClr val="222222"/>
                </a:solidFill>
              </a:rPr>
              <a:t>In </a:t>
            </a:r>
            <a:r>
              <a:rPr lang="en-US" altLang="zh-TW" sz="2800" dirty="0">
                <a:solidFill>
                  <a:srgbClr val="0B0080"/>
                </a:solidFill>
                <a:hlinkClick r:id="rId3" tooltip="Artificial neural network"/>
              </a:rPr>
              <a:t>artificial neural networks</a:t>
            </a:r>
            <a:r>
              <a:rPr lang="en-US" altLang="zh-TW" sz="2800" dirty="0">
                <a:solidFill>
                  <a:srgbClr val="222222"/>
                </a:solidFill>
              </a:rPr>
              <a:t>, the </a:t>
            </a:r>
            <a:r>
              <a:rPr lang="en-US" altLang="zh-TW" sz="2800" b="1" dirty="0">
                <a:solidFill>
                  <a:srgbClr val="222222"/>
                </a:solidFill>
              </a:rPr>
              <a:t>activation function</a:t>
            </a:r>
            <a:r>
              <a:rPr lang="en-US" altLang="zh-TW" sz="2800" dirty="0">
                <a:solidFill>
                  <a:srgbClr val="222222"/>
                </a:solidFill>
              </a:rPr>
              <a:t> of a node defines the output of that node given an input or set of inputs.</a:t>
            </a:r>
            <a:endParaRPr lang="zh-TW" altLang="en-US" sz="2800" dirty="0"/>
          </a:p>
        </p:txBody>
      </p:sp>
    </p:spTree>
    <p:extLst>
      <p:ext uri="{BB962C8B-B14F-4D97-AF65-F5344CB8AC3E}">
        <p14:creationId xmlns:p14="http://schemas.microsoft.com/office/powerpoint/2010/main" val="4200087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734235" y="1912171"/>
            <a:ext cx="6790765" cy="0"/>
          </a:xfrm>
          <a:custGeom>
            <a:avLst/>
            <a:gdLst/>
            <a:ahLst/>
            <a:cxnLst/>
            <a:rect l="l" t="t" r="r" b="b"/>
            <a:pathLst>
              <a:path w="7696200">
                <a:moveTo>
                  <a:pt x="0" y="0"/>
                </a:moveTo>
                <a:lnTo>
                  <a:pt x="7696200" y="0"/>
                </a:lnTo>
              </a:path>
            </a:pathLst>
          </a:custGeom>
          <a:ln w="39370">
            <a:solidFill>
              <a:srgbClr val="336666"/>
            </a:solidFill>
          </a:ln>
        </p:spPr>
        <p:txBody>
          <a:bodyPr wrap="square" lIns="0" tIns="0" rIns="0" bIns="0" rtlCol="0"/>
          <a:lstStyle/>
          <a:p>
            <a:endParaRPr sz="1588"/>
          </a:p>
        </p:txBody>
      </p:sp>
      <p:sp>
        <p:nvSpPr>
          <p:cNvPr id="4" name="object 4"/>
          <p:cNvSpPr/>
          <p:nvPr/>
        </p:nvSpPr>
        <p:spPr>
          <a:xfrm>
            <a:off x="2801471" y="2017059"/>
            <a:ext cx="6858000" cy="3232337"/>
          </a:xfrm>
          <a:custGeom>
            <a:avLst/>
            <a:gdLst/>
            <a:ahLst/>
            <a:cxnLst/>
            <a:rect l="l" t="t" r="r" b="b"/>
            <a:pathLst>
              <a:path w="7772400" h="3663315">
                <a:moveTo>
                  <a:pt x="0" y="0"/>
                </a:moveTo>
                <a:lnTo>
                  <a:pt x="0" y="3662934"/>
                </a:lnTo>
                <a:lnTo>
                  <a:pt x="7772400" y="3662934"/>
                </a:lnTo>
                <a:lnTo>
                  <a:pt x="7772400" y="0"/>
                </a:lnTo>
                <a:lnTo>
                  <a:pt x="0" y="0"/>
                </a:lnTo>
                <a:close/>
              </a:path>
            </a:pathLst>
          </a:custGeom>
          <a:solidFill>
            <a:srgbClr val="E7FFE7"/>
          </a:solidFill>
        </p:spPr>
        <p:txBody>
          <a:bodyPr wrap="square" lIns="0" tIns="0" rIns="0" bIns="0" rtlCol="0"/>
          <a:lstStyle/>
          <a:p>
            <a:endParaRPr sz="1588"/>
          </a:p>
        </p:txBody>
      </p:sp>
      <p:sp>
        <p:nvSpPr>
          <p:cNvPr id="5" name="object 5"/>
          <p:cNvSpPr txBox="1"/>
          <p:nvPr/>
        </p:nvSpPr>
        <p:spPr>
          <a:xfrm>
            <a:off x="5291417" y="2079365"/>
            <a:ext cx="1925171" cy="731675"/>
          </a:xfrm>
          <a:prstGeom prst="rect">
            <a:avLst/>
          </a:prstGeom>
        </p:spPr>
        <p:txBody>
          <a:bodyPr vert="horz" wrap="square" lIns="0" tIns="0" rIns="0" bIns="0" rtlCol="0">
            <a:spAutoFit/>
          </a:bodyPr>
          <a:lstStyle/>
          <a:p>
            <a:pPr marL="515498">
              <a:lnSpc>
                <a:spcPts val="1902"/>
              </a:lnSpc>
              <a:tabLst>
                <a:tab pos="940784" algn="l"/>
              </a:tabLst>
            </a:pPr>
            <a:r>
              <a:rPr sz="1588" dirty="0">
                <a:latin typeface="Tahoma"/>
                <a:cs typeface="Tahoma"/>
              </a:rPr>
              <a:t>1	if net &gt;1</a:t>
            </a:r>
            <a:endParaRPr sz="1588">
              <a:latin typeface="Tahoma"/>
              <a:cs typeface="Tahoma"/>
            </a:endParaRPr>
          </a:p>
          <a:p>
            <a:pPr marL="11206">
              <a:lnSpc>
                <a:spcPts val="1902"/>
              </a:lnSpc>
              <a:tabLst>
                <a:tab pos="526705" algn="l"/>
                <a:tab pos="939103" algn="l"/>
              </a:tabLst>
            </a:pPr>
            <a:r>
              <a:rPr sz="1588" dirty="0">
                <a:latin typeface="Tahoma"/>
                <a:cs typeface="Tahoma"/>
              </a:rPr>
              <a:t>Y =	net	if -1</a:t>
            </a:r>
            <a:r>
              <a:rPr sz="1588" dirty="0">
                <a:latin typeface="Symbol"/>
                <a:cs typeface="Symbol"/>
              </a:rPr>
              <a:t></a:t>
            </a:r>
            <a:r>
              <a:rPr sz="1588" spc="-4" dirty="0">
                <a:latin typeface="Tahoma"/>
                <a:cs typeface="Tahoma"/>
              </a:rPr>
              <a:t>net</a:t>
            </a:r>
            <a:r>
              <a:rPr sz="1588" dirty="0">
                <a:latin typeface="Symbol"/>
                <a:cs typeface="Symbol"/>
              </a:rPr>
              <a:t></a:t>
            </a:r>
            <a:r>
              <a:rPr sz="1588" dirty="0">
                <a:latin typeface="Tahoma"/>
                <a:cs typeface="Tahoma"/>
              </a:rPr>
              <a:t>1</a:t>
            </a:r>
            <a:endParaRPr sz="1588">
              <a:latin typeface="Tahoma"/>
              <a:cs typeface="Tahoma"/>
            </a:endParaRPr>
          </a:p>
          <a:p>
            <a:pPr marL="514938">
              <a:spcBef>
                <a:spcPts val="9"/>
              </a:spcBef>
              <a:tabLst>
                <a:tab pos="950870" algn="l"/>
              </a:tabLst>
            </a:pPr>
            <a:r>
              <a:rPr sz="1588" spc="-4" dirty="0">
                <a:latin typeface="Tahoma"/>
                <a:cs typeface="Tahoma"/>
              </a:rPr>
              <a:t>-</a:t>
            </a:r>
            <a:r>
              <a:rPr sz="1588" dirty="0">
                <a:latin typeface="Tahoma"/>
                <a:cs typeface="Tahoma"/>
              </a:rPr>
              <a:t>1	</a:t>
            </a:r>
            <a:r>
              <a:rPr sz="1588" spc="4" dirty="0">
                <a:latin typeface="Tahoma"/>
                <a:cs typeface="Tahoma"/>
              </a:rPr>
              <a:t>i</a:t>
            </a:r>
            <a:r>
              <a:rPr sz="1588" dirty="0">
                <a:latin typeface="Tahoma"/>
                <a:cs typeface="Tahoma"/>
              </a:rPr>
              <a:t>f </a:t>
            </a:r>
            <a:r>
              <a:rPr sz="1588" spc="-4" dirty="0">
                <a:latin typeface="Tahoma"/>
                <a:cs typeface="Tahoma"/>
              </a:rPr>
              <a:t>ne</a:t>
            </a:r>
            <a:r>
              <a:rPr sz="1588" dirty="0">
                <a:latin typeface="Tahoma"/>
                <a:cs typeface="Tahoma"/>
              </a:rPr>
              <a:t>t</a:t>
            </a:r>
            <a:r>
              <a:rPr sz="1588" spc="-4" dirty="0">
                <a:latin typeface="Tahoma"/>
                <a:cs typeface="Tahoma"/>
              </a:rPr>
              <a:t> </a:t>
            </a:r>
            <a:r>
              <a:rPr sz="1588" dirty="0">
                <a:latin typeface="Tahoma"/>
                <a:cs typeface="Tahoma"/>
              </a:rPr>
              <a:t>&lt;</a:t>
            </a:r>
            <a:r>
              <a:rPr sz="1588" spc="-4" dirty="0">
                <a:latin typeface="Tahoma"/>
                <a:cs typeface="Tahoma"/>
              </a:rPr>
              <a:t> -1</a:t>
            </a:r>
            <a:endParaRPr sz="1588">
              <a:latin typeface="Tahoma"/>
              <a:cs typeface="Tahoma"/>
            </a:endParaRPr>
          </a:p>
        </p:txBody>
      </p:sp>
      <p:sp>
        <p:nvSpPr>
          <p:cNvPr id="6" name="object 6"/>
          <p:cNvSpPr txBox="1"/>
          <p:nvPr/>
        </p:nvSpPr>
        <p:spPr>
          <a:xfrm>
            <a:off x="2870946" y="2320060"/>
            <a:ext cx="2037229" cy="493597"/>
          </a:xfrm>
          <a:prstGeom prst="rect">
            <a:avLst/>
          </a:prstGeom>
        </p:spPr>
        <p:txBody>
          <a:bodyPr vert="horz" wrap="square" lIns="0" tIns="0" rIns="0" bIns="0" rtlCol="0">
            <a:spAutoFit/>
          </a:bodyPr>
          <a:lstStyle/>
          <a:p>
            <a:pPr marL="262792" marR="4483" indent="-252146">
              <a:lnSpc>
                <a:spcPct val="100600"/>
              </a:lnSpc>
            </a:pPr>
            <a:r>
              <a:rPr sz="1588" dirty="0">
                <a:latin typeface="Tahoma"/>
                <a:cs typeface="Tahoma"/>
              </a:rPr>
              <a:t>5.</a:t>
            </a:r>
            <a:r>
              <a:rPr sz="1588" spc="4" dirty="0">
                <a:latin typeface="Tahoma"/>
                <a:cs typeface="Tahoma"/>
              </a:rPr>
              <a:t> </a:t>
            </a:r>
            <a:r>
              <a:rPr sz="1588" b="1" spc="-4" dirty="0">
                <a:solidFill>
                  <a:srgbClr val="006500"/>
                </a:solidFill>
                <a:latin typeface="Tahoma"/>
                <a:cs typeface="Tahoma"/>
              </a:rPr>
              <a:t>Symmetrical </a:t>
            </a:r>
            <a:r>
              <a:rPr sz="1588" b="1" dirty="0">
                <a:solidFill>
                  <a:srgbClr val="006500"/>
                </a:solidFill>
                <a:latin typeface="Tahoma"/>
                <a:cs typeface="Tahoma"/>
              </a:rPr>
              <a:t>Saturating</a:t>
            </a:r>
            <a:r>
              <a:rPr sz="1588" b="1" spc="-18" dirty="0">
                <a:solidFill>
                  <a:srgbClr val="006500"/>
                </a:solidFill>
                <a:latin typeface="Tahoma"/>
                <a:cs typeface="Tahoma"/>
              </a:rPr>
              <a:t> </a:t>
            </a:r>
            <a:r>
              <a:rPr sz="1588" b="1" dirty="0">
                <a:solidFill>
                  <a:srgbClr val="006500"/>
                </a:solidFill>
                <a:latin typeface="Tahoma"/>
                <a:cs typeface="Tahoma"/>
              </a:rPr>
              <a:t>Linear</a:t>
            </a:r>
            <a:endParaRPr sz="1588">
              <a:latin typeface="Tahoma"/>
              <a:cs typeface="Tahoma"/>
            </a:endParaRPr>
          </a:p>
        </p:txBody>
      </p:sp>
      <p:sp>
        <p:nvSpPr>
          <p:cNvPr id="7" name="object 7"/>
          <p:cNvSpPr txBox="1"/>
          <p:nvPr/>
        </p:nvSpPr>
        <p:spPr>
          <a:xfrm>
            <a:off x="2870947" y="3289600"/>
            <a:ext cx="1532404" cy="244362"/>
          </a:xfrm>
          <a:prstGeom prst="rect">
            <a:avLst/>
          </a:prstGeom>
        </p:spPr>
        <p:txBody>
          <a:bodyPr vert="horz" wrap="square" lIns="0" tIns="0" rIns="0" bIns="0" rtlCol="0">
            <a:spAutoFit/>
          </a:bodyPr>
          <a:lstStyle/>
          <a:p>
            <a:pPr marL="11206"/>
            <a:r>
              <a:rPr sz="1588" dirty="0">
                <a:latin typeface="Tahoma"/>
                <a:cs typeface="Tahoma"/>
              </a:rPr>
              <a:t>6.</a:t>
            </a:r>
            <a:r>
              <a:rPr sz="1588" spc="4" dirty="0">
                <a:latin typeface="Tahoma"/>
                <a:cs typeface="Tahoma"/>
              </a:rPr>
              <a:t> </a:t>
            </a:r>
            <a:r>
              <a:rPr sz="1588" b="1" dirty="0">
                <a:solidFill>
                  <a:srgbClr val="006500"/>
                </a:solidFill>
                <a:latin typeface="Tahoma"/>
                <a:cs typeface="Tahoma"/>
              </a:rPr>
              <a:t>Log-Sigmoid</a:t>
            </a:r>
            <a:endParaRPr sz="1588">
              <a:latin typeface="Tahoma"/>
              <a:cs typeface="Tahoma"/>
            </a:endParaRPr>
          </a:p>
        </p:txBody>
      </p:sp>
      <p:sp>
        <p:nvSpPr>
          <p:cNvPr id="8" name="object 8"/>
          <p:cNvSpPr txBox="1"/>
          <p:nvPr/>
        </p:nvSpPr>
        <p:spPr>
          <a:xfrm>
            <a:off x="5291417" y="3284818"/>
            <a:ext cx="1824318" cy="244362"/>
          </a:xfrm>
          <a:prstGeom prst="rect">
            <a:avLst/>
          </a:prstGeom>
        </p:spPr>
        <p:txBody>
          <a:bodyPr vert="horz" wrap="square" lIns="0" tIns="0" rIns="0" bIns="0" rtlCol="0">
            <a:spAutoFit/>
          </a:bodyPr>
          <a:lstStyle/>
          <a:p>
            <a:pPr marL="11206"/>
            <a:r>
              <a:rPr sz="1588" dirty="0">
                <a:latin typeface="Tahoma"/>
                <a:cs typeface="Tahoma"/>
              </a:rPr>
              <a:t>Y = 1 / ( 1 + e</a:t>
            </a:r>
            <a:r>
              <a:rPr sz="1588" spc="-9" dirty="0">
                <a:latin typeface="Tahoma"/>
                <a:cs typeface="Tahoma"/>
              </a:rPr>
              <a:t> </a:t>
            </a:r>
            <a:r>
              <a:rPr sz="1588" spc="-6" baseline="25462" dirty="0">
                <a:latin typeface="Tahoma"/>
                <a:cs typeface="Tahoma"/>
              </a:rPr>
              <a:t>–ne</a:t>
            </a:r>
            <a:r>
              <a:rPr sz="1588" baseline="25462" dirty="0">
                <a:latin typeface="Tahoma"/>
                <a:cs typeface="Tahoma"/>
              </a:rPr>
              <a:t>t </a:t>
            </a:r>
            <a:r>
              <a:rPr sz="1588" spc="-238" baseline="25462" dirty="0">
                <a:latin typeface="Tahoma"/>
                <a:cs typeface="Tahoma"/>
              </a:rPr>
              <a:t> </a:t>
            </a:r>
            <a:r>
              <a:rPr sz="1588" dirty="0">
                <a:latin typeface="Tahoma"/>
                <a:cs typeface="Tahoma"/>
              </a:rPr>
              <a:t>)</a:t>
            </a:r>
            <a:endParaRPr sz="1588">
              <a:latin typeface="Tahoma"/>
              <a:cs typeface="Tahoma"/>
            </a:endParaRPr>
          </a:p>
        </p:txBody>
      </p:sp>
      <p:sp>
        <p:nvSpPr>
          <p:cNvPr id="9" name="object 9"/>
          <p:cNvSpPr txBox="1"/>
          <p:nvPr/>
        </p:nvSpPr>
        <p:spPr>
          <a:xfrm>
            <a:off x="2870946" y="4015741"/>
            <a:ext cx="2220446" cy="488724"/>
          </a:xfrm>
          <a:prstGeom prst="rect">
            <a:avLst/>
          </a:prstGeom>
        </p:spPr>
        <p:txBody>
          <a:bodyPr vert="horz" wrap="square" lIns="0" tIns="0" rIns="0" bIns="0" rtlCol="0">
            <a:spAutoFit/>
          </a:bodyPr>
          <a:lstStyle/>
          <a:p>
            <a:pPr marL="258870" marR="4483" indent="-248224"/>
            <a:r>
              <a:rPr sz="1588" spc="-119" dirty="0">
                <a:latin typeface="Tahoma"/>
                <a:cs typeface="Tahoma"/>
              </a:rPr>
              <a:t>7</a:t>
            </a:r>
            <a:r>
              <a:rPr sz="1588" dirty="0">
                <a:latin typeface="Tahoma"/>
                <a:cs typeface="Tahoma"/>
              </a:rPr>
              <a:t>.</a:t>
            </a:r>
            <a:r>
              <a:rPr sz="1588" spc="4" dirty="0">
                <a:latin typeface="Tahoma"/>
                <a:cs typeface="Tahoma"/>
              </a:rPr>
              <a:t> </a:t>
            </a:r>
            <a:r>
              <a:rPr sz="1588" b="1" dirty="0">
                <a:solidFill>
                  <a:srgbClr val="006500"/>
                </a:solidFill>
                <a:latin typeface="Tahoma"/>
                <a:cs typeface="Tahoma"/>
              </a:rPr>
              <a:t>Hyperbolic</a:t>
            </a:r>
            <a:r>
              <a:rPr sz="1588" b="1" spc="-13" dirty="0">
                <a:solidFill>
                  <a:srgbClr val="006500"/>
                </a:solidFill>
                <a:latin typeface="Tahoma"/>
                <a:cs typeface="Tahoma"/>
              </a:rPr>
              <a:t> </a:t>
            </a:r>
            <a:r>
              <a:rPr sz="1588" b="1" dirty="0">
                <a:solidFill>
                  <a:srgbClr val="006500"/>
                </a:solidFill>
                <a:latin typeface="Tahoma"/>
                <a:cs typeface="Tahoma"/>
              </a:rPr>
              <a:t>Tangent Sigmoid</a:t>
            </a:r>
            <a:endParaRPr sz="1588">
              <a:latin typeface="Tahoma"/>
              <a:cs typeface="Tahoma"/>
            </a:endParaRPr>
          </a:p>
        </p:txBody>
      </p:sp>
      <p:sp>
        <p:nvSpPr>
          <p:cNvPr id="10" name="object 10"/>
          <p:cNvSpPr txBox="1"/>
          <p:nvPr/>
        </p:nvSpPr>
        <p:spPr>
          <a:xfrm>
            <a:off x="5189878" y="4015741"/>
            <a:ext cx="2371165" cy="244362"/>
          </a:xfrm>
          <a:prstGeom prst="rect">
            <a:avLst/>
          </a:prstGeom>
        </p:spPr>
        <p:txBody>
          <a:bodyPr vert="horz" wrap="square" lIns="0" tIns="0" rIns="0" bIns="0" rtlCol="0">
            <a:spAutoFit/>
          </a:bodyPr>
          <a:lstStyle/>
          <a:p>
            <a:pPr marL="11206"/>
            <a:r>
              <a:rPr sz="2382" spc="-6" baseline="-15432" dirty="0">
                <a:latin typeface="Tahoma"/>
                <a:cs typeface="Tahoma"/>
              </a:rPr>
              <a:t>Y</a:t>
            </a:r>
            <a:r>
              <a:rPr sz="2382" baseline="-15432" dirty="0">
                <a:latin typeface="Tahoma"/>
                <a:cs typeface="Tahoma"/>
              </a:rPr>
              <a:t>=</a:t>
            </a:r>
            <a:r>
              <a:rPr sz="2382" spc="-6" baseline="-15432" dirty="0">
                <a:latin typeface="Tahoma"/>
                <a:cs typeface="Tahoma"/>
              </a:rPr>
              <a:t> </a:t>
            </a:r>
            <a:r>
              <a:rPr sz="2118" b="1" spc="-6" baseline="-17361" dirty="0">
                <a:latin typeface="Tahoma"/>
                <a:cs typeface="Tahoma"/>
              </a:rPr>
              <a:t>(</a:t>
            </a:r>
            <a:r>
              <a:rPr sz="2118" b="1" baseline="-17361" dirty="0">
                <a:latin typeface="Tahoma"/>
                <a:cs typeface="Tahoma"/>
              </a:rPr>
              <a:t>e</a:t>
            </a:r>
            <a:r>
              <a:rPr sz="927" b="1" spc="4" dirty="0">
                <a:latin typeface="Tahoma"/>
                <a:cs typeface="Tahoma"/>
              </a:rPr>
              <a:t>ne</a:t>
            </a:r>
            <a:r>
              <a:rPr sz="927" b="1" spc="-4" dirty="0">
                <a:latin typeface="Tahoma"/>
                <a:cs typeface="Tahoma"/>
              </a:rPr>
              <a:t>t</a:t>
            </a:r>
            <a:r>
              <a:rPr sz="2118" b="1" spc="-6" baseline="-17361" dirty="0">
                <a:latin typeface="Tahoma"/>
                <a:cs typeface="Tahoma"/>
              </a:rPr>
              <a:t>-</a:t>
            </a:r>
            <a:r>
              <a:rPr sz="2118" b="1" baseline="-17361" dirty="0">
                <a:latin typeface="Tahoma"/>
                <a:cs typeface="Tahoma"/>
              </a:rPr>
              <a:t>e</a:t>
            </a:r>
            <a:r>
              <a:rPr sz="927" b="1" spc="4" dirty="0">
                <a:latin typeface="Tahoma"/>
                <a:cs typeface="Tahoma"/>
              </a:rPr>
              <a:t>–ne</a:t>
            </a:r>
            <a:r>
              <a:rPr sz="927" b="1" spc="-4" dirty="0">
                <a:latin typeface="Tahoma"/>
                <a:cs typeface="Tahoma"/>
              </a:rPr>
              <a:t>t</a:t>
            </a:r>
            <a:r>
              <a:rPr sz="2118" b="1" spc="-6" baseline="-17361" dirty="0">
                <a:latin typeface="Tahoma"/>
                <a:cs typeface="Tahoma"/>
              </a:rPr>
              <a:t>)/(</a:t>
            </a:r>
            <a:r>
              <a:rPr sz="2118" b="1" baseline="-17361" dirty="0">
                <a:latin typeface="Tahoma"/>
                <a:cs typeface="Tahoma"/>
              </a:rPr>
              <a:t>e</a:t>
            </a:r>
            <a:r>
              <a:rPr sz="927" b="1" spc="4" dirty="0">
                <a:latin typeface="Tahoma"/>
                <a:cs typeface="Tahoma"/>
              </a:rPr>
              <a:t>ne</a:t>
            </a:r>
            <a:r>
              <a:rPr sz="927" b="1" spc="-9" dirty="0">
                <a:latin typeface="Tahoma"/>
                <a:cs typeface="Tahoma"/>
              </a:rPr>
              <a:t>t</a:t>
            </a:r>
            <a:r>
              <a:rPr sz="2118" b="1" baseline="-17361" dirty="0">
                <a:latin typeface="Tahoma"/>
                <a:cs typeface="Tahoma"/>
              </a:rPr>
              <a:t>+</a:t>
            </a:r>
            <a:r>
              <a:rPr sz="2118" b="1" spc="-6" baseline="-17361" dirty="0">
                <a:latin typeface="Tahoma"/>
                <a:cs typeface="Tahoma"/>
              </a:rPr>
              <a:t>e</a:t>
            </a:r>
            <a:r>
              <a:rPr sz="927" b="1" spc="4" dirty="0">
                <a:latin typeface="Tahoma"/>
                <a:cs typeface="Tahoma"/>
              </a:rPr>
              <a:t>–ne</a:t>
            </a:r>
            <a:r>
              <a:rPr sz="927" b="1" spc="-4" dirty="0">
                <a:latin typeface="Tahoma"/>
                <a:cs typeface="Tahoma"/>
              </a:rPr>
              <a:t>t</a:t>
            </a:r>
            <a:r>
              <a:rPr sz="2118" b="1" baseline="-17361" dirty="0">
                <a:latin typeface="Tahoma"/>
                <a:cs typeface="Tahoma"/>
              </a:rPr>
              <a:t>)</a:t>
            </a:r>
            <a:endParaRPr sz="2118" baseline="-17361">
              <a:latin typeface="Tahoma"/>
              <a:cs typeface="Tahoma"/>
            </a:endParaRPr>
          </a:p>
        </p:txBody>
      </p:sp>
      <p:sp>
        <p:nvSpPr>
          <p:cNvPr id="11" name="object 11"/>
          <p:cNvSpPr/>
          <p:nvPr/>
        </p:nvSpPr>
        <p:spPr>
          <a:xfrm>
            <a:off x="5083437" y="2148839"/>
            <a:ext cx="142875" cy="677956"/>
          </a:xfrm>
          <a:custGeom>
            <a:avLst/>
            <a:gdLst/>
            <a:ahLst/>
            <a:cxnLst/>
            <a:rect l="l" t="t" r="r" b="b"/>
            <a:pathLst>
              <a:path w="161925" h="768350">
                <a:moveTo>
                  <a:pt x="762" y="387096"/>
                </a:moveTo>
                <a:lnTo>
                  <a:pt x="762" y="381762"/>
                </a:lnTo>
                <a:lnTo>
                  <a:pt x="0" y="381762"/>
                </a:lnTo>
                <a:lnTo>
                  <a:pt x="0" y="387096"/>
                </a:lnTo>
                <a:lnTo>
                  <a:pt x="762" y="387096"/>
                </a:lnTo>
                <a:close/>
              </a:path>
              <a:path w="161925" h="768350">
                <a:moveTo>
                  <a:pt x="85001" y="323334"/>
                </a:moveTo>
                <a:lnTo>
                  <a:pt x="85001" y="265152"/>
                </a:lnTo>
                <a:lnTo>
                  <a:pt x="84578" y="277579"/>
                </a:lnTo>
                <a:lnTo>
                  <a:pt x="83654" y="289531"/>
                </a:lnTo>
                <a:lnTo>
                  <a:pt x="82156" y="300921"/>
                </a:lnTo>
                <a:lnTo>
                  <a:pt x="80010" y="311658"/>
                </a:lnTo>
                <a:lnTo>
                  <a:pt x="78384" y="315670"/>
                </a:lnTo>
                <a:lnTo>
                  <a:pt x="74676" y="323088"/>
                </a:lnTo>
                <a:lnTo>
                  <a:pt x="74676" y="322326"/>
                </a:lnTo>
                <a:lnTo>
                  <a:pt x="66098" y="333686"/>
                </a:lnTo>
                <a:lnTo>
                  <a:pt x="55871" y="341806"/>
                </a:lnTo>
                <a:lnTo>
                  <a:pt x="44097" y="348596"/>
                </a:lnTo>
                <a:lnTo>
                  <a:pt x="31812" y="354716"/>
                </a:lnTo>
                <a:lnTo>
                  <a:pt x="20056" y="360827"/>
                </a:lnTo>
                <a:lnTo>
                  <a:pt x="9867" y="367590"/>
                </a:lnTo>
                <a:lnTo>
                  <a:pt x="2286" y="375666"/>
                </a:lnTo>
                <a:lnTo>
                  <a:pt x="1524" y="377952"/>
                </a:lnTo>
                <a:lnTo>
                  <a:pt x="1524" y="378714"/>
                </a:lnTo>
                <a:lnTo>
                  <a:pt x="762" y="378714"/>
                </a:lnTo>
                <a:lnTo>
                  <a:pt x="762" y="390144"/>
                </a:lnTo>
                <a:lnTo>
                  <a:pt x="1524" y="390906"/>
                </a:lnTo>
                <a:lnTo>
                  <a:pt x="2286" y="393192"/>
                </a:lnTo>
                <a:lnTo>
                  <a:pt x="9906" y="401123"/>
                </a:lnTo>
                <a:lnTo>
                  <a:pt x="9906" y="381762"/>
                </a:lnTo>
                <a:lnTo>
                  <a:pt x="11430" y="378714"/>
                </a:lnTo>
                <a:lnTo>
                  <a:pt x="16446" y="374611"/>
                </a:lnTo>
                <a:lnTo>
                  <a:pt x="23291" y="369303"/>
                </a:lnTo>
                <a:lnTo>
                  <a:pt x="28956" y="366522"/>
                </a:lnTo>
                <a:lnTo>
                  <a:pt x="35814" y="363474"/>
                </a:lnTo>
                <a:lnTo>
                  <a:pt x="42672" y="359664"/>
                </a:lnTo>
                <a:lnTo>
                  <a:pt x="77724" y="334518"/>
                </a:lnTo>
                <a:lnTo>
                  <a:pt x="82296" y="327660"/>
                </a:lnTo>
                <a:lnTo>
                  <a:pt x="83058" y="327660"/>
                </a:lnTo>
                <a:lnTo>
                  <a:pt x="83058" y="326898"/>
                </a:lnTo>
                <a:lnTo>
                  <a:pt x="85001" y="323334"/>
                </a:lnTo>
                <a:close/>
              </a:path>
              <a:path w="161925" h="768350">
                <a:moveTo>
                  <a:pt x="10668" y="381000"/>
                </a:moveTo>
                <a:lnTo>
                  <a:pt x="9906" y="381762"/>
                </a:lnTo>
                <a:lnTo>
                  <a:pt x="9906" y="383286"/>
                </a:lnTo>
                <a:lnTo>
                  <a:pt x="10668" y="381000"/>
                </a:lnTo>
                <a:close/>
              </a:path>
              <a:path w="161925" h="768350">
                <a:moveTo>
                  <a:pt x="89916" y="529590"/>
                </a:moveTo>
                <a:lnTo>
                  <a:pt x="89077" y="478936"/>
                </a:lnTo>
                <a:lnTo>
                  <a:pt x="77622" y="442552"/>
                </a:lnTo>
                <a:lnTo>
                  <a:pt x="46716" y="414315"/>
                </a:lnTo>
                <a:lnTo>
                  <a:pt x="35669" y="407968"/>
                </a:lnTo>
                <a:lnTo>
                  <a:pt x="24761" y="401417"/>
                </a:lnTo>
                <a:lnTo>
                  <a:pt x="14478" y="393954"/>
                </a:lnTo>
                <a:lnTo>
                  <a:pt x="11430" y="390906"/>
                </a:lnTo>
                <a:lnTo>
                  <a:pt x="10668" y="388620"/>
                </a:lnTo>
                <a:lnTo>
                  <a:pt x="10668" y="389382"/>
                </a:lnTo>
                <a:lnTo>
                  <a:pt x="9906" y="387096"/>
                </a:lnTo>
                <a:lnTo>
                  <a:pt x="9906" y="401123"/>
                </a:lnTo>
                <a:lnTo>
                  <a:pt x="22347" y="409946"/>
                </a:lnTo>
                <a:lnTo>
                  <a:pt x="33314" y="417324"/>
                </a:lnTo>
                <a:lnTo>
                  <a:pt x="42943" y="423683"/>
                </a:lnTo>
                <a:lnTo>
                  <a:pt x="51301" y="429386"/>
                </a:lnTo>
                <a:lnTo>
                  <a:pt x="76419" y="460663"/>
                </a:lnTo>
                <a:lnTo>
                  <a:pt x="80610" y="655401"/>
                </a:lnTo>
                <a:lnTo>
                  <a:pt x="82971" y="664990"/>
                </a:lnTo>
                <a:lnTo>
                  <a:pt x="86136" y="674438"/>
                </a:lnTo>
                <a:lnTo>
                  <a:pt x="86403" y="675058"/>
                </a:lnTo>
                <a:lnTo>
                  <a:pt x="86403" y="606884"/>
                </a:lnTo>
                <a:lnTo>
                  <a:pt x="86742" y="592184"/>
                </a:lnTo>
                <a:lnTo>
                  <a:pt x="87430" y="575885"/>
                </a:lnTo>
                <a:lnTo>
                  <a:pt x="89916" y="529590"/>
                </a:lnTo>
                <a:close/>
              </a:path>
              <a:path w="161925" h="768350">
                <a:moveTo>
                  <a:pt x="80610" y="655401"/>
                </a:moveTo>
                <a:lnTo>
                  <a:pt x="80610" y="494617"/>
                </a:lnTo>
                <a:lnTo>
                  <a:pt x="80604" y="510629"/>
                </a:lnTo>
                <a:lnTo>
                  <a:pt x="80010" y="529590"/>
                </a:lnTo>
                <a:lnTo>
                  <a:pt x="78384" y="559246"/>
                </a:lnTo>
                <a:lnTo>
                  <a:pt x="77095" y="593444"/>
                </a:lnTo>
                <a:lnTo>
                  <a:pt x="76877" y="608114"/>
                </a:lnTo>
                <a:lnTo>
                  <a:pt x="77041" y="621426"/>
                </a:lnTo>
                <a:lnTo>
                  <a:pt x="77665" y="633630"/>
                </a:lnTo>
                <a:lnTo>
                  <a:pt x="78805" y="644753"/>
                </a:lnTo>
                <a:lnTo>
                  <a:pt x="80551" y="655160"/>
                </a:lnTo>
                <a:lnTo>
                  <a:pt x="80610" y="655401"/>
                </a:lnTo>
                <a:close/>
              </a:path>
              <a:path w="161925" h="768350">
                <a:moveTo>
                  <a:pt x="160782" y="6858"/>
                </a:moveTo>
                <a:lnTo>
                  <a:pt x="153924" y="0"/>
                </a:lnTo>
                <a:lnTo>
                  <a:pt x="151638" y="2286"/>
                </a:lnTo>
                <a:lnTo>
                  <a:pt x="143238" y="7679"/>
                </a:lnTo>
                <a:lnTo>
                  <a:pt x="109687" y="30997"/>
                </a:lnTo>
                <a:lnTo>
                  <a:pt x="82912" y="72083"/>
                </a:lnTo>
                <a:lnTo>
                  <a:pt x="78486" y="101346"/>
                </a:lnTo>
                <a:lnTo>
                  <a:pt x="78486" y="108204"/>
                </a:lnTo>
                <a:lnTo>
                  <a:pt x="77665" y="122597"/>
                </a:lnTo>
                <a:lnTo>
                  <a:pt x="80610" y="178628"/>
                </a:lnTo>
                <a:lnTo>
                  <a:pt x="83159" y="212480"/>
                </a:lnTo>
                <a:lnTo>
                  <a:pt x="84002" y="225915"/>
                </a:lnTo>
                <a:lnTo>
                  <a:pt x="84640" y="239231"/>
                </a:lnTo>
                <a:lnTo>
                  <a:pt x="84997" y="252340"/>
                </a:lnTo>
                <a:lnTo>
                  <a:pt x="85001" y="323334"/>
                </a:lnTo>
                <a:lnTo>
                  <a:pt x="87383" y="318968"/>
                </a:lnTo>
                <a:lnTo>
                  <a:pt x="87383" y="120497"/>
                </a:lnTo>
                <a:lnTo>
                  <a:pt x="87630" y="108966"/>
                </a:lnTo>
                <a:lnTo>
                  <a:pt x="87630" y="102108"/>
                </a:lnTo>
                <a:lnTo>
                  <a:pt x="96889" y="62703"/>
                </a:lnTo>
                <a:lnTo>
                  <a:pt x="130428" y="26809"/>
                </a:lnTo>
                <a:lnTo>
                  <a:pt x="154686" y="12192"/>
                </a:lnTo>
                <a:lnTo>
                  <a:pt x="157734" y="9144"/>
                </a:lnTo>
                <a:lnTo>
                  <a:pt x="160782" y="6858"/>
                </a:lnTo>
                <a:close/>
              </a:path>
              <a:path w="161925" h="768350">
                <a:moveTo>
                  <a:pt x="161544" y="762762"/>
                </a:moveTo>
                <a:lnTo>
                  <a:pt x="157734" y="758190"/>
                </a:lnTo>
                <a:lnTo>
                  <a:pt x="147421" y="745471"/>
                </a:lnTo>
                <a:lnTo>
                  <a:pt x="136485" y="732961"/>
                </a:lnTo>
                <a:lnTo>
                  <a:pt x="111254" y="700957"/>
                </a:lnTo>
                <a:lnTo>
                  <a:pt x="92524" y="663555"/>
                </a:lnTo>
                <a:lnTo>
                  <a:pt x="86486" y="620190"/>
                </a:lnTo>
                <a:lnTo>
                  <a:pt x="86403" y="606884"/>
                </a:lnTo>
                <a:lnTo>
                  <a:pt x="86403" y="675058"/>
                </a:lnTo>
                <a:lnTo>
                  <a:pt x="107716" y="712317"/>
                </a:lnTo>
                <a:lnTo>
                  <a:pt x="135307" y="746288"/>
                </a:lnTo>
                <a:lnTo>
                  <a:pt x="147066" y="759714"/>
                </a:lnTo>
                <a:lnTo>
                  <a:pt x="150876" y="764286"/>
                </a:lnTo>
                <a:lnTo>
                  <a:pt x="153162" y="768096"/>
                </a:lnTo>
                <a:lnTo>
                  <a:pt x="161544" y="762762"/>
                </a:lnTo>
                <a:close/>
              </a:path>
              <a:path w="161925" h="768350">
                <a:moveTo>
                  <a:pt x="94516" y="262876"/>
                </a:moveTo>
                <a:lnTo>
                  <a:pt x="93375" y="223851"/>
                </a:lnTo>
                <a:lnTo>
                  <a:pt x="88691" y="157673"/>
                </a:lnTo>
                <a:lnTo>
                  <a:pt x="87986" y="144924"/>
                </a:lnTo>
                <a:lnTo>
                  <a:pt x="87525" y="132508"/>
                </a:lnTo>
                <a:lnTo>
                  <a:pt x="87383" y="120497"/>
                </a:lnTo>
                <a:lnTo>
                  <a:pt x="87383" y="318968"/>
                </a:lnTo>
                <a:lnTo>
                  <a:pt x="94185" y="275332"/>
                </a:lnTo>
                <a:lnTo>
                  <a:pt x="94516" y="262876"/>
                </a:lnTo>
                <a:close/>
              </a:path>
            </a:pathLst>
          </a:custGeom>
          <a:solidFill>
            <a:srgbClr val="000000"/>
          </a:solidFill>
        </p:spPr>
        <p:txBody>
          <a:bodyPr wrap="square" lIns="0" tIns="0" rIns="0" bIns="0" rtlCol="0"/>
          <a:lstStyle/>
          <a:p>
            <a:endParaRPr sz="1588"/>
          </a:p>
        </p:txBody>
      </p:sp>
      <p:sp>
        <p:nvSpPr>
          <p:cNvPr id="12" name="object 12"/>
          <p:cNvSpPr/>
          <p:nvPr/>
        </p:nvSpPr>
        <p:spPr>
          <a:xfrm>
            <a:off x="7575177" y="2521324"/>
            <a:ext cx="1613647" cy="67235"/>
          </a:xfrm>
          <a:custGeom>
            <a:avLst/>
            <a:gdLst/>
            <a:ahLst/>
            <a:cxnLst/>
            <a:rect l="l" t="t" r="r" b="b"/>
            <a:pathLst>
              <a:path w="1828800" h="76200">
                <a:moveTo>
                  <a:pt x="1765553" y="44957"/>
                </a:moveTo>
                <a:lnTo>
                  <a:pt x="1765553" y="32003"/>
                </a:lnTo>
                <a:lnTo>
                  <a:pt x="0" y="32003"/>
                </a:lnTo>
                <a:lnTo>
                  <a:pt x="0" y="44957"/>
                </a:lnTo>
                <a:lnTo>
                  <a:pt x="1765553" y="44957"/>
                </a:lnTo>
                <a:close/>
              </a:path>
              <a:path w="1828800" h="76200">
                <a:moveTo>
                  <a:pt x="1828800" y="38099"/>
                </a:moveTo>
                <a:lnTo>
                  <a:pt x="1752600" y="0"/>
                </a:lnTo>
                <a:lnTo>
                  <a:pt x="1752600" y="32003"/>
                </a:lnTo>
                <a:lnTo>
                  <a:pt x="1765553" y="32003"/>
                </a:lnTo>
                <a:lnTo>
                  <a:pt x="1765553" y="69722"/>
                </a:lnTo>
                <a:lnTo>
                  <a:pt x="1828800" y="38099"/>
                </a:lnTo>
                <a:close/>
              </a:path>
              <a:path w="1828800" h="76200">
                <a:moveTo>
                  <a:pt x="1765553" y="69722"/>
                </a:moveTo>
                <a:lnTo>
                  <a:pt x="1765553" y="44957"/>
                </a:lnTo>
                <a:lnTo>
                  <a:pt x="1752600" y="44957"/>
                </a:lnTo>
                <a:lnTo>
                  <a:pt x="1752600" y="76199"/>
                </a:lnTo>
                <a:lnTo>
                  <a:pt x="1765553" y="69722"/>
                </a:lnTo>
                <a:close/>
              </a:path>
            </a:pathLst>
          </a:custGeom>
          <a:solidFill>
            <a:srgbClr val="000000"/>
          </a:solidFill>
        </p:spPr>
        <p:txBody>
          <a:bodyPr wrap="square" lIns="0" tIns="0" rIns="0" bIns="0" rtlCol="0"/>
          <a:lstStyle/>
          <a:p>
            <a:endParaRPr sz="1588"/>
          </a:p>
        </p:txBody>
      </p:sp>
      <p:sp>
        <p:nvSpPr>
          <p:cNvPr id="13" name="object 13"/>
          <p:cNvSpPr/>
          <p:nvPr/>
        </p:nvSpPr>
        <p:spPr>
          <a:xfrm>
            <a:off x="8348383" y="2084294"/>
            <a:ext cx="67235" cy="672353"/>
          </a:xfrm>
          <a:custGeom>
            <a:avLst/>
            <a:gdLst/>
            <a:ahLst/>
            <a:cxnLst/>
            <a:rect l="l" t="t" r="r" b="b"/>
            <a:pathLst>
              <a:path w="76200" h="762000">
                <a:moveTo>
                  <a:pt x="76200" y="76199"/>
                </a:moveTo>
                <a:lnTo>
                  <a:pt x="38100" y="0"/>
                </a:lnTo>
                <a:lnTo>
                  <a:pt x="0" y="76199"/>
                </a:lnTo>
                <a:lnTo>
                  <a:pt x="32003" y="76199"/>
                </a:lnTo>
                <a:lnTo>
                  <a:pt x="32003" y="64007"/>
                </a:lnTo>
                <a:lnTo>
                  <a:pt x="44957" y="64007"/>
                </a:lnTo>
                <a:lnTo>
                  <a:pt x="44957" y="76199"/>
                </a:lnTo>
                <a:lnTo>
                  <a:pt x="76200" y="76199"/>
                </a:lnTo>
                <a:close/>
              </a:path>
              <a:path w="76200" h="762000">
                <a:moveTo>
                  <a:pt x="44957" y="76199"/>
                </a:moveTo>
                <a:lnTo>
                  <a:pt x="44957" y="64007"/>
                </a:lnTo>
                <a:lnTo>
                  <a:pt x="32003" y="64007"/>
                </a:lnTo>
                <a:lnTo>
                  <a:pt x="32003" y="76199"/>
                </a:lnTo>
                <a:lnTo>
                  <a:pt x="44957" y="76199"/>
                </a:lnTo>
                <a:close/>
              </a:path>
              <a:path w="76200" h="762000">
                <a:moveTo>
                  <a:pt x="44957" y="761999"/>
                </a:moveTo>
                <a:lnTo>
                  <a:pt x="44957" y="76199"/>
                </a:lnTo>
                <a:lnTo>
                  <a:pt x="32003" y="76199"/>
                </a:lnTo>
                <a:lnTo>
                  <a:pt x="32003" y="761999"/>
                </a:lnTo>
                <a:lnTo>
                  <a:pt x="44957" y="761999"/>
                </a:lnTo>
                <a:close/>
              </a:path>
            </a:pathLst>
          </a:custGeom>
          <a:solidFill>
            <a:srgbClr val="000000"/>
          </a:solidFill>
        </p:spPr>
        <p:txBody>
          <a:bodyPr wrap="square" lIns="0" tIns="0" rIns="0" bIns="0" rtlCol="0"/>
          <a:lstStyle/>
          <a:p>
            <a:endParaRPr sz="1588"/>
          </a:p>
        </p:txBody>
      </p:sp>
      <p:sp>
        <p:nvSpPr>
          <p:cNvPr id="14" name="object 14"/>
          <p:cNvSpPr/>
          <p:nvPr/>
        </p:nvSpPr>
        <p:spPr>
          <a:xfrm>
            <a:off x="7440706" y="2756647"/>
            <a:ext cx="739588" cy="0"/>
          </a:xfrm>
          <a:custGeom>
            <a:avLst/>
            <a:gdLst/>
            <a:ahLst/>
            <a:cxnLst/>
            <a:rect l="l" t="t" r="r" b="b"/>
            <a:pathLst>
              <a:path w="838200">
                <a:moveTo>
                  <a:pt x="0" y="0"/>
                </a:moveTo>
                <a:lnTo>
                  <a:pt x="838200" y="0"/>
                </a:lnTo>
              </a:path>
            </a:pathLst>
          </a:custGeom>
          <a:ln w="39370">
            <a:solidFill>
              <a:srgbClr val="336666"/>
            </a:solidFill>
          </a:ln>
        </p:spPr>
        <p:txBody>
          <a:bodyPr wrap="square" lIns="0" tIns="0" rIns="0" bIns="0" rtlCol="0"/>
          <a:lstStyle/>
          <a:p>
            <a:endParaRPr sz="1588"/>
          </a:p>
        </p:txBody>
      </p:sp>
      <p:sp>
        <p:nvSpPr>
          <p:cNvPr id="15" name="object 15"/>
          <p:cNvSpPr/>
          <p:nvPr/>
        </p:nvSpPr>
        <p:spPr>
          <a:xfrm>
            <a:off x="8650941" y="2286335"/>
            <a:ext cx="739588" cy="0"/>
          </a:xfrm>
          <a:custGeom>
            <a:avLst/>
            <a:gdLst/>
            <a:ahLst/>
            <a:cxnLst/>
            <a:rect l="l" t="t" r="r" b="b"/>
            <a:pathLst>
              <a:path w="838200">
                <a:moveTo>
                  <a:pt x="0" y="0"/>
                </a:moveTo>
                <a:lnTo>
                  <a:pt x="838200" y="0"/>
                </a:lnTo>
              </a:path>
            </a:pathLst>
          </a:custGeom>
          <a:ln w="29464">
            <a:solidFill>
              <a:srgbClr val="336666"/>
            </a:solidFill>
          </a:ln>
        </p:spPr>
        <p:txBody>
          <a:bodyPr wrap="square" lIns="0" tIns="0" rIns="0" bIns="0" rtlCol="0"/>
          <a:lstStyle/>
          <a:p>
            <a:endParaRPr sz="1588"/>
          </a:p>
        </p:txBody>
      </p:sp>
      <p:sp>
        <p:nvSpPr>
          <p:cNvPr id="16" name="object 16"/>
          <p:cNvSpPr txBox="1"/>
          <p:nvPr/>
        </p:nvSpPr>
        <p:spPr>
          <a:xfrm>
            <a:off x="8168414" y="2164007"/>
            <a:ext cx="96371" cy="162993"/>
          </a:xfrm>
          <a:prstGeom prst="rect">
            <a:avLst/>
          </a:prstGeom>
        </p:spPr>
        <p:txBody>
          <a:bodyPr vert="horz" wrap="square" lIns="0" tIns="0" rIns="0" bIns="0" rtlCol="0">
            <a:spAutoFit/>
          </a:bodyPr>
          <a:lstStyle/>
          <a:p>
            <a:pPr marL="11206"/>
            <a:r>
              <a:rPr sz="1059" dirty="0">
                <a:latin typeface="Tahoma"/>
                <a:cs typeface="Tahoma"/>
              </a:rPr>
              <a:t>1</a:t>
            </a:r>
            <a:endParaRPr sz="1059">
              <a:latin typeface="Tahoma"/>
              <a:cs typeface="Tahoma"/>
            </a:endParaRPr>
          </a:p>
        </p:txBody>
      </p:sp>
      <p:sp>
        <p:nvSpPr>
          <p:cNvPr id="17" name="object 17"/>
          <p:cNvSpPr/>
          <p:nvPr/>
        </p:nvSpPr>
        <p:spPr>
          <a:xfrm>
            <a:off x="7575177" y="3462618"/>
            <a:ext cx="1680882" cy="67235"/>
          </a:xfrm>
          <a:custGeom>
            <a:avLst/>
            <a:gdLst/>
            <a:ahLst/>
            <a:cxnLst/>
            <a:rect l="l" t="t" r="r" b="b"/>
            <a:pathLst>
              <a:path w="1905000" h="76200">
                <a:moveTo>
                  <a:pt x="1841753" y="44958"/>
                </a:moveTo>
                <a:lnTo>
                  <a:pt x="1841753" y="32004"/>
                </a:lnTo>
                <a:lnTo>
                  <a:pt x="0" y="32004"/>
                </a:lnTo>
                <a:lnTo>
                  <a:pt x="0" y="44958"/>
                </a:lnTo>
                <a:lnTo>
                  <a:pt x="1841753" y="44958"/>
                </a:lnTo>
                <a:close/>
              </a:path>
              <a:path w="1905000" h="76200">
                <a:moveTo>
                  <a:pt x="1905000" y="38100"/>
                </a:moveTo>
                <a:lnTo>
                  <a:pt x="1828800" y="0"/>
                </a:lnTo>
                <a:lnTo>
                  <a:pt x="1828800" y="32004"/>
                </a:lnTo>
                <a:lnTo>
                  <a:pt x="1841753" y="32004"/>
                </a:lnTo>
                <a:lnTo>
                  <a:pt x="1841753" y="69723"/>
                </a:lnTo>
                <a:lnTo>
                  <a:pt x="1905000" y="38100"/>
                </a:lnTo>
                <a:close/>
              </a:path>
              <a:path w="1905000" h="76200">
                <a:moveTo>
                  <a:pt x="1841753" y="69723"/>
                </a:moveTo>
                <a:lnTo>
                  <a:pt x="1841753" y="44958"/>
                </a:lnTo>
                <a:lnTo>
                  <a:pt x="1828800" y="44958"/>
                </a:lnTo>
                <a:lnTo>
                  <a:pt x="1828800" y="76200"/>
                </a:lnTo>
                <a:lnTo>
                  <a:pt x="1841753" y="69723"/>
                </a:lnTo>
                <a:close/>
              </a:path>
            </a:pathLst>
          </a:custGeom>
          <a:solidFill>
            <a:srgbClr val="000000"/>
          </a:solidFill>
        </p:spPr>
        <p:txBody>
          <a:bodyPr wrap="square" lIns="0" tIns="0" rIns="0" bIns="0" rtlCol="0"/>
          <a:lstStyle/>
          <a:p>
            <a:endParaRPr sz="1588"/>
          </a:p>
        </p:txBody>
      </p:sp>
      <p:sp>
        <p:nvSpPr>
          <p:cNvPr id="18" name="object 18"/>
          <p:cNvSpPr/>
          <p:nvPr/>
        </p:nvSpPr>
        <p:spPr>
          <a:xfrm>
            <a:off x="8348383" y="3025588"/>
            <a:ext cx="67235" cy="806824"/>
          </a:xfrm>
          <a:custGeom>
            <a:avLst/>
            <a:gdLst/>
            <a:ahLst/>
            <a:cxnLst/>
            <a:rect l="l" t="t" r="r" b="b"/>
            <a:pathLst>
              <a:path w="76200" h="914400">
                <a:moveTo>
                  <a:pt x="76200" y="76200"/>
                </a:moveTo>
                <a:lnTo>
                  <a:pt x="38100" y="0"/>
                </a:lnTo>
                <a:lnTo>
                  <a:pt x="0" y="76200"/>
                </a:lnTo>
                <a:lnTo>
                  <a:pt x="32003" y="76200"/>
                </a:lnTo>
                <a:lnTo>
                  <a:pt x="32003" y="64008"/>
                </a:lnTo>
                <a:lnTo>
                  <a:pt x="44957" y="64008"/>
                </a:lnTo>
                <a:lnTo>
                  <a:pt x="44957" y="76200"/>
                </a:lnTo>
                <a:lnTo>
                  <a:pt x="76200" y="76200"/>
                </a:lnTo>
                <a:close/>
              </a:path>
              <a:path w="76200" h="914400">
                <a:moveTo>
                  <a:pt x="44957" y="76200"/>
                </a:moveTo>
                <a:lnTo>
                  <a:pt x="44957" y="64008"/>
                </a:lnTo>
                <a:lnTo>
                  <a:pt x="32003" y="64008"/>
                </a:lnTo>
                <a:lnTo>
                  <a:pt x="32003" y="76200"/>
                </a:lnTo>
                <a:lnTo>
                  <a:pt x="44957" y="76200"/>
                </a:lnTo>
                <a:close/>
              </a:path>
              <a:path w="76200" h="914400">
                <a:moveTo>
                  <a:pt x="44957" y="914400"/>
                </a:moveTo>
                <a:lnTo>
                  <a:pt x="44957" y="76200"/>
                </a:lnTo>
                <a:lnTo>
                  <a:pt x="32003" y="76200"/>
                </a:lnTo>
                <a:lnTo>
                  <a:pt x="32003" y="914400"/>
                </a:lnTo>
                <a:lnTo>
                  <a:pt x="44957" y="914400"/>
                </a:lnTo>
                <a:close/>
              </a:path>
            </a:pathLst>
          </a:custGeom>
          <a:solidFill>
            <a:srgbClr val="000000"/>
          </a:solidFill>
        </p:spPr>
        <p:txBody>
          <a:bodyPr wrap="square" lIns="0" tIns="0" rIns="0" bIns="0" rtlCol="0"/>
          <a:lstStyle/>
          <a:p>
            <a:endParaRPr sz="1588"/>
          </a:p>
        </p:txBody>
      </p:sp>
      <p:sp>
        <p:nvSpPr>
          <p:cNvPr id="19" name="object 19"/>
          <p:cNvSpPr/>
          <p:nvPr/>
        </p:nvSpPr>
        <p:spPr>
          <a:xfrm>
            <a:off x="7440706" y="3496571"/>
            <a:ext cx="537882" cy="0"/>
          </a:xfrm>
          <a:custGeom>
            <a:avLst/>
            <a:gdLst/>
            <a:ahLst/>
            <a:cxnLst/>
            <a:rect l="l" t="t" r="r" b="b"/>
            <a:pathLst>
              <a:path w="609600">
                <a:moveTo>
                  <a:pt x="0" y="0"/>
                </a:moveTo>
                <a:lnTo>
                  <a:pt x="609600" y="0"/>
                </a:lnTo>
              </a:path>
            </a:pathLst>
          </a:custGeom>
          <a:ln w="29464">
            <a:solidFill>
              <a:srgbClr val="336666"/>
            </a:solidFill>
          </a:ln>
        </p:spPr>
        <p:txBody>
          <a:bodyPr wrap="square" lIns="0" tIns="0" rIns="0" bIns="0" rtlCol="0"/>
          <a:lstStyle/>
          <a:p>
            <a:endParaRPr sz="1588"/>
          </a:p>
        </p:txBody>
      </p:sp>
      <p:sp>
        <p:nvSpPr>
          <p:cNvPr id="20" name="object 20"/>
          <p:cNvSpPr/>
          <p:nvPr/>
        </p:nvSpPr>
        <p:spPr>
          <a:xfrm>
            <a:off x="8785412" y="3227629"/>
            <a:ext cx="605118" cy="0"/>
          </a:xfrm>
          <a:custGeom>
            <a:avLst/>
            <a:gdLst/>
            <a:ahLst/>
            <a:cxnLst/>
            <a:rect l="l" t="t" r="r" b="b"/>
            <a:pathLst>
              <a:path w="685800">
                <a:moveTo>
                  <a:pt x="0" y="0"/>
                </a:moveTo>
                <a:lnTo>
                  <a:pt x="685800" y="0"/>
                </a:lnTo>
              </a:path>
            </a:pathLst>
          </a:custGeom>
          <a:ln w="29464">
            <a:solidFill>
              <a:srgbClr val="336666"/>
            </a:solidFill>
          </a:ln>
        </p:spPr>
        <p:txBody>
          <a:bodyPr wrap="square" lIns="0" tIns="0" rIns="0" bIns="0" rtlCol="0"/>
          <a:lstStyle/>
          <a:p>
            <a:endParaRPr sz="1588"/>
          </a:p>
        </p:txBody>
      </p:sp>
      <p:sp>
        <p:nvSpPr>
          <p:cNvPr id="21" name="object 21"/>
          <p:cNvSpPr/>
          <p:nvPr/>
        </p:nvSpPr>
        <p:spPr>
          <a:xfrm>
            <a:off x="7306235" y="2277931"/>
            <a:ext cx="268941" cy="151279"/>
          </a:xfrm>
          <a:custGeom>
            <a:avLst/>
            <a:gdLst/>
            <a:ahLst/>
            <a:cxnLst/>
            <a:rect l="l" t="t" r="r" b="b"/>
            <a:pathLst>
              <a:path w="304800" h="171450">
                <a:moveTo>
                  <a:pt x="162305" y="114300"/>
                </a:moveTo>
                <a:lnTo>
                  <a:pt x="162305" y="57150"/>
                </a:lnTo>
                <a:lnTo>
                  <a:pt x="0" y="57150"/>
                </a:lnTo>
                <a:lnTo>
                  <a:pt x="0" y="114300"/>
                </a:lnTo>
                <a:lnTo>
                  <a:pt x="162305" y="114300"/>
                </a:lnTo>
                <a:close/>
              </a:path>
              <a:path w="304800" h="171450">
                <a:moveTo>
                  <a:pt x="304800" y="85343"/>
                </a:moveTo>
                <a:lnTo>
                  <a:pt x="133350" y="0"/>
                </a:lnTo>
                <a:lnTo>
                  <a:pt x="133350" y="57150"/>
                </a:lnTo>
                <a:lnTo>
                  <a:pt x="162305" y="57150"/>
                </a:lnTo>
                <a:lnTo>
                  <a:pt x="162305" y="156907"/>
                </a:lnTo>
                <a:lnTo>
                  <a:pt x="304800" y="85343"/>
                </a:lnTo>
                <a:close/>
              </a:path>
              <a:path w="304800" h="171450">
                <a:moveTo>
                  <a:pt x="162305" y="156907"/>
                </a:moveTo>
                <a:lnTo>
                  <a:pt x="162305" y="114300"/>
                </a:lnTo>
                <a:lnTo>
                  <a:pt x="133350" y="114300"/>
                </a:lnTo>
                <a:lnTo>
                  <a:pt x="133350" y="171450"/>
                </a:lnTo>
                <a:lnTo>
                  <a:pt x="162305" y="156907"/>
                </a:lnTo>
                <a:close/>
              </a:path>
            </a:pathLst>
          </a:custGeom>
          <a:solidFill>
            <a:srgbClr val="800000"/>
          </a:solidFill>
        </p:spPr>
        <p:txBody>
          <a:bodyPr wrap="square" lIns="0" tIns="0" rIns="0" bIns="0" rtlCol="0"/>
          <a:lstStyle/>
          <a:p>
            <a:endParaRPr sz="1588"/>
          </a:p>
        </p:txBody>
      </p:sp>
      <p:sp>
        <p:nvSpPr>
          <p:cNvPr id="22" name="object 22"/>
          <p:cNvSpPr/>
          <p:nvPr/>
        </p:nvSpPr>
        <p:spPr>
          <a:xfrm>
            <a:off x="7171765" y="3286461"/>
            <a:ext cx="268941" cy="151279"/>
          </a:xfrm>
          <a:custGeom>
            <a:avLst/>
            <a:gdLst/>
            <a:ahLst/>
            <a:cxnLst/>
            <a:rect l="l" t="t" r="r" b="b"/>
            <a:pathLst>
              <a:path w="304800" h="171450">
                <a:moveTo>
                  <a:pt x="162305" y="114300"/>
                </a:moveTo>
                <a:lnTo>
                  <a:pt x="162305" y="57150"/>
                </a:lnTo>
                <a:lnTo>
                  <a:pt x="0" y="57150"/>
                </a:lnTo>
                <a:lnTo>
                  <a:pt x="0" y="114300"/>
                </a:lnTo>
                <a:lnTo>
                  <a:pt x="162305" y="114300"/>
                </a:lnTo>
                <a:close/>
              </a:path>
              <a:path w="304800" h="171450">
                <a:moveTo>
                  <a:pt x="304800" y="85344"/>
                </a:moveTo>
                <a:lnTo>
                  <a:pt x="133350" y="0"/>
                </a:lnTo>
                <a:lnTo>
                  <a:pt x="133350" y="57150"/>
                </a:lnTo>
                <a:lnTo>
                  <a:pt x="162305" y="57150"/>
                </a:lnTo>
                <a:lnTo>
                  <a:pt x="162305" y="156907"/>
                </a:lnTo>
                <a:lnTo>
                  <a:pt x="304800" y="85344"/>
                </a:lnTo>
                <a:close/>
              </a:path>
              <a:path w="304800" h="171450">
                <a:moveTo>
                  <a:pt x="162305" y="156907"/>
                </a:moveTo>
                <a:lnTo>
                  <a:pt x="162305" y="114300"/>
                </a:lnTo>
                <a:lnTo>
                  <a:pt x="133350" y="114300"/>
                </a:lnTo>
                <a:lnTo>
                  <a:pt x="133350" y="171450"/>
                </a:lnTo>
                <a:lnTo>
                  <a:pt x="162305" y="156907"/>
                </a:lnTo>
                <a:close/>
              </a:path>
            </a:pathLst>
          </a:custGeom>
          <a:solidFill>
            <a:srgbClr val="800000"/>
          </a:solidFill>
        </p:spPr>
        <p:txBody>
          <a:bodyPr wrap="square" lIns="0" tIns="0" rIns="0" bIns="0" rtlCol="0"/>
          <a:lstStyle/>
          <a:p>
            <a:endParaRPr sz="1588"/>
          </a:p>
        </p:txBody>
      </p:sp>
      <p:sp>
        <p:nvSpPr>
          <p:cNvPr id="23" name="object 23"/>
          <p:cNvSpPr/>
          <p:nvPr/>
        </p:nvSpPr>
        <p:spPr>
          <a:xfrm>
            <a:off x="7037294" y="4294990"/>
            <a:ext cx="268941" cy="151279"/>
          </a:xfrm>
          <a:custGeom>
            <a:avLst/>
            <a:gdLst/>
            <a:ahLst/>
            <a:cxnLst/>
            <a:rect l="l" t="t" r="r" b="b"/>
            <a:pathLst>
              <a:path w="304800" h="171450">
                <a:moveTo>
                  <a:pt x="162305" y="114300"/>
                </a:moveTo>
                <a:lnTo>
                  <a:pt x="162305" y="57150"/>
                </a:lnTo>
                <a:lnTo>
                  <a:pt x="0" y="57150"/>
                </a:lnTo>
                <a:lnTo>
                  <a:pt x="0" y="114300"/>
                </a:lnTo>
                <a:lnTo>
                  <a:pt x="162305" y="114300"/>
                </a:lnTo>
                <a:close/>
              </a:path>
              <a:path w="304800" h="171450">
                <a:moveTo>
                  <a:pt x="304800" y="85344"/>
                </a:moveTo>
                <a:lnTo>
                  <a:pt x="133350" y="0"/>
                </a:lnTo>
                <a:lnTo>
                  <a:pt x="133350" y="57150"/>
                </a:lnTo>
                <a:lnTo>
                  <a:pt x="162305" y="57150"/>
                </a:lnTo>
                <a:lnTo>
                  <a:pt x="162305" y="156907"/>
                </a:lnTo>
                <a:lnTo>
                  <a:pt x="304800" y="85344"/>
                </a:lnTo>
                <a:close/>
              </a:path>
              <a:path w="304800" h="171450">
                <a:moveTo>
                  <a:pt x="162305" y="156907"/>
                </a:moveTo>
                <a:lnTo>
                  <a:pt x="162305" y="114300"/>
                </a:lnTo>
                <a:lnTo>
                  <a:pt x="133350" y="114300"/>
                </a:lnTo>
                <a:lnTo>
                  <a:pt x="133350" y="171450"/>
                </a:lnTo>
                <a:lnTo>
                  <a:pt x="162305" y="156907"/>
                </a:lnTo>
                <a:close/>
              </a:path>
            </a:pathLst>
          </a:custGeom>
          <a:solidFill>
            <a:srgbClr val="800000"/>
          </a:solidFill>
        </p:spPr>
        <p:txBody>
          <a:bodyPr wrap="square" lIns="0" tIns="0" rIns="0" bIns="0" rtlCol="0"/>
          <a:lstStyle/>
          <a:p>
            <a:endParaRPr sz="1588"/>
          </a:p>
        </p:txBody>
      </p:sp>
      <p:sp>
        <p:nvSpPr>
          <p:cNvPr id="24" name="object 24"/>
          <p:cNvSpPr txBox="1"/>
          <p:nvPr/>
        </p:nvSpPr>
        <p:spPr>
          <a:xfrm>
            <a:off x="8168414" y="3105301"/>
            <a:ext cx="96371" cy="162993"/>
          </a:xfrm>
          <a:prstGeom prst="rect">
            <a:avLst/>
          </a:prstGeom>
        </p:spPr>
        <p:txBody>
          <a:bodyPr vert="horz" wrap="square" lIns="0" tIns="0" rIns="0" bIns="0" rtlCol="0">
            <a:spAutoFit/>
          </a:bodyPr>
          <a:lstStyle/>
          <a:p>
            <a:pPr marL="11206"/>
            <a:r>
              <a:rPr sz="1059" dirty="0">
                <a:latin typeface="Tahoma"/>
                <a:cs typeface="Tahoma"/>
              </a:rPr>
              <a:t>1</a:t>
            </a:r>
            <a:endParaRPr sz="1059">
              <a:latin typeface="Tahoma"/>
              <a:cs typeface="Tahoma"/>
            </a:endParaRPr>
          </a:p>
        </p:txBody>
      </p:sp>
      <p:sp>
        <p:nvSpPr>
          <p:cNvPr id="25" name="object 25"/>
          <p:cNvSpPr/>
          <p:nvPr/>
        </p:nvSpPr>
        <p:spPr>
          <a:xfrm>
            <a:off x="7709647" y="4538383"/>
            <a:ext cx="1479176" cy="67235"/>
          </a:xfrm>
          <a:custGeom>
            <a:avLst/>
            <a:gdLst/>
            <a:ahLst/>
            <a:cxnLst/>
            <a:rect l="l" t="t" r="r" b="b"/>
            <a:pathLst>
              <a:path w="1676400" h="76200">
                <a:moveTo>
                  <a:pt x="1613153" y="44958"/>
                </a:moveTo>
                <a:lnTo>
                  <a:pt x="1613153" y="32004"/>
                </a:lnTo>
                <a:lnTo>
                  <a:pt x="0" y="32004"/>
                </a:lnTo>
                <a:lnTo>
                  <a:pt x="0" y="44958"/>
                </a:lnTo>
                <a:lnTo>
                  <a:pt x="1613153" y="44958"/>
                </a:lnTo>
                <a:close/>
              </a:path>
              <a:path w="1676400" h="76200">
                <a:moveTo>
                  <a:pt x="1676400" y="38100"/>
                </a:moveTo>
                <a:lnTo>
                  <a:pt x="1600200" y="0"/>
                </a:lnTo>
                <a:lnTo>
                  <a:pt x="1600200" y="32004"/>
                </a:lnTo>
                <a:lnTo>
                  <a:pt x="1613153" y="32004"/>
                </a:lnTo>
                <a:lnTo>
                  <a:pt x="1613153" y="69723"/>
                </a:lnTo>
                <a:lnTo>
                  <a:pt x="1676400" y="38100"/>
                </a:lnTo>
                <a:close/>
              </a:path>
              <a:path w="1676400" h="76200">
                <a:moveTo>
                  <a:pt x="1613153" y="69723"/>
                </a:moveTo>
                <a:lnTo>
                  <a:pt x="1613153" y="44958"/>
                </a:lnTo>
                <a:lnTo>
                  <a:pt x="1600200" y="44958"/>
                </a:lnTo>
                <a:lnTo>
                  <a:pt x="1600200" y="76200"/>
                </a:lnTo>
                <a:lnTo>
                  <a:pt x="1613153" y="69723"/>
                </a:lnTo>
                <a:close/>
              </a:path>
            </a:pathLst>
          </a:custGeom>
          <a:solidFill>
            <a:srgbClr val="000000"/>
          </a:solidFill>
        </p:spPr>
        <p:txBody>
          <a:bodyPr wrap="square" lIns="0" tIns="0" rIns="0" bIns="0" rtlCol="0"/>
          <a:lstStyle/>
          <a:p>
            <a:endParaRPr sz="1588"/>
          </a:p>
        </p:txBody>
      </p:sp>
      <p:sp>
        <p:nvSpPr>
          <p:cNvPr id="26" name="object 26"/>
          <p:cNvSpPr/>
          <p:nvPr/>
        </p:nvSpPr>
        <p:spPr>
          <a:xfrm>
            <a:off x="8348383" y="4034118"/>
            <a:ext cx="67235" cy="1008529"/>
          </a:xfrm>
          <a:custGeom>
            <a:avLst/>
            <a:gdLst/>
            <a:ahLst/>
            <a:cxnLst/>
            <a:rect l="l" t="t" r="r" b="b"/>
            <a:pathLst>
              <a:path w="76200" h="1143000">
                <a:moveTo>
                  <a:pt x="76200" y="76200"/>
                </a:moveTo>
                <a:lnTo>
                  <a:pt x="38100" y="0"/>
                </a:lnTo>
                <a:lnTo>
                  <a:pt x="0" y="76200"/>
                </a:lnTo>
                <a:lnTo>
                  <a:pt x="32003" y="76200"/>
                </a:lnTo>
                <a:lnTo>
                  <a:pt x="32003" y="64008"/>
                </a:lnTo>
                <a:lnTo>
                  <a:pt x="44957" y="64008"/>
                </a:lnTo>
                <a:lnTo>
                  <a:pt x="44957" y="76200"/>
                </a:lnTo>
                <a:lnTo>
                  <a:pt x="76200" y="76200"/>
                </a:lnTo>
                <a:close/>
              </a:path>
              <a:path w="76200" h="1143000">
                <a:moveTo>
                  <a:pt x="44957" y="76200"/>
                </a:moveTo>
                <a:lnTo>
                  <a:pt x="44957" y="64008"/>
                </a:lnTo>
                <a:lnTo>
                  <a:pt x="32003" y="64008"/>
                </a:lnTo>
                <a:lnTo>
                  <a:pt x="32003" y="76200"/>
                </a:lnTo>
                <a:lnTo>
                  <a:pt x="44957" y="76200"/>
                </a:lnTo>
                <a:close/>
              </a:path>
              <a:path w="76200" h="1143000">
                <a:moveTo>
                  <a:pt x="44957" y="1143000"/>
                </a:moveTo>
                <a:lnTo>
                  <a:pt x="44957" y="76200"/>
                </a:lnTo>
                <a:lnTo>
                  <a:pt x="32003" y="76200"/>
                </a:lnTo>
                <a:lnTo>
                  <a:pt x="32003" y="1143000"/>
                </a:lnTo>
                <a:lnTo>
                  <a:pt x="44957" y="1143000"/>
                </a:lnTo>
                <a:close/>
              </a:path>
            </a:pathLst>
          </a:custGeom>
          <a:solidFill>
            <a:srgbClr val="000000"/>
          </a:solidFill>
        </p:spPr>
        <p:txBody>
          <a:bodyPr wrap="square" lIns="0" tIns="0" rIns="0" bIns="0" rtlCol="0"/>
          <a:lstStyle/>
          <a:p>
            <a:endParaRPr sz="1588"/>
          </a:p>
        </p:txBody>
      </p:sp>
      <p:sp>
        <p:nvSpPr>
          <p:cNvPr id="27" name="object 27"/>
          <p:cNvSpPr/>
          <p:nvPr/>
        </p:nvSpPr>
        <p:spPr>
          <a:xfrm>
            <a:off x="2797435" y="2958688"/>
            <a:ext cx="6853518" cy="0"/>
          </a:xfrm>
          <a:custGeom>
            <a:avLst/>
            <a:gdLst/>
            <a:ahLst/>
            <a:cxnLst/>
            <a:rect l="l" t="t" r="r" b="b"/>
            <a:pathLst>
              <a:path w="7767320">
                <a:moveTo>
                  <a:pt x="0" y="0"/>
                </a:moveTo>
                <a:lnTo>
                  <a:pt x="7767066" y="0"/>
                </a:lnTo>
              </a:path>
            </a:pathLst>
          </a:custGeom>
          <a:ln w="11176">
            <a:solidFill>
              <a:srgbClr val="000000"/>
            </a:solidFill>
          </a:ln>
        </p:spPr>
        <p:txBody>
          <a:bodyPr wrap="square" lIns="0" tIns="0" rIns="0" bIns="0" rtlCol="0"/>
          <a:lstStyle/>
          <a:p>
            <a:endParaRPr sz="1588"/>
          </a:p>
        </p:txBody>
      </p:sp>
      <p:sp>
        <p:nvSpPr>
          <p:cNvPr id="28" name="object 28"/>
          <p:cNvSpPr/>
          <p:nvPr/>
        </p:nvSpPr>
        <p:spPr>
          <a:xfrm>
            <a:off x="2797435" y="3967218"/>
            <a:ext cx="6853518" cy="0"/>
          </a:xfrm>
          <a:custGeom>
            <a:avLst/>
            <a:gdLst/>
            <a:ahLst/>
            <a:cxnLst/>
            <a:rect l="l" t="t" r="r" b="b"/>
            <a:pathLst>
              <a:path w="7767320">
                <a:moveTo>
                  <a:pt x="0" y="0"/>
                </a:moveTo>
                <a:lnTo>
                  <a:pt x="7767066" y="0"/>
                </a:lnTo>
              </a:path>
            </a:pathLst>
          </a:custGeom>
          <a:ln w="11176">
            <a:solidFill>
              <a:srgbClr val="000000"/>
            </a:solidFill>
          </a:ln>
        </p:spPr>
        <p:txBody>
          <a:bodyPr wrap="square" lIns="0" tIns="0" rIns="0" bIns="0" rtlCol="0"/>
          <a:lstStyle/>
          <a:p>
            <a:endParaRPr sz="1588"/>
          </a:p>
        </p:txBody>
      </p:sp>
      <p:sp>
        <p:nvSpPr>
          <p:cNvPr id="29" name="object 29"/>
          <p:cNvSpPr/>
          <p:nvPr/>
        </p:nvSpPr>
        <p:spPr>
          <a:xfrm>
            <a:off x="2797435" y="5110218"/>
            <a:ext cx="6853518" cy="0"/>
          </a:xfrm>
          <a:custGeom>
            <a:avLst/>
            <a:gdLst/>
            <a:ahLst/>
            <a:cxnLst/>
            <a:rect l="l" t="t" r="r" b="b"/>
            <a:pathLst>
              <a:path w="7767320">
                <a:moveTo>
                  <a:pt x="0" y="0"/>
                </a:moveTo>
                <a:lnTo>
                  <a:pt x="7767066" y="0"/>
                </a:lnTo>
              </a:path>
            </a:pathLst>
          </a:custGeom>
          <a:ln w="11176">
            <a:solidFill>
              <a:srgbClr val="000000"/>
            </a:solidFill>
          </a:ln>
        </p:spPr>
        <p:txBody>
          <a:bodyPr wrap="square" lIns="0" tIns="0" rIns="0" bIns="0" rtlCol="0"/>
          <a:lstStyle/>
          <a:p>
            <a:endParaRPr sz="1588"/>
          </a:p>
        </p:txBody>
      </p:sp>
      <p:sp>
        <p:nvSpPr>
          <p:cNvPr id="30" name="object 30"/>
          <p:cNvSpPr/>
          <p:nvPr/>
        </p:nvSpPr>
        <p:spPr>
          <a:xfrm>
            <a:off x="8171553" y="2277260"/>
            <a:ext cx="489137" cy="489137"/>
          </a:xfrm>
          <a:custGeom>
            <a:avLst/>
            <a:gdLst/>
            <a:ahLst/>
            <a:cxnLst/>
            <a:rect l="l" t="t" r="r" b="b"/>
            <a:pathLst>
              <a:path w="554354" h="554355">
                <a:moveTo>
                  <a:pt x="553974" y="20574"/>
                </a:moveTo>
                <a:lnTo>
                  <a:pt x="533400" y="0"/>
                </a:lnTo>
                <a:lnTo>
                  <a:pt x="0" y="533400"/>
                </a:lnTo>
                <a:lnTo>
                  <a:pt x="20574" y="553974"/>
                </a:lnTo>
                <a:lnTo>
                  <a:pt x="553974" y="20574"/>
                </a:lnTo>
                <a:close/>
              </a:path>
            </a:pathLst>
          </a:custGeom>
          <a:solidFill>
            <a:srgbClr val="336666"/>
          </a:solidFill>
        </p:spPr>
        <p:txBody>
          <a:bodyPr wrap="square" lIns="0" tIns="0" rIns="0" bIns="0" rtlCol="0"/>
          <a:lstStyle/>
          <a:p>
            <a:endParaRPr sz="1588"/>
          </a:p>
        </p:txBody>
      </p:sp>
      <p:sp>
        <p:nvSpPr>
          <p:cNvPr id="31" name="object 31"/>
          <p:cNvSpPr txBox="1"/>
          <p:nvPr/>
        </p:nvSpPr>
        <p:spPr>
          <a:xfrm>
            <a:off x="8451477" y="2611794"/>
            <a:ext cx="145116" cy="162993"/>
          </a:xfrm>
          <a:prstGeom prst="rect">
            <a:avLst/>
          </a:prstGeom>
        </p:spPr>
        <p:txBody>
          <a:bodyPr vert="horz" wrap="square" lIns="0" tIns="0" rIns="0" bIns="0" rtlCol="0">
            <a:spAutoFit/>
          </a:bodyPr>
          <a:lstStyle/>
          <a:p>
            <a:pPr marL="11206"/>
            <a:r>
              <a:rPr sz="1059" dirty="0">
                <a:latin typeface="Tahoma"/>
                <a:cs typeface="Tahoma"/>
              </a:rPr>
              <a:t>-1</a:t>
            </a:r>
            <a:endParaRPr sz="1059">
              <a:latin typeface="Tahoma"/>
              <a:cs typeface="Tahoma"/>
            </a:endParaRPr>
          </a:p>
        </p:txBody>
      </p:sp>
      <p:sp>
        <p:nvSpPr>
          <p:cNvPr id="32" name="object 32"/>
          <p:cNvSpPr/>
          <p:nvPr/>
        </p:nvSpPr>
        <p:spPr>
          <a:xfrm>
            <a:off x="7935557" y="3215192"/>
            <a:ext cx="852207" cy="290232"/>
          </a:xfrm>
          <a:custGeom>
            <a:avLst/>
            <a:gdLst/>
            <a:ahLst/>
            <a:cxnLst/>
            <a:rect l="l" t="t" r="r" b="b"/>
            <a:pathLst>
              <a:path w="965834" h="328929">
                <a:moveTo>
                  <a:pt x="965454" y="28194"/>
                </a:moveTo>
                <a:lnTo>
                  <a:pt x="961644" y="0"/>
                </a:lnTo>
                <a:lnTo>
                  <a:pt x="957072" y="762"/>
                </a:lnTo>
                <a:lnTo>
                  <a:pt x="952500" y="762"/>
                </a:lnTo>
                <a:lnTo>
                  <a:pt x="903602" y="6903"/>
                </a:lnTo>
                <a:lnTo>
                  <a:pt x="852931" y="12376"/>
                </a:lnTo>
                <a:lnTo>
                  <a:pt x="840257" y="13777"/>
                </a:lnTo>
                <a:lnTo>
                  <a:pt x="802335" y="18419"/>
                </a:lnTo>
                <a:lnTo>
                  <a:pt x="752278" y="26464"/>
                </a:lnTo>
                <a:lnTo>
                  <a:pt x="730758" y="31242"/>
                </a:lnTo>
                <a:lnTo>
                  <a:pt x="720687" y="33352"/>
                </a:lnTo>
                <a:lnTo>
                  <a:pt x="684056" y="45308"/>
                </a:lnTo>
                <a:lnTo>
                  <a:pt x="649542" y="62170"/>
                </a:lnTo>
                <a:lnTo>
                  <a:pt x="617209" y="83089"/>
                </a:lnTo>
                <a:lnTo>
                  <a:pt x="587117" y="107215"/>
                </a:lnTo>
                <a:lnTo>
                  <a:pt x="577596" y="115824"/>
                </a:lnTo>
                <a:lnTo>
                  <a:pt x="562356" y="128778"/>
                </a:lnTo>
                <a:lnTo>
                  <a:pt x="546354" y="141732"/>
                </a:lnTo>
                <a:lnTo>
                  <a:pt x="539496" y="147828"/>
                </a:lnTo>
                <a:lnTo>
                  <a:pt x="516166" y="163846"/>
                </a:lnTo>
                <a:lnTo>
                  <a:pt x="483293" y="183147"/>
                </a:lnTo>
                <a:lnTo>
                  <a:pt x="449257" y="200356"/>
                </a:lnTo>
                <a:lnTo>
                  <a:pt x="403098" y="221742"/>
                </a:lnTo>
                <a:lnTo>
                  <a:pt x="384581" y="229467"/>
                </a:lnTo>
                <a:lnTo>
                  <a:pt x="340773" y="249633"/>
                </a:lnTo>
                <a:lnTo>
                  <a:pt x="294961" y="269851"/>
                </a:lnTo>
                <a:lnTo>
                  <a:pt x="246888" y="287274"/>
                </a:lnTo>
                <a:lnTo>
                  <a:pt x="202033" y="296411"/>
                </a:lnTo>
                <a:lnTo>
                  <a:pt x="151988" y="300099"/>
                </a:lnTo>
                <a:lnTo>
                  <a:pt x="126380" y="300125"/>
                </a:lnTo>
                <a:lnTo>
                  <a:pt x="113513" y="299831"/>
                </a:lnTo>
                <a:lnTo>
                  <a:pt x="100636" y="299388"/>
                </a:lnTo>
                <a:lnTo>
                  <a:pt x="87771" y="298838"/>
                </a:lnTo>
                <a:lnTo>
                  <a:pt x="49495" y="296970"/>
                </a:lnTo>
                <a:lnTo>
                  <a:pt x="36921" y="296414"/>
                </a:lnTo>
                <a:lnTo>
                  <a:pt x="24478" y="295962"/>
                </a:lnTo>
                <a:lnTo>
                  <a:pt x="12192" y="295656"/>
                </a:lnTo>
                <a:lnTo>
                  <a:pt x="7620" y="294894"/>
                </a:lnTo>
                <a:lnTo>
                  <a:pt x="0" y="294894"/>
                </a:lnTo>
                <a:lnTo>
                  <a:pt x="0" y="323850"/>
                </a:lnTo>
                <a:lnTo>
                  <a:pt x="14645" y="323986"/>
                </a:lnTo>
                <a:lnTo>
                  <a:pt x="26741" y="324547"/>
                </a:lnTo>
                <a:lnTo>
                  <a:pt x="77258" y="327115"/>
                </a:lnTo>
                <a:lnTo>
                  <a:pt x="116359" y="328499"/>
                </a:lnTo>
                <a:lnTo>
                  <a:pt x="142455" y="328692"/>
                </a:lnTo>
                <a:lnTo>
                  <a:pt x="155403" y="328474"/>
                </a:lnTo>
                <a:lnTo>
                  <a:pt x="205662" y="324782"/>
                </a:lnTo>
                <a:lnTo>
                  <a:pt x="253746" y="314706"/>
                </a:lnTo>
                <a:lnTo>
                  <a:pt x="291451" y="302154"/>
                </a:lnTo>
                <a:lnTo>
                  <a:pt x="326619" y="287420"/>
                </a:lnTo>
                <a:lnTo>
                  <a:pt x="361385" y="271450"/>
                </a:lnTo>
                <a:lnTo>
                  <a:pt x="372969" y="266162"/>
                </a:lnTo>
                <a:lnTo>
                  <a:pt x="384810" y="260902"/>
                </a:lnTo>
                <a:lnTo>
                  <a:pt x="396240" y="256032"/>
                </a:lnTo>
                <a:lnTo>
                  <a:pt x="414528" y="247650"/>
                </a:lnTo>
                <a:lnTo>
                  <a:pt x="461751" y="226009"/>
                </a:lnTo>
                <a:lnTo>
                  <a:pt x="495803" y="208850"/>
                </a:lnTo>
                <a:lnTo>
                  <a:pt x="528840" y="189851"/>
                </a:lnTo>
                <a:lnTo>
                  <a:pt x="564642" y="163830"/>
                </a:lnTo>
                <a:lnTo>
                  <a:pt x="580644" y="150876"/>
                </a:lnTo>
                <a:lnTo>
                  <a:pt x="614051" y="121553"/>
                </a:lnTo>
                <a:lnTo>
                  <a:pt x="644584" y="98610"/>
                </a:lnTo>
                <a:lnTo>
                  <a:pt x="687529" y="74940"/>
                </a:lnTo>
                <a:lnTo>
                  <a:pt x="724151" y="62076"/>
                </a:lnTo>
                <a:lnTo>
                  <a:pt x="745998" y="57150"/>
                </a:lnTo>
                <a:lnTo>
                  <a:pt x="761838" y="53712"/>
                </a:lnTo>
                <a:lnTo>
                  <a:pt x="811948" y="46082"/>
                </a:lnTo>
                <a:lnTo>
                  <a:pt x="849859" y="41233"/>
                </a:lnTo>
                <a:lnTo>
                  <a:pt x="887866" y="36931"/>
                </a:lnTo>
                <a:lnTo>
                  <a:pt x="925804" y="32993"/>
                </a:lnTo>
                <a:lnTo>
                  <a:pt x="950976" y="30480"/>
                </a:lnTo>
                <a:lnTo>
                  <a:pt x="956310" y="29718"/>
                </a:lnTo>
                <a:lnTo>
                  <a:pt x="965454" y="28194"/>
                </a:lnTo>
                <a:close/>
              </a:path>
            </a:pathLst>
          </a:custGeom>
          <a:solidFill>
            <a:srgbClr val="336666"/>
          </a:solidFill>
        </p:spPr>
        <p:txBody>
          <a:bodyPr wrap="square" lIns="0" tIns="0" rIns="0" bIns="0" rtlCol="0"/>
          <a:lstStyle/>
          <a:p>
            <a:endParaRPr sz="1588"/>
          </a:p>
        </p:txBody>
      </p:sp>
      <p:sp>
        <p:nvSpPr>
          <p:cNvPr id="33" name="object 33"/>
          <p:cNvSpPr/>
          <p:nvPr/>
        </p:nvSpPr>
        <p:spPr>
          <a:xfrm>
            <a:off x="8718177" y="4303394"/>
            <a:ext cx="739588" cy="0"/>
          </a:xfrm>
          <a:custGeom>
            <a:avLst/>
            <a:gdLst/>
            <a:ahLst/>
            <a:cxnLst/>
            <a:rect l="l" t="t" r="r" b="b"/>
            <a:pathLst>
              <a:path w="838200">
                <a:moveTo>
                  <a:pt x="0" y="0"/>
                </a:moveTo>
                <a:lnTo>
                  <a:pt x="838200" y="0"/>
                </a:lnTo>
              </a:path>
            </a:pathLst>
          </a:custGeom>
          <a:ln w="29464">
            <a:solidFill>
              <a:srgbClr val="336666"/>
            </a:solidFill>
          </a:ln>
        </p:spPr>
        <p:txBody>
          <a:bodyPr wrap="square" lIns="0" tIns="0" rIns="0" bIns="0" rtlCol="0"/>
          <a:lstStyle/>
          <a:p>
            <a:endParaRPr sz="1588"/>
          </a:p>
        </p:txBody>
      </p:sp>
      <p:sp>
        <p:nvSpPr>
          <p:cNvPr id="34" name="object 34"/>
          <p:cNvSpPr/>
          <p:nvPr/>
        </p:nvSpPr>
        <p:spPr>
          <a:xfrm>
            <a:off x="7575176" y="4908512"/>
            <a:ext cx="403412" cy="0"/>
          </a:xfrm>
          <a:custGeom>
            <a:avLst/>
            <a:gdLst/>
            <a:ahLst/>
            <a:cxnLst/>
            <a:rect l="l" t="t" r="r" b="b"/>
            <a:pathLst>
              <a:path w="457200">
                <a:moveTo>
                  <a:pt x="0" y="0"/>
                </a:moveTo>
                <a:lnTo>
                  <a:pt x="457200" y="0"/>
                </a:lnTo>
              </a:path>
            </a:pathLst>
          </a:custGeom>
          <a:ln w="29464">
            <a:solidFill>
              <a:srgbClr val="336666"/>
            </a:solidFill>
          </a:ln>
        </p:spPr>
        <p:txBody>
          <a:bodyPr wrap="square" lIns="0" tIns="0" rIns="0" bIns="0" rtlCol="0"/>
          <a:lstStyle/>
          <a:p>
            <a:endParaRPr sz="1588"/>
          </a:p>
        </p:txBody>
      </p:sp>
      <p:sp>
        <p:nvSpPr>
          <p:cNvPr id="35" name="object 35"/>
          <p:cNvSpPr/>
          <p:nvPr/>
        </p:nvSpPr>
        <p:spPr>
          <a:xfrm>
            <a:off x="7957073" y="4290956"/>
            <a:ext cx="829235" cy="634253"/>
          </a:xfrm>
          <a:custGeom>
            <a:avLst/>
            <a:gdLst/>
            <a:ahLst/>
            <a:cxnLst/>
            <a:rect l="l" t="t" r="r" b="b"/>
            <a:pathLst>
              <a:path w="939800" h="718820">
                <a:moveTo>
                  <a:pt x="939546" y="28194"/>
                </a:moveTo>
                <a:lnTo>
                  <a:pt x="938784" y="0"/>
                </a:lnTo>
                <a:lnTo>
                  <a:pt x="925830" y="0"/>
                </a:lnTo>
                <a:lnTo>
                  <a:pt x="918210" y="762"/>
                </a:lnTo>
                <a:lnTo>
                  <a:pt x="904542" y="1374"/>
                </a:lnTo>
                <a:lnTo>
                  <a:pt x="890653" y="1839"/>
                </a:lnTo>
                <a:lnTo>
                  <a:pt x="876572" y="2193"/>
                </a:lnTo>
                <a:lnTo>
                  <a:pt x="862329" y="2473"/>
                </a:lnTo>
                <a:lnTo>
                  <a:pt x="833478" y="2963"/>
                </a:lnTo>
                <a:lnTo>
                  <a:pt x="818931" y="3248"/>
                </a:lnTo>
                <a:lnTo>
                  <a:pt x="775163" y="4705"/>
                </a:lnTo>
                <a:lnTo>
                  <a:pt x="731837" y="7853"/>
                </a:lnTo>
                <a:lnTo>
                  <a:pt x="689767" y="13698"/>
                </a:lnTo>
                <a:lnTo>
                  <a:pt x="649765" y="23250"/>
                </a:lnTo>
                <a:lnTo>
                  <a:pt x="609142" y="45469"/>
                </a:lnTo>
                <a:lnTo>
                  <a:pt x="584159" y="75854"/>
                </a:lnTo>
                <a:lnTo>
                  <a:pt x="560566" y="115576"/>
                </a:lnTo>
                <a:lnTo>
                  <a:pt x="538780" y="159846"/>
                </a:lnTo>
                <a:lnTo>
                  <a:pt x="502301" y="242865"/>
                </a:lnTo>
                <a:lnTo>
                  <a:pt x="497320" y="253916"/>
                </a:lnTo>
                <a:lnTo>
                  <a:pt x="492695" y="263698"/>
                </a:lnTo>
                <a:lnTo>
                  <a:pt x="488442" y="272034"/>
                </a:lnTo>
                <a:lnTo>
                  <a:pt x="481584" y="286512"/>
                </a:lnTo>
                <a:lnTo>
                  <a:pt x="475488" y="300228"/>
                </a:lnTo>
                <a:lnTo>
                  <a:pt x="460488" y="330195"/>
                </a:lnTo>
                <a:lnTo>
                  <a:pt x="454991" y="341648"/>
                </a:lnTo>
                <a:lnTo>
                  <a:pt x="428086" y="399196"/>
                </a:lnTo>
                <a:lnTo>
                  <a:pt x="404622" y="444246"/>
                </a:lnTo>
                <a:lnTo>
                  <a:pt x="399288" y="454152"/>
                </a:lnTo>
                <a:lnTo>
                  <a:pt x="389874" y="469967"/>
                </a:lnTo>
                <a:lnTo>
                  <a:pt x="383962" y="481113"/>
                </a:lnTo>
                <a:lnTo>
                  <a:pt x="378270" y="492494"/>
                </a:lnTo>
                <a:lnTo>
                  <a:pt x="356202" y="538926"/>
                </a:lnTo>
                <a:lnTo>
                  <a:pt x="350489" y="550400"/>
                </a:lnTo>
                <a:lnTo>
                  <a:pt x="324612" y="593598"/>
                </a:lnTo>
                <a:lnTo>
                  <a:pt x="299466" y="622554"/>
                </a:lnTo>
                <a:lnTo>
                  <a:pt x="256487" y="648301"/>
                </a:lnTo>
                <a:lnTo>
                  <a:pt x="213861" y="661298"/>
                </a:lnTo>
                <a:lnTo>
                  <a:pt x="166244" y="670279"/>
                </a:lnTo>
                <a:lnTo>
                  <a:pt x="117164" y="676498"/>
                </a:lnTo>
                <a:lnTo>
                  <a:pt x="70147" y="681212"/>
                </a:lnTo>
                <a:lnTo>
                  <a:pt x="55543" y="682665"/>
                </a:lnTo>
                <a:lnTo>
                  <a:pt x="41691" y="684137"/>
                </a:lnTo>
                <a:lnTo>
                  <a:pt x="28721" y="685675"/>
                </a:lnTo>
                <a:lnTo>
                  <a:pt x="16764" y="687324"/>
                </a:lnTo>
                <a:lnTo>
                  <a:pt x="9906" y="688848"/>
                </a:lnTo>
                <a:lnTo>
                  <a:pt x="4572" y="689610"/>
                </a:lnTo>
                <a:lnTo>
                  <a:pt x="0" y="690372"/>
                </a:lnTo>
                <a:lnTo>
                  <a:pt x="5334" y="718566"/>
                </a:lnTo>
                <a:lnTo>
                  <a:pt x="9906" y="717804"/>
                </a:lnTo>
                <a:lnTo>
                  <a:pt x="15240" y="717042"/>
                </a:lnTo>
                <a:lnTo>
                  <a:pt x="62766" y="710610"/>
                </a:lnTo>
                <a:lnTo>
                  <a:pt x="93980" y="707508"/>
                </a:lnTo>
                <a:lnTo>
                  <a:pt x="110302" y="705852"/>
                </a:lnTo>
                <a:lnTo>
                  <a:pt x="160680" y="699848"/>
                </a:lnTo>
                <a:lnTo>
                  <a:pt x="210638" y="691205"/>
                </a:lnTo>
                <a:lnTo>
                  <a:pt x="256913" y="678529"/>
                </a:lnTo>
                <a:lnTo>
                  <a:pt x="296242" y="660425"/>
                </a:lnTo>
                <a:lnTo>
                  <a:pt x="328422" y="634746"/>
                </a:lnTo>
                <a:lnTo>
                  <a:pt x="352743" y="603550"/>
                </a:lnTo>
                <a:lnTo>
                  <a:pt x="377947" y="559465"/>
                </a:lnTo>
                <a:lnTo>
                  <a:pt x="399982" y="513589"/>
                </a:lnTo>
                <a:lnTo>
                  <a:pt x="405561" y="502157"/>
                </a:lnTo>
                <a:lnTo>
                  <a:pt x="411319" y="490826"/>
                </a:lnTo>
                <a:lnTo>
                  <a:pt x="417330" y="479635"/>
                </a:lnTo>
                <a:lnTo>
                  <a:pt x="423672" y="468630"/>
                </a:lnTo>
                <a:lnTo>
                  <a:pt x="429768" y="458724"/>
                </a:lnTo>
                <a:lnTo>
                  <a:pt x="439759" y="439950"/>
                </a:lnTo>
                <a:lnTo>
                  <a:pt x="445507" y="428620"/>
                </a:lnTo>
                <a:lnTo>
                  <a:pt x="451106" y="417220"/>
                </a:lnTo>
                <a:lnTo>
                  <a:pt x="461988" y="394273"/>
                </a:lnTo>
                <a:lnTo>
                  <a:pt x="483434" y="348224"/>
                </a:lnTo>
                <a:lnTo>
                  <a:pt x="488926" y="336771"/>
                </a:lnTo>
                <a:lnTo>
                  <a:pt x="497586" y="319278"/>
                </a:lnTo>
                <a:lnTo>
                  <a:pt x="500634" y="312420"/>
                </a:lnTo>
                <a:lnTo>
                  <a:pt x="504444" y="305562"/>
                </a:lnTo>
                <a:lnTo>
                  <a:pt x="514350" y="283464"/>
                </a:lnTo>
                <a:lnTo>
                  <a:pt x="518587" y="275463"/>
                </a:lnTo>
                <a:lnTo>
                  <a:pt x="523106" y="266172"/>
                </a:lnTo>
                <a:lnTo>
                  <a:pt x="527896" y="255749"/>
                </a:lnTo>
                <a:lnTo>
                  <a:pt x="555552" y="192126"/>
                </a:lnTo>
                <a:lnTo>
                  <a:pt x="561752" y="178198"/>
                </a:lnTo>
                <a:lnTo>
                  <a:pt x="581507" y="136828"/>
                </a:lnTo>
                <a:lnTo>
                  <a:pt x="602777" y="99374"/>
                </a:lnTo>
                <a:lnTo>
                  <a:pt x="633015" y="62843"/>
                </a:lnTo>
                <a:lnTo>
                  <a:pt x="644652" y="55626"/>
                </a:lnTo>
                <a:lnTo>
                  <a:pt x="647700" y="54102"/>
                </a:lnTo>
                <a:lnTo>
                  <a:pt x="697247" y="41463"/>
                </a:lnTo>
                <a:lnTo>
                  <a:pt x="738141" y="36099"/>
                </a:lnTo>
                <a:lnTo>
                  <a:pt x="780792" y="33194"/>
                </a:lnTo>
                <a:lnTo>
                  <a:pt x="823901" y="31790"/>
                </a:lnTo>
                <a:lnTo>
                  <a:pt x="866169" y="30926"/>
                </a:lnTo>
                <a:lnTo>
                  <a:pt x="879847" y="30592"/>
                </a:lnTo>
                <a:lnTo>
                  <a:pt x="893239" y="30176"/>
                </a:lnTo>
                <a:lnTo>
                  <a:pt x="906296" y="29642"/>
                </a:lnTo>
                <a:lnTo>
                  <a:pt x="918210" y="28997"/>
                </a:lnTo>
                <a:lnTo>
                  <a:pt x="933450" y="28956"/>
                </a:lnTo>
                <a:lnTo>
                  <a:pt x="939546" y="28194"/>
                </a:lnTo>
                <a:close/>
              </a:path>
            </a:pathLst>
          </a:custGeom>
          <a:solidFill>
            <a:srgbClr val="336666"/>
          </a:solidFill>
        </p:spPr>
        <p:txBody>
          <a:bodyPr wrap="square" lIns="0" tIns="0" rIns="0" bIns="0" rtlCol="0"/>
          <a:lstStyle/>
          <a:p>
            <a:endParaRPr sz="1588"/>
          </a:p>
        </p:txBody>
      </p:sp>
      <p:sp>
        <p:nvSpPr>
          <p:cNvPr id="36" name="object 36"/>
          <p:cNvSpPr txBox="1"/>
          <p:nvPr/>
        </p:nvSpPr>
        <p:spPr>
          <a:xfrm>
            <a:off x="8235649" y="4248301"/>
            <a:ext cx="96371" cy="162993"/>
          </a:xfrm>
          <a:prstGeom prst="rect">
            <a:avLst/>
          </a:prstGeom>
        </p:spPr>
        <p:txBody>
          <a:bodyPr vert="horz" wrap="square" lIns="0" tIns="0" rIns="0" bIns="0" rtlCol="0">
            <a:spAutoFit/>
          </a:bodyPr>
          <a:lstStyle/>
          <a:p>
            <a:pPr marL="11206"/>
            <a:r>
              <a:rPr sz="1059" dirty="0">
                <a:latin typeface="Tahoma"/>
                <a:cs typeface="Tahoma"/>
              </a:rPr>
              <a:t>1</a:t>
            </a:r>
            <a:endParaRPr sz="1059">
              <a:latin typeface="Tahoma"/>
              <a:cs typeface="Tahoma"/>
            </a:endParaRPr>
          </a:p>
        </p:txBody>
      </p:sp>
      <p:sp>
        <p:nvSpPr>
          <p:cNvPr id="37" name="object 37"/>
          <p:cNvSpPr txBox="1"/>
          <p:nvPr/>
        </p:nvSpPr>
        <p:spPr>
          <a:xfrm>
            <a:off x="8437356" y="4853418"/>
            <a:ext cx="145116" cy="162993"/>
          </a:xfrm>
          <a:prstGeom prst="rect">
            <a:avLst/>
          </a:prstGeom>
        </p:spPr>
        <p:txBody>
          <a:bodyPr vert="horz" wrap="square" lIns="0" tIns="0" rIns="0" bIns="0" rtlCol="0">
            <a:spAutoFit/>
          </a:bodyPr>
          <a:lstStyle/>
          <a:p>
            <a:pPr marL="11206"/>
            <a:r>
              <a:rPr sz="1059" dirty="0">
                <a:latin typeface="Tahoma"/>
                <a:cs typeface="Tahoma"/>
              </a:rPr>
              <a:t>-1</a:t>
            </a:r>
            <a:endParaRPr sz="1059">
              <a:latin typeface="Tahoma"/>
              <a:cs typeface="Tahoma"/>
            </a:endParaRPr>
          </a:p>
        </p:txBody>
      </p:sp>
      <p:sp>
        <p:nvSpPr>
          <p:cNvPr id="39" name="object 2"/>
          <p:cNvSpPr txBox="1">
            <a:spLocks/>
          </p:cNvSpPr>
          <p:nvPr/>
        </p:nvSpPr>
        <p:spPr>
          <a:xfrm>
            <a:off x="194421" y="201037"/>
            <a:ext cx="9278471" cy="6463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solidFill>
                  <a:srgbClr val="0070C0"/>
                </a:solidFill>
                <a:latin typeface="+mn-lt"/>
                <a:ea typeface="微軟正黑體" panose="020B0604030504040204" pitchFamily="34" charset="-120"/>
                <a:cs typeface="Calibri" panose="020F0502020204030204" pitchFamily="34" charset="0"/>
              </a:rPr>
              <a:t>Activation (Transfer) Functions - II</a:t>
            </a:r>
            <a:endParaRPr lang="en-US" sz="4000" dirty="0">
              <a:solidFill>
                <a:srgbClr val="0070C0"/>
              </a:solidFill>
              <a:latin typeface="+mn-lt"/>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37508127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2262" y="432262"/>
            <a:ext cx="11089178" cy="2062681"/>
          </a:xfrm>
          <a:prstGeom prst="rect">
            <a:avLst/>
          </a:prstGeom>
        </p:spPr>
        <p:txBody>
          <a:bodyPr wrap="square">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TW" sz="2400" dirty="0" smtClean="0"/>
              <a:t>Below </a:t>
            </a:r>
            <a:r>
              <a:rPr lang="en-US" altLang="zh-TW" sz="2400" kern="1200" dirty="0" smtClean="0">
                <a:solidFill>
                  <a:schemeClr val="tx1"/>
                </a:solidFill>
                <a:effectLst/>
              </a:rPr>
              <a:t>Figure shows </a:t>
            </a:r>
            <a:r>
              <a:rPr lang="en-US" altLang="zh-TW" sz="2400" kern="1200" dirty="0">
                <a:solidFill>
                  <a:schemeClr val="tx1"/>
                </a:solidFill>
                <a:effectLst/>
              </a:rPr>
              <a:t>a neuron with Bias b= - 0.2, weight factors W = [w1, w2, w3] = [0.3, 0.2, 0.5], and input vector [x1, x2, x3] = [0.4, 0.4, 0.6].</a:t>
            </a:r>
            <a:endParaRPr lang="zh-TW" altLang="zh-TW" sz="2400" dirty="0">
              <a:effectLst/>
            </a:endParaRPr>
          </a:p>
          <a:p>
            <a:r>
              <a:rPr lang="en-US" altLang="zh-TW" sz="2400" b="1" kern="1200" dirty="0">
                <a:solidFill>
                  <a:schemeClr val="tx1"/>
                </a:solidFill>
                <a:effectLst/>
              </a:rPr>
              <a:t>Please Calculate the neuron’s output for the following activation functions:</a:t>
            </a:r>
            <a:endParaRPr lang="zh-TW" altLang="zh-TW" sz="2400" dirty="0">
              <a:effectLst/>
            </a:endParaRPr>
          </a:p>
          <a:p>
            <a:r>
              <a:rPr lang="en-US" altLang="zh-TW" sz="2400" kern="1200" dirty="0">
                <a:solidFill>
                  <a:schemeClr val="tx1"/>
                </a:solidFill>
                <a:effectLst/>
              </a:rPr>
              <a:t>(a) Linear</a:t>
            </a:r>
            <a:endParaRPr lang="zh-TW" altLang="zh-TW" sz="2400" dirty="0">
              <a:effectLst/>
            </a:endParaRPr>
          </a:p>
          <a:p>
            <a:r>
              <a:rPr lang="en-US" altLang="zh-TW" sz="2400" kern="1200" dirty="0">
                <a:solidFill>
                  <a:schemeClr val="tx1"/>
                </a:solidFill>
                <a:effectLst/>
              </a:rPr>
              <a:t>(b) Log - sigmoid</a:t>
            </a:r>
            <a:endParaRPr lang="zh-TW" altLang="zh-TW" sz="2400" dirty="0">
              <a:effectLst/>
            </a:endParaRPr>
          </a:p>
        </p:txBody>
      </p:sp>
      <p:pic>
        <p:nvPicPr>
          <p:cNvPr id="5" name="圖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7000" y="3089649"/>
            <a:ext cx="6379081" cy="279576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158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1009934" y="791570"/>
            <a:ext cx="9416955" cy="4832092"/>
          </a:xfrm>
          <a:prstGeom prst="rect">
            <a:avLst/>
          </a:prstGeom>
          <a:noFill/>
        </p:spPr>
        <p:txBody>
          <a:bodyPr wrap="square" rtlCol="0">
            <a:spAutoFit/>
          </a:bodyPr>
          <a:lstStyle/>
          <a:p>
            <a:pPr>
              <a:spcBef>
                <a:spcPts val="1200"/>
              </a:spcBef>
              <a:spcAft>
                <a:spcPts val="1200"/>
              </a:spcAft>
            </a:pPr>
            <a:r>
              <a:rPr lang="en-US" altLang="zh-TW" sz="4800" b="1" dirty="0" smtClean="0">
                <a:ea typeface="微軟正黑體" panose="020B0604030504040204" pitchFamily="34" charset="-120"/>
              </a:rPr>
              <a:t>Outline</a:t>
            </a:r>
            <a:endParaRPr lang="en-US" altLang="zh-TW" sz="4400" b="1" dirty="0" smtClean="0">
              <a:ea typeface="微軟正黑體" panose="020B0604030504040204" pitchFamily="34" charset="-120"/>
            </a:endParaRPr>
          </a:p>
          <a:p>
            <a:pPr marL="914400" lvl="1" indent="-457200">
              <a:spcBef>
                <a:spcPts val="1200"/>
              </a:spcBef>
              <a:spcAft>
                <a:spcPts val="1200"/>
              </a:spcAft>
              <a:buFont typeface="Arial" panose="020B0604020202020204" pitchFamily="34" charset="0"/>
              <a:buChar char="•"/>
            </a:pPr>
            <a:r>
              <a:rPr lang="en-US" altLang="zh-TW" sz="3200" b="1" dirty="0" smtClean="0">
                <a:solidFill>
                  <a:schemeClr val="bg1">
                    <a:lumMod val="85000"/>
                  </a:schemeClr>
                </a:solidFill>
                <a:ea typeface="微軟正黑體" panose="020B0604030504040204" pitchFamily="34" charset="-120"/>
              </a:rPr>
              <a:t>AI/ML/DL</a:t>
            </a:r>
          </a:p>
          <a:p>
            <a:pPr marL="914400" lvl="1" indent="-457200">
              <a:spcBef>
                <a:spcPts val="1200"/>
              </a:spcBef>
              <a:spcAft>
                <a:spcPts val="1200"/>
              </a:spcAft>
              <a:buFont typeface="Arial" panose="020B0604020202020204" pitchFamily="34" charset="0"/>
              <a:buChar char="•"/>
            </a:pPr>
            <a:r>
              <a:rPr lang="en-US" altLang="zh-TW" sz="3200" b="1" dirty="0" smtClean="0">
                <a:solidFill>
                  <a:schemeClr val="bg1">
                    <a:lumMod val="85000"/>
                  </a:schemeClr>
                </a:solidFill>
                <a:ea typeface="微軟正黑體" panose="020B0604030504040204" pitchFamily="34" charset="-120"/>
              </a:rPr>
              <a:t>Neural Network (ANN)</a:t>
            </a:r>
          </a:p>
          <a:p>
            <a:pPr marL="914400" lvl="1" indent="-457200">
              <a:spcBef>
                <a:spcPts val="1200"/>
              </a:spcBef>
              <a:spcAft>
                <a:spcPts val="1200"/>
              </a:spcAft>
              <a:buFont typeface="Arial" panose="020B0604020202020204" pitchFamily="34" charset="0"/>
              <a:buChar char="•"/>
            </a:pPr>
            <a:r>
              <a:rPr lang="en-US" altLang="zh-TW" sz="3200" b="1" dirty="0" smtClean="0">
                <a:solidFill>
                  <a:srgbClr val="0070C0"/>
                </a:solidFill>
                <a:ea typeface="微軟正黑體" panose="020B0604030504040204" pitchFamily="34" charset="-120"/>
              </a:rPr>
              <a:t>MLP/DNN</a:t>
            </a:r>
          </a:p>
          <a:p>
            <a:pPr marL="914400" lvl="1" indent="-457200">
              <a:spcBef>
                <a:spcPts val="1200"/>
              </a:spcBef>
              <a:spcAft>
                <a:spcPts val="1200"/>
              </a:spcAft>
              <a:buFont typeface="Arial" panose="020B0604020202020204" pitchFamily="34" charset="0"/>
              <a:buChar char="•"/>
            </a:pPr>
            <a:r>
              <a:rPr lang="en-US" altLang="zh-TW" sz="3200" b="1" dirty="0" smtClean="0">
                <a:solidFill>
                  <a:schemeClr val="bg1">
                    <a:lumMod val="85000"/>
                  </a:schemeClr>
                </a:solidFill>
                <a:ea typeface="微軟正黑體" panose="020B0604030504040204" pitchFamily="34" charset="-120"/>
              </a:rPr>
              <a:t>Convolutional Neural Network (CNN)</a:t>
            </a:r>
          </a:p>
          <a:p>
            <a:pPr marL="914400" lvl="1" indent="-457200">
              <a:spcBef>
                <a:spcPts val="1200"/>
              </a:spcBef>
              <a:spcAft>
                <a:spcPts val="1200"/>
              </a:spcAft>
              <a:buFont typeface="Arial" panose="020B0604020202020204" pitchFamily="34" charset="0"/>
              <a:buChar char="•"/>
            </a:pPr>
            <a:r>
              <a:rPr lang="en-US" altLang="zh-TW" sz="3200" b="1" dirty="0" smtClean="0">
                <a:solidFill>
                  <a:schemeClr val="bg1">
                    <a:lumMod val="85000"/>
                  </a:schemeClr>
                </a:solidFill>
                <a:ea typeface="微軟正黑體" panose="020B0604030504040204" pitchFamily="34" charset="-120"/>
              </a:rPr>
              <a:t>Python-code</a:t>
            </a:r>
            <a:endParaRPr lang="zh-TW" altLang="en-US" sz="3200" b="1" dirty="0">
              <a:solidFill>
                <a:schemeClr val="bg1">
                  <a:lumMod val="85000"/>
                </a:schemeClr>
              </a:solidFill>
              <a:ea typeface="微軟正黑體" panose="020B0604030504040204" pitchFamily="34" charset="-120"/>
            </a:endParaRPr>
          </a:p>
        </p:txBody>
      </p:sp>
    </p:spTree>
    <p:extLst>
      <p:ext uri="{BB962C8B-B14F-4D97-AF65-F5344CB8AC3E}">
        <p14:creationId xmlns:p14="http://schemas.microsoft.com/office/powerpoint/2010/main" val="1444290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a:spLocks/>
          </p:cNvSpPr>
          <p:nvPr/>
        </p:nvSpPr>
        <p:spPr>
          <a:xfrm>
            <a:off x="141058" y="139516"/>
            <a:ext cx="10515600" cy="646331"/>
          </a:xfrm>
          <a:prstGeom prst="rect">
            <a:avLst/>
          </a:prstGeom>
          <a:noFill/>
        </p:spPr>
        <p:txBody>
          <a:bodyPr vert="horz" wrap="square" lIns="91440" tIns="45720" rIns="91440" bIns="45720" rtlCol="0" anchor="ctr">
            <a:spAutoFit/>
          </a:bodyPr>
          <a:lstStyle>
            <a:defPPr>
              <a:defRPr lang="zh-TW"/>
            </a:defPPr>
            <a:lvl1pPr>
              <a:lnSpc>
                <a:spcPct val="90000"/>
              </a:lnSpc>
              <a:spcBef>
                <a:spcPct val="0"/>
              </a:spcBef>
              <a:buNone/>
              <a:defRPr sz="4000">
                <a:solidFill>
                  <a:srgbClr val="0070C0"/>
                </a:solidFill>
                <a:ea typeface="微軟正黑體" panose="020B0604030504040204" pitchFamily="34" charset="-120"/>
                <a:cs typeface="Calibri" panose="020F0502020204030204" pitchFamily="34" charset="0"/>
              </a:defRPr>
            </a:lvl1pPr>
          </a:lstStyle>
          <a:p>
            <a:r>
              <a:rPr lang="en-US" altLang="zh-TW" dirty="0" smtClean="0"/>
              <a:t>MLP/DNN</a:t>
            </a:r>
            <a:endParaRPr lang="zh-TW" altLang="en-US" dirty="0"/>
          </a:p>
        </p:txBody>
      </p:sp>
      <p:pic>
        <p:nvPicPr>
          <p:cNvPr id="1030" name="Picture 6" descr="http://pubs.sciepub.com/ajmm/3/3/1/bigimage/fig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9802" y="2338064"/>
            <a:ext cx="5123659" cy="39494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3" name="矩形 2"/>
          <p:cNvSpPr/>
          <p:nvPr/>
        </p:nvSpPr>
        <p:spPr>
          <a:xfrm>
            <a:off x="6839802" y="6393134"/>
            <a:ext cx="4594912" cy="369332"/>
          </a:xfrm>
          <a:prstGeom prst="rect">
            <a:avLst/>
          </a:prstGeom>
        </p:spPr>
        <p:txBody>
          <a:bodyPr wrap="none">
            <a:spAutoFit/>
          </a:bodyPr>
          <a:lstStyle/>
          <a:p>
            <a:r>
              <a:rPr lang="en-US" altLang="zh-TW" dirty="0">
                <a:hlinkClick r:id="rId3"/>
              </a:rPr>
              <a:t>http://pubs.sciepub.com/ajmm/3/3/1/figure/5</a:t>
            </a:r>
            <a:endParaRPr lang="zh-TW" altLang="en-US" dirty="0"/>
          </a:p>
        </p:txBody>
      </p:sp>
      <p:sp>
        <p:nvSpPr>
          <p:cNvPr id="4" name="矩形 3"/>
          <p:cNvSpPr/>
          <p:nvPr/>
        </p:nvSpPr>
        <p:spPr>
          <a:xfrm>
            <a:off x="414017" y="1827166"/>
            <a:ext cx="6221070" cy="3139321"/>
          </a:xfrm>
          <a:prstGeom prst="rect">
            <a:avLst/>
          </a:prstGeom>
        </p:spPr>
        <p:txBody>
          <a:bodyPr wrap="square">
            <a:spAutoFit/>
          </a:bodyPr>
          <a:lstStyle/>
          <a:p>
            <a:pPr lvl="0">
              <a:spcBef>
                <a:spcPts val="600"/>
              </a:spcBef>
              <a:spcAft>
                <a:spcPts val="600"/>
              </a:spcAft>
              <a:buSzPts val="1000"/>
              <a:tabLst>
                <a:tab pos="457200" algn="l"/>
              </a:tabLst>
            </a:pPr>
            <a:r>
              <a:rPr lang="en-US" altLang="zh-TW" sz="2400" b="1" u="sng" kern="0" dirty="0" smtClean="0">
                <a:solidFill>
                  <a:srgbClr val="444444"/>
                </a:solidFill>
                <a:ea typeface="微軟正黑體" panose="020B0604030504040204" pitchFamily="34" charset="-120"/>
                <a:cs typeface="新細明體" panose="02020500000000000000" pitchFamily="18" charset="-120"/>
              </a:rPr>
              <a:t>Properties </a:t>
            </a:r>
            <a:r>
              <a:rPr lang="en-US" altLang="zh-TW" sz="2400" b="1" u="sng" kern="0" dirty="0">
                <a:solidFill>
                  <a:srgbClr val="444444"/>
                </a:solidFill>
                <a:ea typeface="微軟正黑體" panose="020B0604030504040204" pitchFamily="34" charset="-120"/>
                <a:cs typeface="新細明體" panose="02020500000000000000" pitchFamily="18" charset="-120"/>
              </a:rPr>
              <a:t>of multilayer neural networks</a:t>
            </a:r>
            <a:r>
              <a:rPr lang="en-US" altLang="zh-TW" sz="2400" kern="0" dirty="0">
                <a:solidFill>
                  <a:srgbClr val="444444"/>
                </a:solidFill>
                <a:ea typeface="微軟正黑體" panose="020B0604030504040204" pitchFamily="34" charset="-120"/>
                <a:cs typeface="新細明體" panose="02020500000000000000" pitchFamily="18" charset="-120"/>
              </a:rPr>
              <a:t>:</a:t>
            </a:r>
            <a:endParaRPr lang="zh-TW" altLang="zh-TW" sz="2400" kern="100" dirty="0">
              <a:ea typeface="微軟正黑體" panose="020B0604030504040204" pitchFamily="34" charset="-120"/>
              <a:cs typeface="Times New Roman" panose="02020603050405020304" pitchFamily="18" charset="0"/>
            </a:endParaRPr>
          </a:p>
          <a:p>
            <a:pPr marL="342900" indent="-342900">
              <a:spcBef>
                <a:spcPts val="600"/>
              </a:spcBef>
              <a:spcAft>
                <a:spcPts val="600"/>
              </a:spcAft>
              <a:buSzPts val="1000"/>
              <a:buFont typeface="Wingdings" panose="05000000000000000000" pitchFamily="2" charset="2"/>
              <a:buChar char="ü"/>
              <a:tabLst>
                <a:tab pos="914400" algn="l"/>
              </a:tabLst>
            </a:pPr>
            <a:r>
              <a:rPr lang="en-US" altLang="zh-TW" sz="2400" kern="0" dirty="0">
                <a:solidFill>
                  <a:srgbClr val="444444"/>
                </a:solidFill>
                <a:ea typeface="微軟正黑體" panose="020B0604030504040204" pitchFamily="34" charset="-120"/>
                <a:cs typeface="新細明體" panose="02020500000000000000" pitchFamily="18" charset="-120"/>
              </a:rPr>
              <a:t>The model of each neuron in the network includes a nonlinear activation function that’s differentiable.</a:t>
            </a:r>
            <a:endParaRPr lang="zh-TW" altLang="zh-TW" sz="2400" kern="100" dirty="0">
              <a:ea typeface="微軟正黑體" panose="020B0604030504040204" pitchFamily="34" charset="-120"/>
              <a:cs typeface="Times New Roman" panose="02020603050405020304" pitchFamily="18" charset="0"/>
            </a:endParaRPr>
          </a:p>
          <a:p>
            <a:pPr marL="342900" indent="-342900">
              <a:spcBef>
                <a:spcPts val="600"/>
              </a:spcBef>
              <a:spcAft>
                <a:spcPts val="600"/>
              </a:spcAft>
              <a:buSzPts val="1000"/>
              <a:buFont typeface="Wingdings" panose="05000000000000000000" pitchFamily="2" charset="2"/>
              <a:buChar char="ü"/>
              <a:tabLst>
                <a:tab pos="914400" algn="l"/>
              </a:tabLst>
            </a:pPr>
            <a:r>
              <a:rPr lang="en-US" altLang="zh-TW" sz="2400" kern="0" dirty="0">
                <a:solidFill>
                  <a:srgbClr val="444444"/>
                </a:solidFill>
                <a:ea typeface="微軟正黑體" panose="020B0604030504040204" pitchFamily="34" charset="-120"/>
                <a:cs typeface="新細明體" panose="02020500000000000000" pitchFamily="18" charset="-120"/>
              </a:rPr>
              <a:t>Network contains one or more hidden layer.</a:t>
            </a:r>
            <a:endParaRPr lang="zh-TW" altLang="zh-TW" sz="2400" kern="100" dirty="0">
              <a:ea typeface="微軟正黑體" panose="020B0604030504040204" pitchFamily="34" charset="-120"/>
              <a:cs typeface="Times New Roman" panose="02020603050405020304" pitchFamily="18" charset="0"/>
            </a:endParaRPr>
          </a:p>
          <a:p>
            <a:pPr marL="342900" indent="-342900">
              <a:spcBef>
                <a:spcPts val="600"/>
              </a:spcBef>
              <a:spcAft>
                <a:spcPts val="600"/>
              </a:spcAft>
              <a:buSzPts val="1000"/>
              <a:buFont typeface="Wingdings" panose="05000000000000000000" pitchFamily="2" charset="2"/>
              <a:buChar char="ü"/>
              <a:tabLst>
                <a:tab pos="914400" algn="l"/>
              </a:tabLst>
            </a:pPr>
            <a:r>
              <a:rPr lang="en-US" altLang="zh-TW" sz="2400" kern="0" dirty="0">
                <a:solidFill>
                  <a:srgbClr val="444444"/>
                </a:solidFill>
                <a:ea typeface="微軟正黑體" panose="020B0604030504040204" pitchFamily="34" charset="-120"/>
                <a:cs typeface="新細明體" panose="02020500000000000000" pitchFamily="18" charset="-120"/>
              </a:rPr>
              <a:t>Network exhibits a high degree of connectivity through its </a:t>
            </a:r>
            <a:r>
              <a:rPr lang="en-US" altLang="zh-TW" sz="2400" kern="0" dirty="0" smtClean="0">
                <a:solidFill>
                  <a:srgbClr val="444444"/>
                </a:solidFill>
                <a:ea typeface="微軟正黑體" panose="020B0604030504040204" pitchFamily="34" charset="-120"/>
                <a:cs typeface="新細明體" panose="02020500000000000000" pitchFamily="18" charset="-120"/>
              </a:rPr>
              <a:t>weights</a:t>
            </a:r>
            <a:r>
              <a:rPr lang="en-US" altLang="zh-TW" sz="2400" kern="0" dirty="0">
                <a:solidFill>
                  <a:srgbClr val="444444"/>
                </a:solidFill>
                <a:ea typeface="微軟正黑體" panose="020B0604030504040204" pitchFamily="34" charset="-120"/>
                <a:cs typeface="新細明體" panose="02020500000000000000" pitchFamily="18" charset="-120"/>
              </a:rPr>
              <a:t>.</a:t>
            </a:r>
            <a:endParaRPr lang="zh-TW" altLang="zh-TW" sz="2400" kern="100" dirty="0">
              <a:ea typeface="微軟正黑體" panose="020B0604030504040204" pitchFamily="34" charset="-120"/>
              <a:cs typeface="Times New Roman" panose="02020603050405020304" pitchFamily="18" charset="0"/>
            </a:endParaRPr>
          </a:p>
        </p:txBody>
      </p:sp>
      <p:sp>
        <p:nvSpPr>
          <p:cNvPr id="5" name="矩形 4"/>
          <p:cNvSpPr/>
          <p:nvPr/>
        </p:nvSpPr>
        <p:spPr>
          <a:xfrm>
            <a:off x="141058" y="891430"/>
            <a:ext cx="11991799" cy="523220"/>
          </a:xfrm>
          <a:prstGeom prst="rect">
            <a:avLst/>
          </a:prstGeom>
        </p:spPr>
        <p:txBody>
          <a:bodyPr wrap="square">
            <a:spAutoFit/>
          </a:bodyPr>
          <a:lstStyle/>
          <a:p>
            <a:r>
              <a:rPr lang="en-US" altLang="zh-TW" sz="2800" b="1" kern="0" dirty="0">
                <a:ea typeface="微軟正黑體" panose="020B0604030504040204" pitchFamily="34" charset="-120"/>
                <a:cs typeface="新細明體" panose="02020500000000000000" pitchFamily="18" charset="-120"/>
              </a:rPr>
              <a:t>Multilayer perception</a:t>
            </a:r>
            <a:r>
              <a:rPr lang="en-US" altLang="zh-TW" sz="2800" kern="0" dirty="0">
                <a:solidFill>
                  <a:srgbClr val="0070C0"/>
                </a:solidFill>
                <a:ea typeface="微軟正黑體" panose="020B0604030504040204" pitchFamily="34" charset="-120"/>
                <a:cs typeface="新細明體" panose="02020500000000000000" pitchFamily="18" charset="-120"/>
              </a:rPr>
              <a:t> stands for a neural network with one or more hidden layer</a:t>
            </a:r>
            <a:endParaRPr lang="zh-TW" altLang="en-US" sz="2800" dirty="0">
              <a:solidFill>
                <a:srgbClr val="0070C0"/>
              </a:solidFill>
              <a:ea typeface="微軟正黑體" panose="020B0604030504040204" pitchFamily="34" charset="-120"/>
            </a:endParaRPr>
          </a:p>
        </p:txBody>
      </p:sp>
    </p:spTree>
    <p:extLst>
      <p:ext uri="{BB962C8B-B14F-4D97-AF65-F5344CB8AC3E}">
        <p14:creationId xmlns:p14="http://schemas.microsoft.com/office/powerpoint/2010/main" val="32089469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74623" y="253983"/>
            <a:ext cx="11524890" cy="5330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7457" bIns="3650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3200" b="1" i="0" u="none" strike="noStrike" cap="none" normalizeH="0" baseline="0" dirty="0" smtClean="0">
                <a:ln>
                  <a:noFill/>
                </a:ln>
                <a:solidFill>
                  <a:srgbClr val="0070C0"/>
                </a:solidFill>
                <a:effectLst/>
                <a:ea typeface="微軟正黑體" panose="020B0604030504040204" pitchFamily="34" charset="-120"/>
              </a:rPr>
              <a:t>Activation Function</a:t>
            </a:r>
            <a:endParaRPr kumimoji="0" lang="en-US" altLang="zh-TW" sz="3200" b="1" i="0" u="none" strike="noStrike" cap="none" normalizeH="0" baseline="0" dirty="0" smtClean="0">
              <a:ln>
                <a:noFill/>
              </a:ln>
              <a:solidFill>
                <a:srgbClr val="0070C0"/>
              </a:solidFill>
              <a:effectLst/>
              <a:ea typeface="微軟正黑體" panose="020B0604030504040204" pitchFamily="34" charset="-120"/>
            </a:endParaRPr>
          </a:p>
          <a:p>
            <a:pPr marL="0" marR="0" lvl="0" indent="0" algn="l" defTabSz="914400" rtl="0" eaLnBrk="0" fontAlgn="ctr" latinLnBrk="0" hangingPunct="0">
              <a:lnSpc>
                <a:spcPct val="100000"/>
              </a:lnSpc>
              <a:spcBef>
                <a:spcPct val="0"/>
              </a:spcBef>
              <a:spcAft>
                <a:spcPct val="0"/>
              </a:spcAft>
              <a:buClrTx/>
              <a:buSzTx/>
              <a:tabLst/>
            </a:pPr>
            <a:endParaRPr lang="en-US" altLang="zh-TW" sz="2400" dirty="0" smtClean="0">
              <a:ea typeface="微軟正黑體" panose="020B0604030504040204" pitchFamily="34" charset="-120"/>
            </a:endParaRPr>
          </a:p>
          <a:p>
            <a:pPr eaLnBrk="0" fontAlgn="ctr" hangingPunct="0">
              <a:spcBef>
                <a:spcPct val="0"/>
              </a:spcBef>
              <a:spcAft>
                <a:spcPct val="0"/>
              </a:spcAft>
            </a:pPr>
            <a:r>
              <a:rPr lang="zh-TW" altLang="zh-TW" sz="2400" dirty="0">
                <a:solidFill>
                  <a:srgbClr val="666666"/>
                </a:solidFill>
                <a:ea typeface="微軟正黑體" panose="020B0604030504040204" pitchFamily="34" charset="-120"/>
              </a:rPr>
              <a:t>Relu (Rectified Linear Units)</a:t>
            </a:r>
            <a:r>
              <a:rPr lang="zh-TW" altLang="zh-TW" sz="2400" dirty="0" smtClean="0">
                <a:solidFill>
                  <a:srgbClr val="666666"/>
                </a:solidFill>
                <a:ea typeface="微軟正黑體" panose="020B0604030504040204" pitchFamily="34" charset="-120"/>
              </a:rPr>
              <a:t>：</a:t>
            </a:r>
            <a:r>
              <a:rPr lang="zh-TW" altLang="zh-TW" sz="2400" dirty="0">
                <a:solidFill>
                  <a:srgbClr val="666666"/>
                </a:solidFill>
                <a:ea typeface="微軟正黑體" panose="020B0604030504040204" pitchFamily="34" charset="-120"/>
              </a:rPr>
              <a:t/>
            </a:r>
            <a:br>
              <a:rPr lang="zh-TW" altLang="zh-TW" sz="2400" dirty="0">
                <a:solidFill>
                  <a:srgbClr val="666666"/>
                </a:solidFill>
                <a:ea typeface="微軟正黑體" panose="020B0604030504040204" pitchFamily="34" charset="-120"/>
              </a:rPr>
            </a:br>
            <a:endParaRPr lang="en-US" altLang="zh-TW" sz="2400" dirty="0" smtClean="0">
              <a:solidFill>
                <a:srgbClr val="666666"/>
              </a:solidFill>
              <a:ea typeface="微軟正黑體" panose="020B0604030504040204" pitchFamily="34" charset="-120"/>
            </a:endParaRPr>
          </a:p>
          <a:p>
            <a:pPr eaLnBrk="0" fontAlgn="ctr" hangingPunct="0">
              <a:spcBef>
                <a:spcPct val="0"/>
              </a:spcBef>
              <a:spcAft>
                <a:spcPct val="0"/>
              </a:spcAft>
            </a:pPr>
            <a:endParaRPr lang="en-US" altLang="zh-TW" sz="2400" dirty="0">
              <a:solidFill>
                <a:srgbClr val="666666"/>
              </a:solidFill>
              <a:ea typeface="微軟正黑體" panose="020B0604030504040204" pitchFamily="34" charset="-120"/>
            </a:endParaRPr>
          </a:p>
          <a:p>
            <a:pPr eaLnBrk="0" fontAlgn="ctr" hangingPunct="0">
              <a:spcBef>
                <a:spcPct val="0"/>
              </a:spcBef>
              <a:spcAft>
                <a:spcPct val="0"/>
              </a:spcAft>
            </a:pPr>
            <a:endParaRPr lang="en-US" altLang="zh-TW" sz="2400" dirty="0" smtClean="0">
              <a:solidFill>
                <a:srgbClr val="666666"/>
              </a:solidFill>
              <a:ea typeface="微軟正黑體" panose="020B0604030504040204" pitchFamily="34" charset="-120"/>
            </a:endParaRPr>
          </a:p>
          <a:p>
            <a:pPr eaLnBrk="0" fontAlgn="ctr" hangingPunct="0">
              <a:spcBef>
                <a:spcPct val="0"/>
              </a:spcBef>
              <a:spcAft>
                <a:spcPct val="0"/>
              </a:spcAft>
            </a:pPr>
            <a:endParaRPr lang="zh-TW" altLang="zh-TW" sz="2400" dirty="0">
              <a:solidFill>
                <a:srgbClr val="666666"/>
              </a:solidFill>
              <a:ea typeface="微軟正黑體" panose="020B0604030504040204" pitchFamily="34" charset="-120"/>
            </a:endParaRPr>
          </a:p>
          <a:p>
            <a:pPr eaLnBrk="0" fontAlgn="ctr" hangingPunct="0">
              <a:spcBef>
                <a:spcPct val="0"/>
              </a:spcBef>
              <a:spcAft>
                <a:spcPct val="0"/>
              </a:spcAft>
            </a:pPr>
            <a:r>
              <a:rPr lang="zh-TW" altLang="zh-TW" sz="2400" dirty="0">
                <a:solidFill>
                  <a:srgbClr val="666666"/>
                </a:solidFill>
                <a:ea typeface="微軟正黑體" panose="020B0604030504040204" pitchFamily="34" charset="-120"/>
              </a:rPr>
              <a:t>sigmoid：</a:t>
            </a:r>
            <a:endParaRPr lang="en-US" altLang="zh-TW" sz="2400" dirty="0">
              <a:solidFill>
                <a:srgbClr val="666666"/>
              </a:solidFill>
              <a:ea typeface="微軟正黑體" panose="020B0604030504040204" pitchFamily="34" charset="-120"/>
            </a:endParaRPr>
          </a:p>
          <a:p>
            <a:pPr marL="0" marR="0" lvl="0" indent="0" algn="l" defTabSz="914400" rtl="0" eaLnBrk="0" fontAlgn="ctr" latinLnBrk="0" hangingPunct="0">
              <a:lnSpc>
                <a:spcPct val="100000"/>
              </a:lnSpc>
              <a:spcBef>
                <a:spcPct val="0"/>
              </a:spcBef>
              <a:spcAft>
                <a:spcPct val="0"/>
              </a:spcAft>
              <a:buClrTx/>
              <a:buSzTx/>
              <a:tabLst/>
            </a:pPr>
            <a:endParaRPr lang="en-US" altLang="zh-TW" sz="2400" dirty="0" smtClean="0">
              <a:ea typeface="微軟正黑體" panose="020B0604030504040204" pitchFamily="34" charset="-120"/>
            </a:endParaRPr>
          </a:p>
          <a:p>
            <a:pPr marL="0" marR="0" lvl="0" indent="0" algn="l" defTabSz="914400" rtl="0" eaLnBrk="0" fontAlgn="ctr" latinLnBrk="0" hangingPunct="0">
              <a:lnSpc>
                <a:spcPct val="100000"/>
              </a:lnSpc>
              <a:spcBef>
                <a:spcPct val="0"/>
              </a:spcBef>
              <a:spcAft>
                <a:spcPct val="0"/>
              </a:spcAft>
              <a:buClrTx/>
              <a:buSzTx/>
              <a:tabLst/>
            </a:pPr>
            <a:endParaRPr lang="en-US" altLang="zh-TW" sz="2400" dirty="0">
              <a:ea typeface="微軟正黑體" panose="020B0604030504040204" pitchFamily="34" charset="-120"/>
            </a:endParaRPr>
          </a:p>
          <a:p>
            <a:pPr marL="0" marR="0" lvl="0" indent="0" algn="l" defTabSz="914400" rtl="0" eaLnBrk="0" fontAlgn="ctr" latinLnBrk="0" hangingPunct="0">
              <a:lnSpc>
                <a:spcPct val="100000"/>
              </a:lnSpc>
              <a:spcBef>
                <a:spcPct val="0"/>
              </a:spcBef>
              <a:spcAft>
                <a:spcPct val="0"/>
              </a:spcAft>
              <a:buClrTx/>
              <a:buSzTx/>
              <a:tabLst/>
            </a:pPr>
            <a:endParaRPr lang="en-US" altLang="zh-TW" sz="2400" dirty="0" smtClean="0">
              <a:ea typeface="微軟正黑體" panose="020B0604030504040204" pitchFamily="34" charset="-120"/>
            </a:endParaRPr>
          </a:p>
          <a:p>
            <a:pPr marL="0" marR="0" lvl="0" indent="0" algn="l" defTabSz="914400" rtl="0" eaLnBrk="0" fontAlgn="ctr" latinLnBrk="0" hangingPunct="0">
              <a:lnSpc>
                <a:spcPct val="100000"/>
              </a:lnSpc>
              <a:spcBef>
                <a:spcPct val="0"/>
              </a:spcBef>
              <a:spcAft>
                <a:spcPct val="0"/>
              </a:spcAft>
              <a:buClrTx/>
              <a:buSzTx/>
              <a:tabLst/>
            </a:pPr>
            <a:endParaRPr lang="en-US" altLang="zh-TW" sz="2400" dirty="0">
              <a:ea typeface="微軟正黑體" panose="020B0604030504040204" pitchFamily="34" charset="-120"/>
            </a:endParaRPr>
          </a:p>
          <a:p>
            <a:pPr marL="0" marR="0" lvl="0" indent="0" algn="l" defTabSz="914400" rtl="0" eaLnBrk="0" fontAlgn="ctr" latinLnBrk="0" hangingPunct="0">
              <a:lnSpc>
                <a:spcPct val="100000"/>
              </a:lnSpc>
              <a:spcBef>
                <a:spcPct val="0"/>
              </a:spcBef>
              <a:spcAft>
                <a:spcPct val="0"/>
              </a:spcAft>
              <a:buClrTx/>
              <a:buSzTx/>
              <a:tabLst/>
            </a:pPr>
            <a:r>
              <a:rPr kumimoji="0" lang="zh-TW" altLang="zh-TW" sz="2400" b="0" i="0" u="none" strike="noStrike" cap="none" normalizeH="0" baseline="0" dirty="0" smtClean="0">
                <a:ln>
                  <a:noFill/>
                </a:ln>
                <a:solidFill>
                  <a:srgbClr val="666666"/>
                </a:solidFill>
                <a:effectLst/>
                <a:ea typeface="微軟正黑體" panose="020B0604030504040204" pitchFamily="34" charset="-120"/>
              </a:rPr>
              <a:t>softmax：</a:t>
            </a:r>
            <a:r>
              <a:rPr kumimoji="0" lang="en-US" altLang="zh-TW" sz="2400" b="0" i="0" u="none" strike="noStrike" cap="none" normalizeH="0" baseline="0" dirty="0" smtClean="0">
                <a:ln>
                  <a:noFill/>
                </a:ln>
                <a:solidFill>
                  <a:srgbClr val="666666"/>
                </a:solidFill>
                <a:effectLst/>
                <a:ea typeface="微軟正黑體" panose="020B0604030504040204" pitchFamily="34" charset="-120"/>
              </a:rPr>
              <a:t>multiclass</a:t>
            </a:r>
            <a:r>
              <a:rPr kumimoji="0" lang="en-US" altLang="zh-TW" sz="2400" b="0" i="0" u="none" strike="noStrike" cap="none" normalizeH="0" dirty="0" smtClean="0">
                <a:ln>
                  <a:noFill/>
                </a:ln>
                <a:solidFill>
                  <a:srgbClr val="666666"/>
                </a:solidFill>
                <a:effectLst/>
                <a:ea typeface="微軟正黑體" panose="020B0604030504040204" pitchFamily="34" charset="-120"/>
              </a:rPr>
              <a:t> classification</a:t>
            </a:r>
            <a:r>
              <a:rPr kumimoji="0" lang="zh-TW" altLang="zh-TW" sz="2400" b="0" i="0" u="none" strike="noStrike" cap="none" normalizeH="0" baseline="0" dirty="0" smtClean="0">
                <a:ln>
                  <a:noFill/>
                </a:ln>
                <a:solidFill>
                  <a:srgbClr val="666666"/>
                </a:solidFill>
                <a:effectLst/>
                <a:ea typeface="微軟正黑體" panose="020B0604030504040204" pitchFamily="34" charset="-120"/>
              </a:rPr>
              <a:t/>
            </a:r>
            <a:br>
              <a:rPr kumimoji="0" lang="zh-TW" altLang="zh-TW" sz="2400" b="0" i="0" u="none" strike="noStrike" cap="none" normalizeH="0" baseline="0" dirty="0" smtClean="0">
                <a:ln>
                  <a:noFill/>
                </a:ln>
                <a:solidFill>
                  <a:srgbClr val="666666"/>
                </a:solidFill>
                <a:effectLst/>
                <a:ea typeface="微軟正黑體" panose="020B0604030504040204" pitchFamily="34" charset="-120"/>
              </a:rPr>
            </a:br>
            <a:r>
              <a:rPr kumimoji="0" lang="zh-TW" altLang="zh-TW" sz="2400" b="0" i="0" u="none" strike="noStrike" cap="none" normalizeH="0" baseline="0" dirty="0" smtClean="0">
                <a:ln>
                  <a:noFill/>
                </a:ln>
                <a:solidFill>
                  <a:srgbClr val="666666"/>
                </a:solidFill>
                <a:effectLst/>
                <a:ea typeface="微軟正黑體" panose="020B0604030504040204" pitchFamily="34" charset="-120"/>
              </a:rPr>
              <a:t> </a:t>
            </a:r>
            <a:endParaRPr kumimoji="0" lang="en-US" altLang="zh-TW" sz="2400" b="0" i="0" u="none" strike="noStrike" cap="none" normalizeH="0" baseline="0" dirty="0" smtClean="0">
              <a:ln>
                <a:noFill/>
              </a:ln>
              <a:solidFill>
                <a:srgbClr val="666666"/>
              </a:solidFill>
              <a:effectLst/>
              <a:ea typeface="微軟正黑體" panose="020B0604030504040204" pitchFamily="34" charset="-120"/>
            </a:endParaRPr>
          </a:p>
        </p:txBody>
      </p:sp>
      <p:pic>
        <p:nvPicPr>
          <p:cNvPr id="2050" name="Picture 2" descr="https://ithelp.ithome.com.tw/upload/images/20171204/20001976Niurmugz6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421" y="5784097"/>
            <a:ext cx="2019220" cy="77481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https://ithelp.ithome.com.tw/upload/images/20171204/200019766PJadFLjd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666" y="3534085"/>
            <a:ext cx="2031975" cy="793952"/>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https://ithelp.ithome.com.tw/upload/images/20171204/200019760T82yEaGYv.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4666" y="1841120"/>
            <a:ext cx="2981325" cy="657225"/>
          </a:xfrm>
          <a:prstGeom prst="rect">
            <a:avLst/>
          </a:prstGeom>
          <a:noFill/>
          <a:extLst>
            <a:ext uri="{909E8E84-426E-40DD-AFC4-6F175D3DCCD1}">
              <a14:hiddenFill xmlns:a14="http://schemas.microsoft.com/office/drawing/2010/main">
                <a:solidFill>
                  <a:srgbClr val="FFFFFF"/>
                </a:solidFill>
              </a14:hiddenFill>
            </a:ext>
          </a:extLst>
        </p:spPr>
      </p:pic>
      <p:pic>
        <p:nvPicPr>
          <p:cNvPr id="7" name="圖片 6" descr="https://ithelp.ithome.com.tw/upload/images/20171203/200019761ya9MbQm9H.png"/>
          <p:cNvPicPr/>
          <p:nvPr/>
        </p:nvPicPr>
        <p:blipFill>
          <a:blip r:embed="rId5">
            <a:extLst>
              <a:ext uri="{28A0092B-C50C-407E-A947-70E740481C1C}">
                <a14:useLocalDpi xmlns:a14="http://schemas.microsoft.com/office/drawing/2010/main" val="0"/>
              </a:ext>
            </a:extLst>
          </a:blip>
          <a:srcRect/>
          <a:stretch>
            <a:fillRect/>
          </a:stretch>
        </p:blipFill>
        <p:spPr bwMode="auto">
          <a:xfrm>
            <a:off x="5296160" y="2169732"/>
            <a:ext cx="6770076" cy="2748709"/>
          </a:xfrm>
          <a:prstGeom prst="rect">
            <a:avLst/>
          </a:prstGeom>
          <a:noFill/>
          <a:ln>
            <a:noFill/>
          </a:ln>
        </p:spPr>
      </p:pic>
    </p:spTree>
    <p:extLst>
      <p:ext uri="{BB962C8B-B14F-4D97-AF65-F5344CB8AC3E}">
        <p14:creationId xmlns:p14="http://schemas.microsoft.com/office/powerpoint/2010/main" val="32315059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1009934" y="791570"/>
            <a:ext cx="9416955" cy="4031873"/>
          </a:xfrm>
          <a:prstGeom prst="rect">
            <a:avLst/>
          </a:prstGeom>
          <a:noFill/>
        </p:spPr>
        <p:txBody>
          <a:bodyPr wrap="square" rtlCol="0">
            <a:spAutoFit/>
          </a:bodyPr>
          <a:lstStyle/>
          <a:p>
            <a:pPr>
              <a:spcBef>
                <a:spcPts val="1200"/>
              </a:spcBef>
              <a:spcAft>
                <a:spcPts val="1200"/>
              </a:spcAft>
            </a:pPr>
            <a:r>
              <a:rPr lang="en-US" altLang="zh-TW" sz="4800" b="1" dirty="0" smtClean="0">
                <a:ea typeface="微軟正黑體" panose="020B0604030504040204" pitchFamily="34" charset="-120"/>
              </a:rPr>
              <a:t>Outline</a:t>
            </a:r>
            <a:endParaRPr lang="en-US" altLang="zh-TW" sz="4400" b="1" dirty="0" smtClean="0">
              <a:ea typeface="微軟正黑體" panose="020B0604030504040204" pitchFamily="34" charset="-120"/>
            </a:endParaRPr>
          </a:p>
          <a:p>
            <a:pPr marL="914400" lvl="1" indent="-457200">
              <a:spcBef>
                <a:spcPts val="1200"/>
              </a:spcBef>
              <a:spcAft>
                <a:spcPts val="1200"/>
              </a:spcAft>
              <a:buFont typeface="Arial" panose="020B0604020202020204" pitchFamily="34" charset="0"/>
              <a:buChar char="•"/>
            </a:pPr>
            <a:r>
              <a:rPr lang="en-US" altLang="zh-TW" sz="3200" b="1" dirty="0" smtClean="0">
                <a:solidFill>
                  <a:schemeClr val="bg1">
                    <a:lumMod val="85000"/>
                  </a:schemeClr>
                </a:solidFill>
                <a:ea typeface="微軟正黑體" panose="020B0604030504040204" pitchFamily="34" charset="-120"/>
              </a:rPr>
              <a:t>AI/ML/DL</a:t>
            </a:r>
          </a:p>
          <a:p>
            <a:pPr marL="914400" lvl="1" indent="-457200">
              <a:spcBef>
                <a:spcPts val="1200"/>
              </a:spcBef>
              <a:spcAft>
                <a:spcPts val="1200"/>
              </a:spcAft>
              <a:buFont typeface="Arial" panose="020B0604020202020204" pitchFamily="34" charset="0"/>
              <a:buChar char="•"/>
            </a:pPr>
            <a:r>
              <a:rPr lang="en-US" altLang="zh-TW" sz="3200" b="1" dirty="0" smtClean="0">
                <a:solidFill>
                  <a:schemeClr val="bg1">
                    <a:lumMod val="85000"/>
                  </a:schemeClr>
                </a:solidFill>
                <a:ea typeface="微軟正黑體" panose="020B0604030504040204" pitchFamily="34" charset="-120"/>
              </a:rPr>
              <a:t>Neural Network (ANN)</a:t>
            </a:r>
          </a:p>
          <a:p>
            <a:pPr marL="914400" lvl="1" indent="-457200">
              <a:spcBef>
                <a:spcPts val="1200"/>
              </a:spcBef>
              <a:spcAft>
                <a:spcPts val="1200"/>
              </a:spcAft>
              <a:buFont typeface="Arial" panose="020B0604020202020204" pitchFamily="34" charset="0"/>
              <a:buChar char="•"/>
            </a:pPr>
            <a:r>
              <a:rPr lang="en-US" altLang="zh-TW" sz="3200" b="1" dirty="0" smtClean="0">
                <a:solidFill>
                  <a:srgbClr val="0070C0"/>
                </a:solidFill>
                <a:ea typeface="微軟正黑體" panose="020B0604030504040204" pitchFamily="34" charset="-120"/>
              </a:rPr>
              <a:t>DNN/MLP  Python-code</a:t>
            </a:r>
            <a:endParaRPr lang="en-US" altLang="zh-TW" sz="3200" b="1" dirty="0" smtClean="0">
              <a:solidFill>
                <a:schemeClr val="bg1">
                  <a:lumMod val="85000"/>
                </a:schemeClr>
              </a:solidFill>
              <a:ea typeface="微軟正黑體" panose="020B0604030504040204" pitchFamily="34" charset="-120"/>
            </a:endParaRPr>
          </a:p>
          <a:p>
            <a:pPr marL="914400" lvl="1" indent="-457200">
              <a:spcBef>
                <a:spcPts val="1200"/>
              </a:spcBef>
              <a:spcAft>
                <a:spcPts val="1200"/>
              </a:spcAft>
              <a:buFont typeface="Arial" panose="020B0604020202020204" pitchFamily="34" charset="0"/>
              <a:buChar char="•"/>
            </a:pPr>
            <a:r>
              <a:rPr lang="en-US" altLang="zh-TW" sz="3200" b="1" dirty="0" smtClean="0">
                <a:solidFill>
                  <a:schemeClr val="bg1">
                    <a:lumMod val="85000"/>
                  </a:schemeClr>
                </a:solidFill>
                <a:ea typeface="微軟正黑體" panose="020B0604030504040204" pitchFamily="34" charset="-120"/>
              </a:rPr>
              <a:t>Convolutional Neural Network (CNN)</a:t>
            </a:r>
          </a:p>
        </p:txBody>
      </p:sp>
    </p:spTree>
    <p:extLst>
      <p:ext uri="{BB962C8B-B14F-4D97-AF65-F5344CB8AC3E}">
        <p14:creationId xmlns:p14="http://schemas.microsoft.com/office/powerpoint/2010/main" val="6889403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1009934" y="791570"/>
            <a:ext cx="9416955" cy="4832092"/>
          </a:xfrm>
          <a:prstGeom prst="rect">
            <a:avLst/>
          </a:prstGeom>
          <a:noFill/>
        </p:spPr>
        <p:txBody>
          <a:bodyPr wrap="square" rtlCol="0">
            <a:spAutoFit/>
          </a:bodyPr>
          <a:lstStyle/>
          <a:p>
            <a:pPr>
              <a:spcBef>
                <a:spcPts val="1200"/>
              </a:spcBef>
              <a:spcAft>
                <a:spcPts val="1200"/>
              </a:spcAft>
            </a:pPr>
            <a:r>
              <a:rPr lang="en-US" altLang="zh-TW" sz="4800" b="1" dirty="0" smtClean="0">
                <a:ea typeface="微軟正黑體" panose="020B0604030504040204" pitchFamily="34" charset="-120"/>
              </a:rPr>
              <a:t>Outline</a:t>
            </a:r>
            <a:endParaRPr lang="en-US" altLang="zh-TW" sz="4400" b="1" dirty="0" smtClean="0">
              <a:ea typeface="微軟正黑體" panose="020B0604030504040204" pitchFamily="34" charset="-120"/>
            </a:endParaRPr>
          </a:p>
          <a:p>
            <a:pPr marL="914400" lvl="1" indent="-457200">
              <a:spcBef>
                <a:spcPts val="1200"/>
              </a:spcBef>
              <a:spcAft>
                <a:spcPts val="1200"/>
              </a:spcAft>
              <a:buFont typeface="Arial" panose="020B0604020202020204" pitchFamily="34" charset="0"/>
              <a:buChar char="•"/>
            </a:pPr>
            <a:r>
              <a:rPr lang="en-US" altLang="zh-TW" sz="3200" b="1" dirty="0" smtClean="0">
                <a:solidFill>
                  <a:schemeClr val="bg1">
                    <a:lumMod val="85000"/>
                  </a:schemeClr>
                </a:solidFill>
                <a:ea typeface="微軟正黑體" panose="020B0604030504040204" pitchFamily="34" charset="-120"/>
              </a:rPr>
              <a:t>AI/ML/DL</a:t>
            </a:r>
          </a:p>
          <a:p>
            <a:pPr marL="914400" lvl="1" indent="-457200">
              <a:spcBef>
                <a:spcPts val="1200"/>
              </a:spcBef>
              <a:spcAft>
                <a:spcPts val="1200"/>
              </a:spcAft>
              <a:buFont typeface="Arial" panose="020B0604020202020204" pitchFamily="34" charset="0"/>
              <a:buChar char="•"/>
            </a:pPr>
            <a:r>
              <a:rPr lang="en-US" altLang="zh-TW" sz="3200" b="1" dirty="0" smtClean="0">
                <a:solidFill>
                  <a:schemeClr val="bg1">
                    <a:lumMod val="85000"/>
                  </a:schemeClr>
                </a:solidFill>
                <a:ea typeface="微軟正黑體" panose="020B0604030504040204" pitchFamily="34" charset="-120"/>
              </a:rPr>
              <a:t>Neural Network (ANN)</a:t>
            </a:r>
          </a:p>
          <a:p>
            <a:pPr marL="914400" lvl="1" indent="-457200">
              <a:spcBef>
                <a:spcPts val="1200"/>
              </a:spcBef>
              <a:spcAft>
                <a:spcPts val="1200"/>
              </a:spcAft>
              <a:buFont typeface="Arial" panose="020B0604020202020204" pitchFamily="34" charset="0"/>
              <a:buChar char="•"/>
            </a:pPr>
            <a:r>
              <a:rPr lang="en-US" altLang="zh-TW" sz="3200" b="1" dirty="0" smtClean="0">
                <a:solidFill>
                  <a:schemeClr val="bg1">
                    <a:lumMod val="85000"/>
                  </a:schemeClr>
                </a:solidFill>
                <a:ea typeface="微軟正黑體" panose="020B0604030504040204" pitchFamily="34" charset="-120"/>
              </a:rPr>
              <a:t>DNN/MLP</a:t>
            </a:r>
          </a:p>
          <a:p>
            <a:pPr marL="914400" lvl="1" indent="-457200">
              <a:spcBef>
                <a:spcPts val="1200"/>
              </a:spcBef>
              <a:spcAft>
                <a:spcPts val="1200"/>
              </a:spcAft>
              <a:buFont typeface="Arial" panose="020B0604020202020204" pitchFamily="34" charset="0"/>
              <a:buChar char="•"/>
            </a:pPr>
            <a:r>
              <a:rPr lang="en-US" altLang="zh-TW" sz="3200" b="1" dirty="0" smtClean="0">
                <a:solidFill>
                  <a:srgbClr val="0070C0"/>
                </a:solidFill>
                <a:ea typeface="微軟正黑體" panose="020B0604030504040204" pitchFamily="34" charset="-120"/>
              </a:rPr>
              <a:t>Convolutional Neural Network (CNN)</a:t>
            </a:r>
          </a:p>
          <a:p>
            <a:pPr marL="914400" lvl="1" indent="-457200">
              <a:spcBef>
                <a:spcPts val="1200"/>
              </a:spcBef>
              <a:spcAft>
                <a:spcPts val="1200"/>
              </a:spcAft>
              <a:buFont typeface="Arial" panose="020B0604020202020204" pitchFamily="34" charset="0"/>
              <a:buChar char="•"/>
            </a:pPr>
            <a:r>
              <a:rPr lang="en-US" altLang="zh-TW" sz="3200" b="1" dirty="0" smtClean="0">
                <a:solidFill>
                  <a:schemeClr val="bg1">
                    <a:lumMod val="85000"/>
                  </a:schemeClr>
                </a:solidFill>
                <a:ea typeface="微軟正黑體" panose="020B0604030504040204" pitchFamily="34" charset="-120"/>
              </a:rPr>
              <a:t>Python-code</a:t>
            </a:r>
            <a:endParaRPr lang="zh-TW" altLang="en-US" sz="3200" b="1" dirty="0">
              <a:solidFill>
                <a:schemeClr val="bg1">
                  <a:lumMod val="85000"/>
                </a:schemeClr>
              </a:solidFill>
              <a:ea typeface="微軟正黑體" panose="020B0604030504040204" pitchFamily="34" charset="-120"/>
            </a:endParaRPr>
          </a:p>
        </p:txBody>
      </p:sp>
    </p:spTree>
    <p:extLst>
      <p:ext uri="{BB962C8B-B14F-4D97-AF65-F5344CB8AC3E}">
        <p14:creationId xmlns:p14="http://schemas.microsoft.com/office/powerpoint/2010/main" val="30355281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1009934" y="791570"/>
            <a:ext cx="9416955" cy="4832092"/>
          </a:xfrm>
          <a:prstGeom prst="rect">
            <a:avLst/>
          </a:prstGeom>
          <a:noFill/>
        </p:spPr>
        <p:txBody>
          <a:bodyPr wrap="square" rtlCol="0">
            <a:spAutoFit/>
          </a:bodyPr>
          <a:lstStyle/>
          <a:p>
            <a:pPr>
              <a:spcBef>
                <a:spcPts val="1200"/>
              </a:spcBef>
              <a:spcAft>
                <a:spcPts val="1200"/>
              </a:spcAft>
            </a:pPr>
            <a:r>
              <a:rPr lang="en-US" altLang="zh-TW" sz="4800" b="1" dirty="0" smtClean="0">
                <a:ea typeface="微軟正黑體" panose="020B0604030504040204" pitchFamily="34" charset="-120"/>
              </a:rPr>
              <a:t>Outline</a:t>
            </a:r>
            <a:endParaRPr lang="en-US" altLang="zh-TW" sz="4400" b="1" dirty="0" smtClean="0">
              <a:ea typeface="微軟正黑體" panose="020B0604030504040204" pitchFamily="34" charset="-120"/>
            </a:endParaRPr>
          </a:p>
          <a:p>
            <a:pPr marL="914400" lvl="1" indent="-457200">
              <a:spcBef>
                <a:spcPts val="1200"/>
              </a:spcBef>
              <a:spcAft>
                <a:spcPts val="1200"/>
              </a:spcAft>
              <a:buFont typeface="Arial" panose="020B0604020202020204" pitchFamily="34" charset="0"/>
              <a:buChar char="•"/>
            </a:pPr>
            <a:r>
              <a:rPr lang="en-US" altLang="zh-TW" sz="3200" b="1" dirty="0" smtClean="0">
                <a:solidFill>
                  <a:srgbClr val="0070C0"/>
                </a:solidFill>
                <a:ea typeface="微軟正黑體" panose="020B0604030504040204" pitchFamily="34" charset="-120"/>
              </a:rPr>
              <a:t>AI/ML/DL</a:t>
            </a:r>
          </a:p>
          <a:p>
            <a:pPr marL="914400" lvl="1" indent="-457200">
              <a:spcBef>
                <a:spcPts val="1200"/>
              </a:spcBef>
              <a:spcAft>
                <a:spcPts val="1200"/>
              </a:spcAft>
              <a:buFont typeface="Arial" panose="020B0604020202020204" pitchFamily="34" charset="0"/>
              <a:buChar char="•"/>
            </a:pPr>
            <a:r>
              <a:rPr lang="en-US" altLang="zh-TW" sz="3200" b="1" dirty="0" smtClean="0">
                <a:solidFill>
                  <a:srgbClr val="0070C0"/>
                </a:solidFill>
                <a:ea typeface="微軟正黑體" panose="020B0604030504040204" pitchFamily="34" charset="-120"/>
              </a:rPr>
              <a:t>Neural Network (ANN)</a:t>
            </a:r>
          </a:p>
          <a:p>
            <a:pPr marL="914400" lvl="1" indent="-457200">
              <a:spcBef>
                <a:spcPts val="1200"/>
              </a:spcBef>
              <a:spcAft>
                <a:spcPts val="1200"/>
              </a:spcAft>
              <a:buFont typeface="Arial" panose="020B0604020202020204" pitchFamily="34" charset="0"/>
              <a:buChar char="•"/>
            </a:pPr>
            <a:r>
              <a:rPr lang="en-US" altLang="zh-TW" sz="3200" b="1" dirty="0" smtClean="0">
                <a:solidFill>
                  <a:srgbClr val="0070C0"/>
                </a:solidFill>
                <a:ea typeface="微軟正黑體" panose="020B0604030504040204" pitchFamily="34" charset="-120"/>
              </a:rPr>
              <a:t>MLP/DNN</a:t>
            </a:r>
          </a:p>
          <a:p>
            <a:pPr marL="914400" lvl="1" indent="-457200">
              <a:spcBef>
                <a:spcPts val="1200"/>
              </a:spcBef>
              <a:spcAft>
                <a:spcPts val="1200"/>
              </a:spcAft>
              <a:buFont typeface="Arial" panose="020B0604020202020204" pitchFamily="34" charset="0"/>
              <a:buChar char="•"/>
            </a:pPr>
            <a:r>
              <a:rPr lang="en-US" altLang="zh-TW" sz="3200" b="1" dirty="0" smtClean="0">
                <a:solidFill>
                  <a:srgbClr val="0070C0"/>
                </a:solidFill>
                <a:ea typeface="微軟正黑體" panose="020B0604030504040204" pitchFamily="34" charset="-120"/>
              </a:rPr>
              <a:t>Convolutional Neural Network (CNN)</a:t>
            </a:r>
          </a:p>
          <a:p>
            <a:pPr marL="914400" lvl="1" indent="-457200">
              <a:spcBef>
                <a:spcPts val="1200"/>
              </a:spcBef>
              <a:spcAft>
                <a:spcPts val="1200"/>
              </a:spcAft>
              <a:buFont typeface="Arial" panose="020B0604020202020204" pitchFamily="34" charset="0"/>
              <a:buChar char="•"/>
            </a:pPr>
            <a:r>
              <a:rPr lang="en-US" altLang="zh-TW" sz="3200" b="1" dirty="0" smtClean="0">
                <a:solidFill>
                  <a:srgbClr val="0070C0"/>
                </a:solidFill>
                <a:ea typeface="微軟正黑體" panose="020B0604030504040204" pitchFamily="34" charset="-120"/>
              </a:rPr>
              <a:t>Python-code</a:t>
            </a:r>
            <a:endParaRPr lang="zh-TW" altLang="en-US" sz="3200" b="1" dirty="0">
              <a:solidFill>
                <a:srgbClr val="0070C0"/>
              </a:solidFill>
              <a:ea typeface="微軟正黑體" panose="020B0604030504040204" pitchFamily="34" charset="-120"/>
            </a:endParaRPr>
          </a:p>
        </p:txBody>
      </p:sp>
    </p:spTree>
    <p:extLst>
      <p:ext uri="{BB962C8B-B14F-4D97-AF65-F5344CB8AC3E}">
        <p14:creationId xmlns:p14="http://schemas.microsoft.com/office/powerpoint/2010/main" val="27342936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miro.medium.com/max/700/1*uAeANQIOQPqWZnnuH-VEyw.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9097" y="1940662"/>
            <a:ext cx="8408845" cy="449272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3" name="矩形 2"/>
          <p:cNvSpPr/>
          <p:nvPr/>
        </p:nvSpPr>
        <p:spPr>
          <a:xfrm>
            <a:off x="1758736" y="6476569"/>
            <a:ext cx="9129697" cy="307777"/>
          </a:xfrm>
          <a:prstGeom prst="rect">
            <a:avLst/>
          </a:prstGeom>
        </p:spPr>
        <p:txBody>
          <a:bodyPr wrap="square">
            <a:spAutoFit/>
          </a:bodyPr>
          <a:lstStyle/>
          <a:p>
            <a:r>
              <a:rPr lang="en-US" altLang="zh-TW" sz="1400" dirty="0">
                <a:hlinkClick r:id="rId3"/>
              </a:rPr>
              <a:t>https://towardsdatascience.com/a-comprehensive-guide-to-convolutional-neural-networks-the-eli5-way-3bd2b1164a53</a:t>
            </a:r>
            <a:endParaRPr lang="zh-TW" altLang="en-US" sz="1400" dirty="0"/>
          </a:p>
        </p:txBody>
      </p:sp>
      <p:sp>
        <p:nvSpPr>
          <p:cNvPr id="5" name="矩形 4"/>
          <p:cNvSpPr/>
          <p:nvPr/>
        </p:nvSpPr>
        <p:spPr>
          <a:xfrm>
            <a:off x="149656" y="136133"/>
            <a:ext cx="6485237" cy="646331"/>
          </a:xfrm>
          <a:prstGeom prst="rect">
            <a:avLst/>
          </a:prstGeom>
          <a:noFill/>
        </p:spPr>
        <p:txBody>
          <a:bodyPr vert="horz" wrap="square" lIns="91440" tIns="45720" rIns="91440" bIns="45720" rtlCol="0" anchor="ctr">
            <a:spAutoFit/>
          </a:bodyPr>
          <a:lstStyle/>
          <a:p>
            <a:pPr>
              <a:lnSpc>
                <a:spcPct val="90000"/>
              </a:lnSpc>
              <a:spcBef>
                <a:spcPct val="0"/>
              </a:spcBef>
            </a:pPr>
            <a:r>
              <a:rPr lang="en-US" altLang="zh-TW" sz="4000" dirty="0">
                <a:solidFill>
                  <a:srgbClr val="0070C0"/>
                </a:solidFill>
                <a:ea typeface="微軟正黑體" panose="020B0604030504040204" pitchFamily="34" charset="-120"/>
                <a:cs typeface="Calibri" panose="020F0502020204030204" pitchFamily="34" charset="0"/>
              </a:rPr>
              <a:t>Convolutional Neural Network</a:t>
            </a:r>
            <a:endParaRPr lang="zh-TW" altLang="en-US" sz="4000" dirty="0">
              <a:solidFill>
                <a:srgbClr val="0070C0"/>
              </a:solidFill>
              <a:ea typeface="微軟正黑體" panose="020B0604030504040204" pitchFamily="34" charset="-120"/>
              <a:cs typeface="Calibri" panose="020F0502020204030204" pitchFamily="34" charset="0"/>
            </a:endParaRPr>
          </a:p>
        </p:txBody>
      </p:sp>
      <p:sp>
        <p:nvSpPr>
          <p:cNvPr id="6" name="矩形 5"/>
          <p:cNvSpPr/>
          <p:nvPr/>
        </p:nvSpPr>
        <p:spPr>
          <a:xfrm>
            <a:off x="437383" y="889564"/>
            <a:ext cx="11432274" cy="830997"/>
          </a:xfrm>
          <a:prstGeom prst="rect">
            <a:avLst/>
          </a:prstGeom>
          <a:ln>
            <a:solidFill>
              <a:schemeClr val="accent1"/>
            </a:solidFill>
          </a:ln>
        </p:spPr>
        <p:txBody>
          <a:bodyPr wrap="square">
            <a:spAutoFit/>
          </a:bodyPr>
          <a:lstStyle/>
          <a:p>
            <a:r>
              <a:rPr lang="en-US" altLang="zh-TW" sz="2400" dirty="0">
                <a:solidFill>
                  <a:srgbClr val="222222"/>
                </a:solidFill>
                <a:ea typeface="微軟正黑體" panose="020B0604030504040204" pitchFamily="34" charset="-120"/>
              </a:rPr>
              <a:t>In </a:t>
            </a:r>
            <a:r>
              <a:rPr lang="en-US" altLang="zh-TW" sz="2400" dirty="0">
                <a:solidFill>
                  <a:srgbClr val="0B0080"/>
                </a:solidFill>
                <a:ea typeface="微軟正黑體" panose="020B0604030504040204" pitchFamily="34" charset="-120"/>
                <a:hlinkClick r:id="rId4" tooltip="Deep learning"/>
              </a:rPr>
              <a:t>deep learning</a:t>
            </a:r>
            <a:r>
              <a:rPr lang="en-US" altLang="zh-TW" sz="2400" dirty="0">
                <a:solidFill>
                  <a:srgbClr val="222222"/>
                </a:solidFill>
                <a:ea typeface="微軟正黑體" panose="020B0604030504040204" pitchFamily="34" charset="-120"/>
              </a:rPr>
              <a:t>, a </a:t>
            </a:r>
            <a:r>
              <a:rPr lang="en-US" altLang="zh-TW" sz="2400" b="1" dirty="0">
                <a:solidFill>
                  <a:srgbClr val="222222"/>
                </a:solidFill>
                <a:ea typeface="微軟正黑體" panose="020B0604030504040204" pitchFamily="34" charset="-120"/>
              </a:rPr>
              <a:t>convolutional neural network</a:t>
            </a:r>
            <a:r>
              <a:rPr lang="en-US" altLang="zh-TW" sz="2400" dirty="0">
                <a:solidFill>
                  <a:srgbClr val="222222"/>
                </a:solidFill>
                <a:ea typeface="微軟正黑體" panose="020B0604030504040204" pitchFamily="34" charset="-120"/>
              </a:rPr>
              <a:t> (</a:t>
            </a:r>
            <a:r>
              <a:rPr lang="en-US" altLang="zh-TW" sz="2400" b="1" dirty="0" smtClean="0">
                <a:solidFill>
                  <a:srgbClr val="222222"/>
                </a:solidFill>
                <a:ea typeface="微軟正黑體" panose="020B0604030504040204" pitchFamily="34" charset="-120"/>
              </a:rPr>
              <a:t>CNN</a:t>
            </a:r>
            <a:r>
              <a:rPr lang="en-US" altLang="zh-TW" sz="2400" dirty="0" smtClean="0">
                <a:solidFill>
                  <a:srgbClr val="222222"/>
                </a:solidFill>
                <a:ea typeface="微軟正黑體" panose="020B0604030504040204" pitchFamily="34" charset="-120"/>
              </a:rPr>
              <a:t>) </a:t>
            </a:r>
            <a:r>
              <a:rPr lang="en-US" altLang="zh-TW" sz="2400" dirty="0">
                <a:solidFill>
                  <a:srgbClr val="222222"/>
                </a:solidFill>
                <a:ea typeface="微軟正黑體" panose="020B0604030504040204" pitchFamily="34" charset="-120"/>
              </a:rPr>
              <a:t>is a class of </a:t>
            </a:r>
            <a:r>
              <a:rPr lang="en-US" altLang="zh-TW" sz="2400" dirty="0">
                <a:solidFill>
                  <a:srgbClr val="0B0080"/>
                </a:solidFill>
                <a:ea typeface="微軟正黑體" panose="020B0604030504040204" pitchFamily="34" charset="-120"/>
                <a:hlinkClick r:id="rId5" tooltip="Deep neural network"/>
              </a:rPr>
              <a:t>deep neural networks</a:t>
            </a:r>
            <a:r>
              <a:rPr lang="en-US" altLang="zh-TW" sz="2400" dirty="0">
                <a:solidFill>
                  <a:srgbClr val="222222"/>
                </a:solidFill>
                <a:ea typeface="微軟正黑體" panose="020B0604030504040204" pitchFamily="34" charset="-120"/>
              </a:rPr>
              <a:t>, most commonly applied to analyzing visual imagery.</a:t>
            </a:r>
            <a:endParaRPr lang="zh-TW" altLang="en-US" sz="2400" dirty="0">
              <a:ea typeface="微軟正黑體" panose="020B0604030504040204" pitchFamily="34" charset="-120"/>
            </a:endParaRPr>
          </a:p>
        </p:txBody>
      </p:sp>
    </p:spTree>
    <p:extLst>
      <p:ext uri="{BB962C8B-B14F-4D97-AF65-F5344CB8AC3E}">
        <p14:creationId xmlns:p14="http://schemas.microsoft.com/office/powerpoint/2010/main" val="15180222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9656" y="136133"/>
            <a:ext cx="6485237" cy="646331"/>
          </a:xfrm>
          <a:prstGeom prst="rect">
            <a:avLst/>
          </a:prstGeom>
          <a:noFill/>
        </p:spPr>
        <p:txBody>
          <a:bodyPr vert="horz" wrap="square" lIns="91440" tIns="45720" rIns="91440" bIns="45720" rtlCol="0" anchor="ctr">
            <a:spAutoFit/>
          </a:bodyPr>
          <a:lstStyle/>
          <a:p>
            <a:pPr>
              <a:lnSpc>
                <a:spcPct val="90000"/>
              </a:lnSpc>
              <a:spcBef>
                <a:spcPct val="0"/>
              </a:spcBef>
            </a:pPr>
            <a:r>
              <a:rPr lang="en-US" altLang="zh-TW" sz="4000" dirty="0">
                <a:solidFill>
                  <a:srgbClr val="0070C0"/>
                </a:solidFill>
                <a:ea typeface="微軟正黑體" panose="020B0604030504040204" pitchFamily="34" charset="-120"/>
                <a:cs typeface="Calibri" panose="020F0502020204030204" pitchFamily="34" charset="0"/>
              </a:rPr>
              <a:t>Convolutional Neural Network</a:t>
            </a:r>
            <a:endParaRPr lang="zh-TW" altLang="en-US" sz="4000" dirty="0">
              <a:solidFill>
                <a:srgbClr val="0070C0"/>
              </a:solidFill>
              <a:ea typeface="微軟正黑體" panose="020B0604030504040204" pitchFamily="34" charset="-120"/>
              <a:cs typeface="Calibri" panose="020F0502020204030204" pitchFamily="34" charset="0"/>
            </a:endParaRPr>
          </a:p>
        </p:txBody>
      </p:sp>
      <p:sp>
        <p:nvSpPr>
          <p:cNvPr id="3" name="矩形 2"/>
          <p:cNvSpPr/>
          <p:nvPr/>
        </p:nvSpPr>
        <p:spPr>
          <a:xfrm>
            <a:off x="368695" y="945395"/>
            <a:ext cx="11432274" cy="830997"/>
          </a:xfrm>
          <a:prstGeom prst="rect">
            <a:avLst/>
          </a:prstGeom>
          <a:ln>
            <a:solidFill>
              <a:schemeClr val="accent1"/>
            </a:solidFill>
          </a:ln>
        </p:spPr>
        <p:txBody>
          <a:bodyPr wrap="square">
            <a:spAutoFit/>
          </a:bodyPr>
          <a:lstStyle/>
          <a:p>
            <a:r>
              <a:rPr lang="en-US" altLang="zh-TW" sz="2400" dirty="0">
                <a:solidFill>
                  <a:srgbClr val="222222"/>
                </a:solidFill>
                <a:ea typeface="微軟正黑體" panose="020B0604030504040204" pitchFamily="34" charset="-120"/>
              </a:rPr>
              <a:t>In </a:t>
            </a:r>
            <a:r>
              <a:rPr lang="en-US" altLang="zh-TW" sz="2400" dirty="0">
                <a:solidFill>
                  <a:srgbClr val="0B0080"/>
                </a:solidFill>
                <a:ea typeface="微軟正黑體" panose="020B0604030504040204" pitchFamily="34" charset="-120"/>
                <a:hlinkClick r:id="rId3" tooltip="Deep learning"/>
              </a:rPr>
              <a:t>deep learning</a:t>
            </a:r>
            <a:r>
              <a:rPr lang="en-US" altLang="zh-TW" sz="2400" dirty="0">
                <a:solidFill>
                  <a:srgbClr val="222222"/>
                </a:solidFill>
                <a:ea typeface="微軟正黑體" panose="020B0604030504040204" pitchFamily="34" charset="-120"/>
              </a:rPr>
              <a:t>, a </a:t>
            </a:r>
            <a:r>
              <a:rPr lang="en-US" altLang="zh-TW" sz="2400" b="1" dirty="0">
                <a:solidFill>
                  <a:srgbClr val="222222"/>
                </a:solidFill>
                <a:ea typeface="微軟正黑體" panose="020B0604030504040204" pitchFamily="34" charset="-120"/>
              </a:rPr>
              <a:t>convolutional neural network</a:t>
            </a:r>
            <a:r>
              <a:rPr lang="en-US" altLang="zh-TW" sz="2400" dirty="0">
                <a:solidFill>
                  <a:srgbClr val="222222"/>
                </a:solidFill>
                <a:ea typeface="微軟正黑體" panose="020B0604030504040204" pitchFamily="34" charset="-120"/>
              </a:rPr>
              <a:t> (</a:t>
            </a:r>
            <a:r>
              <a:rPr lang="en-US" altLang="zh-TW" sz="2400" b="1" dirty="0" smtClean="0">
                <a:solidFill>
                  <a:srgbClr val="222222"/>
                </a:solidFill>
                <a:ea typeface="微軟正黑體" panose="020B0604030504040204" pitchFamily="34" charset="-120"/>
              </a:rPr>
              <a:t>CNN</a:t>
            </a:r>
            <a:r>
              <a:rPr lang="en-US" altLang="zh-TW" sz="2400" dirty="0" smtClean="0">
                <a:solidFill>
                  <a:srgbClr val="222222"/>
                </a:solidFill>
                <a:ea typeface="微軟正黑體" panose="020B0604030504040204" pitchFamily="34" charset="-120"/>
              </a:rPr>
              <a:t>) </a:t>
            </a:r>
            <a:r>
              <a:rPr lang="en-US" altLang="zh-TW" sz="2400" dirty="0">
                <a:solidFill>
                  <a:srgbClr val="222222"/>
                </a:solidFill>
                <a:ea typeface="微軟正黑體" panose="020B0604030504040204" pitchFamily="34" charset="-120"/>
              </a:rPr>
              <a:t>is a class of </a:t>
            </a:r>
            <a:r>
              <a:rPr lang="en-US" altLang="zh-TW" sz="2400" dirty="0">
                <a:solidFill>
                  <a:srgbClr val="0B0080"/>
                </a:solidFill>
                <a:ea typeface="微軟正黑體" panose="020B0604030504040204" pitchFamily="34" charset="-120"/>
                <a:hlinkClick r:id="rId4" tooltip="Deep neural network"/>
              </a:rPr>
              <a:t>deep neural networks</a:t>
            </a:r>
            <a:r>
              <a:rPr lang="en-US" altLang="zh-TW" sz="2400" dirty="0">
                <a:solidFill>
                  <a:srgbClr val="222222"/>
                </a:solidFill>
                <a:ea typeface="微軟正黑體" panose="020B0604030504040204" pitchFamily="34" charset="-120"/>
              </a:rPr>
              <a:t>, most commonly applied to analyzing visual imagery.</a:t>
            </a:r>
            <a:endParaRPr lang="zh-TW" altLang="en-US" sz="2400" dirty="0">
              <a:ea typeface="微軟正黑體" panose="020B0604030504040204" pitchFamily="34" charset="-120"/>
            </a:endParaRPr>
          </a:p>
        </p:txBody>
      </p:sp>
      <p:sp>
        <p:nvSpPr>
          <p:cNvPr id="5" name="矩形 4"/>
          <p:cNvSpPr/>
          <p:nvPr/>
        </p:nvSpPr>
        <p:spPr>
          <a:xfrm>
            <a:off x="491975" y="6238804"/>
            <a:ext cx="11185715" cy="307777"/>
          </a:xfrm>
          <a:prstGeom prst="rect">
            <a:avLst/>
          </a:prstGeom>
        </p:spPr>
        <p:txBody>
          <a:bodyPr wrap="square">
            <a:spAutoFit/>
          </a:bodyPr>
          <a:lstStyle/>
          <a:p>
            <a:r>
              <a:rPr lang="en-US" altLang="zh-TW" sz="1400" dirty="0">
                <a:hlinkClick r:id="rId5"/>
              </a:rPr>
              <a:t>https://vinodsblog.com/2018/10/15/everything-you-need-to-know-about-convolutional-neural-networks/</a:t>
            </a:r>
            <a:endParaRPr lang="zh-TW" altLang="en-US" sz="1400" dirty="0"/>
          </a:p>
        </p:txBody>
      </p:sp>
      <p:pic>
        <p:nvPicPr>
          <p:cNvPr id="6" name="圖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1850" y="2105573"/>
            <a:ext cx="11153775" cy="4086225"/>
          </a:xfrm>
          <a:prstGeom prst="rect">
            <a:avLst/>
          </a:prstGeom>
          <a:ln>
            <a:solidFill>
              <a:srgbClr val="00B0F0"/>
            </a:solidFill>
          </a:ln>
        </p:spPr>
      </p:pic>
    </p:spTree>
    <p:extLst>
      <p:ext uri="{BB962C8B-B14F-4D97-AF65-F5344CB8AC3E}">
        <p14:creationId xmlns:p14="http://schemas.microsoft.com/office/powerpoint/2010/main" val="5991797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18299" y="5525109"/>
            <a:ext cx="3036472" cy="276999"/>
          </a:xfrm>
          <a:prstGeom prst="rect">
            <a:avLst/>
          </a:prstGeom>
        </p:spPr>
        <p:txBody>
          <a:bodyPr wrap="none">
            <a:spAutoFit/>
          </a:bodyPr>
          <a:lstStyle/>
          <a:p>
            <a:r>
              <a:rPr lang="en-US" altLang="zh-TW" sz="1200" dirty="0">
                <a:hlinkClick r:id="rId2"/>
              </a:rPr>
              <a:t>https://www.mdpi.com/1099-4300/19/6/242</a:t>
            </a:r>
            <a:endParaRPr lang="zh-TW" altLang="en-US" sz="1200" dirty="0"/>
          </a:p>
        </p:txBody>
      </p:sp>
      <p:pic>
        <p:nvPicPr>
          <p:cNvPr id="5122" name="Picture 2" descr="https://www.mdpi.com/entropy/entropy-19-00242/article_deploy/html/images/entropy-19-00242-g001-5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4060" y="1607241"/>
            <a:ext cx="9551208" cy="387258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6" name="矩形 5"/>
          <p:cNvSpPr/>
          <p:nvPr/>
        </p:nvSpPr>
        <p:spPr>
          <a:xfrm>
            <a:off x="149656" y="136133"/>
            <a:ext cx="6485237" cy="646331"/>
          </a:xfrm>
          <a:prstGeom prst="rect">
            <a:avLst/>
          </a:prstGeom>
          <a:noFill/>
        </p:spPr>
        <p:txBody>
          <a:bodyPr vert="horz" wrap="square" lIns="91440" tIns="45720" rIns="91440" bIns="45720" rtlCol="0" anchor="ctr">
            <a:spAutoFit/>
          </a:bodyPr>
          <a:lstStyle/>
          <a:p>
            <a:pPr>
              <a:lnSpc>
                <a:spcPct val="90000"/>
              </a:lnSpc>
              <a:spcBef>
                <a:spcPct val="0"/>
              </a:spcBef>
            </a:pPr>
            <a:r>
              <a:rPr lang="en-US" altLang="zh-TW" sz="4000" dirty="0">
                <a:solidFill>
                  <a:srgbClr val="0070C0"/>
                </a:solidFill>
                <a:ea typeface="微軟正黑體" panose="020B0604030504040204" pitchFamily="34" charset="-120"/>
                <a:cs typeface="Calibri" panose="020F0502020204030204" pitchFamily="34" charset="0"/>
              </a:rPr>
              <a:t>Convolutional Neural Network</a:t>
            </a:r>
            <a:endParaRPr lang="zh-TW" altLang="en-US" sz="4000" dirty="0">
              <a:solidFill>
                <a:srgbClr val="0070C0"/>
              </a:solidFill>
              <a:ea typeface="微軟正黑體" panose="020B0604030504040204" pitchFamily="34" charset="-120"/>
              <a:cs typeface="Calibri" panose="020F0502020204030204" pitchFamily="34" charset="0"/>
            </a:endParaRPr>
          </a:p>
        </p:txBody>
      </p:sp>
      <p:sp>
        <p:nvSpPr>
          <p:cNvPr id="5" name="文字方塊 4"/>
          <p:cNvSpPr txBox="1"/>
          <p:nvPr/>
        </p:nvSpPr>
        <p:spPr>
          <a:xfrm>
            <a:off x="307185" y="961789"/>
            <a:ext cx="11722339" cy="461665"/>
          </a:xfrm>
          <a:prstGeom prst="rect">
            <a:avLst/>
          </a:prstGeom>
          <a:noFill/>
        </p:spPr>
        <p:txBody>
          <a:bodyPr wrap="square" rtlCol="0">
            <a:spAutoFit/>
          </a:bodyPr>
          <a:lstStyle/>
          <a:p>
            <a:r>
              <a:rPr lang="en-US" altLang="zh-TW" sz="2400" b="1" dirty="0" smtClean="0">
                <a:solidFill>
                  <a:srgbClr val="C00000"/>
                </a:solidFill>
              </a:rPr>
              <a:t>Convolution + Pooling </a:t>
            </a:r>
            <a:r>
              <a:rPr lang="en-US" altLang="zh-TW" sz="2400" b="1" dirty="0" smtClean="0">
                <a:solidFill>
                  <a:srgbClr val="C00000"/>
                </a:solidFill>
                <a:sym typeface="Wingdings" panose="05000000000000000000" pitchFamily="2" charset="2"/>
              </a:rPr>
              <a:t> </a:t>
            </a:r>
            <a:r>
              <a:rPr lang="en-US" altLang="zh-TW" sz="2400" b="1" dirty="0"/>
              <a:t>Maintain shape information and avoid to increase the </a:t>
            </a:r>
            <a:r>
              <a:rPr lang="en-US" altLang="zh-TW" sz="2400" b="1" dirty="0" smtClean="0"/>
              <a:t>parameters</a:t>
            </a:r>
            <a:endParaRPr lang="zh-TW" altLang="zh-TW" sz="2400" b="1" dirty="0"/>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7054" y="5568285"/>
            <a:ext cx="920475" cy="1141389"/>
          </a:xfrm>
          <a:prstGeom prst="rect">
            <a:avLst/>
          </a:prstGeom>
          <a:ln>
            <a:solidFill>
              <a:schemeClr val="accent1"/>
            </a:solidFill>
          </a:ln>
        </p:spPr>
      </p:pic>
      <p:sp>
        <p:nvSpPr>
          <p:cNvPr id="10" name="向上箭號 9"/>
          <p:cNvSpPr/>
          <p:nvPr/>
        </p:nvSpPr>
        <p:spPr>
          <a:xfrm>
            <a:off x="2988860" y="5227091"/>
            <a:ext cx="395785" cy="3411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向上箭號 11"/>
          <p:cNvSpPr/>
          <p:nvPr/>
        </p:nvSpPr>
        <p:spPr>
          <a:xfrm>
            <a:off x="5081319" y="5206869"/>
            <a:ext cx="395785" cy="3411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圖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2035" y="5590029"/>
            <a:ext cx="1037260" cy="1188907"/>
          </a:xfrm>
          <a:prstGeom prst="rect">
            <a:avLst/>
          </a:prstGeom>
          <a:ln>
            <a:solidFill>
              <a:schemeClr val="accent1"/>
            </a:solidFill>
          </a:ln>
        </p:spPr>
      </p:pic>
      <p:pic>
        <p:nvPicPr>
          <p:cNvPr id="13" name="圖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73055" y="5559623"/>
            <a:ext cx="495300" cy="561975"/>
          </a:xfrm>
          <a:prstGeom prst="rect">
            <a:avLst/>
          </a:prstGeom>
          <a:ln>
            <a:solidFill>
              <a:schemeClr val="bg1"/>
            </a:solidFill>
          </a:ln>
        </p:spPr>
      </p:pic>
    </p:spTree>
    <p:extLst>
      <p:ext uri="{BB962C8B-B14F-4D97-AF65-F5344CB8AC3E}">
        <p14:creationId xmlns:p14="http://schemas.microsoft.com/office/powerpoint/2010/main" val="11694567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descr="https://chtseng.files.wordpress.com/2017/09/4293_y4guzm1rtq.png?w=1140"/>
          <p:cNvPicPr/>
          <p:nvPr/>
        </p:nvPicPr>
        <p:blipFill>
          <a:blip r:embed="rId2">
            <a:extLst>
              <a:ext uri="{28A0092B-C50C-407E-A947-70E740481C1C}">
                <a14:useLocalDpi xmlns:a14="http://schemas.microsoft.com/office/drawing/2010/main" val="0"/>
              </a:ext>
            </a:extLst>
          </a:blip>
          <a:srcRect/>
          <a:stretch>
            <a:fillRect/>
          </a:stretch>
        </p:blipFill>
        <p:spPr bwMode="auto">
          <a:xfrm>
            <a:off x="3658161" y="2620373"/>
            <a:ext cx="6291059" cy="4121533"/>
          </a:xfrm>
          <a:prstGeom prst="rect">
            <a:avLst/>
          </a:prstGeom>
          <a:noFill/>
          <a:ln>
            <a:solidFill>
              <a:schemeClr val="bg1"/>
            </a:solidFill>
          </a:ln>
        </p:spPr>
      </p:pic>
      <p:pic>
        <p:nvPicPr>
          <p:cNvPr id="5" name="圖片 4" descr="https://chtseng.files.wordpress.com/2017/09/4293_xo61k8hqbw.png?w=1140"/>
          <p:cNvPicPr/>
          <p:nvPr/>
        </p:nvPicPr>
        <p:blipFill>
          <a:blip r:embed="rId3">
            <a:extLst>
              <a:ext uri="{28A0092B-C50C-407E-A947-70E740481C1C}">
                <a14:useLocalDpi xmlns:a14="http://schemas.microsoft.com/office/drawing/2010/main" val="0"/>
              </a:ext>
            </a:extLst>
          </a:blip>
          <a:srcRect/>
          <a:stretch>
            <a:fillRect/>
          </a:stretch>
        </p:blipFill>
        <p:spPr bwMode="auto">
          <a:xfrm>
            <a:off x="3601424" y="68240"/>
            <a:ext cx="5335717" cy="2497541"/>
          </a:xfrm>
          <a:prstGeom prst="rect">
            <a:avLst/>
          </a:prstGeom>
          <a:noFill/>
          <a:ln>
            <a:solidFill>
              <a:schemeClr val="bg1"/>
            </a:solidFill>
          </a:ln>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1184" y="3548420"/>
            <a:ext cx="1630933" cy="1869374"/>
          </a:xfrm>
          <a:prstGeom prst="rect">
            <a:avLst/>
          </a:prstGeom>
          <a:ln>
            <a:solidFill>
              <a:schemeClr val="accent1"/>
            </a:solidFill>
          </a:ln>
        </p:spPr>
      </p:pic>
      <p:sp>
        <p:nvSpPr>
          <p:cNvPr id="8" name="向右箭號 7"/>
          <p:cNvSpPr/>
          <p:nvPr/>
        </p:nvSpPr>
        <p:spPr>
          <a:xfrm>
            <a:off x="10033253" y="4342784"/>
            <a:ext cx="341194" cy="581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內容版面配置區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84939" y="2199112"/>
            <a:ext cx="3464038" cy="3937603"/>
          </a:xfrm>
          <a:ln>
            <a:solidFill>
              <a:srgbClr val="00B0F0"/>
            </a:solidFill>
          </a:ln>
        </p:spPr>
      </p:pic>
      <p:sp>
        <p:nvSpPr>
          <p:cNvPr id="10" name="矩形 9"/>
          <p:cNvSpPr/>
          <p:nvPr/>
        </p:nvSpPr>
        <p:spPr>
          <a:xfrm>
            <a:off x="153176" y="68240"/>
            <a:ext cx="3066417" cy="707886"/>
          </a:xfrm>
          <a:prstGeom prst="rect">
            <a:avLst/>
          </a:prstGeom>
        </p:spPr>
        <p:txBody>
          <a:bodyPr wrap="none">
            <a:spAutoFit/>
          </a:bodyPr>
          <a:lstStyle/>
          <a:p>
            <a:r>
              <a:rPr lang="en-US" altLang="zh-TW" sz="4000" dirty="0">
                <a:solidFill>
                  <a:srgbClr val="0070C0"/>
                </a:solidFill>
                <a:ea typeface="微軟正黑體" panose="020B0604030504040204" pitchFamily="34" charset="-120"/>
              </a:rPr>
              <a:t>Convolutional</a:t>
            </a:r>
            <a:endParaRPr lang="zh-TW" altLang="en-US" sz="4000" dirty="0">
              <a:solidFill>
                <a:srgbClr val="0070C0"/>
              </a:solidFill>
            </a:endParaRPr>
          </a:p>
        </p:txBody>
      </p:sp>
      <p:sp>
        <p:nvSpPr>
          <p:cNvPr id="11" name="文字方塊 10"/>
          <p:cNvSpPr txBox="1"/>
          <p:nvPr/>
        </p:nvSpPr>
        <p:spPr>
          <a:xfrm>
            <a:off x="782668" y="6119336"/>
            <a:ext cx="2068580" cy="738664"/>
          </a:xfrm>
          <a:prstGeom prst="rect">
            <a:avLst/>
          </a:prstGeom>
          <a:noFill/>
        </p:spPr>
        <p:txBody>
          <a:bodyPr wrap="none" rtlCol="0">
            <a:spAutoFit/>
          </a:bodyPr>
          <a:lstStyle/>
          <a:p>
            <a:pPr algn="ctr"/>
            <a:r>
              <a:rPr lang="en-US" altLang="zh-TW" sz="2400" dirty="0" smtClean="0"/>
              <a:t>Sliding window</a:t>
            </a:r>
          </a:p>
          <a:p>
            <a:pPr algn="ctr"/>
            <a:r>
              <a:rPr lang="en-US" altLang="zh-TW" dirty="0" smtClean="0"/>
              <a:t>Padding=‘SAME’</a:t>
            </a:r>
            <a:endParaRPr lang="zh-TW" altLang="en-US" dirty="0"/>
          </a:p>
        </p:txBody>
      </p:sp>
      <p:pic>
        <p:nvPicPr>
          <p:cNvPr id="12" name="圖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3789" y="182883"/>
            <a:ext cx="1280160" cy="1467319"/>
          </a:xfrm>
          <a:prstGeom prst="rect">
            <a:avLst/>
          </a:prstGeom>
          <a:ln>
            <a:solidFill>
              <a:schemeClr val="accent1"/>
            </a:solidFill>
          </a:ln>
        </p:spPr>
      </p:pic>
    </p:spTree>
    <p:extLst>
      <p:ext uri="{BB962C8B-B14F-4D97-AF65-F5344CB8AC3E}">
        <p14:creationId xmlns:p14="http://schemas.microsoft.com/office/powerpoint/2010/main" val="10946837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32014"/>
            <a:ext cx="5281347" cy="3890119"/>
          </a:xfrm>
        </p:spPr>
      </p:pic>
      <p:pic>
        <p:nvPicPr>
          <p:cNvPr id="7" name="內容版面配置區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5778" y="3575713"/>
            <a:ext cx="6652239" cy="2960612"/>
          </a:xfrm>
          <a:prstGeom prst="rect">
            <a:avLst/>
          </a:prstGeom>
        </p:spPr>
      </p:pic>
      <p:sp>
        <p:nvSpPr>
          <p:cNvPr id="9" name="矩形 8"/>
          <p:cNvSpPr/>
          <p:nvPr/>
        </p:nvSpPr>
        <p:spPr>
          <a:xfrm>
            <a:off x="153176" y="68240"/>
            <a:ext cx="1726114" cy="707886"/>
          </a:xfrm>
          <a:prstGeom prst="rect">
            <a:avLst/>
          </a:prstGeom>
        </p:spPr>
        <p:txBody>
          <a:bodyPr wrap="none">
            <a:spAutoFit/>
          </a:bodyPr>
          <a:lstStyle/>
          <a:p>
            <a:r>
              <a:rPr lang="en-US" altLang="zh-TW" sz="4000" dirty="0" smtClean="0">
                <a:solidFill>
                  <a:srgbClr val="0070C0"/>
                </a:solidFill>
                <a:ea typeface="微軟正黑體" panose="020B0604030504040204" pitchFamily="34" charset="-120"/>
              </a:rPr>
              <a:t>Pooling</a:t>
            </a:r>
            <a:endParaRPr lang="zh-TW" altLang="en-US" sz="4000" dirty="0">
              <a:solidFill>
                <a:srgbClr val="0070C0"/>
              </a:solidFill>
            </a:endParaRPr>
          </a:p>
        </p:txBody>
      </p:sp>
    </p:spTree>
    <p:extLst>
      <p:ext uri="{BB962C8B-B14F-4D97-AF65-F5344CB8AC3E}">
        <p14:creationId xmlns:p14="http://schemas.microsoft.com/office/powerpoint/2010/main" val="3776029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74623" y="253983"/>
            <a:ext cx="11524890" cy="5330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7457" bIns="3650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3200" b="1" i="0" u="none" strike="noStrike" cap="none" normalizeH="0" baseline="0" dirty="0" smtClean="0">
                <a:ln>
                  <a:noFill/>
                </a:ln>
                <a:solidFill>
                  <a:srgbClr val="0070C0"/>
                </a:solidFill>
                <a:effectLst/>
                <a:ea typeface="微軟正黑體" panose="020B0604030504040204" pitchFamily="34" charset="-120"/>
              </a:rPr>
              <a:t>Activation Function</a:t>
            </a:r>
            <a:endParaRPr kumimoji="0" lang="en-US" altLang="zh-TW" sz="3200" b="1" i="0" u="none" strike="noStrike" cap="none" normalizeH="0" baseline="0" dirty="0" smtClean="0">
              <a:ln>
                <a:noFill/>
              </a:ln>
              <a:solidFill>
                <a:srgbClr val="0070C0"/>
              </a:solidFill>
              <a:effectLst/>
              <a:ea typeface="微軟正黑體" panose="020B0604030504040204" pitchFamily="34" charset="-120"/>
            </a:endParaRPr>
          </a:p>
          <a:p>
            <a:pPr marL="0" marR="0" lvl="0" indent="0" algn="l" defTabSz="914400" rtl="0" eaLnBrk="0" fontAlgn="ctr" latinLnBrk="0" hangingPunct="0">
              <a:lnSpc>
                <a:spcPct val="100000"/>
              </a:lnSpc>
              <a:spcBef>
                <a:spcPct val="0"/>
              </a:spcBef>
              <a:spcAft>
                <a:spcPct val="0"/>
              </a:spcAft>
              <a:buClrTx/>
              <a:buSzTx/>
              <a:tabLst/>
            </a:pPr>
            <a:endParaRPr lang="en-US" altLang="zh-TW" sz="2400" dirty="0" smtClean="0">
              <a:ea typeface="微軟正黑體" panose="020B0604030504040204" pitchFamily="34" charset="-120"/>
            </a:endParaRPr>
          </a:p>
          <a:p>
            <a:pPr eaLnBrk="0" fontAlgn="ctr" hangingPunct="0">
              <a:spcBef>
                <a:spcPct val="0"/>
              </a:spcBef>
              <a:spcAft>
                <a:spcPct val="0"/>
              </a:spcAft>
            </a:pPr>
            <a:r>
              <a:rPr lang="zh-TW" altLang="zh-TW" sz="2400" dirty="0">
                <a:solidFill>
                  <a:srgbClr val="666666"/>
                </a:solidFill>
                <a:ea typeface="微軟正黑體" panose="020B0604030504040204" pitchFamily="34" charset="-120"/>
              </a:rPr>
              <a:t>Relu (Rectified Linear Units)</a:t>
            </a:r>
            <a:r>
              <a:rPr lang="zh-TW" altLang="zh-TW" sz="2400" dirty="0" smtClean="0">
                <a:solidFill>
                  <a:srgbClr val="666666"/>
                </a:solidFill>
                <a:ea typeface="微軟正黑體" panose="020B0604030504040204" pitchFamily="34" charset="-120"/>
              </a:rPr>
              <a:t>：</a:t>
            </a:r>
            <a:r>
              <a:rPr lang="zh-TW" altLang="zh-TW" sz="2400" dirty="0">
                <a:solidFill>
                  <a:srgbClr val="666666"/>
                </a:solidFill>
                <a:ea typeface="微軟正黑體" panose="020B0604030504040204" pitchFamily="34" charset="-120"/>
              </a:rPr>
              <a:t/>
            </a:r>
            <a:br>
              <a:rPr lang="zh-TW" altLang="zh-TW" sz="2400" dirty="0">
                <a:solidFill>
                  <a:srgbClr val="666666"/>
                </a:solidFill>
                <a:ea typeface="微軟正黑體" panose="020B0604030504040204" pitchFamily="34" charset="-120"/>
              </a:rPr>
            </a:br>
            <a:endParaRPr lang="en-US" altLang="zh-TW" sz="2400" dirty="0" smtClean="0">
              <a:solidFill>
                <a:srgbClr val="666666"/>
              </a:solidFill>
              <a:ea typeface="微軟正黑體" panose="020B0604030504040204" pitchFamily="34" charset="-120"/>
            </a:endParaRPr>
          </a:p>
          <a:p>
            <a:pPr eaLnBrk="0" fontAlgn="ctr" hangingPunct="0">
              <a:spcBef>
                <a:spcPct val="0"/>
              </a:spcBef>
              <a:spcAft>
                <a:spcPct val="0"/>
              </a:spcAft>
            </a:pPr>
            <a:endParaRPr lang="en-US" altLang="zh-TW" sz="2400" dirty="0">
              <a:solidFill>
                <a:srgbClr val="666666"/>
              </a:solidFill>
              <a:ea typeface="微軟正黑體" panose="020B0604030504040204" pitchFamily="34" charset="-120"/>
            </a:endParaRPr>
          </a:p>
          <a:p>
            <a:pPr eaLnBrk="0" fontAlgn="ctr" hangingPunct="0">
              <a:spcBef>
                <a:spcPct val="0"/>
              </a:spcBef>
              <a:spcAft>
                <a:spcPct val="0"/>
              </a:spcAft>
            </a:pPr>
            <a:endParaRPr lang="en-US" altLang="zh-TW" sz="2400" dirty="0" smtClean="0">
              <a:solidFill>
                <a:srgbClr val="666666"/>
              </a:solidFill>
              <a:ea typeface="微軟正黑體" panose="020B0604030504040204" pitchFamily="34" charset="-120"/>
            </a:endParaRPr>
          </a:p>
          <a:p>
            <a:pPr eaLnBrk="0" fontAlgn="ctr" hangingPunct="0">
              <a:spcBef>
                <a:spcPct val="0"/>
              </a:spcBef>
              <a:spcAft>
                <a:spcPct val="0"/>
              </a:spcAft>
            </a:pPr>
            <a:endParaRPr lang="zh-TW" altLang="zh-TW" sz="2400" dirty="0">
              <a:solidFill>
                <a:srgbClr val="666666"/>
              </a:solidFill>
              <a:ea typeface="微軟正黑體" panose="020B0604030504040204" pitchFamily="34" charset="-120"/>
            </a:endParaRPr>
          </a:p>
          <a:p>
            <a:pPr eaLnBrk="0" fontAlgn="ctr" hangingPunct="0">
              <a:spcBef>
                <a:spcPct val="0"/>
              </a:spcBef>
              <a:spcAft>
                <a:spcPct val="0"/>
              </a:spcAft>
            </a:pPr>
            <a:r>
              <a:rPr lang="zh-TW" altLang="zh-TW" sz="2400" dirty="0">
                <a:solidFill>
                  <a:srgbClr val="666666"/>
                </a:solidFill>
                <a:ea typeface="微軟正黑體" panose="020B0604030504040204" pitchFamily="34" charset="-120"/>
              </a:rPr>
              <a:t>sigmoid：</a:t>
            </a:r>
            <a:endParaRPr lang="en-US" altLang="zh-TW" sz="2400" dirty="0">
              <a:solidFill>
                <a:srgbClr val="666666"/>
              </a:solidFill>
              <a:ea typeface="微軟正黑體" panose="020B0604030504040204" pitchFamily="34" charset="-120"/>
            </a:endParaRPr>
          </a:p>
          <a:p>
            <a:pPr marL="0" marR="0" lvl="0" indent="0" algn="l" defTabSz="914400" rtl="0" eaLnBrk="0" fontAlgn="ctr" latinLnBrk="0" hangingPunct="0">
              <a:lnSpc>
                <a:spcPct val="100000"/>
              </a:lnSpc>
              <a:spcBef>
                <a:spcPct val="0"/>
              </a:spcBef>
              <a:spcAft>
                <a:spcPct val="0"/>
              </a:spcAft>
              <a:buClrTx/>
              <a:buSzTx/>
              <a:tabLst/>
            </a:pPr>
            <a:endParaRPr lang="en-US" altLang="zh-TW" sz="2400" dirty="0" smtClean="0">
              <a:ea typeface="微軟正黑體" panose="020B0604030504040204" pitchFamily="34" charset="-120"/>
            </a:endParaRPr>
          </a:p>
          <a:p>
            <a:pPr marL="0" marR="0" lvl="0" indent="0" algn="l" defTabSz="914400" rtl="0" eaLnBrk="0" fontAlgn="ctr" latinLnBrk="0" hangingPunct="0">
              <a:lnSpc>
                <a:spcPct val="100000"/>
              </a:lnSpc>
              <a:spcBef>
                <a:spcPct val="0"/>
              </a:spcBef>
              <a:spcAft>
                <a:spcPct val="0"/>
              </a:spcAft>
              <a:buClrTx/>
              <a:buSzTx/>
              <a:tabLst/>
            </a:pPr>
            <a:endParaRPr lang="en-US" altLang="zh-TW" sz="2400" dirty="0">
              <a:ea typeface="微軟正黑體" panose="020B0604030504040204" pitchFamily="34" charset="-120"/>
            </a:endParaRPr>
          </a:p>
          <a:p>
            <a:pPr marL="0" marR="0" lvl="0" indent="0" algn="l" defTabSz="914400" rtl="0" eaLnBrk="0" fontAlgn="ctr" latinLnBrk="0" hangingPunct="0">
              <a:lnSpc>
                <a:spcPct val="100000"/>
              </a:lnSpc>
              <a:spcBef>
                <a:spcPct val="0"/>
              </a:spcBef>
              <a:spcAft>
                <a:spcPct val="0"/>
              </a:spcAft>
              <a:buClrTx/>
              <a:buSzTx/>
              <a:tabLst/>
            </a:pPr>
            <a:endParaRPr lang="en-US" altLang="zh-TW" sz="2400" dirty="0" smtClean="0">
              <a:ea typeface="微軟正黑體" panose="020B0604030504040204" pitchFamily="34" charset="-120"/>
            </a:endParaRPr>
          </a:p>
          <a:p>
            <a:pPr marL="0" marR="0" lvl="0" indent="0" algn="l" defTabSz="914400" rtl="0" eaLnBrk="0" fontAlgn="ctr" latinLnBrk="0" hangingPunct="0">
              <a:lnSpc>
                <a:spcPct val="100000"/>
              </a:lnSpc>
              <a:spcBef>
                <a:spcPct val="0"/>
              </a:spcBef>
              <a:spcAft>
                <a:spcPct val="0"/>
              </a:spcAft>
              <a:buClrTx/>
              <a:buSzTx/>
              <a:tabLst/>
            </a:pPr>
            <a:endParaRPr lang="en-US" altLang="zh-TW" sz="2400" dirty="0">
              <a:ea typeface="微軟正黑體" panose="020B0604030504040204" pitchFamily="34" charset="-120"/>
            </a:endParaRPr>
          </a:p>
          <a:p>
            <a:pPr marL="0" marR="0" lvl="0" indent="0" algn="l" defTabSz="914400" rtl="0" eaLnBrk="0" fontAlgn="ctr" latinLnBrk="0" hangingPunct="0">
              <a:lnSpc>
                <a:spcPct val="100000"/>
              </a:lnSpc>
              <a:spcBef>
                <a:spcPct val="0"/>
              </a:spcBef>
              <a:spcAft>
                <a:spcPct val="0"/>
              </a:spcAft>
              <a:buClrTx/>
              <a:buSzTx/>
              <a:tabLst/>
            </a:pPr>
            <a:r>
              <a:rPr kumimoji="0" lang="zh-TW" altLang="zh-TW" sz="2400" b="0" i="0" u="none" strike="noStrike" cap="none" normalizeH="0" baseline="0" dirty="0" smtClean="0">
                <a:ln>
                  <a:noFill/>
                </a:ln>
                <a:solidFill>
                  <a:srgbClr val="666666"/>
                </a:solidFill>
                <a:effectLst/>
                <a:ea typeface="微軟正黑體" panose="020B0604030504040204" pitchFamily="34" charset="-120"/>
              </a:rPr>
              <a:t>softmax：</a:t>
            </a:r>
            <a:r>
              <a:rPr kumimoji="0" lang="en-US" altLang="zh-TW" sz="2400" b="0" i="0" u="none" strike="noStrike" cap="none" normalizeH="0" baseline="0" dirty="0" smtClean="0">
                <a:ln>
                  <a:noFill/>
                </a:ln>
                <a:solidFill>
                  <a:srgbClr val="666666"/>
                </a:solidFill>
                <a:effectLst/>
                <a:ea typeface="微軟正黑體" panose="020B0604030504040204" pitchFamily="34" charset="-120"/>
              </a:rPr>
              <a:t>multiclass</a:t>
            </a:r>
            <a:r>
              <a:rPr kumimoji="0" lang="en-US" altLang="zh-TW" sz="2400" b="0" i="0" u="none" strike="noStrike" cap="none" normalizeH="0" dirty="0" smtClean="0">
                <a:ln>
                  <a:noFill/>
                </a:ln>
                <a:solidFill>
                  <a:srgbClr val="666666"/>
                </a:solidFill>
                <a:effectLst/>
                <a:ea typeface="微軟正黑體" panose="020B0604030504040204" pitchFamily="34" charset="-120"/>
              </a:rPr>
              <a:t> classification</a:t>
            </a:r>
            <a:r>
              <a:rPr kumimoji="0" lang="zh-TW" altLang="zh-TW" sz="2400" b="0" i="0" u="none" strike="noStrike" cap="none" normalizeH="0" baseline="0" dirty="0" smtClean="0">
                <a:ln>
                  <a:noFill/>
                </a:ln>
                <a:solidFill>
                  <a:srgbClr val="666666"/>
                </a:solidFill>
                <a:effectLst/>
                <a:ea typeface="微軟正黑體" panose="020B0604030504040204" pitchFamily="34" charset="-120"/>
              </a:rPr>
              <a:t/>
            </a:r>
            <a:br>
              <a:rPr kumimoji="0" lang="zh-TW" altLang="zh-TW" sz="2400" b="0" i="0" u="none" strike="noStrike" cap="none" normalizeH="0" baseline="0" dirty="0" smtClean="0">
                <a:ln>
                  <a:noFill/>
                </a:ln>
                <a:solidFill>
                  <a:srgbClr val="666666"/>
                </a:solidFill>
                <a:effectLst/>
                <a:ea typeface="微軟正黑體" panose="020B0604030504040204" pitchFamily="34" charset="-120"/>
              </a:rPr>
            </a:br>
            <a:r>
              <a:rPr kumimoji="0" lang="zh-TW" altLang="zh-TW" sz="2400" b="0" i="0" u="none" strike="noStrike" cap="none" normalizeH="0" baseline="0" dirty="0" smtClean="0">
                <a:ln>
                  <a:noFill/>
                </a:ln>
                <a:solidFill>
                  <a:srgbClr val="666666"/>
                </a:solidFill>
                <a:effectLst/>
                <a:ea typeface="微軟正黑體" panose="020B0604030504040204" pitchFamily="34" charset="-120"/>
              </a:rPr>
              <a:t> </a:t>
            </a:r>
            <a:endParaRPr kumimoji="0" lang="en-US" altLang="zh-TW" sz="2400" b="0" i="0" u="none" strike="noStrike" cap="none" normalizeH="0" baseline="0" dirty="0" smtClean="0">
              <a:ln>
                <a:noFill/>
              </a:ln>
              <a:solidFill>
                <a:srgbClr val="666666"/>
              </a:solidFill>
              <a:effectLst/>
              <a:ea typeface="微軟正黑體" panose="020B0604030504040204" pitchFamily="34" charset="-120"/>
            </a:endParaRPr>
          </a:p>
        </p:txBody>
      </p:sp>
      <p:pic>
        <p:nvPicPr>
          <p:cNvPr id="2050" name="Picture 2" descr="https://ithelp.ithome.com.tw/upload/images/20171204/20001976Niurmugz6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421" y="5784097"/>
            <a:ext cx="2019220" cy="77481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https://ithelp.ithome.com.tw/upload/images/20171204/200019766PJadFLjd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666" y="3534085"/>
            <a:ext cx="2031975" cy="793952"/>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https://ithelp.ithome.com.tw/upload/images/20171204/200019760T82yEaGYv.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4666" y="1841120"/>
            <a:ext cx="2981325" cy="657225"/>
          </a:xfrm>
          <a:prstGeom prst="rect">
            <a:avLst/>
          </a:prstGeom>
          <a:noFill/>
          <a:extLst>
            <a:ext uri="{909E8E84-426E-40DD-AFC4-6F175D3DCCD1}">
              <a14:hiddenFill xmlns:a14="http://schemas.microsoft.com/office/drawing/2010/main">
                <a:solidFill>
                  <a:srgbClr val="FFFFFF"/>
                </a:solidFill>
              </a14:hiddenFill>
            </a:ext>
          </a:extLst>
        </p:spPr>
      </p:pic>
      <p:pic>
        <p:nvPicPr>
          <p:cNvPr id="7" name="圖片 6" descr="https://ithelp.ithome.com.tw/upload/images/20171203/200019761ya9MbQm9H.png"/>
          <p:cNvPicPr/>
          <p:nvPr/>
        </p:nvPicPr>
        <p:blipFill>
          <a:blip r:embed="rId5">
            <a:extLst>
              <a:ext uri="{28A0092B-C50C-407E-A947-70E740481C1C}">
                <a14:useLocalDpi xmlns:a14="http://schemas.microsoft.com/office/drawing/2010/main" val="0"/>
              </a:ext>
            </a:extLst>
          </a:blip>
          <a:srcRect/>
          <a:stretch>
            <a:fillRect/>
          </a:stretch>
        </p:blipFill>
        <p:spPr bwMode="auto">
          <a:xfrm>
            <a:off x="5296160" y="2169732"/>
            <a:ext cx="6770076" cy="2748709"/>
          </a:xfrm>
          <a:prstGeom prst="rect">
            <a:avLst/>
          </a:prstGeom>
          <a:noFill/>
          <a:ln>
            <a:noFill/>
          </a:ln>
        </p:spPr>
      </p:pic>
    </p:spTree>
    <p:extLst>
      <p:ext uri="{BB962C8B-B14F-4D97-AF65-F5344CB8AC3E}">
        <p14:creationId xmlns:p14="http://schemas.microsoft.com/office/powerpoint/2010/main" val="8691159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Winner results of the ImageNet large scale visual recognition challenge (LSVRC) of the past years on the top-5 classification task: The green bar indicates the best computer vision approach, whereas the blue bars are all deep neural network architectures. The human score is represented as the red bar. (The values for the diagram are compiled from the image-net homepage [36]).Â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257" y="1183302"/>
            <a:ext cx="9765065" cy="5078847"/>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071257" y="6328745"/>
            <a:ext cx="10929674" cy="307777"/>
          </a:xfrm>
          <a:prstGeom prst="rect">
            <a:avLst/>
          </a:prstGeom>
        </p:spPr>
        <p:txBody>
          <a:bodyPr wrap="square">
            <a:spAutoFit/>
          </a:bodyPr>
          <a:lstStyle/>
          <a:p>
            <a:r>
              <a:rPr lang="en-US" altLang="zh-TW" sz="1400" dirty="0">
                <a:hlinkClick r:id="rId3"/>
              </a:rPr>
              <a:t>https://www.researchgate.net/figure/Winner-results-of-the-ImageNet-large-scale-visual-recognition-challenge-LSVRC-of-the_fig7_324476862</a:t>
            </a:r>
            <a:endParaRPr lang="zh-TW" altLang="en-US" sz="1400" dirty="0"/>
          </a:p>
        </p:txBody>
      </p:sp>
      <p:sp>
        <p:nvSpPr>
          <p:cNvPr id="5" name="矩形 4"/>
          <p:cNvSpPr/>
          <p:nvPr/>
        </p:nvSpPr>
        <p:spPr>
          <a:xfrm>
            <a:off x="7123767" y="1183302"/>
            <a:ext cx="3712555" cy="369332"/>
          </a:xfrm>
          <a:prstGeom prst="rect">
            <a:avLst/>
          </a:prstGeom>
        </p:spPr>
        <p:txBody>
          <a:bodyPr wrap="none">
            <a:spAutoFit/>
          </a:bodyPr>
          <a:lstStyle/>
          <a:p>
            <a:r>
              <a:rPr lang="en-US" altLang="zh-TW" dirty="0">
                <a:hlinkClick r:id="rId4"/>
              </a:rPr>
              <a:t>http://image-net.org/about-overview</a:t>
            </a:r>
            <a:endParaRPr lang="zh-TW" altLang="en-US" dirty="0"/>
          </a:p>
        </p:txBody>
      </p:sp>
      <p:sp>
        <p:nvSpPr>
          <p:cNvPr id="7" name="矩形 6"/>
          <p:cNvSpPr/>
          <p:nvPr/>
        </p:nvSpPr>
        <p:spPr>
          <a:xfrm>
            <a:off x="153176" y="68240"/>
            <a:ext cx="2218300" cy="707886"/>
          </a:xfrm>
          <a:prstGeom prst="rect">
            <a:avLst/>
          </a:prstGeom>
        </p:spPr>
        <p:txBody>
          <a:bodyPr wrap="none">
            <a:spAutoFit/>
          </a:bodyPr>
          <a:lstStyle/>
          <a:p>
            <a:r>
              <a:rPr lang="en-US" altLang="zh-TW" sz="4000" dirty="0" smtClean="0">
                <a:solidFill>
                  <a:srgbClr val="0070C0"/>
                </a:solidFill>
                <a:ea typeface="微軟正黑體" panose="020B0604030504040204" pitchFamily="34" charset="-120"/>
              </a:rPr>
              <a:t>ImageNet</a:t>
            </a:r>
            <a:endParaRPr lang="zh-TW" altLang="en-US" sz="4000" dirty="0">
              <a:solidFill>
                <a:srgbClr val="0070C0"/>
              </a:solidFill>
            </a:endParaRPr>
          </a:p>
        </p:txBody>
      </p:sp>
    </p:spTree>
    <p:extLst>
      <p:ext uri="{BB962C8B-B14F-4D97-AF65-F5344CB8AC3E}">
        <p14:creationId xmlns:p14="http://schemas.microsoft.com/office/powerpoint/2010/main" val="21878094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imagenet-mode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120" y="942360"/>
            <a:ext cx="7924801" cy="5568781"/>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579011" y="6479939"/>
            <a:ext cx="8675427" cy="307777"/>
          </a:xfrm>
          <a:prstGeom prst="rect">
            <a:avLst/>
          </a:prstGeom>
        </p:spPr>
        <p:txBody>
          <a:bodyPr wrap="square">
            <a:spAutoFit/>
          </a:bodyPr>
          <a:lstStyle/>
          <a:p>
            <a:r>
              <a:rPr lang="en-US" altLang="zh-TW" sz="1400" dirty="0">
                <a:hlinkClick r:id="rId3"/>
              </a:rPr>
              <a:t>https://sefiks.com/2017/12/10/transfer-learning-in-keras-using-inception-v3/</a:t>
            </a:r>
            <a:endParaRPr lang="zh-TW" altLang="en-US" sz="1400" dirty="0"/>
          </a:p>
        </p:txBody>
      </p:sp>
      <p:sp>
        <p:nvSpPr>
          <p:cNvPr id="5" name="矩形 4"/>
          <p:cNvSpPr/>
          <p:nvPr/>
        </p:nvSpPr>
        <p:spPr>
          <a:xfrm>
            <a:off x="153176" y="68240"/>
            <a:ext cx="2218300" cy="707886"/>
          </a:xfrm>
          <a:prstGeom prst="rect">
            <a:avLst/>
          </a:prstGeom>
        </p:spPr>
        <p:txBody>
          <a:bodyPr wrap="none">
            <a:spAutoFit/>
          </a:bodyPr>
          <a:lstStyle/>
          <a:p>
            <a:r>
              <a:rPr lang="en-US" altLang="zh-TW" sz="4000" dirty="0" smtClean="0">
                <a:solidFill>
                  <a:srgbClr val="0070C0"/>
                </a:solidFill>
                <a:ea typeface="微軟正黑體" panose="020B0604030504040204" pitchFamily="34" charset="-120"/>
              </a:rPr>
              <a:t>ImageNet</a:t>
            </a:r>
            <a:endParaRPr lang="zh-TW" altLang="en-US" sz="4000" dirty="0">
              <a:solidFill>
                <a:srgbClr val="0070C0"/>
              </a:solidFill>
            </a:endParaRPr>
          </a:p>
        </p:txBody>
      </p:sp>
    </p:spTree>
    <p:extLst>
      <p:ext uri="{BB962C8B-B14F-4D97-AF65-F5344CB8AC3E}">
        <p14:creationId xmlns:p14="http://schemas.microsoft.com/office/powerpoint/2010/main" val="1510940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1009934" y="791570"/>
            <a:ext cx="9416955" cy="4832092"/>
          </a:xfrm>
          <a:prstGeom prst="rect">
            <a:avLst/>
          </a:prstGeom>
          <a:noFill/>
        </p:spPr>
        <p:txBody>
          <a:bodyPr wrap="square" rtlCol="0">
            <a:spAutoFit/>
          </a:bodyPr>
          <a:lstStyle/>
          <a:p>
            <a:pPr>
              <a:spcBef>
                <a:spcPts val="1200"/>
              </a:spcBef>
              <a:spcAft>
                <a:spcPts val="1200"/>
              </a:spcAft>
            </a:pPr>
            <a:r>
              <a:rPr lang="en-US" altLang="zh-TW" sz="4800" b="1" dirty="0" smtClean="0">
                <a:ea typeface="微軟正黑體" panose="020B0604030504040204" pitchFamily="34" charset="-120"/>
              </a:rPr>
              <a:t>Outline</a:t>
            </a:r>
            <a:endParaRPr lang="en-US" altLang="zh-TW" sz="4400" b="1" dirty="0" smtClean="0">
              <a:ea typeface="微軟正黑體" panose="020B0604030504040204" pitchFamily="34" charset="-120"/>
            </a:endParaRPr>
          </a:p>
          <a:p>
            <a:pPr marL="914400" lvl="1" indent="-457200">
              <a:spcBef>
                <a:spcPts val="1200"/>
              </a:spcBef>
              <a:spcAft>
                <a:spcPts val="1200"/>
              </a:spcAft>
              <a:buFont typeface="Arial" panose="020B0604020202020204" pitchFamily="34" charset="0"/>
              <a:buChar char="•"/>
            </a:pPr>
            <a:r>
              <a:rPr lang="en-US" altLang="zh-TW" sz="3200" b="1" dirty="0" smtClean="0">
                <a:solidFill>
                  <a:schemeClr val="bg1">
                    <a:lumMod val="85000"/>
                  </a:schemeClr>
                </a:solidFill>
                <a:ea typeface="微軟正黑體" panose="020B0604030504040204" pitchFamily="34" charset="-120"/>
              </a:rPr>
              <a:t>AI/ML/DL</a:t>
            </a:r>
          </a:p>
          <a:p>
            <a:pPr marL="914400" lvl="1" indent="-457200">
              <a:spcBef>
                <a:spcPts val="1200"/>
              </a:spcBef>
              <a:spcAft>
                <a:spcPts val="1200"/>
              </a:spcAft>
              <a:buFont typeface="Arial" panose="020B0604020202020204" pitchFamily="34" charset="0"/>
              <a:buChar char="•"/>
            </a:pPr>
            <a:r>
              <a:rPr lang="en-US" altLang="zh-TW" sz="3200" b="1" dirty="0" smtClean="0">
                <a:solidFill>
                  <a:schemeClr val="bg1">
                    <a:lumMod val="85000"/>
                  </a:schemeClr>
                </a:solidFill>
                <a:ea typeface="微軟正黑體" panose="020B0604030504040204" pitchFamily="34" charset="-120"/>
              </a:rPr>
              <a:t>Neural Network (ANN)</a:t>
            </a:r>
          </a:p>
          <a:p>
            <a:pPr marL="914400" lvl="1" indent="-457200">
              <a:spcBef>
                <a:spcPts val="1200"/>
              </a:spcBef>
              <a:spcAft>
                <a:spcPts val="1200"/>
              </a:spcAft>
              <a:buFont typeface="Arial" panose="020B0604020202020204" pitchFamily="34" charset="0"/>
              <a:buChar char="•"/>
            </a:pPr>
            <a:r>
              <a:rPr lang="en-US" altLang="zh-TW" sz="3200" b="1" dirty="0" smtClean="0">
                <a:solidFill>
                  <a:schemeClr val="bg1">
                    <a:lumMod val="85000"/>
                  </a:schemeClr>
                </a:solidFill>
                <a:ea typeface="微軟正黑體" panose="020B0604030504040204" pitchFamily="34" charset="-120"/>
              </a:rPr>
              <a:t>DNN/MLP</a:t>
            </a:r>
          </a:p>
          <a:p>
            <a:pPr marL="914400" lvl="1" indent="-457200">
              <a:spcBef>
                <a:spcPts val="1200"/>
              </a:spcBef>
              <a:spcAft>
                <a:spcPts val="1200"/>
              </a:spcAft>
              <a:buFont typeface="Arial" panose="020B0604020202020204" pitchFamily="34" charset="0"/>
              <a:buChar char="•"/>
            </a:pPr>
            <a:r>
              <a:rPr lang="en-US" altLang="zh-TW" sz="3200" b="1" dirty="0" smtClean="0">
                <a:solidFill>
                  <a:schemeClr val="bg1">
                    <a:lumMod val="85000"/>
                  </a:schemeClr>
                </a:solidFill>
                <a:ea typeface="微軟正黑體" panose="020B0604030504040204" pitchFamily="34" charset="-120"/>
              </a:rPr>
              <a:t>Convolutional Neural Network (CNN)</a:t>
            </a:r>
          </a:p>
          <a:p>
            <a:pPr marL="914400" lvl="1" indent="-457200">
              <a:spcBef>
                <a:spcPts val="1200"/>
              </a:spcBef>
              <a:spcAft>
                <a:spcPts val="1200"/>
              </a:spcAft>
              <a:buFont typeface="Arial" panose="020B0604020202020204" pitchFamily="34" charset="0"/>
              <a:buChar char="•"/>
            </a:pPr>
            <a:r>
              <a:rPr lang="en-US" altLang="zh-TW" sz="3200" b="1" dirty="0" smtClean="0">
                <a:solidFill>
                  <a:srgbClr val="0070C0"/>
                </a:solidFill>
                <a:ea typeface="微軟正黑體" panose="020B0604030504040204" pitchFamily="34" charset="-120"/>
              </a:rPr>
              <a:t>CNN Python-code</a:t>
            </a:r>
            <a:endParaRPr lang="zh-TW" altLang="en-US" sz="3200" b="1" dirty="0">
              <a:solidFill>
                <a:srgbClr val="0070C0"/>
              </a:solidFill>
              <a:ea typeface="微軟正黑體" panose="020B0604030504040204" pitchFamily="34" charset="-120"/>
            </a:endParaRPr>
          </a:p>
        </p:txBody>
      </p:sp>
    </p:spTree>
    <p:extLst>
      <p:ext uri="{BB962C8B-B14F-4D97-AF65-F5344CB8AC3E}">
        <p14:creationId xmlns:p14="http://schemas.microsoft.com/office/powerpoint/2010/main" val="864222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1009934" y="791570"/>
            <a:ext cx="9416955" cy="4832092"/>
          </a:xfrm>
          <a:prstGeom prst="rect">
            <a:avLst/>
          </a:prstGeom>
          <a:noFill/>
        </p:spPr>
        <p:txBody>
          <a:bodyPr wrap="square" rtlCol="0">
            <a:spAutoFit/>
          </a:bodyPr>
          <a:lstStyle/>
          <a:p>
            <a:pPr>
              <a:spcBef>
                <a:spcPts val="1200"/>
              </a:spcBef>
              <a:spcAft>
                <a:spcPts val="1200"/>
              </a:spcAft>
            </a:pPr>
            <a:r>
              <a:rPr lang="en-US" altLang="zh-TW" sz="4800" b="1" dirty="0" smtClean="0">
                <a:ea typeface="微軟正黑體" panose="020B0604030504040204" pitchFamily="34" charset="-120"/>
              </a:rPr>
              <a:t>Outline</a:t>
            </a:r>
            <a:endParaRPr lang="en-US" altLang="zh-TW" sz="4400" b="1" dirty="0" smtClean="0">
              <a:ea typeface="微軟正黑體" panose="020B0604030504040204" pitchFamily="34" charset="-120"/>
            </a:endParaRPr>
          </a:p>
          <a:p>
            <a:pPr marL="914400" lvl="1" indent="-457200">
              <a:spcBef>
                <a:spcPts val="1200"/>
              </a:spcBef>
              <a:spcAft>
                <a:spcPts val="1200"/>
              </a:spcAft>
              <a:buFont typeface="Arial" panose="020B0604020202020204" pitchFamily="34" charset="0"/>
              <a:buChar char="•"/>
            </a:pPr>
            <a:r>
              <a:rPr lang="en-US" altLang="zh-TW" sz="3200" b="1" dirty="0" smtClean="0">
                <a:solidFill>
                  <a:srgbClr val="0070C0"/>
                </a:solidFill>
                <a:ea typeface="微軟正黑體" panose="020B0604030504040204" pitchFamily="34" charset="-120"/>
              </a:rPr>
              <a:t>AI/ML/DL</a:t>
            </a:r>
          </a:p>
          <a:p>
            <a:pPr marL="914400" lvl="1" indent="-457200">
              <a:spcBef>
                <a:spcPts val="1200"/>
              </a:spcBef>
              <a:spcAft>
                <a:spcPts val="1200"/>
              </a:spcAft>
              <a:buFont typeface="Arial" panose="020B0604020202020204" pitchFamily="34" charset="0"/>
              <a:buChar char="•"/>
            </a:pPr>
            <a:r>
              <a:rPr lang="en-US" altLang="zh-TW" sz="3200" b="1" dirty="0" smtClean="0">
                <a:solidFill>
                  <a:schemeClr val="bg1">
                    <a:lumMod val="85000"/>
                  </a:schemeClr>
                </a:solidFill>
                <a:ea typeface="微軟正黑體" panose="020B0604030504040204" pitchFamily="34" charset="-120"/>
              </a:rPr>
              <a:t>Neural Network (ANN)</a:t>
            </a:r>
          </a:p>
          <a:p>
            <a:pPr marL="914400" lvl="1" indent="-457200">
              <a:spcBef>
                <a:spcPts val="1200"/>
              </a:spcBef>
              <a:spcAft>
                <a:spcPts val="1200"/>
              </a:spcAft>
              <a:buFont typeface="Arial" panose="020B0604020202020204" pitchFamily="34" charset="0"/>
              <a:buChar char="•"/>
            </a:pPr>
            <a:r>
              <a:rPr lang="en-US" altLang="zh-TW" sz="3200" b="1" dirty="0" smtClean="0">
                <a:solidFill>
                  <a:schemeClr val="bg1">
                    <a:lumMod val="85000"/>
                  </a:schemeClr>
                </a:solidFill>
                <a:ea typeface="微軟正黑體" panose="020B0604030504040204" pitchFamily="34" charset="-120"/>
              </a:rPr>
              <a:t>DNN/MLP</a:t>
            </a:r>
          </a:p>
          <a:p>
            <a:pPr marL="914400" lvl="1" indent="-457200">
              <a:spcBef>
                <a:spcPts val="1200"/>
              </a:spcBef>
              <a:spcAft>
                <a:spcPts val="1200"/>
              </a:spcAft>
              <a:buFont typeface="Arial" panose="020B0604020202020204" pitchFamily="34" charset="0"/>
              <a:buChar char="•"/>
            </a:pPr>
            <a:r>
              <a:rPr lang="en-US" altLang="zh-TW" sz="3200" b="1" dirty="0" smtClean="0">
                <a:solidFill>
                  <a:schemeClr val="bg1">
                    <a:lumMod val="85000"/>
                  </a:schemeClr>
                </a:solidFill>
                <a:ea typeface="微軟正黑體" panose="020B0604030504040204" pitchFamily="34" charset="-120"/>
              </a:rPr>
              <a:t>Convolutional Neural Network (CNN)</a:t>
            </a:r>
          </a:p>
          <a:p>
            <a:pPr marL="914400" lvl="1" indent="-457200">
              <a:spcBef>
                <a:spcPts val="1200"/>
              </a:spcBef>
              <a:spcAft>
                <a:spcPts val="1200"/>
              </a:spcAft>
              <a:buFont typeface="Arial" panose="020B0604020202020204" pitchFamily="34" charset="0"/>
              <a:buChar char="•"/>
            </a:pPr>
            <a:r>
              <a:rPr lang="en-US" altLang="zh-TW" sz="3200" b="1" dirty="0" smtClean="0">
                <a:solidFill>
                  <a:schemeClr val="bg1">
                    <a:lumMod val="85000"/>
                  </a:schemeClr>
                </a:solidFill>
                <a:ea typeface="微軟正黑體" panose="020B0604030504040204" pitchFamily="34" charset="-120"/>
              </a:rPr>
              <a:t>Python-code</a:t>
            </a:r>
            <a:endParaRPr lang="zh-TW" altLang="en-US" sz="3200" b="1" dirty="0">
              <a:solidFill>
                <a:schemeClr val="bg1">
                  <a:lumMod val="85000"/>
                </a:schemeClr>
              </a:solidFill>
              <a:ea typeface="微軟正黑體" panose="020B0604030504040204" pitchFamily="34" charset="-120"/>
            </a:endParaRPr>
          </a:p>
        </p:txBody>
      </p:sp>
    </p:spTree>
    <p:extLst>
      <p:ext uri="{BB962C8B-B14F-4D97-AF65-F5344CB8AC3E}">
        <p14:creationId xmlns:p14="http://schemas.microsoft.com/office/powerpoint/2010/main" val="920129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4C99D79-8A4B-4031-B1E0-AF26F8EDF2BC}" type="slidenum">
              <a:rPr lang="en-US" altLang="zh-TW" smtClean="0">
                <a:solidFill>
                  <a:srgbClr val="000000"/>
                </a:solidFill>
              </a:rPr>
              <a:pPr/>
              <a:t>4</a:t>
            </a:fld>
            <a:endParaRPr lang="zh-TW" altLang="en-US" dirty="0">
              <a:solidFill>
                <a:srgbClr val="000000"/>
              </a:solidFill>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41" y="1362269"/>
            <a:ext cx="8551749" cy="4674539"/>
          </a:xfrm>
          <a:prstGeom prst="rect">
            <a:avLst/>
          </a:prstGeom>
          <a:ln w="57150">
            <a:solidFill>
              <a:srgbClr val="0070C0"/>
            </a:solidFill>
          </a:ln>
        </p:spPr>
      </p:pic>
      <p:sp>
        <p:nvSpPr>
          <p:cNvPr id="3" name="文字方塊 2"/>
          <p:cNvSpPr txBox="1"/>
          <p:nvPr/>
        </p:nvSpPr>
        <p:spPr>
          <a:xfrm>
            <a:off x="218082" y="196020"/>
            <a:ext cx="8392517" cy="707886"/>
          </a:xfrm>
          <a:prstGeom prst="rect">
            <a:avLst/>
          </a:prstGeom>
          <a:noFill/>
        </p:spPr>
        <p:txBody>
          <a:bodyPr wrap="square" rtlCol="0">
            <a:spAutoFit/>
          </a:bodyPr>
          <a:lstStyle/>
          <a:p>
            <a:r>
              <a:rPr lang="en-US" altLang="zh-TW" sz="4000" dirty="0" smtClean="0">
                <a:solidFill>
                  <a:srgbClr val="0070C0"/>
                </a:solidFill>
                <a:ea typeface="微軟正黑體" panose="020B0604030504040204" pitchFamily="34" charset="-120"/>
                <a:cs typeface="Calibri" panose="020F0502020204030204" pitchFamily="34" charset="0"/>
              </a:rPr>
              <a:t>Technology and Information….</a:t>
            </a:r>
            <a:endParaRPr lang="zh-TW" altLang="en-US" sz="4000" dirty="0">
              <a:solidFill>
                <a:srgbClr val="0070C0"/>
              </a:solidFill>
              <a:ea typeface="微軟正黑體" panose="020B0604030504040204" pitchFamily="34" charset="-120"/>
              <a:cs typeface="Calibri" panose="020F0502020204030204" pitchFamily="34" charset="0"/>
            </a:endParaRPr>
          </a:p>
        </p:txBody>
      </p:sp>
      <p:sp>
        <p:nvSpPr>
          <p:cNvPr id="5" name="文字方塊 4"/>
          <p:cNvSpPr txBox="1"/>
          <p:nvPr/>
        </p:nvSpPr>
        <p:spPr>
          <a:xfrm>
            <a:off x="1945235" y="6191057"/>
            <a:ext cx="6025924" cy="307777"/>
          </a:xfrm>
          <a:prstGeom prst="rect">
            <a:avLst/>
          </a:prstGeom>
          <a:noFill/>
        </p:spPr>
        <p:txBody>
          <a:bodyPr wrap="square" rtlCol="0">
            <a:spAutoFit/>
          </a:bodyPr>
          <a:lstStyle/>
          <a:p>
            <a:r>
              <a:rPr lang="en-US" altLang="zh-TW" sz="1400" dirty="0" smtClean="0">
                <a:solidFill>
                  <a:schemeClr val="tx1">
                    <a:lumMod val="50000"/>
                    <a:lumOff val="50000"/>
                  </a:schemeClr>
                </a:solidFill>
                <a:latin typeface="Calibri" panose="020F0502020204030204" pitchFamily="34" charset="0"/>
                <a:cs typeface="Calibri" panose="020F0502020204030204" pitchFamily="34" charset="0"/>
              </a:rPr>
              <a:t>From </a:t>
            </a:r>
            <a:r>
              <a:rPr lang="zh-TW" altLang="en-US" sz="1400" dirty="0" smtClean="0">
                <a:solidFill>
                  <a:schemeClr val="tx1">
                    <a:lumMod val="50000"/>
                    <a:lumOff val="50000"/>
                  </a:schemeClr>
                </a:solidFill>
                <a:latin typeface="Calibri" panose="020F0502020204030204" pitchFamily="34" charset="0"/>
                <a:cs typeface="Calibri" panose="020F0502020204030204" pitchFamily="34" charset="0"/>
              </a:rPr>
              <a:t>中央研究院 </a:t>
            </a:r>
            <a:r>
              <a:rPr lang="en-US" altLang="zh-TW" sz="1400" dirty="0">
                <a:solidFill>
                  <a:schemeClr val="tx1">
                    <a:lumMod val="50000"/>
                    <a:lumOff val="50000"/>
                  </a:schemeClr>
                </a:solidFill>
                <a:latin typeface="Calibri" panose="020F0502020204030204" pitchFamily="34" charset="0"/>
                <a:cs typeface="Calibri" panose="020F0502020204030204" pitchFamily="34" charset="0"/>
              </a:rPr>
              <a:t>/ </a:t>
            </a:r>
            <a:r>
              <a:rPr lang="zh-TW" altLang="en-US" sz="1400" dirty="0">
                <a:solidFill>
                  <a:schemeClr val="tx1">
                    <a:lumMod val="50000"/>
                    <a:lumOff val="50000"/>
                  </a:schemeClr>
                </a:solidFill>
                <a:latin typeface="Calibri" panose="020F0502020204030204" pitchFamily="34" charset="0"/>
                <a:cs typeface="Calibri" panose="020F0502020204030204" pitchFamily="34" charset="0"/>
              </a:rPr>
              <a:t>人工智慧民主化在台灣 </a:t>
            </a:r>
          </a:p>
        </p:txBody>
      </p:sp>
    </p:spTree>
    <p:extLst>
      <p:ext uri="{BB962C8B-B14F-4D97-AF65-F5344CB8AC3E}">
        <p14:creationId xmlns:p14="http://schemas.microsoft.com/office/powerpoint/2010/main" val="428016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4C99D79-8A4B-4031-B1E0-AF26F8EDF2BC}" type="slidenum">
              <a:rPr lang="en-US" altLang="zh-TW" smtClean="0">
                <a:solidFill>
                  <a:srgbClr val="000000"/>
                </a:solidFill>
              </a:rPr>
              <a:pPr/>
              <a:t>5</a:t>
            </a:fld>
            <a:endParaRPr lang="zh-TW" altLang="en-US" dirty="0">
              <a:solidFill>
                <a:srgbClr val="000000"/>
              </a:solidFill>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672" y="1063495"/>
            <a:ext cx="7728247" cy="5475418"/>
          </a:xfrm>
          <a:prstGeom prst="rect">
            <a:avLst/>
          </a:prstGeom>
          <a:ln w="57150">
            <a:solidFill>
              <a:srgbClr val="0070C0"/>
            </a:solidFill>
          </a:ln>
        </p:spPr>
      </p:pic>
      <p:sp>
        <p:nvSpPr>
          <p:cNvPr id="5" name="文字方塊 4"/>
          <p:cNvSpPr txBox="1"/>
          <p:nvPr/>
        </p:nvSpPr>
        <p:spPr>
          <a:xfrm>
            <a:off x="122547" y="122832"/>
            <a:ext cx="8433837" cy="707886"/>
          </a:xfrm>
          <a:prstGeom prst="rect">
            <a:avLst/>
          </a:prstGeom>
          <a:noFill/>
        </p:spPr>
        <p:txBody>
          <a:bodyPr wrap="square" rtlCol="0">
            <a:spAutoFit/>
          </a:bodyPr>
          <a:lstStyle/>
          <a:p>
            <a:r>
              <a:rPr lang="en-US" altLang="zh-TW" sz="4000" dirty="0" smtClean="0">
                <a:solidFill>
                  <a:srgbClr val="0070C0"/>
                </a:solidFill>
                <a:ea typeface="微軟正黑體" panose="020B0604030504040204" pitchFamily="34" charset="-120"/>
                <a:cs typeface="Calibri" panose="020F0502020204030204" pitchFamily="34" charset="0"/>
              </a:rPr>
              <a:t>AI / ML / DL Development</a:t>
            </a:r>
            <a:endParaRPr lang="zh-TW" altLang="en-US" sz="4000" dirty="0">
              <a:solidFill>
                <a:srgbClr val="0070C0"/>
              </a:solidFill>
              <a:ea typeface="微軟正黑體" panose="020B0604030504040204" pitchFamily="34" charset="-120"/>
              <a:cs typeface="Calibri" panose="020F0502020204030204" pitchFamily="34" charset="0"/>
            </a:endParaRPr>
          </a:p>
        </p:txBody>
      </p:sp>
      <p:sp>
        <p:nvSpPr>
          <p:cNvPr id="6" name="文字方塊 5"/>
          <p:cNvSpPr txBox="1"/>
          <p:nvPr/>
        </p:nvSpPr>
        <p:spPr>
          <a:xfrm>
            <a:off x="2472918" y="6574809"/>
            <a:ext cx="6025924" cy="307777"/>
          </a:xfrm>
          <a:prstGeom prst="rect">
            <a:avLst/>
          </a:prstGeom>
          <a:noFill/>
        </p:spPr>
        <p:txBody>
          <a:bodyPr wrap="square" rtlCol="0">
            <a:spAutoFit/>
          </a:bodyPr>
          <a:lstStyle/>
          <a:p>
            <a:r>
              <a:rPr lang="en-US" altLang="zh-TW" sz="1400" dirty="0" smtClean="0">
                <a:solidFill>
                  <a:schemeClr val="tx1">
                    <a:lumMod val="50000"/>
                    <a:lumOff val="50000"/>
                  </a:schemeClr>
                </a:solidFill>
                <a:latin typeface="Calibri" panose="020F0502020204030204" pitchFamily="34" charset="0"/>
                <a:cs typeface="Calibri" panose="020F0502020204030204" pitchFamily="34" charset="0"/>
              </a:rPr>
              <a:t>From </a:t>
            </a:r>
            <a:r>
              <a:rPr lang="zh-TW" altLang="en-US" sz="1400" dirty="0" smtClean="0">
                <a:solidFill>
                  <a:schemeClr val="tx1">
                    <a:lumMod val="50000"/>
                    <a:lumOff val="50000"/>
                  </a:schemeClr>
                </a:solidFill>
                <a:latin typeface="Calibri" panose="020F0502020204030204" pitchFamily="34" charset="0"/>
                <a:cs typeface="Calibri" panose="020F0502020204030204" pitchFamily="34" charset="0"/>
              </a:rPr>
              <a:t>中央研究院  </a:t>
            </a:r>
            <a:r>
              <a:rPr lang="en-US" altLang="zh-TW" sz="1400" dirty="0">
                <a:solidFill>
                  <a:schemeClr val="tx1">
                    <a:lumMod val="50000"/>
                    <a:lumOff val="50000"/>
                  </a:schemeClr>
                </a:solidFill>
                <a:latin typeface="Calibri" panose="020F0502020204030204" pitchFamily="34" charset="0"/>
                <a:cs typeface="Calibri" panose="020F0502020204030204" pitchFamily="34" charset="0"/>
              </a:rPr>
              <a:t>/ </a:t>
            </a:r>
            <a:r>
              <a:rPr lang="zh-TW" altLang="en-US" sz="1400" dirty="0">
                <a:solidFill>
                  <a:schemeClr val="tx1">
                    <a:lumMod val="50000"/>
                    <a:lumOff val="50000"/>
                  </a:schemeClr>
                </a:solidFill>
                <a:latin typeface="Calibri" panose="020F0502020204030204" pitchFamily="34" charset="0"/>
                <a:cs typeface="Calibri" panose="020F0502020204030204" pitchFamily="34" charset="0"/>
              </a:rPr>
              <a:t>人工智慧民主化</a:t>
            </a:r>
            <a:r>
              <a:rPr lang="zh-TW" altLang="en-US" sz="1400" dirty="0" smtClean="0">
                <a:solidFill>
                  <a:schemeClr val="tx1">
                    <a:lumMod val="50000"/>
                    <a:lumOff val="50000"/>
                  </a:schemeClr>
                </a:solidFill>
                <a:latin typeface="Calibri" panose="020F0502020204030204" pitchFamily="34" charset="0"/>
                <a:cs typeface="Calibri" panose="020F0502020204030204" pitchFamily="34" charset="0"/>
              </a:rPr>
              <a:t>在台灣 </a:t>
            </a:r>
            <a:endParaRPr lang="zh-TW" altLang="en-US" sz="14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6793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272675" y="140055"/>
            <a:ext cx="8433837" cy="707886"/>
          </a:xfrm>
          <a:prstGeom prst="rect">
            <a:avLst/>
          </a:prstGeom>
          <a:noFill/>
        </p:spPr>
        <p:txBody>
          <a:bodyPr wrap="square" rtlCol="0">
            <a:spAutoFit/>
          </a:bodyPr>
          <a:lstStyle/>
          <a:p>
            <a:r>
              <a:rPr lang="en-US" altLang="zh-TW" sz="4000" dirty="0" smtClean="0">
                <a:solidFill>
                  <a:srgbClr val="0070C0"/>
                </a:solidFill>
                <a:ea typeface="微軟正黑體" panose="020B0604030504040204" pitchFamily="34" charset="-120"/>
                <a:cs typeface="Calibri" panose="020F0502020204030204" pitchFamily="34" charset="0"/>
              </a:rPr>
              <a:t>AI / ML / DL Development</a:t>
            </a:r>
            <a:endParaRPr lang="zh-TW" altLang="en-US" sz="4000" dirty="0">
              <a:solidFill>
                <a:srgbClr val="0070C0"/>
              </a:solidFill>
              <a:ea typeface="微軟正黑體" panose="020B0604030504040204" pitchFamily="34" charset="-120"/>
              <a:cs typeface="Calibri" panose="020F0502020204030204" pitchFamily="34" charset="0"/>
            </a:endParaRPr>
          </a:p>
        </p:txBody>
      </p:sp>
      <p:pic>
        <p:nvPicPr>
          <p:cNvPr id="1026" name="Picture 2" descr="artificial intellig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50" y="1602877"/>
            <a:ext cx="11144250" cy="3048001"/>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621914" y="6550223"/>
            <a:ext cx="7164446" cy="307777"/>
          </a:xfrm>
          <a:prstGeom prst="rect">
            <a:avLst/>
          </a:prstGeom>
        </p:spPr>
        <p:txBody>
          <a:bodyPr wrap="square">
            <a:spAutoFit/>
          </a:bodyPr>
          <a:lstStyle/>
          <a:p>
            <a:r>
              <a:rPr lang="en-US" altLang="zh-TW" sz="1400" dirty="0">
                <a:hlinkClick r:id="rId4"/>
              </a:rPr>
              <a:t>https://www.techsophy.com/blog-artificial-intelligence-machine-learning-deep-learning/</a:t>
            </a:r>
            <a:endParaRPr lang="zh-TW" altLang="en-US" sz="1400" dirty="0"/>
          </a:p>
        </p:txBody>
      </p:sp>
      <p:sp>
        <p:nvSpPr>
          <p:cNvPr id="8" name="矩形 7"/>
          <p:cNvSpPr/>
          <p:nvPr/>
        </p:nvSpPr>
        <p:spPr>
          <a:xfrm>
            <a:off x="468350" y="4774524"/>
            <a:ext cx="11144250" cy="1569660"/>
          </a:xfrm>
          <a:prstGeom prst="rect">
            <a:avLst/>
          </a:prstGeom>
          <a:ln>
            <a:solidFill>
              <a:schemeClr val="accent1"/>
            </a:solidFill>
          </a:ln>
        </p:spPr>
        <p:txBody>
          <a:bodyPr wrap="square">
            <a:spAutoFit/>
          </a:bodyPr>
          <a:lstStyle/>
          <a:p>
            <a:pPr marL="342900" indent="-342900">
              <a:spcAft>
                <a:spcPts val="0"/>
              </a:spcAft>
              <a:buFont typeface="Arial" panose="020B0604020202020204" pitchFamily="34" charset="0"/>
              <a:buChar char="•"/>
            </a:pPr>
            <a:r>
              <a:rPr lang="en-US" altLang="zh-TW" sz="2400" kern="0" dirty="0">
                <a:cs typeface="Times-Italic"/>
              </a:rPr>
              <a:t>Machine learning (ML) is the </a:t>
            </a:r>
            <a:r>
              <a:rPr lang="en-US" altLang="zh-TW" sz="2400" kern="0" dirty="0">
                <a:cs typeface="Times-Italic"/>
                <a:hlinkClick r:id="rId5"/>
              </a:rPr>
              <a:t>scientific study</a:t>
            </a:r>
            <a:r>
              <a:rPr lang="en-US" altLang="zh-TW" sz="2400" kern="0" dirty="0">
                <a:cs typeface="Times-Italic"/>
              </a:rPr>
              <a:t> of </a:t>
            </a:r>
            <a:r>
              <a:rPr lang="en-US" altLang="zh-TW" sz="2400" kern="0" dirty="0">
                <a:cs typeface="Times-Italic"/>
                <a:hlinkClick r:id="rId6"/>
              </a:rPr>
              <a:t>algorithms</a:t>
            </a:r>
            <a:r>
              <a:rPr lang="en-US" altLang="zh-TW" sz="2400" kern="0" dirty="0">
                <a:cs typeface="Times-Italic"/>
              </a:rPr>
              <a:t> and </a:t>
            </a:r>
            <a:r>
              <a:rPr lang="en-US" altLang="zh-TW" sz="2400" kern="0" dirty="0">
                <a:cs typeface="Times-Italic"/>
                <a:hlinkClick r:id="rId7"/>
              </a:rPr>
              <a:t>statistical models</a:t>
            </a:r>
            <a:r>
              <a:rPr lang="en-US" altLang="zh-TW" sz="2400" kern="0" dirty="0">
                <a:cs typeface="Times-Italic"/>
              </a:rPr>
              <a:t> that </a:t>
            </a:r>
            <a:r>
              <a:rPr lang="en-US" altLang="zh-TW" sz="2400" kern="0" dirty="0">
                <a:cs typeface="Times-Italic"/>
                <a:hlinkClick r:id="rId8"/>
              </a:rPr>
              <a:t>computer systems</a:t>
            </a:r>
            <a:r>
              <a:rPr lang="en-US" altLang="zh-TW" sz="2400" kern="0" dirty="0">
                <a:cs typeface="Times-Italic"/>
              </a:rPr>
              <a:t> use in order to perform a specific task effectively without using explicit instructions, relying on patterns and inference instead. It is seen as a subset of </a:t>
            </a:r>
            <a:r>
              <a:rPr lang="en-US" altLang="zh-TW" sz="2400" kern="0" dirty="0">
                <a:cs typeface="Times-Italic"/>
                <a:hlinkClick r:id="rId9"/>
              </a:rPr>
              <a:t>artificial intelligence</a:t>
            </a:r>
            <a:r>
              <a:rPr lang="en-US" altLang="zh-TW" sz="2400" kern="0" dirty="0">
                <a:cs typeface="Times-Italic"/>
              </a:rPr>
              <a:t>. </a:t>
            </a:r>
            <a:endParaRPr lang="zh-TW" altLang="zh-TW" sz="4000" kern="100" dirty="0">
              <a:cs typeface="Times New Roman" panose="02020603050405020304" pitchFamily="18" charset="0"/>
            </a:endParaRPr>
          </a:p>
        </p:txBody>
      </p:sp>
      <p:sp>
        <p:nvSpPr>
          <p:cNvPr id="4" name="矩形 3"/>
          <p:cNvSpPr/>
          <p:nvPr/>
        </p:nvSpPr>
        <p:spPr>
          <a:xfrm>
            <a:off x="272675" y="1053980"/>
            <a:ext cx="11612600" cy="461665"/>
          </a:xfrm>
          <a:prstGeom prst="rect">
            <a:avLst/>
          </a:prstGeom>
        </p:spPr>
        <p:txBody>
          <a:bodyPr wrap="square">
            <a:spAutoFit/>
          </a:bodyPr>
          <a:lstStyle/>
          <a:p>
            <a:pPr marL="342900" indent="-342900">
              <a:buFont typeface="Arial" panose="020B0604020202020204" pitchFamily="34" charset="0"/>
              <a:buChar char="•"/>
            </a:pPr>
            <a:r>
              <a:rPr lang="en-US" altLang="zh-TW" sz="2400" dirty="0">
                <a:solidFill>
                  <a:srgbClr val="2C2C2C"/>
                </a:solidFill>
              </a:rPr>
              <a:t>AI involves machines that can perform tasks that are characteristic of human intelligence. </a:t>
            </a:r>
            <a:endParaRPr lang="zh-TW" altLang="en-US" sz="2400" dirty="0"/>
          </a:p>
        </p:txBody>
      </p:sp>
    </p:spTree>
    <p:extLst>
      <p:ext uri="{BB962C8B-B14F-4D97-AF65-F5344CB8AC3E}">
        <p14:creationId xmlns:p14="http://schemas.microsoft.com/office/powerpoint/2010/main" val="1725062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32893" y="159063"/>
            <a:ext cx="10515600" cy="755337"/>
          </a:xfrm>
        </p:spPr>
        <p:txBody>
          <a:bodyPr>
            <a:normAutofit/>
          </a:bodyPr>
          <a:lstStyle/>
          <a:p>
            <a:r>
              <a:rPr lang="en-US" altLang="zh-TW" sz="4000" dirty="0">
                <a:solidFill>
                  <a:srgbClr val="0070C0"/>
                </a:solidFill>
                <a:latin typeface="+mn-lt"/>
                <a:ea typeface="微軟正黑體" panose="020B0604030504040204" pitchFamily="34" charset="-120"/>
              </a:rPr>
              <a:t>Machine learning and representation learning</a:t>
            </a:r>
            <a:endParaRPr lang="zh-TW" altLang="en-US" sz="4000" dirty="0">
              <a:solidFill>
                <a:srgbClr val="0070C0"/>
              </a:solidFill>
              <a:latin typeface="+mn-lt"/>
              <a:ea typeface="微軟正黑體" panose="020B0604030504040204" pitchFamily="34" charset="-120"/>
            </a:endParaRP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372" y="1249250"/>
            <a:ext cx="10675255" cy="5062406"/>
          </a:xfrm>
          <a:prstGeom prst="rect">
            <a:avLst/>
          </a:prstGeom>
          <a:ln>
            <a:solidFill>
              <a:schemeClr val="accent1"/>
            </a:solidFill>
          </a:ln>
        </p:spPr>
      </p:pic>
      <p:sp>
        <p:nvSpPr>
          <p:cNvPr id="5" name="矩形 4"/>
          <p:cNvSpPr/>
          <p:nvPr/>
        </p:nvSpPr>
        <p:spPr>
          <a:xfrm>
            <a:off x="758372" y="6369507"/>
            <a:ext cx="3806042" cy="276999"/>
          </a:xfrm>
          <a:prstGeom prst="rect">
            <a:avLst/>
          </a:prstGeom>
        </p:spPr>
        <p:txBody>
          <a:bodyPr wrap="none">
            <a:spAutoFit/>
          </a:bodyPr>
          <a:lstStyle/>
          <a:p>
            <a:r>
              <a:rPr lang="zh-TW" altLang="en-US" sz="1200"/>
              <a:t>http://msb.embopress.org/content/12/7/878.figures-only</a:t>
            </a:r>
          </a:p>
        </p:txBody>
      </p:sp>
    </p:spTree>
    <p:extLst>
      <p:ext uri="{BB962C8B-B14F-4D97-AF65-F5344CB8AC3E}">
        <p14:creationId xmlns:p14="http://schemas.microsoft.com/office/powerpoint/2010/main" val="1180160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1009934" y="791570"/>
            <a:ext cx="9416955" cy="4832092"/>
          </a:xfrm>
          <a:prstGeom prst="rect">
            <a:avLst/>
          </a:prstGeom>
          <a:noFill/>
        </p:spPr>
        <p:txBody>
          <a:bodyPr wrap="square" rtlCol="0">
            <a:spAutoFit/>
          </a:bodyPr>
          <a:lstStyle/>
          <a:p>
            <a:pPr>
              <a:spcBef>
                <a:spcPts val="1200"/>
              </a:spcBef>
              <a:spcAft>
                <a:spcPts val="1200"/>
              </a:spcAft>
            </a:pPr>
            <a:r>
              <a:rPr lang="en-US" altLang="zh-TW" sz="4800" b="1" dirty="0" smtClean="0">
                <a:ea typeface="微軟正黑體" panose="020B0604030504040204" pitchFamily="34" charset="-120"/>
              </a:rPr>
              <a:t>Outline</a:t>
            </a:r>
            <a:endParaRPr lang="en-US" altLang="zh-TW" sz="4400" b="1" dirty="0" smtClean="0">
              <a:ea typeface="微軟正黑體" panose="020B0604030504040204" pitchFamily="34" charset="-120"/>
            </a:endParaRPr>
          </a:p>
          <a:p>
            <a:pPr marL="914400" lvl="1" indent="-457200">
              <a:spcBef>
                <a:spcPts val="1200"/>
              </a:spcBef>
              <a:spcAft>
                <a:spcPts val="1200"/>
              </a:spcAft>
              <a:buFont typeface="Arial" panose="020B0604020202020204" pitchFamily="34" charset="0"/>
              <a:buChar char="•"/>
            </a:pPr>
            <a:r>
              <a:rPr lang="en-US" altLang="zh-TW" sz="3200" b="1" dirty="0" smtClean="0">
                <a:solidFill>
                  <a:schemeClr val="bg1">
                    <a:lumMod val="85000"/>
                  </a:schemeClr>
                </a:solidFill>
                <a:ea typeface="微軟正黑體" panose="020B0604030504040204" pitchFamily="34" charset="-120"/>
              </a:rPr>
              <a:t>AI/ML/DL</a:t>
            </a:r>
          </a:p>
          <a:p>
            <a:pPr marL="914400" lvl="1" indent="-457200">
              <a:spcBef>
                <a:spcPts val="1200"/>
              </a:spcBef>
              <a:spcAft>
                <a:spcPts val="1200"/>
              </a:spcAft>
              <a:buFont typeface="Arial" panose="020B0604020202020204" pitchFamily="34" charset="0"/>
              <a:buChar char="•"/>
            </a:pPr>
            <a:r>
              <a:rPr lang="en-US" altLang="zh-TW" sz="3200" b="1" dirty="0" smtClean="0">
                <a:solidFill>
                  <a:srgbClr val="0070C0"/>
                </a:solidFill>
                <a:ea typeface="微軟正黑體" panose="020B0604030504040204" pitchFamily="34" charset="-120"/>
              </a:rPr>
              <a:t>Neural Network (ANN)</a:t>
            </a:r>
          </a:p>
          <a:p>
            <a:pPr marL="914400" lvl="1" indent="-457200">
              <a:spcBef>
                <a:spcPts val="1200"/>
              </a:spcBef>
              <a:spcAft>
                <a:spcPts val="1200"/>
              </a:spcAft>
              <a:buFont typeface="Arial" panose="020B0604020202020204" pitchFamily="34" charset="0"/>
              <a:buChar char="•"/>
            </a:pPr>
            <a:r>
              <a:rPr lang="en-US" altLang="zh-TW" sz="3200" b="1" dirty="0" smtClean="0">
                <a:solidFill>
                  <a:schemeClr val="bg1">
                    <a:lumMod val="85000"/>
                  </a:schemeClr>
                </a:solidFill>
                <a:ea typeface="微軟正黑體" panose="020B0604030504040204" pitchFamily="34" charset="-120"/>
              </a:rPr>
              <a:t>DNN/MLP</a:t>
            </a:r>
          </a:p>
          <a:p>
            <a:pPr marL="914400" lvl="1" indent="-457200">
              <a:spcBef>
                <a:spcPts val="1200"/>
              </a:spcBef>
              <a:spcAft>
                <a:spcPts val="1200"/>
              </a:spcAft>
              <a:buFont typeface="Arial" panose="020B0604020202020204" pitchFamily="34" charset="0"/>
              <a:buChar char="•"/>
            </a:pPr>
            <a:r>
              <a:rPr lang="en-US" altLang="zh-TW" sz="3200" b="1" dirty="0" smtClean="0">
                <a:solidFill>
                  <a:schemeClr val="bg1">
                    <a:lumMod val="85000"/>
                  </a:schemeClr>
                </a:solidFill>
                <a:ea typeface="微軟正黑體" panose="020B0604030504040204" pitchFamily="34" charset="-120"/>
              </a:rPr>
              <a:t>Convolutional Neural Network (CNN)</a:t>
            </a:r>
          </a:p>
          <a:p>
            <a:pPr marL="914400" lvl="1" indent="-457200">
              <a:spcBef>
                <a:spcPts val="1200"/>
              </a:spcBef>
              <a:spcAft>
                <a:spcPts val="1200"/>
              </a:spcAft>
              <a:buFont typeface="Arial" panose="020B0604020202020204" pitchFamily="34" charset="0"/>
              <a:buChar char="•"/>
            </a:pPr>
            <a:r>
              <a:rPr lang="en-US" altLang="zh-TW" sz="3200" b="1" dirty="0" smtClean="0">
                <a:solidFill>
                  <a:schemeClr val="bg1">
                    <a:lumMod val="85000"/>
                  </a:schemeClr>
                </a:solidFill>
                <a:ea typeface="微軟正黑體" panose="020B0604030504040204" pitchFamily="34" charset="-120"/>
              </a:rPr>
              <a:t>Python-code</a:t>
            </a:r>
            <a:endParaRPr lang="zh-TW" altLang="en-US" sz="3200" b="1" dirty="0">
              <a:solidFill>
                <a:schemeClr val="bg1">
                  <a:lumMod val="85000"/>
                </a:schemeClr>
              </a:solidFill>
              <a:ea typeface="微軟正黑體" panose="020B0604030504040204" pitchFamily="34" charset="-120"/>
            </a:endParaRPr>
          </a:p>
        </p:txBody>
      </p:sp>
    </p:spTree>
    <p:extLst>
      <p:ext uri="{BB962C8B-B14F-4D97-AF65-F5344CB8AC3E}">
        <p14:creationId xmlns:p14="http://schemas.microsoft.com/office/powerpoint/2010/main" val="3501144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p:nvPr/>
        </p:nvSpPr>
        <p:spPr>
          <a:xfrm>
            <a:off x="1099806" y="1113904"/>
            <a:ext cx="6930289" cy="5561215"/>
          </a:xfrm>
          <a:prstGeom prst="rect">
            <a:avLst/>
          </a:prstGeom>
          <a:blipFill>
            <a:blip r:embed="rId3" cstate="email">
              <a:extLst>
                <a:ext uri="{28A0092B-C50C-407E-A947-70E740481C1C}">
                  <a14:useLocalDpi xmlns:a14="http://schemas.microsoft.com/office/drawing/2010/main" val="0"/>
                </a:ext>
              </a:extLst>
            </a:blip>
            <a:stretch>
              <a:fillRect/>
            </a:stretch>
          </a:blipFill>
        </p:spPr>
        <p:txBody>
          <a:bodyPr wrap="square" lIns="0" tIns="0" rIns="0" bIns="0" rtlCol="0"/>
          <a:lstStyle/>
          <a:p>
            <a:endParaRPr sz="1588"/>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9965" y="3990109"/>
            <a:ext cx="3676933" cy="2635135"/>
          </a:xfrm>
          <a:prstGeom prst="rect">
            <a:avLst/>
          </a:prstGeom>
        </p:spPr>
      </p:pic>
      <p:sp>
        <p:nvSpPr>
          <p:cNvPr id="4" name="矩形 3"/>
          <p:cNvSpPr/>
          <p:nvPr/>
        </p:nvSpPr>
        <p:spPr>
          <a:xfrm>
            <a:off x="188421" y="71106"/>
            <a:ext cx="11249892" cy="954107"/>
          </a:xfrm>
          <a:prstGeom prst="rect">
            <a:avLst/>
          </a:prstGeom>
        </p:spPr>
        <p:txBody>
          <a:bodyPr wrap="square">
            <a:spAutoFit/>
          </a:bodyPr>
          <a:lstStyle/>
          <a:p>
            <a:r>
              <a:rPr lang="en-US" altLang="zh-TW" sz="2800" dirty="0">
                <a:solidFill>
                  <a:srgbClr val="111111"/>
                </a:solidFill>
              </a:rPr>
              <a:t>Artificial neural networks (ANNs) are statistical models directly inspired by, and partially modeled on biological neural networks. </a:t>
            </a:r>
            <a:endParaRPr lang="zh-TW" altLang="en-US" sz="2800" dirty="0"/>
          </a:p>
        </p:txBody>
      </p:sp>
    </p:spTree>
    <p:extLst>
      <p:ext uri="{BB962C8B-B14F-4D97-AF65-F5344CB8AC3E}">
        <p14:creationId xmlns:p14="http://schemas.microsoft.com/office/powerpoint/2010/main" val="2335248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4588</TotalTime>
  <Words>575</Words>
  <Application>Microsoft Office PowerPoint</Application>
  <PresentationFormat>寬螢幕</PresentationFormat>
  <Paragraphs>158</Paragraphs>
  <Slides>28</Slides>
  <Notes>10</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28</vt:i4>
      </vt:variant>
    </vt:vector>
  </HeadingPairs>
  <TitlesOfParts>
    <vt:vector size="41" baseType="lpstr">
      <vt:lpstr>宋体</vt:lpstr>
      <vt:lpstr>Times-Italic</vt:lpstr>
      <vt:lpstr>微軟正黑體</vt:lpstr>
      <vt:lpstr>新細明體</vt:lpstr>
      <vt:lpstr>Arial</vt:lpstr>
      <vt:lpstr>Arial Black</vt:lpstr>
      <vt:lpstr>Calibri</vt:lpstr>
      <vt:lpstr>Calibri Light</vt:lpstr>
      <vt:lpstr>Symbol</vt:lpstr>
      <vt:lpstr>Tahoma</vt:lpstr>
      <vt:lpstr>Times New Roman</vt:lpstr>
      <vt:lpstr>Wingdings</vt:lpstr>
      <vt:lpstr>Office 佈景主題</vt:lpstr>
      <vt:lpstr>Data Mining, Summer 2019  Department of Business Administration National Central University</vt:lpstr>
      <vt:lpstr>PowerPoint 簡報</vt:lpstr>
      <vt:lpstr>PowerPoint 簡報</vt:lpstr>
      <vt:lpstr>PowerPoint 簡報</vt:lpstr>
      <vt:lpstr>PowerPoint 簡報</vt:lpstr>
      <vt:lpstr>PowerPoint 簡報</vt:lpstr>
      <vt:lpstr>Machine learning and representation learning</vt:lpstr>
      <vt:lpstr>PowerPoint 簡報</vt:lpstr>
      <vt:lpstr>PowerPoint 簡報</vt:lpstr>
      <vt:lpstr>PowerPoint 簡報</vt:lpstr>
      <vt:lpstr>MODEL OF AN ARTIFICIAL NEURON</vt:lpstr>
      <vt:lpstr>Activation (Transfer) Functions - I</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User</dc:creator>
  <cp:lastModifiedBy>Windows User</cp:lastModifiedBy>
  <cp:revision>61</cp:revision>
  <dcterms:created xsi:type="dcterms:W3CDTF">2019-02-15T09:46:55Z</dcterms:created>
  <dcterms:modified xsi:type="dcterms:W3CDTF">2019-07-30T10:19:32Z</dcterms:modified>
</cp:coreProperties>
</file>