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72" r:id="rId3"/>
  </p:sldMasterIdLst>
  <p:notesMasterIdLst>
    <p:notesMasterId r:id="rId55"/>
  </p:notesMasterIdLst>
  <p:sldIdLst>
    <p:sldId id="346" r:id="rId4"/>
    <p:sldId id="347" r:id="rId5"/>
    <p:sldId id="348" r:id="rId6"/>
    <p:sldId id="349" r:id="rId7"/>
    <p:sldId id="350" r:id="rId8"/>
    <p:sldId id="256" r:id="rId9"/>
    <p:sldId id="339" r:id="rId10"/>
    <p:sldId id="338" r:id="rId11"/>
    <p:sldId id="257" r:id="rId12"/>
    <p:sldId id="258" r:id="rId13"/>
    <p:sldId id="259" r:id="rId14"/>
    <p:sldId id="260" r:id="rId15"/>
    <p:sldId id="288" r:id="rId16"/>
    <p:sldId id="261" r:id="rId17"/>
    <p:sldId id="262" r:id="rId18"/>
    <p:sldId id="263" r:id="rId19"/>
    <p:sldId id="290" r:id="rId20"/>
    <p:sldId id="264" r:id="rId21"/>
    <p:sldId id="266" r:id="rId22"/>
    <p:sldId id="316" r:id="rId23"/>
    <p:sldId id="265" r:id="rId24"/>
    <p:sldId id="315" r:id="rId25"/>
    <p:sldId id="267" r:id="rId26"/>
    <p:sldId id="268" r:id="rId27"/>
    <p:sldId id="269" r:id="rId28"/>
    <p:sldId id="280" r:id="rId29"/>
    <p:sldId id="281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37" r:id="rId50"/>
    <p:sldId id="286" r:id="rId51"/>
    <p:sldId id="313" r:id="rId52"/>
    <p:sldId id="287" r:id="rId53"/>
    <p:sldId id="312" r:id="rId54"/>
  </p:sldIdLst>
  <p:sldSz cx="4610100" cy="346075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24" autoAdjust="0"/>
  </p:normalViewPr>
  <p:slideViewPr>
    <p:cSldViewPr>
      <p:cViewPr varScale="1">
        <p:scale>
          <a:sx n="143" d="100"/>
          <a:sy n="143" d="100"/>
        </p:scale>
        <p:origin x="1344" y="114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450" cy="511733"/>
          </a:xfrm>
          <a:prstGeom prst="rect">
            <a:avLst/>
          </a:prstGeom>
        </p:spPr>
        <p:txBody>
          <a:bodyPr vert="horz" lIns="196441" tIns="98220" rIns="196441" bIns="98220" rtlCol="0"/>
          <a:lstStyle>
            <a:lvl1pPr algn="l">
              <a:defRPr sz="26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4168" y="0"/>
            <a:ext cx="3077450" cy="511733"/>
          </a:xfrm>
          <a:prstGeom prst="rect">
            <a:avLst/>
          </a:prstGeom>
        </p:spPr>
        <p:txBody>
          <a:bodyPr vert="horz" lIns="196441" tIns="98220" rIns="196441" bIns="98220" rtlCol="0"/>
          <a:lstStyle>
            <a:lvl1pPr algn="r">
              <a:defRPr sz="2600"/>
            </a:lvl1pPr>
          </a:lstStyle>
          <a:p>
            <a:fld id="{5D9A069D-4731-4C55-A761-1CE3E4F45C78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1282700"/>
            <a:ext cx="4595813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96441" tIns="98220" rIns="196441" bIns="982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430" y="4924822"/>
            <a:ext cx="5685207" cy="4032812"/>
          </a:xfrm>
          <a:prstGeom prst="rect">
            <a:avLst/>
          </a:prstGeom>
        </p:spPr>
        <p:txBody>
          <a:bodyPr vert="horz" lIns="196441" tIns="98220" rIns="196441" bIns="982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2885"/>
            <a:ext cx="3077450" cy="511728"/>
          </a:xfrm>
          <a:prstGeom prst="rect">
            <a:avLst/>
          </a:prstGeom>
        </p:spPr>
        <p:txBody>
          <a:bodyPr vert="horz" lIns="196441" tIns="98220" rIns="196441" bIns="98220" rtlCol="0" anchor="b"/>
          <a:lstStyle>
            <a:lvl1pPr algn="l">
              <a:defRPr sz="26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4168" y="9722885"/>
            <a:ext cx="3077450" cy="511728"/>
          </a:xfrm>
          <a:prstGeom prst="rect">
            <a:avLst/>
          </a:prstGeom>
        </p:spPr>
        <p:txBody>
          <a:bodyPr vert="horz" lIns="196441" tIns="98220" rIns="196441" bIns="98220" rtlCol="0" anchor="b"/>
          <a:lstStyle>
            <a:lvl1pPr algn="r">
              <a:defRPr sz="2600"/>
            </a:lvl1pPr>
          </a:lstStyle>
          <a:p>
            <a:fld id="{851192DE-1D4D-4CF5-924D-652A7E39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758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C2B2-23B6-43EA-B78B-10F2E13D315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591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TW" sz="1200" spc="-2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sz="1200" b="1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專門用語</a:t>
                </a:r>
                <a:endParaRPr lang="en-US" altLang="zh-TW" sz="1200" b="1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TW" sz="1200" b="1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 Itemset,</a:t>
                </a:r>
              </a:p>
              <a:p>
                <a:r>
                  <a:rPr lang="en-US" altLang="zh-TW" sz="1200" b="1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 </a:t>
                </a:r>
                <a:r>
                  <a:rPr lang="en-US" altLang="zh-TW" sz="1200" b="1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Tidset</a:t>
                </a:r>
                <a:r>
                  <a:rPr lang="zh-TW" altLang="en-US" sz="1200" b="1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交易集</a:t>
                </a:r>
                <a:endParaRPr lang="en-US" altLang="zh-TW" sz="1200" b="1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TW" sz="1200" b="1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&lt;</a:t>
                </a:r>
                <a:r>
                  <a:rPr lang="en-US" altLang="zh-TW" sz="1200" b="1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t,X</a:t>
                </a:r>
                <a:r>
                  <a:rPr lang="en-US" altLang="zh-TW" sz="1200" b="1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&gt; Transaction, </a:t>
                </a:r>
                <a:r>
                  <a:rPr lang="ar-AE" altLang="zh-TW" sz="1200" i="0" spc="40" dirty="0" smtClean="0">
                    <a:latin typeface="Cambria Math" panose="02040503050406030204" pitchFamily="18" charset="0"/>
                  </a:rPr>
                  <a:t>⟨</a:t>
                </a:r>
                <a:r>
                  <a:rPr lang="ar-AE" altLang="zh-TW" sz="1200" b="0" i="0" spc="40" dirty="0" smtClean="0">
                    <a:latin typeface="Cambria Math" panose="02040503050406030204" pitchFamily="18" charset="0"/>
                    <a:cs typeface="Lucida Sans Unicode"/>
                  </a:rPr>
                  <a:t>𝑡</a:t>
                </a:r>
                <a:r>
                  <a:rPr lang="en-US" altLang="zh-TW" sz="1200" b="0" i="0" spc="40" dirty="0" smtClean="0">
                    <a:latin typeface="Cambria Math" panose="02040503050406030204" pitchFamily="18" charset="0"/>
                    <a:cs typeface="Lucida Sans Unicode"/>
                  </a:rPr>
                  <a:t>,𝑖(𝑡)⟩</a:t>
                </a:r>
                <a:endParaRPr lang="en-US" altLang="zh-TW" sz="1200" b="1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TW" sz="1200" b="1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 </a:t>
                </a:r>
                <a:r>
                  <a:rPr lang="en-US" altLang="zh-TW" sz="1200" b="1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dtabase</a:t>
                </a:r>
                <a:endParaRPr lang="en-US" altLang="zh-TW" sz="1200" b="1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要先看</a:t>
                </a:r>
                <a:r>
                  <a:rPr lang="en-US" altLang="zh-TW" dirty="0" smtClean="0"/>
                  <a:t>,</a:t>
                </a:r>
                <a:r>
                  <a:rPr lang="zh-TW" altLang="en-US" dirty="0" smtClean="0"/>
                  <a:t>書本後面的案例</a:t>
                </a:r>
                <a:r>
                  <a:rPr lang="en-US" altLang="zh-TW" dirty="0" smtClean="0"/>
                  <a:t>,</a:t>
                </a:r>
                <a:r>
                  <a:rPr lang="zh-TW" altLang="en-US" dirty="0" smtClean="0"/>
                  <a:t>演算法</a:t>
                </a:r>
                <a:r>
                  <a:rPr lang="en-US" altLang="zh-TW" dirty="0" smtClean="0"/>
                  <a:t>;</a:t>
                </a:r>
                <a:r>
                  <a:rPr lang="zh-TW" altLang="en-US" dirty="0" smtClean="0"/>
                  <a:t>才會幫助看的懂</a:t>
                </a:r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92DE-1D4D-4CF5-924D-652A7E39F79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287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92DE-1D4D-4CF5-924D-652A7E39F79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889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7283" defTabSz="1964406">
                  <a:spcBef>
                    <a:spcPts val="1267"/>
                  </a:spcBef>
                  <a:defRPr/>
                </a:pPr>
                <a:endParaRPr lang="en-US" altLang="zh-TW" sz="2600" spc="107" dirty="0">
                  <a:latin typeface="Lucida Sans Unicode"/>
                  <a:cs typeface="Lucida Sans Unicode"/>
                </a:endParaRPr>
              </a:p>
              <a:p>
                <a:pPr marL="27283">
                  <a:spcBef>
                    <a:spcPts val="1267"/>
                  </a:spcBef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Transaction</a:t>
                </a:r>
                <a:r>
                  <a:rPr lang="en-US" altLang="zh-TW" baseline="0" dirty="0" smtClean="0"/>
                  <a:t> database few types…</a:t>
                </a:r>
              </a:p>
              <a:p>
                <a:r>
                  <a:rPr lang="en-US" altLang="zh-TW" baseline="0" dirty="0" smtClean="0"/>
                  <a:t>Omit </a:t>
                </a:r>
                <a:r>
                  <a:rPr lang="zh-TW" altLang="en-US" baseline="0" dirty="0" smtClean="0"/>
                  <a:t>刪除</a:t>
                </a:r>
                <a:r>
                  <a:rPr lang="en-US" altLang="zh-TW" baseline="0" dirty="0" smtClean="0"/>
                  <a:t>,</a:t>
                </a:r>
                <a:r>
                  <a:rPr lang="zh-TW" altLang="en-US" baseline="0" dirty="0" smtClean="0"/>
                  <a:t>省略</a:t>
                </a:r>
                <a:endParaRPr lang="en-US" altLang="zh-TW" baseline="0" dirty="0" smtClean="0"/>
              </a:p>
              <a:p>
                <a:r>
                  <a:rPr lang="en-US" altLang="zh-TW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Henceforth </a:t>
                </a:r>
                <a:r>
                  <a:rPr lang="zh-TW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今後</a:t>
                </a:r>
                <a:endParaRPr lang="en-US" altLang="zh-TW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590"/>
                  </a:spcBef>
                </a:pPr>
                <a:r>
                  <a:rPr lang="en-US" altLang="zh-TW" sz="1200" spc="-5" dirty="0" smtClean="0">
                    <a:latin typeface="Arial"/>
                    <a:cs typeface="Arial"/>
                  </a:rPr>
                  <a:t>where</a:t>
                </a:r>
                <a:r>
                  <a:rPr lang="en-US" altLang="zh-TW" sz="1200" spc="0" dirty="0">
                    <a:latin typeface="Arial"/>
                    <a:cs typeface="Arial"/>
                  </a:rPr>
                  <a:t> </a:t>
                </a:r>
                <a:r>
                  <a:rPr lang="en-US" altLang="zh-TW" sz="1200" spc="-15" dirty="0">
                    <a:latin typeface="Arial"/>
                    <a:cs typeface="Arial"/>
                  </a:rPr>
                  <a:t>we</a:t>
                </a:r>
                <a:r>
                  <a:rPr lang="en-US" altLang="zh-TW" sz="1200" spc="-5" dirty="0">
                    <a:latin typeface="Arial"/>
                    <a:cs typeface="Arial"/>
                  </a:rPr>
                  <a:t> </a:t>
                </a:r>
                <a:r>
                  <a:rPr lang="en-US" altLang="zh-TW" sz="1200" spc="-10" dirty="0">
                    <a:latin typeface="Arial"/>
                    <a:cs typeface="Arial"/>
                  </a:rPr>
                  <a:t>omit</a:t>
                </a:r>
                <a:r>
                  <a:rPr lang="en-US" altLang="zh-TW" sz="1200" spc="0" dirty="0">
                    <a:latin typeface="Arial"/>
                    <a:cs typeface="Arial"/>
                  </a:rPr>
                  <a:t> </a:t>
                </a:r>
                <a:r>
                  <a:rPr lang="en-US" altLang="zh-TW" sz="1200" spc="-10" dirty="0">
                    <a:latin typeface="Arial"/>
                    <a:cs typeface="Arial"/>
                  </a:rPr>
                  <a:t>item</a:t>
                </a:r>
                <a:r>
                  <a:rPr lang="en-US" altLang="zh-TW" sz="1200" spc="0" dirty="0">
                    <a:latin typeface="Arial"/>
                    <a:cs typeface="Arial"/>
                  </a:rPr>
                  <a:t> </a:t>
                </a:r>
                <a:r>
                  <a:rPr lang="en-US" altLang="zh-TW" sz="1200" i="1" spc="-5" dirty="0">
                    <a:latin typeface="Arial"/>
                    <a:cs typeface="Arial"/>
                  </a:rPr>
                  <a:t>C</a:t>
                </a:r>
                <a:r>
                  <a:rPr lang="en-US" altLang="zh-TW" sz="1200" i="1" spc="50" dirty="0">
                    <a:latin typeface="Arial"/>
                    <a:cs typeface="Arial"/>
                  </a:rPr>
                  <a:t> </a:t>
                </a:r>
                <a:r>
                  <a:rPr lang="en-US" altLang="zh-TW" sz="1200" spc="-5" dirty="0" smtClean="0">
                    <a:latin typeface="Arial"/>
                    <a:cs typeface="Arial"/>
                  </a:rPr>
                  <a:t>since </a:t>
                </a:r>
                <a:r>
                  <a:rPr lang="en-US" altLang="zh-TW" sz="1200" i="0" dirty="0" smtClean="0">
                    <a:latin typeface="Cambria Math" panose="02040503050406030204" pitchFamily="18" charset="0"/>
                    <a:cs typeface="Lucida Sans Unicode"/>
                  </a:rPr>
                  <a:t>(</a:t>
                </a:r>
                <a:r>
                  <a:rPr lang="en-US" altLang="zh-TW" sz="1200" i="0" dirty="0">
                    <a:latin typeface="Cambria Math" panose="02040503050406030204" pitchFamily="18" charset="0"/>
                    <a:cs typeface="Arial"/>
                  </a:rPr>
                  <a:t>1</a:t>
                </a:r>
                <a:r>
                  <a:rPr lang="en-US" altLang="zh-TW" sz="1200" i="0" dirty="0">
                    <a:latin typeface="Cambria Math" panose="02040503050406030204" pitchFamily="18" charset="0"/>
                    <a:cs typeface="Lucida Sans Unicode"/>
                  </a:rPr>
                  <a:t>, </a:t>
                </a:r>
                <a:r>
                  <a:rPr lang="en-US" altLang="zh-TW" sz="1200" i="0" spc="50" dirty="0">
                    <a:latin typeface="Cambria Math" panose="02040503050406030204" pitchFamily="18" charset="0"/>
                    <a:cs typeface="Arial"/>
                  </a:rPr>
                  <a:t>𝐶</a:t>
                </a:r>
                <a:r>
                  <a:rPr lang="en-US" altLang="zh-TW" sz="1200" i="0" spc="50" dirty="0">
                    <a:latin typeface="Cambria Math" panose="02040503050406030204" pitchFamily="18" charset="0"/>
                    <a:cs typeface="Lucida Sans Unicode"/>
                  </a:rPr>
                  <a:t>)</a:t>
                </a:r>
                <a:r>
                  <a:rPr lang="en-US" altLang="zh-TW" sz="1200" b="1" i="0" spc="-265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Lucida Sans Unicode"/>
                  </a:rPr>
                  <a:t>∉</a:t>
                </a:r>
                <a:r>
                  <a:rPr lang="en-US" altLang="zh-TW" sz="1200" b="1" i="0" spc="-265" dirty="0">
                    <a:latin typeface="Cambria Math" panose="02040503050406030204" pitchFamily="18" charset="0"/>
                    <a:cs typeface="Lucida Sans Unicode"/>
                  </a:rPr>
                  <a:t>𝑫</a:t>
                </a:r>
                <a:r>
                  <a:rPr lang="en-US" altLang="zh-TW" sz="1200" spc="50" dirty="0">
                    <a:latin typeface="Lucida Sans Unicode"/>
                    <a:cs typeface="Lucida Sans Unicode"/>
                  </a:rPr>
                  <a:t> </a:t>
                </a:r>
                <a:endParaRPr lang="en-US" altLang="zh-TW" sz="1200" spc="50" dirty="0" smtClean="0">
                  <a:latin typeface="Lucida Sans Unicode"/>
                  <a:cs typeface="Lucida Sans Unicode"/>
                </a:endParaRPr>
              </a:p>
              <a:p>
                <a:pPr marL="127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59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1200" spc="50" dirty="0" smtClean="0">
                    <a:latin typeface="Lucida Sans Unicode"/>
                    <a:cs typeface="Lucida Sans Unicode"/>
                  </a:rPr>
                  <a:t>當我們省略 </a:t>
                </a:r>
                <a:r>
                  <a:rPr lang="en-US" altLang="zh-TW" sz="1200" spc="50" dirty="0" smtClean="0">
                    <a:latin typeface="Lucida Sans Unicode"/>
                    <a:cs typeface="Lucida Sans Unicode"/>
                  </a:rPr>
                  <a:t>item</a:t>
                </a:r>
                <a:r>
                  <a:rPr lang="zh-TW" altLang="en-US" sz="1200" spc="50" dirty="0" smtClean="0">
                    <a:latin typeface="Lucida Sans Unicode"/>
                    <a:cs typeface="Lucida Sans Unicode"/>
                  </a:rPr>
                  <a:t> </a:t>
                </a:r>
                <a:r>
                  <a:rPr lang="en-US" altLang="zh-TW" sz="1200" spc="50" dirty="0" smtClean="0">
                    <a:latin typeface="Lucida Sans Unicode"/>
                    <a:cs typeface="Lucida Sans Unicode"/>
                  </a:rPr>
                  <a:t>C</a:t>
                </a:r>
                <a:r>
                  <a:rPr lang="zh-TW" altLang="en-US" sz="1200" spc="50" dirty="0" smtClean="0">
                    <a:latin typeface="Lucida Sans Unicode"/>
                    <a:cs typeface="Lucida Sans Unicode"/>
                  </a:rPr>
                  <a:t> 因為 </a:t>
                </a:r>
                <a:r>
                  <a:rPr lang="en-US" altLang="zh-TW" sz="1200" spc="50" dirty="0" smtClean="0">
                    <a:latin typeface="Lucida Sans Unicode"/>
                    <a:cs typeface="Lucida Sans Unicode"/>
                  </a:rPr>
                  <a:t>(1,C)</a:t>
                </a:r>
                <a:r>
                  <a:rPr lang="en-US" altLang="zh-TW" sz="1200" spc="50" baseline="0" dirty="0" smtClean="0">
                    <a:latin typeface="Lucida Sans Unicode"/>
                    <a:cs typeface="Lucida Sans Unicode"/>
                  </a:rPr>
                  <a:t> </a:t>
                </a:r>
                <a:r>
                  <a:rPr lang="zh-TW" altLang="en-US" sz="1200" spc="50" baseline="0" dirty="0" smtClean="0">
                    <a:latin typeface="Lucida Sans Unicode"/>
                    <a:cs typeface="Lucida Sans Unicode"/>
                  </a:rPr>
                  <a:t>不屬於 </a:t>
                </a:r>
                <a:r>
                  <a:rPr lang="en-US" altLang="zh-TW" sz="1200" spc="50" baseline="0" dirty="0" smtClean="0">
                    <a:latin typeface="Lucida Sans Unicode"/>
                    <a:cs typeface="Lucida Sans Unicode"/>
                  </a:rPr>
                  <a:t>D1</a:t>
                </a:r>
                <a:r>
                  <a:rPr lang="zh-TW" altLang="en-US" sz="1200" spc="50" baseline="0" dirty="0" smtClean="0">
                    <a:latin typeface="Lucida Sans Unicode"/>
                    <a:cs typeface="Lucida Sans Unicode"/>
                  </a:rPr>
                  <a:t>這個小資料庫集</a:t>
                </a:r>
                <a:r>
                  <a:rPr lang="en-US" altLang="zh-TW" sz="1200" b="1" i="0" spc="-265" dirty="0" smtClean="0">
                    <a:latin typeface="Cambria Math" panose="02040503050406030204" pitchFamily="18" charset="0"/>
                    <a:cs typeface="Lucida Sans Unicode"/>
                  </a:rPr>
                  <a:t>𝑫</a:t>
                </a:r>
                <a:r>
                  <a:rPr lang="en-US" altLang="zh-TW" sz="1200" spc="50" dirty="0">
                    <a:latin typeface="Lucida Sans Unicode"/>
                    <a:cs typeface="Lucida Sans Unicode"/>
                  </a:rPr>
                  <a:t> </a:t>
                </a:r>
                <a:endParaRPr lang="en-US" altLang="zh-TW" sz="1200" spc="50" dirty="0" smtClean="0">
                  <a:latin typeface="Lucida Sans Unicode"/>
                  <a:cs typeface="Lucida Sans Unicode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590"/>
                  </a:spcBef>
                </a:pP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92DE-1D4D-4CF5-924D-652A7E39F79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59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92DE-1D4D-4CF5-924D-652A7E39F79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254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TW" sz="1200" dirty="0" smtClean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 </a:t>
                </a:r>
                <a:r>
                  <a:rPr lang="zh-TW" altLang="en-US" dirty="0" smtClean="0"/>
                  <a:t>交易項目</a:t>
                </a:r>
                <a:r>
                  <a:rPr lang="en-US" altLang="zh-TW" dirty="0" smtClean="0"/>
                  <a:t>; 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(t) </a:t>
                </a:r>
                <a:r>
                  <a:rPr lang="zh-TW" altLang="en-US" dirty="0" smtClean="0"/>
                  <a:t>第幾個</a:t>
                </a:r>
                <a:r>
                  <a:rPr lang="en-US" altLang="zh-TW" dirty="0" smtClean="0"/>
                  <a:t>transaction</a:t>
                </a:r>
                <a:r>
                  <a:rPr lang="zh-TW" altLang="en-US" dirty="0" smtClean="0"/>
                  <a:t>的交易項目</a:t>
                </a:r>
                <a:endParaRPr lang="en-US" altLang="zh-TW" dirty="0" smtClean="0"/>
              </a:p>
              <a:p>
                <a:r>
                  <a:rPr lang="en-US" altLang="zh-TW" dirty="0" smtClean="0"/>
                  <a:t>sup(x) </a:t>
                </a:r>
                <a:r>
                  <a:rPr lang="zh-TW" altLang="en-US" dirty="0" smtClean="0"/>
                  <a:t>支持度</a:t>
                </a:r>
                <a:r>
                  <a:rPr lang="en-US" altLang="zh-TW" dirty="0" smtClean="0"/>
                  <a:t>, =|</a:t>
                </a:r>
                <a:r>
                  <a:rPr lang="zh-TW" altLang="en-US" dirty="0" smtClean="0"/>
                  <a:t>絕對值</a:t>
                </a:r>
                <a:r>
                  <a:rPr lang="en-US" altLang="zh-TW" dirty="0" smtClean="0"/>
                  <a:t>|,</a:t>
                </a:r>
                <a:r>
                  <a:rPr lang="zh-TW" altLang="en-US" dirty="0" smtClean="0"/>
                  <a:t>也是一個數字</a:t>
                </a:r>
                <a:endParaRPr lang="en-US" altLang="zh-TW" dirty="0" smtClean="0"/>
              </a:p>
              <a:p>
                <a:r>
                  <a:rPr lang="en-US" altLang="zh-TW" dirty="0" err="1" smtClean="0"/>
                  <a:t>rsupt</a:t>
                </a:r>
                <a:r>
                  <a:rPr lang="en-US" altLang="zh-TW" dirty="0" smtClean="0"/>
                  <a:t>(x)= </a:t>
                </a:r>
                <a:r>
                  <a:rPr lang="zh-TW" altLang="en-US" dirty="0" smtClean="0"/>
                  <a:t>出現</a:t>
                </a:r>
                <a:r>
                  <a:rPr lang="en-US" altLang="zh-TW" dirty="0" smtClean="0"/>
                  <a:t>x</a:t>
                </a:r>
                <a:r>
                  <a:rPr lang="zh-TW" altLang="en-US" dirty="0" smtClean="0"/>
                  <a:t>的次數 </a:t>
                </a:r>
                <a:r>
                  <a:rPr lang="en-US" altLang="zh-TW" dirty="0" smtClean="0"/>
                  <a:t>/  </a:t>
                </a:r>
                <a:r>
                  <a:rPr lang="zh-TW" altLang="en-US" dirty="0" smtClean="0"/>
                  <a:t>整個 </a:t>
                </a:r>
                <a:r>
                  <a:rPr lang="en-US" altLang="zh-TW" dirty="0" smtClean="0"/>
                  <a:t>database</a:t>
                </a:r>
              </a:p>
              <a:p>
                <a:r>
                  <a:rPr lang="en-US" altLang="zh-TW" sz="1200" b="0" i="0" spc="50" smtClean="0">
                    <a:latin typeface="Cambria Math" panose="02040503050406030204" pitchFamily="18" charset="0"/>
                    <a:cs typeface="Arial"/>
                  </a:rPr>
                  <a:t>𝑠𝑢𝑝(𝑋)=|{𝑡|⟨𝑡,𝑖(𝑡)⟩</a:t>
                </a:r>
                <a:r>
                  <a:rPr lang="en-US" altLang="zh-TW" sz="1200" b="0" i="0" spc="5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/>
                  </a:rPr>
                  <a:t>∈𝐷 𝑎𝑛𝑑 𝑋⊆𝑖(𝑡)}|</a:t>
                </a:r>
                <a:r>
                  <a:rPr lang="en-US" altLang="zh-TW" sz="1200" b="0" i="0" spc="50" smtClean="0">
                    <a:latin typeface="Cambria Math" panose="02040503050406030204" pitchFamily="18" charset="0"/>
                    <a:cs typeface="Arial"/>
                  </a:rPr>
                  <a:t>=|𝑡(𝑋)|</a:t>
                </a:r>
                <a:endParaRPr lang="en-US" altLang="zh-TW" dirty="0" smtClean="0"/>
              </a:p>
              <a:p>
                <a:r>
                  <a:rPr lang="en-US" altLang="zh-TW" dirty="0" smtClean="0"/>
                  <a:t>Ex. A, </a:t>
                </a:r>
                <a:r>
                  <a:rPr lang="zh-TW" altLang="en-US" dirty="0" smtClean="0"/>
                  <a:t>在</a:t>
                </a:r>
                <a:r>
                  <a:rPr lang="en-US" altLang="zh-TW" dirty="0" smtClean="0"/>
                  <a:t>&lt;1,1(t)&gt;</a:t>
                </a:r>
                <a:r>
                  <a:rPr lang="zh-TW" altLang="en-US" dirty="0" smtClean="0"/>
                  <a:t>之小資料庫集</a:t>
                </a:r>
                <a:r>
                  <a:rPr lang="en-US" altLang="zh-TW" dirty="0" smtClean="0"/>
                  <a:t>d,</a:t>
                </a:r>
                <a:r>
                  <a:rPr lang="zh-TW" altLang="en-US" dirty="0" smtClean="0"/>
                  <a:t>且包含於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(ABDE); </a:t>
                </a:r>
                <a:r>
                  <a:rPr lang="zh-TW" altLang="en-US" dirty="0" smtClean="0"/>
                  <a:t>計數</a:t>
                </a:r>
                <a:r>
                  <a:rPr lang="en-US" altLang="zh-TW" dirty="0" smtClean="0"/>
                  <a:t>1;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 smtClean="0"/>
                  <a:t>A, </a:t>
                </a:r>
                <a:r>
                  <a:rPr lang="zh-TW" altLang="en-US" dirty="0" smtClean="0"/>
                  <a:t>在</a:t>
                </a:r>
                <a:r>
                  <a:rPr lang="en-US" altLang="zh-TW" dirty="0" smtClean="0"/>
                  <a:t>&lt;3,3(t)&gt;</a:t>
                </a:r>
                <a:r>
                  <a:rPr lang="zh-TW" altLang="en-US" dirty="0" smtClean="0"/>
                  <a:t>之小資料庫集</a:t>
                </a:r>
                <a:r>
                  <a:rPr lang="en-US" altLang="zh-TW" dirty="0" smtClean="0"/>
                  <a:t>d,</a:t>
                </a:r>
                <a:r>
                  <a:rPr lang="zh-TW" altLang="en-US" dirty="0" smtClean="0"/>
                  <a:t>且包含於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(ABDE); </a:t>
                </a:r>
                <a:r>
                  <a:rPr lang="zh-TW" altLang="en-US" dirty="0" smtClean="0"/>
                  <a:t>計數</a:t>
                </a:r>
                <a:r>
                  <a:rPr lang="en-US" altLang="zh-TW" dirty="0" smtClean="0"/>
                  <a:t>1;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 smtClean="0"/>
                  <a:t>A, </a:t>
                </a:r>
                <a:r>
                  <a:rPr lang="zh-TW" altLang="en-US" dirty="0" smtClean="0"/>
                  <a:t>在</a:t>
                </a:r>
                <a:r>
                  <a:rPr lang="en-US" altLang="zh-TW" dirty="0" smtClean="0"/>
                  <a:t>&lt;4,4(t)&gt;</a:t>
                </a:r>
                <a:r>
                  <a:rPr lang="zh-TW" altLang="en-US" dirty="0" smtClean="0"/>
                  <a:t>之小資料庫集</a:t>
                </a:r>
                <a:r>
                  <a:rPr lang="en-US" altLang="zh-TW" dirty="0" smtClean="0"/>
                  <a:t>d,</a:t>
                </a:r>
                <a:r>
                  <a:rPr lang="zh-TW" altLang="en-US" dirty="0" smtClean="0"/>
                  <a:t>且包含於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(ABCE); </a:t>
                </a:r>
                <a:r>
                  <a:rPr lang="zh-TW" altLang="en-US" dirty="0" smtClean="0"/>
                  <a:t>計數</a:t>
                </a:r>
                <a:r>
                  <a:rPr lang="en-US" altLang="zh-TW" dirty="0" smtClean="0"/>
                  <a:t>1;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 smtClean="0"/>
                  <a:t>A, </a:t>
                </a:r>
                <a:r>
                  <a:rPr lang="zh-TW" altLang="en-US" dirty="0" smtClean="0"/>
                  <a:t>在</a:t>
                </a:r>
                <a:r>
                  <a:rPr lang="en-US" altLang="zh-TW" dirty="0" smtClean="0"/>
                  <a:t>&lt;5,5(t)&gt;</a:t>
                </a:r>
                <a:r>
                  <a:rPr lang="zh-TW" altLang="en-US" dirty="0" smtClean="0"/>
                  <a:t>之小資料庫集</a:t>
                </a:r>
                <a:r>
                  <a:rPr lang="en-US" altLang="zh-TW" dirty="0" smtClean="0"/>
                  <a:t>d,</a:t>
                </a:r>
                <a:r>
                  <a:rPr lang="zh-TW" altLang="en-US" dirty="0" smtClean="0"/>
                  <a:t>且包含於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(ABCDE); </a:t>
                </a:r>
                <a:r>
                  <a:rPr lang="zh-TW" altLang="en-US" dirty="0" smtClean="0"/>
                  <a:t>計數</a:t>
                </a:r>
                <a:r>
                  <a:rPr lang="en-US" altLang="zh-TW" dirty="0" smtClean="0"/>
                  <a:t>1;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 smtClean="0"/>
                  <a:t>共計</a:t>
                </a:r>
                <a:r>
                  <a:rPr lang="en-US" altLang="zh-TW" dirty="0" smtClean="0"/>
                  <a:t>4, </a:t>
                </a:r>
                <a:r>
                  <a:rPr lang="zh-TW" altLang="en-US" dirty="0" smtClean="0"/>
                  <a:t>故</a:t>
                </a:r>
                <a:r>
                  <a:rPr lang="en-US" altLang="zh-TW" dirty="0" smtClean="0"/>
                  <a:t>sup(A)=4</a:t>
                </a:r>
              </a:p>
              <a:p>
                <a:endParaRPr lang="en-US" altLang="zh-TW" dirty="0" smtClean="0"/>
              </a:p>
              <a:p>
                <a:r>
                  <a:rPr lang="zh-TW" altLang="en-US" sz="1200" i="0" spc="0" dirty="0" smtClean="0">
                    <a:latin typeface="Cambria Math" panose="02040503050406030204" pitchFamily="18" charset="0"/>
                    <a:cs typeface="Arial"/>
                  </a:rPr>
                  <a:t>𝑟𝑠𝑢𝑝</a:t>
                </a:r>
                <a:r>
                  <a:rPr lang="en-US" altLang="zh-TW" sz="1200" i="0" spc="0" dirty="0" smtClean="0">
                    <a:latin typeface="Cambria Math" panose="02040503050406030204" pitchFamily="18" charset="0"/>
                    <a:cs typeface="Arial"/>
                  </a:rPr>
                  <a:t>(</a:t>
                </a:r>
                <a:r>
                  <a:rPr lang="en-US" altLang="zh-TW" sz="1200" b="0" i="0" spc="0" dirty="0" smtClean="0">
                    <a:latin typeface="Cambria Math" panose="02040503050406030204" pitchFamily="18" charset="0"/>
                    <a:cs typeface="Arial"/>
                  </a:rPr>
                  <a:t>𝑋)</a:t>
                </a:r>
                <a:r>
                  <a:rPr lang="en-US" altLang="zh-TW" dirty="0" smtClean="0"/>
                  <a:t> , relative</a:t>
                </a:r>
                <a:r>
                  <a:rPr lang="en-US" altLang="zh-TW" baseline="0" dirty="0" smtClean="0"/>
                  <a:t> support, </a:t>
                </a:r>
                <a:r>
                  <a:rPr lang="zh-TW" altLang="en-US" baseline="0" dirty="0" smtClean="0"/>
                  <a:t>則以分數來表達</a:t>
                </a:r>
                <a:r>
                  <a:rPr lang="en-US" altLang="zh-TW" baseline="0" dirty="0" smtClean="0"/>
                  <a:t>, </a:t>
                </a:r>
                <a:r>
                  <a:rPr lang="en-US" altLang="zh-TW" baseline="0" dirty="0" err="1" smtClean="0"/>
                  <a:t>rsup</a:t>
                </a:r>
                <a:r>
                  <a:rPr lang="en-US" altLang="zh-TW" baseline="0" dirty="0" smtClean="0"/>
                  <a:t>(A)=4/6</a:t>
                </a:r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92DE-1D4D-4CF5-924D-652A7E39F79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2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92DE-1D4D-4CF5-924D-652A7E39F79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224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92DE-1D4D-4CF5-924D-652A7E39F79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438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92DE-1D4D-4CF5-924D-652A7E39F79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37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92DE-1D4D-4CF5-924D-652A7E39F79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299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92DE-1D4D-4CF5-924D-652A7E39F79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543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92DE-1D4D-4CF5-924D-652A7E39F79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227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2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92DE-1D4D-4CF5-924D-652A7E39F79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618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92DE-1D4D-4CF5-924D-652A7E39F79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737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92DE-1D4D-4CF5-924D-652A7E39F796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0332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92DE-1D4D-4CF5-924D-652A7E39F796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3692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92DE-1D4D-4CF5-924D-652A7E39F796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9515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92DE-1D4D-4CF5-924D-652A7E39F796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3515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7283" marR="10913">
                  <a:lnSpc>
                    <a:spcPct val="100000"/>
                  </a:lnSpc>
                  <a:spcBef>
                    <a:spcPts val="0"/>
                  </a:spcBef>
                </a:pPr>
                <a:endParaRPr lang="zh-TW" altLang="en-US" sz="1200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2700" marR="508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altLang="zh-TW" sz="1200" dirty="0" err="1" smtClean="0">
                    <a:latin typeface="Arial"/>
                    <a:cs typeface="Arial"/>
                  </a:rPr>
                  <a:t>FPGrowth</a:t>
                </a:r>
                <a:r>
                  <a:rPr lang="en-US" altLang="zh-TW" sz="1200" baseline="0" dirty="0" smtClean="0">
                    <a:latin typeface="Arial"/>
                    <a:cs typeface="Arial"/>
                  </a:rPr>
                  <a:t> </a:t>
                </a:r>
                <a:r>
                  <a:rPr lang="zh-TW" altLang="en-US" sz="1200" dirty="0" smtClean="0">
                    <a:latin typeface="Arial"/>
                    <a:cs typeface="Arial"/>
                  </a:rPr>
                  <a:t>方法通過使用稱為 </a:t>
                </a:r>
                <a:r>
                  <a:rPr lang="en-US" altLang="zh-TW" sz="1200" dirty="0" smtClean="0">
                    <a:latin typeface="Arial"/>
                    <a:cs typeface="Arial"/>
                  </a:rPr>
                  <a:t>frequent pattern tree (FP </a:t>
                </a:r>
                <a:r>
                  <a:rPr lang="zh-TW" altLang="en-US" sz="1200" dirty="0" smtClean="0">
                    <a:latin typeface="Arial"/>
                    <a:cs typeface="Arial"/>
                  </a:rPr>
                  <a:t>樹</a:t>
                </a:r>
                <a:r>
                  <a:rPr lang="en-US" altLang="zh-TW" sz="1200" dirty="0" smtClean="0">
                    <a:latin typeface="Arial"/>
                    <a:cs typeface="Arial"/>
                  </a:rPr>
                  <a:t>) </a:t>
                </a:r>
                <a:r>
                  <a:rPr lang="zh-TW" altLang="en-US" sz="1200" dirty="0" smtClean="0">
                    <a:latin typeface="Arial"/>
                    <a:cs typeface="Arial"/>
                  </a:rPr>
                  <a:t>的擴增字首樹來索引資料庫</a:t>
                </a:r>
                <a:r>
                  <a:rPr lang="en-US" altLang="zh-TW" sz="1200" dirty="0" smtClean="0">
                    <a:latin typeface="Arial"/>
                    <a:cs typeface="Arial"/>
                  </a:rPr>
                  <a:t>, </a:t>
                </a:r>
                <a:r>
                  <a:rPr lang="zh-TW" altLang="en-US" sz="1200" dirty="0" smtClean="0">
                    <a:latin typeface="Arial"/>
                    <a:cs typeface="Arial"/>
                  </a:rPr>
                  <a:t>以便快速支援計算。</a:t>
                </a:r>
                <a:endParaRPr lang="en-US" altLang="zh-TW" sz="1200" dirty="0" smtClean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0000"/>
                  </a:lnSpc>
                  <a:spcBef>
                    <a:spcPts val="95"/>
                  </a:spcBef>
                </a:pPr>
                <a:endParaRPr lang="en-US" altLang="zh-TW" sz="1200" dirty="0">
                  <a:latin typeface="Arial"/>
                  <a:cs typeface="Arial"/>
                </a:endParaRPr>
              </a:p>
              <a:p>
                <a:pPr marL="12700" marR="33020">
                  <a:lnSpc>
                    <a:spcPct val="100000"/>
                  </a:lnSpc>
                  <a:spcBef>
                    <a:spcPts val="585"/>
                  </a:spcBef>
                </a:pPr>
                <a:r>
                  <a:rPr lang="zh-TW" altLang="en-US" sz="1200" spc="-5" dirty="0" smtClean="0">
                    <a:latin typeface="Arial"/>
                    <a:cs typeface="Arial"/>
                  </a:rPr>
                  <a:t>樹中的每個節點都用單個項進行標記</a:t>
                </a:r>
                <a:r>
                  <a:rPr lang="en-US" altLang="zh-TW" sz="1200" spc="-5" dirty="0" smtClean="0">
                    <a:latin typeface="Arial"/>
                    <a:cs typeface="Arial"/>
                  </a:rPr>
                  <a:t>, </a:t>
                </a:r>
                <a:r>
                  <a:rPr lang="zh-TW" altLang="en-US" sz="1200" spc="-5" dirty="0" smtClean="0">
                    <a:latin typeface="Arial"/>
                    <a:cs typeface="Arial"/>
                  </a:rPr>
                  <a:t>每個子節點代表一個不同的項。每個節點還存儲包含從根到該節點的路徑上的項的項集的支援資訊。</a:t>
                </a:r>
                <a:endParaRPr lang="en-US" altLang="zh-TW" sz="1200" spc="-5" dirty="0" smtClean="0">
                  <a:latin typeface="Arial"/>
                  <a:cs typeface="Arial"/>
                </a:endParaRPr>
              </a:p>
              <a:p>
                <a:pPr marL="12700" marR="33020">
                  <a:lnSpc>
                    <a:spcPct val="100000"/>
                  </a:lnSpc>
                  <a:spcBef>
                    <a:spcPts val="585"/>
                  </a:spcBef>
                </a:pPr>
                <a:endParaRPr lang="en-US" altLang="zh-TW" sz="1200" spc="-5" dirty="0" smtClean="0">
                  <a:latin typeface="Arial"/>
                  <a:cs typeface="Arial"/>
                </a:endParaRPr>
              </a:p>
              <a:p>
                <a:pPr marL="12700" marR="33020">
                  <a:lnSpc>
                    <a:spcPct val="100000"/>
                  </a:lnSpc>
                  <a:spcBef>
                    <a:spcPts val="585"/>
                  </a:spcBef>
                </a:pPr>
                <a:r>
                  <a:rPr lang="en-US" altLang="zh-TW" sz="1200" spc="-5" dirty="0" smtClean="0">
                    <a:latin typeface="Arial"/>
                    <a:cs typeface="Arial"/>
                  </a:rPr>
                  <a:t>The </a:t>
                </a:r>
                <a:r>
                  <a:rPr lang="en-US" altLang="zh-TW" sz="1200" spc="-5" dirty="0">
                    <a:latin typeface="Arial"/>
                    <a:cs typeface="Arial"/>
                  </a:rPr>
                  <a:t>FP-tree </a:t>
                </a:r>
                <a:r>
                  <a:rPr lang="en-US" altLang="zh-TW" sz="1200" spc="-10" dirty="0">
                    <a:latin typeface="Arial"/>
                    <a:cs typeface="Arial"/>
                  </a:rPr>
                  <a:t>is </a:t>
                </a:r>
                <a:r>
                  <a:rPr lang="en-US" altLang="zh-TW" sz="1200" spc="-5" dirty="0">
                    <a:latin typeface="Arial"/>
                    <a:cs typeface="Arial"/>
                  </a:rPr>
                  <a:t>constructed as </a:t>
                </a:r>
                <a:r>
                  <a:rPr lang="en-US" altLang="zh-TW" sz="1200" spc="-15" dirty="0">
                    <a:latin typeface="Arial"/>
                    <a:cs typeface="Arial"/>
                  </a:rPr>
                  <a:t>follows. </a:t>
                </a:r>
                <a:r>
                  <a:rPr lang="en-US" altLang="zh-TW" sz="1200" spc="-10" dirty="0">
                    <a:latin typeface="Arial"/>
                    <a:cs typeface="Arial"/>
                  </a:rPr>
                  <a:t>Initially the </a:t>
                </a:r>
                <a:r>
                  <a:rPr lang="en-US" altLang="zh-TW" sz="1200" spc="-5" dirty="0">
                    <a:latin typeface="Arial"/>
                    <a:cs typeface="Arial"/>
                  </a:rPr>
                  <a:t>tree </a:t>
                </a:r>
                <a:r>
                  <a:rPr lang="en-US" altLang="zh-TW" sz="1200" spc="-10" dirty="0">
                    <a:latin typeface="Arial"/>
                    <a:cs typeface="Arial"/>
                  </a:rPr>
                  <a:t>contains </a:t>
                </a:r>
                <a:r>
                  <a:rPr lang="en-US" altLang="zh-TW" sz="1200" spc="-5" dirty="0">
                    <a:latin typeface="Arial"/>
                    <a:cs typeface="Arial"/>
                  </a:rPr>
                  <a:t>as root </a:t>
                </a:r>
                <a:r>
                  <a:rPr lang="en-US" altLang="zh-TW" sz="1200" spc="-10" dirty="0">
                    <a:latin typeface="Arial"/>
                    <a:cs typeface="Arial"/>
                  </a:rPr>
                  <a:t>the   null item </a:t>
                </a:r>
                <a:r>
                  <a:rPr lang="en-US" altLang="zh-TW" sz="1200" b="0" i="0" spc="-240" dirty="0" smtClean="0">
                    <a:latin typeface="Cambria Math" panose="02040503050406030204" pitchFamily="18" charset="0"/>
                    <a:cs typeface="Lucida Sans Unicode"/>
                  </a:rPr>
                  <a:t> </a:t>
                </a:r>
                <a:r>
                  <a:rPr lang="en-US" altLang="zh-TW" sz="1200" i="0" spc="-240" dirty="0" smtClean="0">
                    <a:latin typeface="Cambria Math" panose="02040503050406030204" pitchFamily="18" charset="0"/>
                    <a:cs typeface="Lucida Sans Unicode"/>
                  </a:rPr>
                  <a:t>∅</a:t>
                </a:r>
                <a:r>
                  <a:rPr lang="en-US" altLang="zh-TW" sz="1200" spc="-10" dirty="0">
                    <a:latin typeface="Arial"/>
                    <a:cs typeface="Arial"/>
                  </a:rPr>
                  <a:t> . </a:t>
                </a:r>
                <a:endParaRPr lang="en-US" altLang="zh-TW" sz="1200" spc="-10" dirty="0" smtClean="0">
                  <a:latin typeface="Arial"/>
                  <a:cs typeface="Arial"/>
                </a:endParaRPr>
              </a:p>
              <a:p>
                <a:pPr marL="12700" marR="33020">
                  <a:lnSpc>
                    <a:spcPct val="100000"/>
                  </a:lnSpc>
                  <a:spcBef>
                    <a:spcPts val="585"/>
                  </a:spcBef>
                </a:pPr>
                <a:r>
                  <a:rPr lang="en-US" altLang="zh-TW" sz="1200" spc="-10" dirty="0" smtClean="0">
                    <a:latin typeface="Arial"/>
                    <a:cs typeface="Arial"/>
                  </a:rPr>
                  <a:t>FP </a:t>
                </a:r>
                <a:r>
                  <a:rPr lang="zh-TW" altLang="en-US" sz="1200" spc="-10" dirty="0" smtClean="0">
                    <a:latin typeface="Arial"/>
                    <a:cs typeface="Arial"/>
                  </a:rPr>
                  <a:t>樹構造如下。最初</a:t>
                </a:r>
                <a:r>
                  <a:rPr lang="en-US" altLang="zh-TW" sz="1200" spc="-10" dirty="0" smtClean="0">
                    <a:latin typeface="Arial"/>
                    <a:cs typeface="Arial"/>
                  </a:rPr>
                  <a:t>, </a:t>
                </a:r>
                <a:r>
                  <a:rPr lang="zh-TW" altLang="en-US" sz="1200" spc="-10" dirty="0" smtClean="0">
                    <a:latin typeface="Arial"/>
                    <a:cs typeface="Arial"/>
                  </a:rPr>
                  <a:t>樹包含作為根的空項∅</a:t>
                </a:r>
                <a:endParaRPr lang="en-US" altLang="zh-TW" sz="1200" spc="-10" dirty="0" smtClean="0">
                  <a:latin typeface="Arial"/>
                  <a:cs typeface="Arial"/>
                </a:endParaRPr>
              </a:p>
              <a:p>
                <a:pPr marL="12700" marR="33020">
                  <a:lnSpc>
                    <a:spcPct val="100000"/>
                  </a:lnSpc>
                  <a:spcBef>
                    <a:spcPts val="585"/>
                  </a:spcBef>
                </a:pPr>
                <a:r>
                  <a:rPr lang="en-US" altLang="zh-TW" sz="1200" spc="-10" dirty="0" smtClean="0">
                    <a:latin typeface="Arial"/>
                    <a:cs typeface="Arial"/>
                  </a:rPr>
                  <a:t>Next</a:t>
                </a:r>
                <a:r>
                  <a:rPr lang="en-US" altLang="zh-TW" sz="1200" spc="-10" dirty="0">
                    <a:latin typeface="Arial"/>
                    <a:cs typeface="Arial"/>
                  </a:rPr>
                  <a:t>, </a:t>
                </a:r>
                <a:r>
                  <a:rPr lang="en-US" altLang="zh-TW" sz="1200" spc="-15" dirty="0">
                    <a:latin typeface="Arial"/>
                    <a:cs typeface="Arial"/>
                  </a:rPr>
                  <a:t>for </a:t>
                </a:r>
                <a:r>
                  <a:rPr lang="en-US" altLang="zh-TW" sz="1200" spc="-5" dirty="0">
                    <a:latin typeface="Arial"/>
                    <a:cs typeface="Arial"/>
                  </a:rPr>
                  <a:t>each </a:t>
                </a:r>
                <a:r>
                  <a:rPr lang="en-US" altLang="zh-TW" sz="1200" spc="-10" dirty="0">
                    <a:latin typeface="Arial"/>
                    <a:cs typeface="Arial"/>
                  </a:rPr>
                  <a:t>tuple </a:t>
                </a:r>
                <a:r>
                  <a:rPr lang="en-US" altLang="zh-TW" sz="1200" i="0" spc="55" dirty="0" smtClean="0">
                    <a:latin typeface="Cambria Math" panose="02040503050406030204" pitchFamily="18" charset="0"/>
                    <a:cs typeface="Lucida Sans Unicode"/>
                  </a:rPr>
                  <a:t> </a:t>
                </a:r>
                <a:r>
                  <a:rPr lang="ar-AE" altLang="zh-TW" sz="1200" i="0" spc="55" dirty="0" smtClean="0">
                    <a:latin typeface="Cambria Math" panose="02040503050406030204" pitchFamily="18" charset="0"/>
                  </a:rPr>
                  <a:t>⟨</a:t>
                </a:r>
                <a:r>
                  <a:rPr lang="en-US" altLang="zh-TW" sz="1200" i="0" spc="25" dirty="0" smtClean="0">
                    <a:latin typeface="Cambria Math" panose="02040503050406030204" pitchFamily="18" charset="0"/>
                  </a:rPr>
                  <a:t>"</a:t>
                </a:r>
                <a:r>
                  <a:rPr lang="en-US" altLang="zh-TW" sz="1200" i="0" spc="25" dirty="0" smtClean="0">
                    <a:latin typeface="Arial"/>
                    <a:cs typeface="Arial"/>
                  </a:rPr>
                  <a:t>t</a:t>
                </a:r>
                <a:r>
                  <a:rPr lang="en-US" altLang="zh-TW" sz="1200" i="0" spc="25" dirty="0" smtClean="0">
                    <a:latin typeface="Lucida Sans Unicode"/>
                    <a:cs typeface="Lucida Sans Unicode"/>
                  </a:rPr>
                  <a:t>, </a:t>
                </a:r>
                <a:r>
                  <a:rPr lang="en-US" altLang="zh-TW" sz="1200" i="0" spc="-5" dirty="0" smtClean="0">
                    <a:latin typeface="Arial"/>
                    <a:cs typeface="Arial"/>
                  </a:rPr>
                  <a:t>X</a:t>
                </a:r>
                <a:r>
                  <a:rPr lang="ar-AE" altLang="zh-TW" sz="1200" i="0" spc="-5" dirty="0" smtClean="0">
                    <a:latin typeface="Cambria Math" panose="02040503050406030204" pitchFamily="18" charset="0"/>
                    <a:cs typeface="Arial"/>
                  </a:rPr>
                  <a:t>" ⟩</a:t>
                </a:r>
                <a:r>
                  <a:rPr lang="ar-AE" altLang="zh-TW" sz="1200" i="0" spc="-135" dirty="0">
                    <a:latin typeface="Cambria Math" panose="02040503050406030204" pitchFamily="18" charset="0"/>
                    <a:cs typeface="Lucida Sans Unicode"/>
                  </a:rPr>
                  <a:t>∈ </a:t>
                </a:r>
                <a:r>
                  <a:rPr lang="zh-TW" altLang="ar-AE" sz="1200" b="1" i="0" spc="-5" dirty="0">
                    <a:latin typeface="Cambria Math" panose="02040503050406030204" pitchFamily="18" charset="0"/>
                    <a:cs typeface="Arial"/>
                  </a:rPr>
                  <a:t>𝑫</a:t>
                </a:r>
                <a:r>
                  <a:rPr lang="ar-AE" altLang="zh-TW" sz="1200" spc="-5" dirty="0">
                    <a:latin typeface="Arial"/>
                    <a:cs typeface="Arial"/>
                  </a:rPr>
                  <a:t>, </a:t>
                </a:r>
                <a:r>
                  <a:rPr lang="en-US" altLang="zh-TW" sz="1200" spc="-5" dirty="0">
                    <a:latin typeface="Arial"/>
                    <a:cs typeface="Arial"/>
                  </a:rPr>
                  <a:t>where </a:t>
                </a:r>
                <a:r>
                  <a:rPr lang="en-US" altLang="zh-TW" sz="1200" i="1" spc="-5" dirty="0">
                    <a:latin typeface="Arial"/>
                    <a:cs typeface="Arial"/>
                  </a:rPr>
                  <a:t>X </a:t>
                </a:r>
                <a:r>
                  <a:rPr lang="en-US" altLang="zh-TW" sz="1200" spc="-25" dirty="0">
                    <a:latin typeface="Lucida Sans Unicode"/>
                    <a:cs typeface="Lucida Sans Unicode"/>
                  </a:rPr>
                  <a:t>= </a:t>
                </a:r>
                <a:r>
                  <a:rPr lang="en-US" altLang="zh-TW" sz="1200" b="1" spc="30" dirty="0">
                    <a:latin typeface="Arial"/>
                    <a:cs typeface="Arial"/>
                  </a:rPr>
                  <a:t>i</a:t>
                </a:r>
                <a:r>
                  <a:rPr lang="en-US" altLang="zh-TW" sz="1200" spc="30" dirty="0">
                    <a:latin typeface="Lucida Sans Unicode"/>
                    <a:cs typeface="Lucida Sans Unicode"/>
                  </a:rPr>
                  <a:t>(</a:t>
                </a:r>
                <a:r>
                  <a:rPr lang="en-US" altLang="zh-TW" sz="1200" i="1" spc="30" dirty="0">
                    <a:latin typeface="Arial"/>
                    <a:cs typeface="Arial"/>
                  </a:rPr>
                  <a:t>t</a:t>
                </a:r>
                <a:r>
                  <a:rPr lang="en-US" altLang="zh-TW" sz="1200" spc="30" dirty="0">
                    <a:latin typeface="Lucida Sans Unicode"/>
                    <a:cs typeface="Lucida Sans Unicode"/>
                  </a:rPr>
                  <a:t>)</a:t>
                </a:r>
                <a:r>
                  <a:rPr lang="en-US" altLang="zh-TW" sz="1200" spc="30" dirty="0">
                    <a:latin typeface="Arial"/>
                    <a:cs typeface="Arial"/>
                  </a:rPr>
                  <a:t>, </a:t>
                </a:r>
                <a:r>
                  <a:rPr lang="en-US" altLang="zh-TW" sz="1200" spc="-15" dirty="0">
                    <a:latin typeface="Arial"/>
                    <a:cs typeface="Arial"/>
                  </a:rPr>
                  <a:t>we </a:t>
                </a:r>
                <a:r>
                  <a:rPr lang="en-US" altLang="zh-TW" sz="1200" dirty="0">
                    <a:latin typeface="Arial"/>
                    <a:cs typeface="Arial"/>
                  </a:rPr>
                  <a:t>insert </a:t>
                </a:r>
                <a:r>
                  <a:rPr lang="en-US" altLang="zh-TW" sz="1200" spc="-10" dirty="0">
                    <a:latin typeface="Arial"/>
                    <a:cs typeface="Arial"/>
                  </a:rPr>
                  <a:t>the  itemset </a:t>
                </a:r>
                <a:r>
                  <a:rPr lang="en-US" altLang="zh-TW" sz="1200" i="1" spc="-5" dirty="0">
                    <a:latin typeface="Arial"/>
                    <a:cs typeface="Arial"/>
                  </a:rPr>
                  <a:t>X </a:t>
                </a:r>
                <a:r>
                  <a:rPr lang="en-US" altLang="zh-TW" sz="1200" spc="-10" dirty="0">
                    <a:latin typeface="Arial"/>
                    <a:cs typeface="Arial"/>
                  </a:rPr>
                  <a:t>into the FP-tree, incrementing the </a:t>
                </a:r>
                <a:r>
                  <a:rPr lang="en-US" altLang="zh-TW" sz="1200" spc="-5" dirty="0">
                    <a:latin typeface="Arial"/>
                    <a:cs typeface="Arial"/>
                  </a:rPr>
                  <a:t>count of </a:t>
                </a:r>
                <a:r>
                  <a:rPr lang="en-US" altLang="zh-TW" sz="1200" spc="-10" dirty="0">
                    <a:latin typeface="Arial"/>
                    <a:cs typeface="Arial"/>
                  </a:rPr>
                  <a:t>all nodes along the path  that </a:t>
                </a:r>
                <a:r>
                  <a:rPr lang="en-US" altLang="zh-TW" sz="1200" spc="-5" dirty="0">
                    <a:latin typeface="Arial"/>
                    <a:cs typeface="Arial"/>
                  </a:rPr>
                  <a:t>represents </a:t>
                </a:r>
                <a:r>
                  <a:rPr lang="en-US" altLang="zh-TW" sz="1200" i="1" spc="-5" dirty="0">
                    <a:latin typeface="Arial"/>
                    <a:cs typeface="Arial"/>
                  </a:rPr>
                  <a:t>X</a:t>
                </a:r>
                <a:r>
                  <a:rPr lang="en-US" altLang="zh-TW" sz="1200" i="1" spc="-160" dirty="0">
                    <a:latin typeface="Arial"/>
                    <a:cs typeface="Arial"/>
                  </a:rPr>
                  <a:t> </a:t>
                </a:r>
                <a:r>
                  <a:rPr lang="en-US" altLang="zh-TW" sz="1200" spc="-5" dirty="0" smtClean="0">
                    <a:latin typeface="Arial"/>
                    <a:cs typeface="Arial"/>
                  </a:rPr>
                  <a:t>.</a:t>
                </a:r>
              </a:p>
              <a:p>
                <a:pPr marL="12700" marR="33020">
                  <a:lnSpc>
                    <a:spcPct val="100000"/>
                  </a:lnSpc>
                  <a:spcBef>
                    <a:spcPts val="585"/>
                  </a:spcBef>
                </a:pPr>
                <a:r>
                  <a:rPr lang="zh-TW" altLang="en-US" sz="1200" dirty="0" smtClean="0">
                    <a:latin typeface="Arial"/>
                    <a:cs typeface="Arial"/>
                  </a:rPr>
                  <a:t>我們將項集 </a:t>
                </a:r>
                <a:r>
                  <a:rPr lang="en-US" altLang="zh-TW" sz="1200" dirty="0" smtClean="0">
                    <a:latin typeface="Arial"/>
                    <a:cs typeface="Arial"/>
                  </a:rPr>
                  <a:t>X </a:t>
                </a:r>
                <a:r>
                  <a:rPr lang="zh-TW" altLang="en-US" sz="1200" dirty="0" smtClean="0">
                    <a:latin typeface="Arial"/>
                    <a:cs typeface="Arial"/>
                  </a:rPr>
                  <a:t>插入 </a:t>
                </a:r>
                <a:r>
                  <a:rPr lang="en-US" altLang="zh-TW" sz="1200" dirty="0" smtClean="0">
                    <a:latin typeface="Arial"/>
                    <a:cs typeface="Arial"/>
                  </a:rPr>
                  <a:t>FP </a:t>
                </a:r>
                <a:r>
                  <a:rPr lang="zh-TW" altLang="en-US" sz="1200" dirty="0" smtClean="0">
                    <a:latin typeface="Arial"/>
                    <a:cs typeface="Arial"/>
                  </a:rPr>
                  <a:t>樹中</a:t>
                </a:r>
                <a:r>
                  <a:rPr lang="en-US" altLang="zh-TW" sz="1200" dirty="0" smtClean="0">
                    <a:latin typeface="Arial"/>
                    <a:cs typeface="Arial"/>
                  </a:rPr>
                  <a:t>, </a:t>
                </a:r>
                <a:r>
                  <a:rPr lang="zh-TW" altLang="en-US" sz="1200" dirty="0" smtClean="0">
                    <a:latin typeface="Arial"/>
                    <a:cs typeface="Arial"/>
                  </a:rPr>
                  <a:t>並遞增代表 </a:t>
                </a:r>
                <a:r>
                  <a:rPr lang="en-US" altLang="zh-TW" sz="1200" dirty="0" smtClean="0">
                    <a:latin typeface="Arial"/>
                    <a:cs typeface="Arial"/>
                  </a:rPr>
                  <a:t>x </a:t>
                </a:r>
                <a:r>
                  <a:rPr lang="zh-TW" altLang="en-US" sz="1200" dirty="0" smtClean="0">
                    <a:latin typeface="Arial"/>
                    <a:cs typeface="Arial"/>
                  </a:rPr>
                  <a:t>的路徑上所有節點的計數。</a:t>
                </a:r>
                <a:endParaRPr lang="en-US" altLang="zh-TW" sz="1200" dirty="0" smtClean="0">
                  <a:latin typeface="Arial"/>
                  <a:cs typeface="Arial"/>
                </a:endParaRPr>
              </a:p>
              <a:p>
                <a:pPr marL="12700" marR="33020">
                  <a:lnSpc>
                    <a:spcPct val="100000"/>
                  </a:lnSpc>
                  <a:spcBef>
                    <a:spcPts val="585"/>
                  </a:spcBef>
                </a:pPr>
                <a:endParaRPr lang="en-US" altLang="zh-TW" sz="1200" dirty="0">
                  <a:latin typeface="Arial"/>
                  <a:cs typeface="Arial"/>
                </a:endParaRPr>
              </a:p>
              <a:p>
                <a:pPr marL="12700" marR="85725" indent="-635">
                  <a:lnSpc>
                    <a:spcPct val="99700"/>
                  </a:lnSpc>
                  <a:spcBef>
                    <a:spcPts val="590"/>
                  </a:spcBef>
                </a:pPr>
                <a:r>
                  <a:rPr lang="zh-TW" altLang="en-US" sz="1200" spc="-5" dirty="0" smtClean="0">
                    <a:latin typeface="Arial"/>
                    <a:cs typeface="Arial"/>
                  </a:rPr>
                  <a:t>如果 </a:t>
                </a:r>
                <a:r>
                  <a:rPr lang="en-US" altLang="zh-TW" sz="1200" spc="-5" dirty="0" smtClean="0">
                    <a:latin typeface="Arial"/>
                    <a:cs typeface="Arial"/>
                  </a:rPr>
                  <a:t>X </a:t>
                </a:r>
                <a:r>
                  <a:rPr lang="zh-TW" altLang="en-US" sz="1200" spc="-5" dirty="0" smtClean="0">
                    <a:latin typeface="Arial"/>
                    <a:cs typeface="Arial"/>
                  </a:rPr>
                  <a:t>與之前插入的交易共用</a:t>
                </a:r>
                <a:r>
                  <a:rPr lang="en-US" altLang="zh-TW" sz="1200" spc="-5" dirty="0" smtClean="0">
                    <a:latin typeface="Arial"/>
                    <a:cs typeface="Arial"/>
                  </a:rPr>
                  <a:t>prefix</a:t>
                </a:r>
                <a:r>
                  <a:rPr lang="zh-TW" altLang="en-US" sz="1200" spc="-5" dirty="0" smtClean="0">
                    <a:latin typeface="Arial"/>
                    <a:cs typeface="Arial"/>
                  </a:rPr>
                  <a:t>字首</a:t>
                </a:r>
                <a:r>
                  <a:rPr lang="en-US" altLang="zh-TW" sz="1200" spc="-5" dirty="0" smtClean="0">
                    <a:latin typeface="Arial"/>
                    <a:cs typeface="Arial"/>
                  </a:rPr>
                  <a:t>, </a:t>
                </a:r>
                <a:r>
                  <a:rPr lang="zh-TW" altLang="en-US" sz="1200" spc="-5" dirty="0" smtClean="0">
                    <a:latin typeface="Arial"/>
                    <a:cs typeface="Arial"/>
                  </a:rPr>
                  <a:t>則 </a:t>
                </a:r>
                <a:r>
                  <a:rPr lang="en-US" altLang="zh-TW" sz="1200" spc="-5" dirty="0" smtClean="0">
                    <a:latin typeface="Arial"/>
                    <a:cs typeface="Arial"/>
                  </a:rPr>
                  <a:t>X </a:t>
                </a:r>
                <a:r>
                  <a:rPr lang="zh-TW" altLang="en-US" sz="1200" spc="-5" dirty="0" smtClean="0">
                    <a:latin typeface="Arial"/>
                    <a:cs typeface="Arial"/>
                  </a:rPr>
                  <a:t>將遵循相同的路徑</a:t>
                </a:r>
                <a:r>
                  <a:rPr lang="en-US" altLang="zh-TW" sz="1200" spc="-5" dirty="0" smtClean="0">
                    <a:latin typeface="Arial"/>
                    <a:cs typeface="Arial"/>
                  </a:rPr>
                  <a:t>, </a:t>
                </a:r>
                <a:r>
                  <a:rPr lang="zh-TW" altLang="en-US" sz="1200" spc="-5" dirty="0" smtClean="0">
                    <a:latin typeface="Arial"/>
                    <a:cs typeface="Arial"/>
                  </a:rPr>
                  <a:t>直到共同字首。</a:t>
                </a:r>
                <a:endParaRPr lang="en-US" altLang="zh-TW" sz="1200" spc="-5" dirty="0" smtClean="0">
                  <a:latin typeface="Arial"/>
                  <a:cs typeface="Arial"/>
                </a:endParaRPr>
              </a:p>
              <a:p>
                <a:pPr marL="12700" marR="85725" indent="-635">
                  <a:lnSpc>
                    <a:spcPct val="99700"/>
                  </a:lnSpc>
                  <a:spcBef>
                    <a:spcPts val="590"/>
                  </a:spcBef>
                </a:pPr>
                <a:r>
                  <a:rPr lang="zh-TW" altLang="en-US" sz="1200" spc="-5" dirty="0" smtClean="0">
                    <a:latin typeface="Arial"/>
                    <a:cs typeface="Arial"/>
                  </a:rPr>
                  <a:t>對於 </a:t>
                </a:r>
                <a:r>
                  <a:rPr lang="en-US" altLang="zh-TW" sz="1200" spc="-5" dirty="0" smtClean="0">
                    <a:latin typeface="Arial"/>
                    <a:cs typeface="Arial"/>
                  </a:rPr>
                  <a:t>X </a:t>
                </a:r>
                <a:r>
                  <a:rPr lang="zh-TW" altLang="en-US" sz="1200" spc="-5" dirty="0" smtClean="0">
                    <a:latin typeface="Arial"/>
                    <a:cs typeface="Arial"/>
                  </a:rPr>
                  <a:t>中的其餘項</a:t>
                </a:r>
                <a:r>
                  <a:rPr lang="en-US" altLang="zh-TW" sz="1200" spc="-5" dirty="0" smtClean="0">
                    <a:latin typeface="Arial"/>
                    <a:cs typeface="Arial"/>
                  </a:rPr>
                  <a:t>, </a:t>
                </a:r>
                <a:r>
                  <a:rPr lang="zh-TW" altLang="en-US" sz="1200" spc="-5" dirty="0" smtClean="0">
                    <a:latin typeface="Arial"/>
                    <a:cs typeface="Arial"/>
                  </a:rPr>
                  <a:t>新節點是在通用首碼下創建的</a:t>
                </a:r>
                <a:r>
                  <a:rPr lang="en-US" altLang="zh-TW" sz="1200" spc="-5" dirty="0" smtClean="0">
                    <a:latin typeface="Arial"/>
                    <a:cs typeface="Arial"/>
                  </a:rPr>
                  <a:t>, </a:t>
                </a:r>
                <a:r>
                  <a:rPr lang="zh-TW" altLang="en-US" sz="1200" spc="-5" dirty="0" smtClean="0">
                    <a:latin typeface="Arial"/>
                    <a:cs typeface="Arial"/>
                  </a:rPr>
                  <a:t>計數初始化為</a:t>
                </a:r>
                <a:r>
                  <a:rPr lang="en-US" altLang="zh-TW" sz="1200" spc="-5" dirty="0" smtClean="0">
                    <a:latin typeface="Arial"/>
                    <a:cs typeface="Arial"/>
                  </a:rPr>
                  <a:t>1</a:t>
                </a:r>
                <a:r>
                  <a:rPr lang="zh-TW" altLang="en-US" sz="1200" spc="-5" dirty="0" smtClean="0">
                    <a:latin typeface="Arial"/>
                    <a:cs typeface="Arial"/>
                  </a:rPr>
                  <a:t>。 所有交易計數完成</a:t>
                </a:r>
                <a:r>
                  <a:rPr lang="en-US" altLang="zh-TW" sz="1200" spc="-5" dirty="0" smtClean="0">
                    <a:latin typeface="Arial"/>
                    <a:cs typeface="Arial"/>
                  </a:rPr>
                  <a:t>, FP tree </a:t>
                </a:r>
                <a:r>
                  <a:rPr lang="zh-TW" altLang="en-US" sz="1200" spc="-5" dirty="0" smtClean="0">
                    <a:latin typeface="Arial"/>
                    <a:cs typeface="Arial"/>
                  </a:rPr>
                  <a:t>即完成。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92DE-1D4D-4CF5-924D-652A7E39F796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090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92DE-1D4D-4CF5-924D-652A7E39F796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8373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92DE-1D4D-4CF5-924D-652A7E39F796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7197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92DE-1D4D-4CF5-924D-652A7E39F796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980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C2B2-23B6-43EA-B78B-10F2E13D315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5166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92DE-1D4D-4CF5-924D-652A7E39F796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5295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92DE-1D4D-4CF5-924D-652A7E39F796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9001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92DE-1D4D-4CF5-924D-652A7E39F796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1216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92DE-1D4D-4CF5-924D-652A7E39F796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4600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92DE-1D4D-4CF5-924D-652A7E39F796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5320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92DE-1D4D-4CF5-924D-652A7E39F796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9740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92DE-1D4D-4CF5-924D-652A7E39F796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2357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92DE-1D4D-4CF5-924D-652A7E39F796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1674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92DE-1D4D-4CF5-924D-652A7E39F796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7485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92DE-1D4D-4CF5-924D-652A7E39F796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097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C2B2-23B6-43EA-B78B-10F2E13D315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4499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92DE-1D4D-4CF5-924D-652A7E39F796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7731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92DE-1D4D-4CF5-924D-652A7E39F796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24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92DE-1D4D-4CF5-924D-652A7E39F796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8168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2265-48DC-4100-AD84-8A64616D4B6B}" type="slidenum">
              <a:rPr lang="zh-TW" altLang="en-US" smtClean="0">
                <a:solidFill>
                  <a:prstClr val="black"/>
                </a:solidFill>
              </a:rPr>
              <a:pPr/>
              <a:t>43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9695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92DE-1D4D-4CF5-924D-652A7E39F796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1893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92DE-1D4D-4CF5-924D-652A7E39F796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7674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92DE-1D4D-4CF5-924D-652A7E39F796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3370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92DE-1D4D-4CF5-924D-652A7E39F796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4172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92DE-1D4D-4CF5-924D-652A7E39F796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4131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92DE-1D4D-4CF5-924D-652A7E39F796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215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C2B2-23B6-43EA-B78B-10F2E13D315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7215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92DE-1D4D-4CF5-924D-652A7E39F796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933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dirty="0" smtClean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F9CC1-F30D-4D22-9CD6-7E8F6E09890F}" type="slidenum">
              <a:rPr lang="zh-TW" altLang="en-US" smtClean="0">
                <a:solidFill>
                  <a:prstClr val="black"/>
                </a:solidFill>
              </a:rPr>
              <a:pPr/>
              <a:t>51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622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92DE-1D4D-4CF5-924D-652A7E39F79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162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92DE-1D4D-4CF5-924D-652A7E39F79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66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92DE-1D4D-4CF5-924D-652A7E39F79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820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92DE-1D4D-4CF5-924D-652A7E39F79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80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5"/>
              </a:lnSpc>
            </a:pPr>
            <a:r>
              <a:rPr spc="-5" dirty="0"/>
              <a:t>Data Mining and</a:t>
            </a:r>
            <a:r>
              <a:rPr spc="-55" dirty="0"/>
              <a:t> </a:t>
            </a:r>
            <a:r>
              <a:rPr spc="-5" dirty="0"/>
              <a:t>Analysis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5"/>
              </a:lnSpc>
            </a:pPr>
            <a:r>
              <a:rPr spc="-5" dirty="0"/>
              <a:t>Zaki &amp; Meira </a:t>
            </a:r>
            <a:r>
              <a:rPr spc="-10" dirty="0"/>
              <a:t>Jr. </a:t>
            </a:r>
            <a:r>
              <a:rPr spc="-5" dirty="0"/>
              <a:t>(RPI and</a:t>
            </a:r>
            <a:r>
              <a:rPr spc="-35" dirty="0"/>
              <a:t> </a:t>
            </a:r>
            <a:r>
              <a:rPr spc="-5" dirty="0"/>
              <a:t>UFMG)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5"/>
              </a:lnSpc>
              <a:tabLst>
                <a:tab pos="883919" algn="l"/>
              </a:tabLst>
            </a:pPr>
            <a:r>
              <a:rPr spc="-5" dirty="0"/>
              <a:t>Chapter 8:</a:t>
            </a:r>
            <a:r>
              <a:rPr spc="50" dirty="0"/>
              <a:t> </a:t>
            </a:r>
            <a:r>
              <a:rPr spc="-5" dirty="0"/>
              <a:t>Itemset</a:t>
            </a:r>
            <a:r>
              <a:rPr spc="-25" dirty="0"/>
              <a:t> </a:t>
            </a:r>
            <a:r>
              <a:rPr spc="-5" dirty="0"/>
              <a:t>Mining	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60" dirty="0"/>
              <a:t> </a:t>
            </a:r>
            <a:r>
              <a:rPr spc="-5" dirty="0"/>
              <a:t>32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5"/>
              </a:lnSpc>
            </a:pPr>
            <a:r>
              <a:rPr spc="-5" dirty="0">
                <a:solidFill>
                  <a:prstClr val="white"/>
                </a:solidFill>
              </a:rPr>
              <a:t>Data Mining and</a:t>
            </a:r>
            <a:r>
              <a:rPr spc="-55" dirty="0">
                <a:solidFill>
                  <a:prstClr val="white"/>
                </a:solidFill>
              </a:rPr>
              <a:t> </a:t>
            </a:r>
            <a:r>
              <a:rPr spc="-5" dirty="0">
                <a:solidFill>
                  <a:prstClr val="white"/>
                </a:solidFill>
              </a:rPr>
              <a:t>Analysis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5"/>
              </a:lnSpc>
            </a:pPr>
            <a:r>
              <a:rPr spc="-5" dirty="0">
                <a:solidFill>
                  <a:prstClr val="white"/>
                </a:solidFill>
              </a:rPr>
              <a:t>Zaki &amp; Meira </a:t>
            </a:r>
            <a:r>
              <a:rPr spc="-10" dirty="0">
                <a:solidFill>
                  <a:prstClr val="white"/>
                </a:solidFill>
              </a:rPr>
              <a:t>Jr. </a:t>
            </a:r>
            <a:r>
              <a:rPr spc="-5" dirty="0">
                <a:solidFill>
                  <a:prstClr val="white"/>
                </a:solidFill>
              </a:rPr>
              <a:t>(RPI and</a:t>
            </a:r>
            <a:r>
              <a:rPr spc="-35" dirty="0">
                <a:solidFill>
                  <a:prstClr val="white"/>
                </a:solidFill>
              </a:rPr>
              <a:t> </a:t>
            </a:r>
            <a:r>
              <a:rPr spc="-5" dirty="0">
                <a:solidFill>
                  <a:prstClr val="white"/>
                </a:solidFill>
              </a:rPr>
              <a:t>UFMG)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5"/>
              </a:lnSpc>
              <a:tabLst>
                <a:tab pos="996950" algn="l"/>
              </a:tabLst>
            </a:pPr>
            <a:r>
              <a:rPr spc="-5" dirty="0">
                <a:solidFill>
                  <a:prstClr val="white"/>
                </a:solidFill>
              </a:rPr>
              <a:t>Chapter 10:</a:t>
            </a:r>
            <a:r>
              <a:rPr spc="35" dirty="0">
                <a:solidFill>
                  <a:prstClr val="white"/>
                </a:solidFill>
              </a:rPr>
              <a:t> </a:t>
            </a:r>
            <a:r>
              <a:rPr spc="-5" dirty="0">
                <a:solidFill>
                  <a:prstClr val="white"/>
                </a:solidFill>
              </a:rPr>
              <a:t>Sequence Mining	</a:t>
            </a:r>
            <a:fld id="{81D60167-4931-47E6-BA6A-407CBD079E47}" type="slidenum">
              <a:rPr spc="-5" dirty="0">
                <a:solidFill>
                  <a:prstClr val="white"/>
                </a:solidFill>
              </a:rPr>
              <a:pPr marL="12700">
                <a:lnSpc>
                  <a:spcPts val="585"/>
                </a:lnSpc>
                <a:tabLst>
                  <a:tab pos="996950" algn="l"/>
                </a:tabLst>
              </a:pPr>
              <a:t>‹#›</a:t>
            </a:fld>
            <a:r>
              <a:rPr spc="-5" dirty="0">
                <a:solidFill>
                  <a:prstClr val="white"/>
                </a:solidFill>
              </a:rPr>
              <a:t> /</a:t>
            </a:r>
            <a:r>
              <a:rPr spc="-60" dirty="0">
                <a:solidFill>
                  <a:prstClr val="white"/>
                </a:solidFill>
              </a:rPr>
              <a:t> </a:t>
            </a:r>
            <a:r>
              <a:rPr spc="-5" dirty="0">
                <a:solidFill>
                  <a:prstClr val="white"/>
                </a:solidFill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140244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76263" y="566377"/>
            <a:ext cx="3457575" cy="1204854"/>
          </a:xfrm>
        </p:spPr>
        <p:txBody>
          <a:bodyPr anchor="b"/>
          <a:lstStyle>
            <a:lvl1pPr algn="ctr">
              <a:defRPr sz="2269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76263" y="1817695"/>
            <a:ext cx="3457575" cy="835547"/>
          </a:xfrm>
        </p:spPr>
        <p:txBody>
          <a:bodyPr/>
          <a:lstStyle>
            <a:lvl1pPr marL="0" indent="0" algn="ctr">
              <a:buNone/>
              <a:defRPr sz="907"/>
            </a:lvl1pPr>
            <a:lvl2pPr marL="172867" indent="0" algn="ctr">
              <a:buNone/>
              <a:defRPr sz="756"/>
            </a:lvl2pPr>
            <a:lvl3pPr marL="345735" indent="0" algn="ctr">
              <a:buNone/>
              <a:defRPr sz="681"/>
            </a:lvl3pPr>
            <a:lvl4pPr marL="518602" indent="0" algn="ctr">
              <a:buNone/>
              <a:defRPr sz="605"/>
            </a:lvl4pPr>
            <a:lvl5pPr marL="691469" indent="0" algn="ctr">
              <a:buNone/>
              <a:defRPr sz="605"/>
            </a:lvl5pPr>
            <a:lvl6pPr marL="864337" indent="0" algn="ctr">
              <a:buNone/>
              <a:defRPr sz="605"/>
            </a:lvl6pPr>
            <a:lvl7pPr marL="1037204" indent="0" algn="ctr">
              <a:buNone/>
              <a:defRPr sz="605"/>
            </a:lvl7pPr>
            <a:lvl8pPr marL="1210071" indent="0" algn="ctr">
              <a:buNone/>
              <a:defRPr sz="605"/>
            </a:lvl8pPr>
            <a:lvl9pPr marL="1382939" indent="0" algn="ctr">
              <a:buNone/>
              <a:defRPr sz="605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ED92-9FAB-44E5-9E0D-2ECC9FE4448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6565-92D6-4DED-B4FC-DEB39FC6265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079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ED92-9FAB-44E5-9E0D-2ECC9FE4448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6565-92D6-4DED-B4FC-DEB39FC6265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977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4543" y="862785"/>
            <a:ext cx="3976211" cy="1439576"/>
          </a:xfrm>
        </p:spPr>
        <p:txBody>
          <a:bodyPr anchor="b"/>
          <a:lstStyle>
            <a:lvl1pPr>
              <a:defRPr sz="2269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4543" y="2315979"/>
            <a:ext cx="3976211" cy="757039"/>
          </a:xfrm>
        </p:spPr>
        <p:txBody>
          <a:bodyPr/>
          <a:lstStyle>
            <a:lvl1pPr marL="0" indent="0" algn="ctr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1pPr>
            <a:lvl2pPr marL="17286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2pPr>
            <a:lvl3pPr marL="345735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3pPr>
            <a:lvl4pPr marL="518602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4pPr>
            <a:lvl5pPr marL="691469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5pPr>
            <a:lvl6pPr marL="864337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6pPr>
            <a:lvl7pPr marL="1037204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7pPr>
            <a:lvl8pPr marL="121007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8pPr>
            <a:lvl9pPr marL="1382939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ED92-9FAB-44E5-9E0D-2ECC9FE4448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6565-92D6-4DED-B4FC-DEB39FC6265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622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ED92-9FAB-44E5-9E0D-2ECC9FE4448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6565-92D6-4DED-B4FC-DEB39FC6265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844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ED92-9FAB-44E5-9E0D-2ECC9FE4448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6565-92D6-4DED-B4FC-DEB39FC6265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458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5"/>
              </a:lnSpc>
            </a:pPr>
            <a:r>
              <a:rPr spc="-5" dirty="0"/>
              <a:t>Data Mining and</a:t>
            </a:r>
            <a:r>
              <a:rPr spc="-55" dirty="0"/>
              <a:t> </a:t>
            </a:r>
            <a:r>
              <a:rPr spc="-5" dirty="0"/>
              <a:t>Analysis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5"/>
              </a:lnSpc>
            </a:pPr>
            <a:r>
              <a:rPr spc="-5" dirty="0"/>
              <a:t>Zaki &amp; Meira </a:t>
            </a:r>
            <a:r>
              <a:rPr spc="-10" dirty="0"/>
              <a:t>Jr. </a:t>
            </a:r>
            <a:r>
              <a:rPr spc="-5" dirty="0"/>
              <a:t>(RPI and</a:t>
            </a:r>
            <a:r>
              <a:rPr spc="-35" dirty="0"/>
              <a:t> </a:t>
            </a:r>
            <a:r>
              <a:rPr spc="-5" dirty="0"/>
              <a:t>UFMG)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5"/>
              </a:lnSpc>
              <a:tabLst>
                <a:tab pos="883919" algn="l"/>
              </a:tabLst>
            </a:pPr>
            <a:r>
              <a:rPr spc="-5" dirty="0"/>
              <a:t>Chapter 8:</a:t>
            </a:r>
            <a:r>
              <a:rPr spc="50" dirty="0"/>
              <a:t> </a:t>
            </a:r>
            <a:r>
              <a:rPr spc="-5" dirty="0"/>
              <a:t>Itemset</a:t>
            </a:r>
            <a:r>
              <a:rPr spc="-25" dirty="0"/>
              <a:t> </a:t>
            </a:r>
            <a:r>
              <a:rPr spc="-5" dirty="0"/>
              <a:t>Mining	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60" dirty="0"/>
              <a:t> </a:t>
            </a:r>
            <a:r>
              <a:rPr spc="-5" dirty="0"/>
              <a:t>32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5"/>
              </a:lnSpc>
            </a:pPr>
            <a:r>
              <a:rPr spc="-5" dirty="0"/>
              <a:t>Data Mining and</a:t>
            </a:r>
            <a:r>
              <a:rPr spc="-55" dirty="0"/>
              <a:t> </a:t>
            </a:r>
            <a:r>
              <a:rPr spc="-5" dirty="0"/>
              <a:t>Analysis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5"/>
              </a:lnSpc>
            </a:pPr>
            <a:r>
              <a:rPr spc="-5" dirty="0"/>
              <a:t>Zaki &amp; Meira </a:t>
            </a:r>
            <a:r>
              <a:rPr spc="-10" dirty="0"/>
              <a:t>Jr. </a:t>
            </a:r>
            <a:r>
              <a:rPr spc="-5" dirty="0"/>
              <a:t>(RPI and</a:t>
            </a:r>
            <a:r>
              <a:rPr spc="-35" dirty="0"/>
              <a:t> </a:t>
            </a:r>
            <a:r>
              <a:rPr spc="-5" dirty="0"/>
              <a:t>UFMG)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5"/>
              </a:lnSpc>
              <a:tabLst>
                <a:tab pos="883919" algn="l"/>
              </a:tabLst>
            </a:pPr>
            <a:r>
              <a:rPr spc="-5" dirty="0"/>
              <a:t>Chapter 8:</a:t>
            </a:r>
            <a:r>
              <a:rPr spc="50" dirty="0"/>
              <a:t> </a:t>
            </a:r>
            <a:r>
              <a:rPr spc="-5" dirty="0"/>
              <a:t>Itemset</a:t>
            </a:r>
            <a:r>
              <a:rPr spc="-25" dirty="0"/>
              <a:t> </a:t>
            </a:r>
            <a:r>
              <a:rPr spc="-5" dirty="0"/>
              <a:t>Mining	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60" dirty="0"/>
              <a:t> </a:t>
            </a:r>
            <a:r>
              <a:rPr spc="-5" dirty="0"/>
              <a:t>32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5"/>
              </a:lnSpc>
            </a:pPr>
            <a:r>
              <a:rPr spc="-5" dirty="0"/>
              <a:t>Data Mining and</a:t>
            </a:r>
            <a:r>
              <a:rPr spc="-55" dirty="0"/>
              <a:t> </a:t>
            </a:r>
            <a:r>
              <a:rPr spc="-5" dirty="0"/>
              <a:t>Analysis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5"/>
              </a:lnSpc>
            </a:pPr>
            <a:r>
              <a:rPr spc="-5" dirty="0"/>
              <a:t>Zaki &amp; Meira </a:t>
            </a:r>
            <a:r>
              <a:rPr spc="-10" dirty="0"/>
              <a:t>Jr. </a:t>
            </a:r>
            <a:r>
              <a:rPr spc="-5" dirty="0"/>
              <a:t>(RPI and</a:t>
            </a:r>
            <a:r>
              <a:rPr spc="-35" dirty="0"/>
              <a:t> </a:t>
            </a:r>
            <a:r>
              <a:rPr spc="-5" dirty="0"/>
              <a:t>UFMG)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5"/>
              </a:lnSpc>
              <a:tabLst>
                <a:tab pos="883919" algn="l"/>
              </a:tabLst>
            </a:pPr>
            <a:r>
              <a:rPr spc="-5" dirty="0"/>
              <a:t>Chapter 8:</a:t>
            </a:r>
            <a:r>
              <a:rPr spc="50" dirty="0"/>
              <a:t> </a:t>
            </a:r>
            <a:r>
              <a:rPr spc="-5" dirty="0"/>
              <a:t>Itemset</a:t>
            </a:r>
            <a:r>
              <a:rPr spc="-25" dirty="0"/>
              <a:t> </a:t>
            </a:r>
            <a:r>
              <a:rPr spc="-5" dirty="0"/>
              <a:t>Mining	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60" dirty="0"/>
              <a:t> </a:t>
            </a:r>
            <a:r>
              <a:rPr spc="-5" dirty="0"/>
              <a:t>32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5"/>
              </a:lnSpc>
            </a:pPr>
            <a:r>
              <a:rPr spc="-5" dirty="0"/>
              <a:t>Data Mining and</a:t>
            </a:r>
            <a:r>
              <a:rPr spc="-55" dirty="0"/>
              <a:t> </a:t>
            </a:r>
            <a:r>
              <a:rPr spc="-5" dirty="0"/>
              <a:t>Analysis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5"/>
              </a:lnSpc>
            </a:pPr>
            <a:r>
              <a:rPr spc="-5" dirty="0"/>
              <a:t>Zaki &amp; Meira </a:t>
            </a:r>
            <a:r>
              <a:rPr spc="-10" dirty="0"/>
              <a:t>Jr. </a:t>
            </a:r>
            <a:r>
              <a:rPr spc="-5" dirty="0"/>
              <a:t>(RPI and</a:t>
            </a:r>
            <a:r>
              <a:rPr spc="-35" dirty="0"/>
              <a:t> </a:t>
            </a:r>
            <a:r>
              <a:rPr spc="-5" dirty="0"/>
              <a:t>UFMG)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5"/>
              </a:lnSpc>
              <a:tabLst>
                <a:tab pos="883919" algn="l"/>
              </a:tabLst>
            </a:pPr>
            <a:r>
              <a:rPr spc="-5" dirty="0"/>
              <a:t>Chapter 8:</a:t>
            </a:r>
            <a:r>
              <a:rPr spc="50" dirty="0"/>
              <a:t> </a:t>
            </a:r>
            <a:r>
              <a:rPr spc="-5" dirty="0"/>
              <a:t>Itemset</a:t>
            </a:r>
            <a:r>
              <a:rPr spc="-25" dirty="0"/>
              <a:t> </a:t>
            </a:r>
            <a:r>
              <a:rPr spc="-5" dirty="0"/>
              <a:t>Mining	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60" dirty="0"/>
              <a:t> </a:t>
            </a:r>
            <a:r>
              <a:rPr spc="-5" dirty="0"/>
              <a:t>32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5"/>
              </a:lnSpc>
            </a:pPr>
            <a:r>
              <a:rPr spc="-5" dirty="0">
                <a:solidFill>
                  <a:prstClr val="white"/>
                </a:solidFill>
              </a:rPr>
              <a:t>Data Mining and</a:t>
            </a:r>
            <a:r>
              <a:rPr spc="-55" dirty="0">
                <a:solidFill>
                  <a:prstClr val="white"/>
                </a:solidFill>
              </a:rPr>
              <a:t> </a:t>
            </a:r>
            <a:r>
              <a:rPr spc="-5" dirty="0">
                <a:solidFill>
                  <a:prstClr val="white"/>
                </a:solidFill>
              </a:rPr>
              <a:t>Analysis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5"/>
              </a:lnSpc>
            </a:pPr>
            <a:r>
              <a:rPr spc="-5" dirty="0">
                <a:solidFill>
                  <a:prstClr val="white"/>
                </a:solidFill>
              </a:rPr>
              <a:t>Zaki &amp; Meira </a:t>
            </a:r>
            <a:r>
              <a:rPr spc="-10" dirty="0">
                <a:solidFill>
                  <a:prstClr val="white"/>
                </a:solidFill>
              </a:rPr>
              <a:t>Jr. </a:t>
            </a:r>
            <a:r>
              <a:rPr spc="-5" dirty="0">
                <a:solidFill>
                  <a:prstClr val="white"/>
                </a:solidFill>
              </a:rPr>
              <a:t>(RPI and</a:t>
            </a:r>
            <a:r>
              <a:rPr spc="-35" dirty="0">
                <a:solidFill>
                  <a:prstClr val="white"/>
                </a:solidFill>
              </a:rPr>
              <a:t> </a:t>
            </a:r>
            <a:r>
              <a:rPr spc="-5" dirty="0">
                <a:solidFill>
                  <a:prstClr val="white"/>
                </a:solidFill>
              </a:rPr>
              <a:t>UFMG)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5"/>
              </a:lnSpc>
              <a:tabLst>
                <a:tab pos="996950" algn="l"/>
              </a:tabLst>
            </a:pPr>
            <a:r>
              <a:rPr spc="-5" dirty="0">
                <a:solidFill>
                  <a:prstClr val="white"/>
                </a:solidFill>
              </a:rPr>
              <a:t>Chapter 10:</a:t>
            </a:r>
            <a:r>
              <a:rPr spc="35" dirty="0">
                <a:solidFill>
                  <a:prstClr val="white"/>
                </a:solidFill>
              </a:rPr>
              <a:t> </a:t>
            </a:r>
            <a:r>
              <a:rPr spc="-5" dirty="0">
                <a:solidFill>
                  <a:prstClr val="white"/>
                </a:solidFill>
              </a:rPr>
              <a:t>Sequence Mining	</a:t>
            </a:r>
            <a:fld id="{81D60167-4931-47E6-BA6A-407CBD079E47}" type="slidenum">
              <a:rPr spc="-5" dirty="0">
                <a:solidFill>
                  <a:prstClr val="white"/>
                </a:solidFill>
              </a:rPr>
              <a:pPr marL="12700">
                <a:lnSpc>
                  <a:spcPts val="585"/>
                </a:lnSpc>
                <a:tabLst>
                  <a:tab pos="996950" algn="l"/>
                </a:tabLst>
              </a:pPr>
              <a:t>‹#›</a:t>
            </a:fld>
            <a:r>
              <a:rPr spc="-5" dirty="0">
                <a:solidFill>
                  <a:prstClr val="white"/>
                </a:solidFill>
              </a:rPr>
              <a:t> /</a:t>
            </a:r>
            <a:r>
              <a:rPr spc="-60" dirty="0">
                <a:solidFill>
                  <a:prstClr val="white"/>
                </a:solidFill>
              </a:rPr>
              <a:t> </a:t>
            </a:r>
            <a:r>
              <a:rPr spc="-5" dirty="0">
                <a:solidFill>
                  <a:prstClr val="white"/>
                </a:solidFill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71471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5"/>
              </a:lnSpc>
            </a:pPr>
            <a:r>
              <a:rPr spc="-5" dirty="0">
                <a:solidFill>
                  <a:prstClr val="white"/>
                </a:solidFill>
              </a:rPr>
              <a:t>Data Mining and</a:t>
            </a:r>
            <a:r>
              <a:rPr spc="-55" dirty="0">
                <a:solidFill>
                  <a:prstClr val="white"/>
                </a:solidFill>
              </a:rPr>
              <a:t> </a:t>
            </a:r>
            <a:r>
              <a:rPr spc="-5" dirty="0">
                <a:solidFill>
                  <a:prstClr val="white"/>
                </a:solidFill>
              </a:rPr>
              <a:t>Analysis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5"/>
              </a:lnSpc>
            </a:pPr>
            <a:r>
              <a:rPr spc="-5" dirty="0">
                <a:solidFill>
                  <a:prstClr val="white"/>
                </a:solidFill>
              </a:rPr>
              <a:t>Zaki &amp; Meira </a:t>
            </a:r>
            <a:r>
              <a:rPr spc="-10" dirty="0">
                <a:solidFill>
                  <a:prstClr val="white"/>
                </a:solidFill>
              </a:rPr>
              <a:t>Jr. </a:t>
            </a:r>
            <a:r>
              <a:rPr spc="-5" dirty="0">
                <a:solidFill>
                  <a:prstClr val="white"/>
                </a:solidFill>
              </a:rPr>
              <a:t>(RPI and</a:t>
            </a:r>
            <a:r>
              <a:rPr spc="-35" dirty="0">
                <a:solidFill>
                  <a:prstClr val="white"/>
                </a:solidFill>
              </a:rPr>
              <a:t> </a:t>
            </a:r>
            <a:r>
              <a:rPr spc="-5" dirty="0">
                <a:solidFill>
                  <a:prstClr val="white"/>
                </a:solidFill>
              </a:rPr>
              <a:t>UFMG)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5"/>
              </a:lnSpc>
              <a:tabLst>
                <a:tab pos="996950" algn="l"/>
              </a:tabLst>
            </a:pPr>
            <a:r>
              <a:rPr spc="-5" dirty="0">
                <a:solidFill>
                  <a:prstClr val="white"/>
                </a:solidFill>
              </a:rPr>
              <a:t>Chapter 10:</a:t>
            </a:r>
            <a:r>
              <a:rPr spc="35" dirty="0">
                <a:solidFill>
                  <a:prstClr val="white"/>
                </a:solidFill>
              </a:rPr>
              <a:t> </a:t>
            </a:r>
            <a:r>
              <a:rPr spc="-5" dirty="0">
                <a:solidFill>
                  <a:prstClr val="white"/>
                </a:solidFill>
              </a:rPr>
              <a:t>Sequence Mining	</a:t>
            </a:r>
            <a:fld id="{81D60167-4931-47E6-BA6A-407CBD079E47}" type="slidenum">
              <a:rPr spc="-5" dirty="0">
                <a:solidFill>
                  <a:prstClr val="white"/>
                </a:solidFill>
              </a:rPr>
              <a:pPr marL="12700">
                <a:lnSpc>
                  <a:spcPts val="585"/>
                </a:lnSpc>
                <a:tabLst>
                  <a:tab pos="996950" algn="l"/>
                </a:tabLst>
              </a:pPr>
              <a:t>‹#›</a:t>
            </a:fld>
            <a:r>
              <a:rPr spc="-5" dirty="0">
                <a:solidFill>
                  <a:prstClr val="white"/>
                </a:solidFill>
              </a:rPr>
              <a:t> /</a:t>
            </a:r>
            <a:r>
              <a:rPr spc="-60" dirty="0">
                <a:solidFill>
                  <a:prstClr val="white"/>
                </a:solidFill>
              </a:rPr>
              <a:t> </a:t>
            </a:r>
            <a:r>
              <a:rPr spc="-5" dirty="0">
                <a:solidFill>
                  <a:prstClr val="white"/>
                </a:solidFill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2664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52" y="533"/>
            <a:ext cx="4608576" cy="3456432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3089008" y="32654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21" y="30365"/>
                </a:lnTo>
                <a:lnTo>
                  <a:pt x="43021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3009392" y="32614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3187192" y="32614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3339261" y="327557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3349752" y="326529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3359911" y="325513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3276092" y="32614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24" name="bk object 24"/>
          <p:cNvSpPr/>
          <p:nvPr/>
        </p:nvSpPr>
        <p:spPr>
          <a:xfrm>
            <a:off x="3631691" y="32678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25" name="bk object 25"/>
          <p:cNvSpPr/>
          <p:nvPr/>
        </p:nvSpPr>
        <p:spPr>
          <a:xfrm>
            <a:off x="3542792" y="32614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26" name="bk object 26"/>
          <p:cNvSpPr/>
          <p:nvPr/>
        </p:nvSpPr>
        <p:spPr>
          <a:xfrm>
            <a:off x="3618991" y="32551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27" name="bk object 27"/>
          <p:cNvSpPr/>
          <p:nvPr/>
        </p:nvSpPr>
        <p:spPr>
          <a:xfrm>
            <a:off x="3631691" y="32805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28" name="bk object 28"/>
          <p:cNvSpPr/>
          <p:nvPr/>
        </p:nvSpPr>
        <p:spPr>
          <a:xfrm>
            <a:off x="3618991" y="32932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29" name="bk object 29"/>
          <p:cNvSpPr/>
          <p:nvPr/>
        </p:nvSpPr>
        <p:spPr>
          <a:xfrm>
            <a:off x="3631691" y="33059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30" name="bk object 30"/>
          <p:cNvSpPr/>
          <p:nvPr/>
        </p:nvSpPr>
        <p:spPr>
          <a:xfrm>
            <a:off x="3885691" y="32551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31" name="bk object 31"/>
          <p:cNvSpPr/>
          <p:nvPr/>
        </p:nvSpPr>
        <p:spPr>
          <a:xfrm>
            <a:off x="3898391" y="32678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32" name="bk object 32"/>
          <p:cNvSpPr/>
          <p:nvPr/>
        </p:nvSpPr>
        <p:spPr>
          <a:xfrm>
            <a:off x="3898391" y="32805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33" name="bk object 33"/>
          <p:cNvSpPr/>
          <p:nvPr/>
        </p:nvSpPr>
        <p:spPr>
          <a:xfrm>
            <a:off x="3809492" y="32614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34" name="bk object 34"/>
          <p:cNvSpPr/>
          <p:nvPr/>
        </p:nvSpPr>
        <p:spPr>
          <a:xfrm>
            <a:off x="3885691" y="32932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35" name="bk object 35"/>
          <p:cNvSpPr/>
          <p:nvPr/>
        </p:nvSpPr>
        <p:spPr>
          <a:xfrm>
            <a:off x="3898391" y="33059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36" name="bk object 36"/>
          <p:cNvSpPr/>
          <p:nvPr/>
        </p:nvSpPr>
        <p:spPr>
          <a:xfrm>
            <a:off x="4153916" y="32551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37" name="bk object 37"/>
          <p:cNvSpPr/>
          <p:nvPr/>
        </p:nvSpPr>
        <p:spPr>
          <a:xfrm>
            <a:off x="4166616" y="32678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38" name="bk object 38"/>
          <p:cNvSpPr/>
          <p:nvPr/>
        </p:nvSpPr>
        <p:spPr>
          <a:xfrm>
            <a:off x="4166616" y="32805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39" name="bk object 39"/>
          <p:cNvSpPr/>
          <p:nvPr/>
        </p:nvSpPr>
        <p:spPr>
          <a:xfrm>
            <a:off x="4153916" y="32932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40" name="bk object 40"/>
          <p:cNvSpPr/>
          <p:nvPr/>
        </p:nvSpPr>
        <p:spPr>
          <a:xfrm>
            <a:off x="4166616" y="33059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41" name="bk object 41"/>
          <p:cNvSpPr/>
          <p:nvPr/>
        </p:nvSpPr>
        <p:spPr>
          <a:xfrm>
            <a:off x="4451096" y="328561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42" name="bk object 42"/>
          <p:cNvSpPr/>
          <p:nvPr/>
        </p:nvSpPr>
        <p:spPr>
          <a:xfrm>
            <a:off x="4424032" y="325912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86"/>
                </a:moveTo>
                <a:lnTo>
                  <a:pt x="30365" y="6797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7"/>
                </a:lnTo>
                <a:lnTo>
                  <a:pt x="0" y="15186"/>
                </a:lnTo>
                <a:lnTo>
                  <a:pt x="0" y="23569"/>
                </a:lnTo>
                <a:lnTo>
                  <a:pt x="6794" y="30366"/>
                </a:lnTo>
                <a:lnTo>
                  <a:pt x="15189" y="30366"/>
                </a:lnTo>
                <a:lnTo>
                  <a:pt x="23571" y="30366"/>
                </a:lnTo>
                <a:lnTo>
                  <a:pt x="30365" y="23569"/>
                </a:lnTo>
                <a:lnTo>
                  <a:pt x="30365" y="1518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43" name="bk object 43"/>
          <p:cNvSpPr/>
          <p:nvPr/>
        </p:nvSpPr>
        <p:spPr>
          <a:xfrm>
            <a:off x="4344416" y="32551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5"/>
                </a:lnTo>
                <a:lnTo>
                  <a:pt x="43248" y="43338"/>
                </a:lnTo>
                <a:lnTo>
                  <a:pt x="48761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44" name="bk object 44"/>
          <p:cNvSpPr/>
          <p:nvPr/>
        </p:nvSpPr>
        <p:spPr>
          <a:xfrm>
            <a:off x="4329176" y="327291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45" name="bk object 45"/>
          <p:cNvSpPr/>
          <p:nvPr/>
        </p:nvSpPr>
        <p:spPr>
          <a:xfrm>
            <a:off x="4496816" y="32551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46" name="bk object 46"/>
          <p:cNvSpPr/>
          <p:nvPr/>
        </p:nvSpPr>
        <p:spPr>
          <a:xfrm>
            <a:off x="4532376" y="327291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47" name="bk object 47"/>
          <p:cNvSpPr/>
          <p:nvPr/>
        </p:nvSpPr>
        <p:spPr>
          <a:xfrm>
            <a:off x="-152" y="533"/>
            <a:ext cx="4608576" cy="321563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5"/>
              </a:lnSpc>
            </a:pPr>
            <a:r>
              <a:rPr spc="-5" dirty="0">
                <a:solidFill>
                  <a:prstClr val="white"/>
                </a:solidFill>
              </a:rPr>
              <a:t>Data Mining and</a:t>
            </a:r>
            <a:r>
              <a:rPr spc="-55" dirty="0">
                <a:solidFill>
                  <a:prstClr val="white"/>
                </a:solidFill>
              </a:rPr>
              <a:t> </a:t>
            </a:r>
            <a:r>
              <a:rPr spc="-5" dirty="0">
                <a:solidFill>
                  <a:prstClr val="white"/>
                </a:solidFill>
              </a:rPr>
              <a:t>Analysis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5"/>
              </a:lnSpc>
            </a:pPr>
            <a:r>
              <a:rPr spc="-5" dirty="0">
                <a:solidFill>
                  <a:prstClr val="white"/>
                </a:solidFill>
              </a:rPr>
              <a:t>Zaki &amp; Meira </a:t>
            </a:r>
            <a:r>
              <a:rPr spc="-10" dirty="0">
                <a:solidFill>
                  <a:prstClr val="white"/>
                </a:solidFill>
              </a:rPr>
              <a:t>Jr. </a:t>
            </a:r>
            <a:r>
              <a:rPr spc="-5" dirty="0">
                <a:solidFill>
                  <a:prstClr val="white"/>
                </a:solidFill>
              </a:rPr>
              <a:t>(RPI and</a:t>
            </a:r>
            <a:r>
              <a:rPr spc="-35" dirty="0">
                <a:solidFill>
                  <a:prstClr val="white"/>
                </a:solidFill>
              </a:rPr>
              <a:t> </a:t>
            </a:r>
            <a:r>
              <a:rPr spc="-5" dirty="0">
                <a:solidFill>
                  <a:prstClr val="white"/>
                </a:solidFill>
              </a:rPr>
              <a:t>UFMG)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5"/>
              </a:lnSpc>
              <a:tabLst>
                <a:tab pos="996950" algn="l"/>
              </a:tabLst>
            </a:pPr>
            <a:r>
              <a:rPr spc="-5" dirty="0">
                <a:solidFill>
                  <a:prstClr val="white"/>
                </a:solidFill>
              </a:rPr>
              <a:t>Chapter 10:</a:t>
            </a:r>
            <a:r>
              <a:rPr spc="35" dirty="0">
                <a:solidFill>
                  <a:prstClr val="white"/>
                </a:solidFill>
              </a:rPr>
              <a:t> </a:t>
            </a:r>
            <a:r>
              <a:rPr spc="-5" dirty="0">
                <a:solidFill>
                  <a:prstClr val="white"/>
                </a:solidFill>
              </a:rPr>
              <a:t>Sequence Mining	</a:t>
            </a:r>
            <a:fld id="{81D60167-4931-47E6-BA6A-407CBD079E47}" type="slidenum">
              <a:rPr spc="-5" dirty="0">
                <a:solidFill>
                  <a:prstClr val="white"/>
                </a:solidFill>
              </a:rPr>
              <a:pPr marL="12700">
                <a:lnSpc>
                  <a:spcPts val="585"/>
                </a:lnSpc>
                <a:tabLst>
                  <a:tab pos="996950" algn="l"/>
                </a:tabLst>
              </a:pPr>
              <a:t>‹#›</a:t>
            </a:fld>
            <a:r>
              <a:rPr spc="-5" dirty="0">
                <a:solidFill>
                  <a:prstClr val="white"/>
                </a:solidFill>
              </a:rPr>
              <a:t> /</a:t>
            </a:r>
            <a:r>
              <a:rPr spc="-60" dirty="0">
                <a:solidFill>
                  <a:prstClr val="white"/>
                </a:solidFill>
              </a:rPr>
              <a:t> </a:t>
            </a:r>
            <a:r>
              <a:rPr spc="-5" dirty="0">
                <a:solidFill>
                  <a:prstClr val="white"/>
                </a:solidFill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377077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5"/>
              </a:lnSpc>
            </a:pPr>
            <a:r>
              <a:rPr spc="-5" dirty="0">
                <a:solidFill>
                  <a:prstClr val="white"/>
                </a:solidFill>
              </a:rPr>
              <a:t>Data Mining and</a:t>
            </a:r>
            <a:r>
              <a:rPr spc="-55" dirty="0">
                <a:solidFill>
                  <a:prstClr val="white"/>
                </a:solidFill>
              </a:rPr>
              <a:t> </a:t>
            </a:r>
            <a:r>
              <a:rPr spc="-5" dirty="0">
                <a:solidFill>
                  <a:prstClr val="white"/>
                </a:solidFill>
              </a:rPr>
              <a:t>Analysis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5"/>
              </a:lnSpc>
            </a:pPr>
            <a:r>
              <a:rPr spc="-5" dirty="0">
                <a:solidFill>
                  <a:prstClr val="white"/>
                </a:solidFill>
              </a:rPr>
              <a:t>Zaki &amp; Meira </a:t>
            </a:r>
            <a:r>
              <a:rPr spc="-10" dirty="0">
                <a:solidFill>
                  <a:prstClr val="white"/>
                </a:solidFill>
              </a:rPr>
              <a:t>Jr. </a:t>
            </a:r>
            <a:r>
              <a:rPr spc="-5" dirty="0">
                <a:solidFill>
                  <a:prstClr val="white"/>
                </a:solidFill>
              </a:rPr>
              <a:t>(RPI and</a:t>
            </a:r>
            <a:r>
              <a:rPr spc="-35" dirty="0">
                <a:solidFill>
                  <a:prstClr val="white"/>
                </a:solidFill>
              </a:rPr>
              <a:t> </a:t>
            </a:r>
            <a:r>
              <a:rPr spc="-5" dirty="0">
                <a:solidFill>
                  <a:prstClr val="white"/>
                </a:solidFill>
              </a:rPr>
              <a:t>UFMG)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5"/>
              </a:lnSpc>
              <a:tabLst>
                <a:tab pos="996950" algn="l"/>
              </a:tabLst>
            </a:pPr>
            <a:r>
              <a:rPr spc="-5" dirty="0">
                <a:solidFill>
                  <a:prstClr val="white"/>
                </a:solidFill>
              </a:rPr>
              <a:t>Chapter 10:</a:t>
            </a:r>
            <a:r>
              <a:rPr spc="35" dirty="0">
                <a:solidFill>
                  <a:prstClr val="white"/>
                </a:solidFill>
              </a:rPr>
              <a:t> </a:t>
            </a:r>
            <a:r>
              <a:rPr spc="-5" dirty="0">
                <a:solidFill>
                  <a:prstClr val="white"/>
                </a:solidFill>
              </a:rPr>
              <a:t>Sequence Mining	</a:t>
            </a:r>
            <a:fld id="{81D60167-4931-47E6-BA6A-407CBD079E47}" type="slidenum">
              <a:rPr spc="-5" dirty="0">
                <a:solidFill>
                  <a:prstClr val="white"/>
                </a:solidFill>
              </a:rPr>
              <a:pPr marL="12700">
                <a:lnSpc>
                  <a:spcPts val="585"/>
                </a:lnSpc>
                <a:tabLst>
                  <a:tab pos="996950" algn="l"/>
                </a:tabLst>
              </a:pPr>
              <a:t>‹#›</a:t>
            </a:fld>
            <a:r>
              <a:rPr spc="-5" dirty="0">
                <a:solidFill>
                  <a:prstClr val="white"/>
                </a:solidFill>
              </a:rPr>
              <a:t> /</a:t>
            </a:r>
            <a:r>
              <a:rPr spc="-60" dirty="0">
                <a:solidFill>
                  <a:prstClr val="white"/>
                </a:solidFill>
              </a:rPr>
              <a:t> </a:t>
            </a:r>
            <a:r>
              <a:rPr spc="-5" dirty="0">
                <a:solidFill>
                  <a:prstClr val="white"/>
                </a:solidFill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188158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52" y="533"/>
            <a:ext cx="4608576" cy="3456432"/>
          </a:xfrm>
          <a:prstGeom prst="rect">
            <a:avLst/>
          </a:pr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3089008" y="32654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21" y="30365"/>
                </a:lnTo>
                <a:lnTo>
                  <a:pt x="43021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3009392" y="32614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3187192" y="32614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3339261" y="327557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3349752" y="326529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3359911" y="325513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3276092" y="32614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3631691" y="32678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3542792" y="32614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3618991" y="32551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3631691" y="32805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3618991" y="32932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3631691" y="33059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3885691" y="32551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3898391" y="32678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3898391" y="32805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3809492" y="32614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3885691" y="32932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3898391" y="33059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4153916" y="32551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4166616" y="32678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4166616" y="32805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4153916" y="32932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4166616" y="33059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4451096" y="328561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4424032" y="325912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86"/>
                </a:moveTo>
                <a:lnTo>
                  <a:pt x="30365" y="6797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7"/>
                </a:lnTo>
                <a:lnTo>
                  <a:pt x="0" y="15186"/>
                </a:lnTo>
                <a:lnTo>
                  <a:pt x="0" y="23569"/>
                </a:lnTo>
                <a:lnTo>
                  <a:pt x="6794" y="30366"/>
                </a:lnTo>
                <a:lnTo>
                  <a:pt x="15189" y="30366"/>
                </a:lnTo>
                <a:lnTo>
                  <a:pt x="23571" y="30366"/>
                </a:lnTo>
                <a:lnTo>
                  <a:pt x="30365" y="23569"/>
                </a:lnTo>
                <a:lnTo>
                  <a:pt x="30365" y="1518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4344416" y="32551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5"/>
                </a:lnTo>
                <a:lnTo>
                  <a:pt x="43248" y="43338"/>
                </a:lnTo>
                <a:lnTo>
                  <a:pt x="48761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4329176" y="327291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4496816" y="32551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4532376" y="327291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-152" y="533"/>
            <a:ext cx="4608576" cy="321563"/>
          </a:xfrm>
          <a:prstGeom prst="rect">
            <a:avLst/>
          </a:prstGeom>
          <a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502" y="46276"/>
            <a:ext cx="4419094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1845" y="1709164"/>
            <a:ext cx="3310890" cy="1172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34972" y="3361702"/>
            <a:ext cx="738505" cy="88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5"/>
              </a:lnSpc>
            </a:pPr>
            <a:r>
              <a:rPr spc="-5" dirty="0"/>
              <a:t>Data Mining and</a:t>
            </a:r>
            <a:r>
              <a:rPr spc="-55" dirty="0"/>
              <a:t> </a:t>
            </a:r>
            <a:r>
              <a:rPr spc="-5" dirty="0"/>
              <a:t>Analysis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1434" y="3361702"/>
            <a:ext cx="973455" cy="88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5"/>
              </a:lnSpc>
            </a:pPr>
            <a:r>
              <a:rPr spc="-5" dirty="0"/>
              <a:t>Zaki &amp; Meira </a:t>
            </a:r>
            <a:r>
              <a:rPr spc="-10" dirty="0"/>
              <a:t>Jr. </a:t>
            </a:r>
            <a:r>
              <a:rPr spc="-5" dirty="0"/>
              <a:t>(RPI and</a:t>
            </a:r>
            <a:r>
              <a:rPr spc="-35" dirty="0"/>
              <a:t> </a:t>
            </a:r>
            <a:r>
              <a:rPr spc="-5" dirty="0"/>
              <a:t>UFMG)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463544" y="3361702"/>
            <a:ext cx="1090929" cy="88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5"/>
              </a:lnSpc>
              <a:tabLst>
                <a:tab pos="883919" algn="l"/>
              </a:tabLst>
            </a:pPr>
            <a:r>
              <a:rPr spc="-5" dirty="0"/>
              <a:t>Chapter 8:</a:t>
            </a:r>
            <a:r>
              <a:rPr spc="50" dirty="0"/>
              <a:t> </a:t>
            </a:r>
            <a:r>
              <a:rPr spc="-5" dirty="0"/>
              <a:t>Itemset</a:t>
            </a:r>
            <a:r>
              <a:rPr spc="-25" dirty="0"/>
              <a:t> </a:t>
            </a:r>
            <a:r>
              <a:rPr spc="-5" dirty="0"/>
              <a:t>Mining	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60" dirty="0"/>
              <a:t> </a:t>
            </a:r>
            <a:r>
              <a:rPr spc="-5" dirty="0"/>
              <a:t>32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52" y="533"/>
            <a:ext cx="4608576" cy="3456432"/>
          </a:xfrm>
          <a:prstGeom prst="rect">
            <a:avLst/>
          </a:pr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3089008" y="32654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21" y="30365"/>
                </a:lnTo>
                <a:lnTo>
                  <a:pt x="43021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3009392" y="32614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3187192" y="32614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3339261" y="327557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3349752" y="326529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3359911" y="325513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3276092" y="32614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502" y="46276"/>
            <a:ext cx="4419094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3998" y="853279"/>
            <a:ext cx="3533140" cy="1087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34972" y="3361702"/>
            <a:ext cx="738505" cy="88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5"/>
              </a:lnSpc>
            </a:pPr>
            <a:r>
              <a:rPr spc="-5" dirty="0">
                <a:solidFill>
                  <a:prstClr val="white"/>
                </a:solidFill>
              </a:rPr>
              <a:t>Data Mining and</a:t>
            </a:r>
            <a:r>
              <a:rPr spc="-55" dirty="0">
                <a:solidFill>
                  <a:prstClr val="white"/>
                </a:solidFill>
              </a:rPr>
              <a:t> </a:t>
            </a:r>
            <a:r>
              <a:rPr spc="-5" dirty="0">
                <a:solidFill>
                  <a:prstClr val="white"/>
                </a:solidFill>
              </a:rPr>
              <a:t>Analysis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1434" y="3361702"/>
            <a:ext cx="973455" cy="88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5"/>
              </a:lnSpc>
            </a:pPr>
            <a:r>
              <a:rPr spc="-5" dirty="0">
                <a:solidFill>
                  <a:prstClr val="white"/>
                </a:solidFill>
              </a:rPr>
              <a:t>Zaki &amp; Meira </a:t>
            </a:r>
            <a:r>
              <a:rPr spc="-10" dirty="0">
                <a:solidFill>
                  <a:prstClr val="white"/>
                </a:solidFill>
              </a:rPr>
              <a:t>Jr. </a:t>
            </a:r>
            <a:r>
              <a:rPr spc="-5" dirty="0">
                <a:solidFill>
                  <a:prstClr val="white"/>
                </a:solidFill>
              </a:rPr>
              <a:t>(RPI and</a:t>
            </a:r>
            <a:r>
              <a:rPr spc="-35" dirty="0">
                <a:solidFill>
                  <a:prstClr val="white"/>
                </a:solidFill>
              </a:rPr>
              <a:t> </a:t>
            </a:r>
            <a:r>
              <a:rPr spc="-5" dirty="0">
                <a:solidFill>
                  <a:prstClr val="white"/>
                </a:solidFill>
              </a:rPr>
              <a:t>UFMG)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50767" y="3361702"/>
            <a:ext cx="1203960" cy="88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5"/>
              </a:lnSpc>
              <a:tabLst>
                <a:tab pos="996950" algn="l"/>
              </a:tabLst>
            </a:pPr>
            <a:r>
              <a:rPr spc="-5" dirty="0">
                <a:solidFill>
                  <a:prstClr val="white"/>
                </a:solidFill>
              </a:rPr>
              <a:t>Chapter 10:</a:t>
            </a:r>
            <a:r>
              <a:rPr spc="35" dirty="0">
                <a:solidFill>
                  <a:prstClr val="white"/>
                </a:solidFill>
              </a:rPr>
              <a:t> </a:t>
            </a:r>
            <a:r>
              <a:rPr spc="-5" dirty="0">
                <a:solidFill>
                  <a:prstClr val="white"/>
                </a:solidFill>
              </a:rPr>
              <a:t>Sequence Mining	</a:t>
            </a:r>
            <a:fld id="{81D60167-4931-47E6-BA6A-407CBD079E47}" type="slidenum">
              <a:rPr spc="-5" dirty="0">
                <a:solidFill>
                  <a:prstClr val="white"/>
                </a:solidFill>
              </a:rPr>
              <a:pPr marL="12700">
                <a:lnSpc>
                  <a:spcPts val="585"/>
                </a:lnSpc>
                <a:tabLst>
                  <a:tab pos="996950" algn="l"/>
                </a:tabLst>
              </a:pPr>
              <a:t>‹#›</a:t>
            </a:fld>
            <a:r>
              <a:rPr spc="-5" dirty="0">
                <a:solidFill>
                  <a:prstClr val="white"/>
                </a:solidFill>
              </a:rPr>
              <a:t> /</a:t>
            </a:r>
            <a:r>
              <a:rPr spc="-60" dirty="0">
                <a:solidFill>
                  <a:prstClr val="white"/>
                </a:solidFill>
              </a:rPr>
              <a:t> </a:t>
            </a:r>
            <a:r>
              <a:rPr spc="-5" dirty="0">
                <a:solidFill>
                  <a:prstClr val="white"/>
                </a:solidFill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312432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16945" y="184253"/>
            <a:ext cx="3976211" cy="668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6945" y="921265"/>
            <a:ext cx="3976211" cy="219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16944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6ED92-9FAB-44E5-9E0D-2ECC9FE4448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527096" y="3207603"/>
            <a:ext cx="1555909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255883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36565-92D6-4DED-B4FC-DEB39FC6265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53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txStyles>
    <p:titleStyle>
      <a:lvl1pPr algn="ctr" defTabSz="345735" rtl="0" eaLnBrk="1" latinLnBrk="0" hangingPunct="1">
        <a:lnSpc>
          <a:spcPct val="90000"/>
        </a:lnSpc>
        <a:spcBef>
          <a:spcPct val="0"/>
        </a:spcBef>
        <a:buNone/>
        <a:defRPr sz="1664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86434" indent="-86434" algn="l" defTabSz="34573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059" kern="1200">
          <a:solidFill>
            <a:schemeClr val="tx1"/>
          </a:solidFill>
          <a:latin typeface="+mn-lt"/>
          <a:ea typeface="+mn-ea"/>
          <a:cs typeface="+mn-cs"/>
        </a:defRPr>
      </a:lvl1pPr>
      <a:lvl2pPr marL="259301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+mn-lt"/>
          <a:ea typeface="+mn-ea"/>
          <a:cs typeface="+mn-cs"/>
        </a:defRPr>
      </a:lvl2pPr>
      <a:lvl3pPr marL="432168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605036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777903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950770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123638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96505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469372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1pPr>
      <a:lvl2pPr marL="172867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2pPr>
      <a:lvl3pPr marL="345735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3pPr>
      <a:lvl4pPr marL="518602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691469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864337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037204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10071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382939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8.png"/><Relationship Id="rId4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1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8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3" Type="http://schemas.openxmlformats.org/officeDocument/2006/relationships/image" Target="../media/image19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18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50.png"/><Relationship Id="rId7" Type="http://schemas.openxmlformats.org/officeDocument/2006/relationships/image" Target="../media/image70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320.png"/><Relationship Id="rId5" Type="http://schemas.openxmlformats.org/officeDocument/2006/relationships/image" Target="../media/image68.png"/><Relationship Id="rId10" Type="http://schemas.openxmlformats.org/officeDocument/2006/relationships/image" Target="../media/image310.png"/><Relationship Id="rId4" Type="http://schemas.openxmlformats.org/officeDocument/2006/relationships/image" Target="../media/image500.png"/><Relationship Id="rId9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31.png"/><Relationship Id="rId4" Type="http://schemas.openxmlformats.org/officeDocument/2006/relationships/image" Target="../media/image8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4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760.png"/><Relationship Id="rId9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jpeg"/><Relationship Id="rId3" Type="http://schemas.openxmlformats.org/officeDocument/2006/relationships/image" Target="../media/image18.png"/><Relationship Id="rId7" Type="http://schemas.openxmlformats.org/officeDocument/2006/relationships/image" Target="../media/image9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0.jpeg"/><Relationship Id="rId5" Type="http://schemas.openxmlformats.org/officeDocument/2006/relationships/image" Target="../media/image89.png"/><Relationship Id="rId4" Type="http://schemas.openxmlformats.org/officeDocument/2006/relationships/image" Target="../media/image88.jpeg"/><Relationship Id="rId9" Type="http://schemas.openxmlformats.org/officeDocument/2006/relationships/image" Target="../media/image9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49" y="358775"/>
            <a:ext cx="3547283" cy="303721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22225"/>
            <a:ext cx="4438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Centralities and Prestige</a:t>
            </a:r>
            <a:endParaRPr lang="zh-TW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03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02" y="46276"/>
            <a:ext cx="25825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Frequent </a:t>
            </a:r>
            <a:r>
              <a:rPr spc="5" dirty="0"/>
              <a:t>Itemsets:</a:t>
            </a:r>
            <a:r>
              <a:rPr spc="135" dirty="0"/>
              <a:t> </a:t>
            </a:r>
            <a:r>
              <a:rPr spc="-5" dirty="0"/>
              <a:t>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13789" y="650587"/>
                <a:ext cx="4354830" cy="223073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000" b="1" spc="-5" dirty="0">
                    <a:latin typeface="Arial"/>
                    <a:cs typeface="Arial"/>
                  </a:rPr>
                  <a:t>Itemsets:</a:t>
                </a:r>
                <a:r>
                  <a:rPr lang="en-US" sz="1000" b="1" spc="60" dirty="0">
                    <a:latin typeface="Arial"/>
                    <a:cs typeface="Arial"/>
                  </a:rPr>
                  <a:t> </a:t>
                </a:r>
                <a:r>
                  <a:rPr lang="en-US" sz="1000" spc="-10" dirty="0">
                    <a:latin typeface="Arial"/>
                    <a:cs typeface="Arial"/>
                  </a:rPr>
                  <a:t>Let</a:t>
                </a:r>
                <a:r>
                  <a:rPr lang="en-US" sz="1000" spc="-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000" i="1" spc="-2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𝔩</m:t>
                    </m:r>
                    <m:r>
                      <a:rPr lang="en-US" altLang="zh-TW" sz="1000" i="1" spc="-25" dirty="0" smtClean="0">
                        <a:latin typeface="Cambria Math" panose="02040503050406030204" pitchFamily="18" charset="0"/>
                        <a:cs typeface="Lucida Sans Unicode"/>
                      </a:rPr>
                      <m:t>=</m:t>
                    </m:r>
                    <m:r>
                      <a:rPr lang="en-US" altLang="zh-TW" sz="1000" i="1" spc="-35" dirty="0" smtClean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n-US" altLang="zh-TW" sz="1000" i="1" spc="30" dirty="0">
                        <a:latin typeface="Cambria Math" panose="02040503050406030204" pitchFamily="18" charset="0"/>
                        <a:cs typeface="Lucida Sans Unicode"/>
                      </a:rPr>
                      <m:t>{</m:t>
                    </m:r>
                    <m:r>
                      <a:rPr lang="en-US" altLang="zh-TW" sz="1000" i="1" spc="30" dirty="0"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US" altLang="zh-TW" sz="1050" i="1" spc="44" baseline="-11904" dirty="0">
                        <a:latin typeface="Cambria Math" panose="02040503050406030204" pitchFamily="18" charset="0"/>
                        <a:cs typeface="Arial"/>
                      </a:rPr>
                      <m:t>1</m:t>
                    </m:r>
                    <m:r>
                      <a:rPr lang="en-US" altLang="zh-TW" sz="1000" i="1" spc="30" dirty="0">
                        <a:latin typeface="Cambria Math" panose="02040503050406030204" pitchFamily="18" charset="0"/>
                        <a:cs typeface="Lucida Sans Unicode"/>
                      </a:rPr>
                      <m:t>,</m:t>
                    </m:r>
                    <m:r>
                      <a:rPr lang="en-US" altLang="zh-TW" sz="1000" i="1" spc="-150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n-US" altLang="zh-TW" sz="1000" i="1" spc="-5" dirty="0"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US" altLang="zh-TW" sz="1050" i="1" spc="-7" baseline="-11904" dirty="0">
                        <a:latin typeface="Cambria Math" panose="02040503050406030204" pitchFamily="18" charset="0"/>
                        <a:cs typeface="Arial"/>
                      </a:rPr>
                      <m:t>2</m:t>
                    </m:r>
                    <m:r>
                      <a:rPr lang="en-US" altLang="zh-TW" sz="1000" i="1" spc="-5" dirty="0">
                        <a:latin typeface="Cambria Math" panose="02040503050406030204" pitchFamily="18" charset="0"/>
                        <a:cs typeface="Lucida Sans Unicode"/>
                      </a:rPr>
                      <m:t>,</m:t>
                    </m:r>
                    <m:r>
                      <a:rPr lang="en-US" altLang="zh-TW" sz="1000" i="1" spc="-150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n-US" altLang="zh-TW" sz="1000" i="1" spc="-45" dirty="0">
                        <a:latin typeface="Cambria Math" panose="02040503050406030204" pitchFamily="18" charset="0"/>
                        <a:cs typeface="Lucida Sans Unicode"/>
                      </a:rPr>
                      <m:t>.</m:t>
                    </m:r>
                    <m:r>
                      <a:rPr lang="en-US" altLang="zh-TW" sz="1000" i="1" spc="-150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n-US" altLang="zh-TW" sz="1000" i="1" spc="-45" dirty="0">
                        <a:latin typeface="Cambria Math" panose="02040503050406030204" pitchFamily="18" charset="0"/>
                        <a:cs typeface="Lucida Sans Unicode"/>
                      </a:rPr>
                      <m:t>.</m:t>
                    </m:r>
                    <m:r>
                      <a:rPr lang="en-US" altLang="zh-TW" sz="1000" i="1" spc="-150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n-US" altLang="zh-TW" sz="1000" i="1" spc="-45" dirty="0">
                        <a:latin typeface="Cambria Math" panose="02040503050406030204" pitchFamily="18" charset="0"/>
                        <a:cs typeface="Lucida Sans Unicode"/>
                      </a:rPr>
                      <m:t>.</m:t>
                    </m:r>
                    <m:r>
                      <a:rPr lang="en-US" altLang="zh-TW" sz="1000" i="1" spc="-165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n-US" altLang="zh-TW" sz="1000" i="1" spc="-45" dirty="0">
                        <a:latin typeface="Cambria Math" panose="02040503050406030204" pitchFamily="18" charset="0"/>
                        <a:cs typeface="Lucida Sans Unicode"/>
                      </a:rPr>
                      <m:t>,</m:t>
                    </m:r>
                    <m:r>
                      <a:rPr lang="en-US" altLang="zh-TW" sz="1000" i="1" spc="-150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n-US" altLang="zh-TW" sz="1000" i="1" spc="-5" dirty="0"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US" altLang="zh-TW" sz="1050" i="1" spc="-7" baseline="-11904" dirty="0"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  <m:r>
                      <a:rPr lang="en-US" altLang="zh-TW" sz="1050" i="1" spc="-195" baseline="-11904" dirty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altLang="zh-TW" sz="1000" i="1" spc="165" dirty="0">
                        <a:latin typeface="Cambria Math" panose="02040503050406030204" pitchFamily="18" charset="0"/>
                        <a:cs typeface="Lucida Sans Unicode"/>
                      </a:rPr>
                      <m:t>}</m:t>
                    </m:r>
                    <m:r>
                      <a:rPr lang="en-US" altLang="zh-TW" sz="1000" i="1" spc="-50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</m:oMath>
                </a14:m>
                <a:r>
                  <a:rPr lang="en-US" sz="1000" spc="-5" dirty="0">
                    <a:latin typeface="Arial"/>
                    <a:cs typeface="Arial"/>
                  </a:rPr>
                  <a:t>be</a:t>
                </a:r>
                <a:r>
                  <a:rPr lang="en-US" sz="1000" spc="0" dirty="0">
                    <a:latin typeface="Arial"/>
                    <a:cs typeface="Arial"/>
                  </a:rPr>
                  <a:t> </a:t>
                </a:r>
                <a:r>
                  <a:rPr lang="en-US" sz="1000" spc="-5" dirty="0">
                    <a:latin typeface="Arial"/>
                    <a:cs typeface="Arial"/>
                  </a:rPr>
                  <a:t>a set of </a:t>
                </a:r>
                <a:r>
                  <a:rPr lang="en-US" sz="1000" spc="-10" dirty="0">
                    <a:latin typeface="Arial"/>
                    <a:cs typeface="Arial"/>
                  </a:rPr>
                  <a:t>elements</a:t>
                </a:r>
                <a:r>
                  <a:rPr lang="en-US" sz="1000" spc="10" dirty="0">
                    <a:latin typeface="Arial"/>
                    <a:cs typeface="Arial"/>
                  </a:rPr>
                  <a:t> </a:t>
                </a:r>
                <a:r>
                  <a:rPr lang="en-US" sz="1000" spc="-10" dirty="0">
                    <a:latin typeface="Arial"/>
                    <a:cs typeface="Arial"/>
                  </a:rPr>
                  <a:t>called</a:t>
                </a:r>
                <a:r>
                  <a:rPr lang="en-US" sz="1000" spc="0" dirty="0">
                    <a:latin typeface="Arial"/>
                    <a:cs typeface="Arial"/>
                  </a:rPr>
                  <a:t> </a:t>
                </a:r>
                <a:r>
                  <a:rPr lang="en-US" sz="1000" i="1" spc="-10" dirty="0">
                    <a:latin typeface="Arial"/>
                    <a:cs typeface="Arial"/>
                  </a:rPr>
                  <a:t>items</a:t>
                </a:r>
                <a:r>
                  <a:rPr lang="en-US" sz="1000" spc="-10" dirty="0">
                    <a:latin typeface="Arial"/>
                    <a:cs typeface="Arial"/>
                  </a:rPr>
                  <a:t>.</a:t>
                </a:r>
                <a:r>
                  <a:rPr lang="en-US" sz="1000" spc="65" dirty="0">
                    <a:latin typeface="Arial"/>
                    <a:cs typeface="Arial"/>
                  </a:rPr>
                  <a:t> </a:t>
                </a:r>
                <a:r>
                  <a:rPr lang="en-US" sz="1000" spc="-5" dirty="0">
                    <a:latin typeface="Arial"/>
                    <a:cs typeface="Arial"/>
                  </a:rPr>
                  <a:t>A</a:t>
                </a:r>
                <a:r>
                  <a:rPr lang="en-US" sz="1000" spc="-10" dirty="0">
                    <a:latin typeface="Arial"/>
                    <a:cs typeface="Arial"/>
                  </a:rPr>
                  <a:t> </a:t>
                </a:r>
                <a:r>
                  <a:rPr lang="en-US" sz="1000" spc="-5" dirty="0">
                    <a:latin typeface="Arial"/>
                    <a:cs typeface="Arial"/>
                  </a:rPr>
                  <a:t>set</a:t>
                </a:r>
                <a:endParaRPr lang="en-US" sz="1000" dirty="0">
                  <a:latin typeface="Arial"/>
                  <a:cs typeface="Arial"/>
                </a:endParaRPr>
              </a:p>
              <a:p>
                <a:pPr marL="12700">
                  <a:lnSpc>
                    <a:spcPts val="1195"/>
                  </a:lnSpc>
                </a:pPr>
                <a14:m>
                  <m:oMath xmlns:m="http://schemas.openxmlformats.org/officeDocument/2006/math">
                    <m:r>
                      <a:rPr lang="en-US" altLang="zh-TW" sz="1000" i="1" spc="-5" dirty="0" smtClean="0">
                        <a:latin typeface="Cambria Math" panose="02040503050406030204" pitchFamily="18" charset="0"/>
                        <a:cs typeface="Arial"/>
                      </a:rPr>
                      <m:t>𝑋</m:t>
                    </m:r>
                    <m:r>
                      <a:rPr lang="en-US" altLang="zh-TW" sz="1000" i="1" spc="-25" dirty="0">
                        <a:latin typeface="Cambria Math" panose="02040503050406030204" pitchFamily="18" charset="0"/>
                        <a:cs typeface="Lucida Sans Unicode"/>
                      </a:rPr>
                      <m:t>⊆ </m:t>
                    </m:r>
                    <m:r>
                      <a:rPr lang="en-US" altLang="zh-TW" sz="1000" i="1" spc="-25" dirty="0" smtClean="0">
                        <a:latin typeface="Cambria Math" panose="02040503050406030204" pitchFamily="18" charset="0"/>
                        <a:cs typeface="Lucida Sans Unicode"/>
                      </a:rPr>
                      <m:t>𝔩</m:t>
                    </m:r>
                    <m:r>
                      <a:rPr lang="en-US" altLang="zh-TW" sz="1000" i="1" spc="250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</m:oMath>
                </a14:m>
                <a:r>
                  <a:rPr lang="en-US" sz="1000" spc="-10" dirty="0">
                    <a:latin typeface="Arial"/>
                    <a:cs typeface="Arial"/>
                  </a:rPr>
                  <a:t>is called </a:t>
                </a:r>
                <a:r>
                  <a:rPr lang="en-US" sz="1000" spc="-5" dirty="0">
                    <a:latin typeface="Arial"/>
                    <a:cs typeface="Arial"/>
                  </a:rPr>
                  <a:t>an </a:t>
                </a:r>
                <a:r>
                  <a:rPr lang="en-US" sz="1000" i="1" spc="-10" dirty="0">
                    <a:latin typeface="Arial"/>
                    <a:cs typeface="Arial"/>
                  </a:rPr>
                  <a:t>itemset</a:t>
                </a:r>
                <a:r>
                  <a:rPr lang="en-US" sz="1000" spc="-10" dirty="0">
                    <a:latin typeface="Arial"/>
                    <a:cs typeface="Arial"/>
                  </a:rPr>
                  <a:t>. </a:t>
                </a:r>
                <a:r>
                  <a:rPr lang="en-US" sz="1000" spc="-5" dirty="0">
                    <a:latin typeface="Arial"/>
                    <a:cs typeface="Arial"/>
                  </a:rPr>
                  <a:t>An </a:t>
                </a:r>
                <a:r>
                  <a:rPr lang="en-US" sz="1000" spc="-10" dirty="0">
                    <a:latin typeface="Arial"/>
                    <a:cs typeface="Arial"/>
                  </a:rPr>
                  <a:t>itemset </a:t>
                </a:r>
                <a:r>
                  <a:rPr lang="en-US" sz="1000" spc="-5" dirty="0">
                    <a:latin typeface="Arial"/>
                    <a:cs typeface="Arial"/>
                  </a:rPr>
                  <a:t>of </a:t>
                </a:r>
                <a:r>
                  <a:rPr lang="en-US" sz="1000" spc="-10" dirty="0">
                    <a:latin typeface="Arial"/>
                    <a:cs typeface="Arial"/>
                  </a:rPr>
                  <a:t>cardinality </a:t>
                </a:r>
                <a:r>
                  <a:rPr lang="en-US" sz="1000" spc="-5" dirty="0">
                    <a:latin typeface="Arial"/>
                    <a:cs typeface="Arial"/>
                  </a:rPr>
                  <a:t>(or </a:t>
                </a:r>
                <a:r>
                  <a:rPr lang="en-US" sz="1000" spc="-10" dirty="0">
                    <a:latin typeface="Arial"/>
                    <a:cs typeface="Arial"/>
                  </a:rPr>
                  <a:t>size) </a:t>
                </a:r>
                <a:r>
                  <a:rPr lang="en-US" sz="1000" i="1" spc="-5" dirty="0">
                    <a:latin typeface="Arial"/>
                    <a:cs typeface="Arial"/>
                  </a:rPr>
                  <a:t>k </a:t>
                </a:r>
                <a:r>
                  <a:rPr lang="en-US" sz="1000" spc="-10" dirty="0">
                    <a:latin typeface="Arial"/>
                    <a:cs typeface="Arial"/>
                  </a:rPr>
                  <a:t>is called</a:t>
                </a:r>
                <a:r>
                  <a:rPr lang="en-US" sz="1000" spc="-30" dirty="0">
                    <a:latin typeface="Arial"/>
                    <a:cs typeface="Arial"/>
                  </a:rPr>
                  <a:t> </a:t>
                </a:r>
                <a:r>
                  <a:rPr lang="en-US" sz="1000" spc="-5" dirty="0">
                    <a:latin typeface="Arial"/>
                    <a:cs typeface="Arial"/>
                  </a:rPr>
                  <a:t>a</a:t>
                </a:r>
                <a:endParaRPr lang="en-US" sz="1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ts val="1200"/>
                  </a:lnSpc>
                  <a:spcBef>
                    <a:spcPts val="35"/>
                  </a:spcBef>
                </a:pPr>
                <a:r>
                  <a:rPr lang="en-US" sz="1000" i="1" spc="-5" dirty="0">
                    <a:latin typeface="Arial"/>
                    <a:cs typeface="Arial"/>
                  </a:rPr>
                  <a:t>k </a:t>
                </a:r>
                <a:r>
                  <a:rPr lang="en-US" sz="1000" spc="-10" dirty="0">
                    <a:latin typeface="Arial"/>
                    <a:cs typeface="Arial"/>
                  </a:rPr>
                  <a:t>-itemset. Further, </a:t>
                </a:r>
                <a:r>
                  <a:rPr lang="en-US" sz="1000" spc="-15" dirty="0">
                    <a:latin typeface="Arial"/>
                    <a:cs typeface="Arial"/>
                  </a:rPr>
                  <a:t>we </a:t>
                </a:r>
                <a:r>
                  <a:rPr lang="en-US" sz="1000" spc="-10" dirty="0">
                    <a:latin typeface="Arial"/>
                    <a:cs typeface="Arial"/>
                  </a:rPr>
                  <a:t>denote </a:t>
                </a:r>
                <a:r>
                  <a:rPr lang="en-US" sz="1000" spc="-20" dirty="0">
                    <a:latin typeface="Arial"/>
                    <a:cs typeface="Arial"/>
                  </a:rPr>
                  <a:t>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TW" sz="1000" i="1" spc="-2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ar-AE" altLang="zh-TW" sz="1000" i="1" spc="-2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𝔩</m:t>
                        </m:r>
                      </m:e>
                      <m:sup>
                        <m:d>
                          <m:dPr>
                            <m:ctrlPr>
                              <a:rPr lang="ar-AE" altLang="zh-TW" sz="1000" i="1" spc="-2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ar-AE" altLang="zh-TW" sz="1000" b="0" i="1" spc="-20" smtClean="0"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000" spc="-10" dirty="0">
                    <a:latin typeface="Arial"/>
                    <a:cs typeface="Arial"/>
                  </a:rPr>
                  <a:t> the </a:t>
                </a:r>
                <a:r>
                  <a:rPr lang="en-US" sz="1000" spc="-5" dirty="0">
                    <a:latin typeface="Arial"/>
                    <a:cs typeface="Arial"/>
                  </a:rPr>
                  <a:t>set of </a:t>
                </a:r>
                <a:r>
                  <a:rPr lang="en-US" sz="1000" spc="-10" dirty="0">
                    <a:latin typeface="Arial"/>
                    <a:cs typeface="Arial"/>
                  </a:rPr>
                  <a:t>all </a:t>
                </a:r>
                <a:r>
                  <a:rPr lang="en-US" sz="1000" i="1" spc="-5" dirty="0">
                    <a:latin typeface="Arial"/>
                    <a:cs typeface="Arial"/>
                  </a:rPr>
                  <a:t>k </a:t>
                </a:r>
                <a:r>
                  <a:rPr lang="en-US" sz="1000" spc="-10" dirty="0">
                    <a:latin typeface="Arial"/>
                    <a:cs typeface="Arial"/>
                  </a:rPr>
                  <a:t>-itemsets, that is, </a:t>
                </a:r>
                <a:r>
                  <a:rPr lang="en-US" sz="1000" spc="-5" dirty="0">
                    <a:latin typeface="Arial"/>
                    <a:cs typeface="Arial"/>
                  </a:rPr>
                  <a:t>subsets  of </a:t>
                </a:r>
                <a14:m>
                  <m:oMath xmlns:m="http://schemas.openxmlformats.org/officeDocument/2006/math">
                    <m:r>
                      <a:rPr lang="en-US" sz="1000" i="1" spc="25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𝔩</m:t>
                    </m:r>
                  </m:oMath>
                </a14:m>
                <a:r>
                  <a:rPr lang="en-US" sz="1000" spc="-130" dirty="0">
                    <a:latin typeface="Lucida Sans Unicode"/>
                    <a:cs typeface="Lucida Sans Unicode"/>
                  </a:rPr>
                  <a:t> </a:t>
                </a:r>
                <a:r>
                  <a:rPr lang="en-US" sz="1000" spc="-10" dirty="0">
                    <a:latin typeface="Arial"/>
                    <a:cs typeface="Arial"/>
                  </a:rPr>
                  <a:t>with size </a:t>
                </a:r>
                <a:r>
                  <a:rPr lang="en-US" sz="1000" i="1" spc="-5" dirty="0">
                    <a:latin typeface="Arial"/>
                    <a:cs typeface="Arial"/>
                  </a:rPr>
                  <a:t>k </a:t>
                </a:r>
                <a:r>
                  <a:rPr lang="en-US" sz="1000" spc="-5" dirty="0">
                    <a:latin typeface="Arial"/>
                    <a:cs typeface="Arial"/>
                  </a:rPr>
                  <a:t>.</a:t>
                </a:r>
                <a:endParaRPr lang="en-US" sz="1000" dirty="0">
                  <a:latin typeface="Arial"/>
                  <a:cs typeface="Arial"/>
                </a:endParaRPr>
              </a:p>
              <a:p>
                <a:pPr marL="12700" marR="17780" algn="just">
                  <a:lnSpc>
                    <a:spcPct val="100000"/>
                  </a:lnSpc>
                  <a:spcBef>
                    <a:spcPts val="545"/>
                  </a:spcBef>
                </a:pPr>
                <a:r>
                  <a:rPr lang="en-US" sz="1000" b="1" spc="-5" dirty="0">
                    <a:latin typeface="Arial"/>
                    <a:cs typeface="Arial"/>
                  </a:rPr>
                  <a:t>Tidsets:</a:t>
                </a:r>
                <a:r>
                  <a:rPr lang="en-US" sz="1000" b="1" spc="60" dirty="0">
                    <a:latin typeface="Arial"/>
                    <a:cs typeface="Arial"/>
                  </a:rPr>
                  <a:t> </a:t>
                </a:r>
                <a:r>
                  <a:rPr lang="en-US" sz="1000" spc="-10" dirty="0">
                    <a:latin typeface="Arial"/>
                    <a:cs typeface="Arial"/>
                  </a:rPr>
                  <a:t>Let</a:t>
                </a:r>
                <a:r>
                  <a:rPr lang="en-US" sz="100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i="1" spc="-2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𝒯</m:t>
                    </m:r>
                    <m:r>
                      <a:rPr lang="en-US" sz="1000" i="1" spc="-25" dirty="0">
                        <a:latin typeface="Cambria Math" panose="02040503050406030204" pitchFamily="18" charset="0"/>
                        <a:cs typeface="Lucida Sans Unicode"/>
                      </a:rPr>
                      <m:t>=</m:t>
                    </m:r>
                    <m:r>
                      <a:rPr lang="en-US" sz="1000" i="1" spc="-45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n-US" sz="1000" i="1" spc="35" dirty="0">
                        <a:latin typeface="Cambria Math" panose="02040503050406030204" pitchFamily="18" charset="0"/>
                        <a:cs typeface="Lucida Sans Unicode"/>
                      </a:rPr>
                      <m:t>{</m:t>
                    </m:r>
                    <m:r>
                      <a:rPr lang="en-US" sz="1000" i="1" spc="35" dirty="0">
                        <a:latin typeface="Cambria Math" panose="02040503050406030204" pitchFamily="18" charset="0"/>
                        <a:cs typeface="Arial"/>
                      </a:rPr>
                      <m:t>𝑡</m:t>
                    </m:r>
                    <m:r>
                      <a:rPr lang="en-US" sz="1050" i="1" spc="52" baseline="-11904" dirty="0">
                        <a:latin typeface="Cambria Math" panose="02040503050406030204" pitchFamily="18" charset="0"/>
                        <a:cs typeface="Arial"/>
                      </a:rPr>
                      <m:t>1</m:t>
                    </m:r>
                    <m:r>
                      <a:rPr lang="en-US" sz="1000" i="1" spc="35" dirty="0">
                        <a:latin typeface="Cambria Math" panose="02040503050406030204" pitchFamily="18" charset="0"/>
                        <a:cs typeface="Lucida Sans Unicode"/>
                      </a:rPr>
                      <m:t>,</m:t>
                    </m:r>
                    <m:r>
                      <a:rPr lang="en-US" sz="1000" i="1" spc="-150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n-US" sz="1000" i="1" dirty="0">
                        <a:latin typeface="Cambria Math" panose="02040503050406030204" pitchFamily="18" charset="0"/>
                        <a:cs typeface="Arial"/>
                      </a:rPr>
                      <m:t>𝑡</m:t>
                    </m:r>
                    <m:r>
                      <a:rPr lang="en-US" sz="1050" i="1" baseline="-11904" dirty="0">
                        <a:latin typeface="Cambria Math" panose="02040503050406030204" pitchFamily="18" charset="0"/>
                        <a:cs typeface="Arial"/>
                      </a:rPr>
                      <m:t>2</m:t>
                    </m:r>
                    <m:r>
                      <a:rPr lang="en-US" sz="1000" i="1" dirty="0">
                        <a:latin typeface="Cambria Math" panose="02040503050406030204" pitchFamily="18" charset="0"/>
                        <a:cs typeface="Lucida Sans Unicode"/>
                      </a:rPr>
                      <m:t>,</m:t>
                    </m:r>
                    <m:r>
                      <a:rPr lang="en-US" sz="1000" i="1" spc="-150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n-US" sz="1000" i="1" spc="-45" dirty="0">
                        <a:latin typeface="Cambria Math" panose="02040503050406030204" pitchFamily="18" charset="0"/>
                        <a:cs typeface="Lucida Sans Unicode"/>
                      </a:rPr>
                      <m:t>.</m:t>
                    </m:r>
                    <m:r>
                      <a:rPr lang="en-US" sz="1000" i="1" spc="-150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n-US" sz="1000" i="1" spc="-45" dirty="0">
                        <a:latin typeface="Cambria Math" panose="02040503050406030204" pitchFamily="18" charset="0"/>
                        <a:cs typeface="Lucida Sans Unicode"/>
                      </a:rPr>
                      <m:t>.</m:t>
                    </m:r>
                    <m:r>
                      <a:rPr lang="en-US" sz="1000" i="1" spc="-150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n-US" sz="1000" i="1" spc="-45" dirty="0">
                        <a:latin typeface="Cambria Math" panose="02040503050406030204" pitchFamily="18" charset="0"/>
                        <a:cs typeface="Lucida Sans Unicode"/>
                      </a:rPr>
                      <m:t>.</m:t>
                    </m:r>
                    <m:r>
                      <a:rPr lang="en-US" sz="1000" i="1" spc="-165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n-US" sz="1000" i="1" spc="-45" dirty="0">
                        <a:latin typeface="Cambria Math" panose="02040503050406030204" pitchFamily="18" charset="0"/>
                        <a:cs typeface="Lucida Sans Unicode"/>
                      </a:rPr>
                      <m:t>,</m:t>
                    </m:r>
                    <m:r>
                      <a:rPr lang="en-US" sz="1000" i="1" spc="-150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n-US" sz="1000" i="1" spc="-5" dirty="0">
                        <a:latin typeface="Cambria Math" panose="02040503050406030204" pitchFamily="18" charset="0"/>
                        <a:cs typeface="Arial"/>
                      </a:rPr>
                      <m:t>𝑡</m:t>
                    </m:r>
                    <m:r>
                      <a:rPr lang="en-US" sz="1050" i="1" spc="-7" baseline="-11904" dirty="0">
                        <a:latin typeface="Cambria Math" panose="02040503050406030204" pitchFamily="18" charset="0"/>
                        <a:cs typeface="Arial"/>
                      </a:rPr>
                      <m:t>𝑛</m:t>
                    </m:r>
                    <m:r>
                      <a:rPr lang="en-US" sz="1050" i="1" spc="-195" baseline="-11904" dirty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1000" i="1" spc="165" dirty="0">
                        <a:latin typeface="Cambria Math" panose="02040503050406030204" pitchFamily="18" charset="0"/>
                        <a:cs typeface="Lucida Sans Unicode"/>
                      </a:rPr>
                      <m:t>}</m:t>
                    </m:r>
                    <m:r>
                      <a:rPr lang="en-US" sz="1000" i="1" spc="-45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</m:oMath>
                </a14:m>
                <a:r>
                  <a:rPr lang="en-US" sz="1000" spc="-5" dirty="0">
                    <a:latin typeface="Arial"/>
                    <a:cs typeface="Arial"/>
                  </a:rPr>
                  <a:t>be</a:t>
                </a:r>
                <a:r>
                  <a:rPr lang="en-US" sz="1000" spc="5" dirty="0">
                    <a:latin typeface="Arial"/>
                    <a:cs typeface="Arial"/>
                  </a:rPr>
                  <a:t> </a:t>
                </a:r>
                <a:r>
                  <a:rPr lang="en-US" sz="1000" spc="-10" dirty="0">
                    <a:latin typeface="Arial"/>
                    <a:cs typeface="Arial"/>
                  </a:rPr>
                  <a:t>another</a:t>
                </a:r>
                <a:r>
                  <a:rPr lang="en-US" sz="1000" spc="0" dirty="0">
                    <a:latin typeface="Arial"/>
                    <a:cs typeface="Arial"/>
                  </a:rPr>
                  <a:t> </a:t>
                </a:r>
                <a:r>
                  <a:rPr lang="en-US" sz="1000" spc="-5" dirty="0">
                    <a:latin typeface="Arial"/>
                    <a:cs typeface="Arial"/>
                  </a:rPr>
                  <a:t>set</a:t>
                </a:r>
                <a:r>
                  <a:rPr lang="en-US" sz="1000" dirty="0">
                    <a:latin typeface="Arial"/>
                    <a:cs typeface="Arial"/>
                  </a:rPr>
                  <a:t> </a:t>
                </a:r>
                <a:r>
                  <a:rPr lang="en-US" sz="1000" spc="-5" dirty="0">
                    <a:latin typeface="Arial"/>
                    <a:cs typeface="Arial"/>
                  </a:rPr>
                  <a:t>of</a:t>
                </a:r>
                <a:r>
                  <a:rPr lang="en-US" sz="1000" spc="5" dirty="0">
                    <a:latin typeface="Arial"/>
                    <a:cs typeface="Arial"/>
                  </a:rPr>
                  <a:t> </a:t>
                </a:r>
                <a:r>
                  <a:rPr lang="en-US" sz="1000" spc="-10" dirty="0">
                    <a:latin typeface="Arial"/>
                    <a:cs typeface="Arial"/>
                  </a:rPr>
                  <a:t>elements</a:t>
                </a:r>
                <a:r>
                  <a:rPr lang="en-US" sz="1000" spc="0" dirty="0">
                    <a:latin typeface="Arial"/>
                    <a:cs typeface="Arial"/>
                  </a:rPr>
                  <a:t> </a:t>
                </a:r>
                <a:r>
                  <a:rPr lang="en-US" sz="1000" spc="-10" dirty="0">
                    <a:latin typeface="Arial"/>
                    <a:cs typeface="Arial"/>
                  </a:rPr>
                  <a:t>called</a:t>
                </a:r>
                <a:r>
                  <a:rPr lang="en-US" sz="1000" spc="5" dirty="0">
                    <a:latin typeface="Arial"/>
                    <a:cs typeface="Arial"/>
                  </a:rPr>
                  <a:t> </a:t>
                </a:r>
                <a:r>
                  <a:rPr lang="en-US" sz="1000" spc="-10" dirty="0">
                    <a:latin typeface="Arial"/>
                    <a:cs typeface="Arial"/>
                  </a:rPr>
                  <a:t>transaction  identifiers </a:t>
                </a:r>
                <a:r>
                  <a:rPr lang="en-US" sz="1000" spc="-5" dirty="0">
                    <a:latin typeface="Arial"/>
                    <a:cs typeface="Arial"/>
                  </a:rPr>
                  <a:t>or </a:t>
                </a:r>
                <a:r>
                  <a:rPr lang="en-US" sz="1000" i="1" spc="-10" dirty="0">
                    <a:latin typeface="Arial"/>
                    <a:cs typeface="Arial"/>
                  </a:rPr>
                  <a:t>tids</a:t>
                </a:r>
                <a:r>
                  <a:rPr lang="en-US" sz="1000" spc="-10" dirty="0">
                    <a:latin typeface="Arial"/>
                    <a:cs typeface="Arial"/>
                  </a:rPr>
                  <a:t>. </a:t>
                </a:r>
                <a:r>
                  <a:rPr lang="en-US" sz="1000" spc="-5" dirty="0">
                    <a:latin typeface="Arial"/>
                    <a:cs typeface="Arial"/>
                  </a:rPr>
                  <a:t>A set </a:t>
                </a:r>
                <a14:m>
                  <m:oMath xmlns:m="http://schemas.openxmlformats.org/officeDocument/2006/math">
                    <m:r>
                      <a:rPr lang="en-US" sz="1000" i="1" spc="-5" dirty="0" smtClean="0">
                        <a:latin typeface="Cambria Math" panose="02040503050406030204" pitchFamily="18" charset="0"/>
                        <a:cs typeface="Arial"/>
                      </a:rPr>
                      <m:t>𝑇</m:t>
                    </m:r>
                    <m:r>
                      <a:rPr lang="en-US" sz="1000" i="1" spc="-5" dirty="0" smtClean="0">
                        <a:latin typeface="Cambria Math" panose="02040503050406030204" pitchFamily="18" charset="0"/>
                        <a:cs typeface="Arial"/>
                      </a:rPr>
                      <m:t> ⊆ </m:t>
                    </m:r>
                    <m:r>
                      <a:rPr lang="en-US" sz="1000" i="1" spc="-2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𝒯</m:t>
                    </m:r>
                    <m:r>
                      <a:rPr lang="en-US" sz="1000" i="1" spc="-95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</m:oMath>
                </a14:m>
                <a:r>
                  <a:rPr lang="en-US" sz="1000" spc="-10" dirty="0">
                    <a:latin typeface="Arial"/>
                    <a:cs typeface="Arial"/>
                  </a:rPr>
                  <a:t>is called </a:t>
                </a:r>
                <a:r>
                  <a:rPr lang="en-US" sz="1000" spc="-5" dirty="0">
                    <a:latin typeface="Arial"/>
                    <a:cs typeface="Arial"/>
                  </a:rPr>
                  <a:t>a </a:t>
                </a:r>
                <a:r>
                  <a:rPr lang="en-US" sz="1000" i="1" spc="-10" dirty="0">
                    <a:latin typeface="Arial"/>
                    <a:cs typeface="Arial"/>
                  </a:rPr>
                  <a:t>tidset</a:t>
                </a:r>
                <a:r>
                  <a:rPr lang="en-US" sz="1000" spc="-10" dirty="0">
                    <a:latin typeface="Arial"/>
                    <a:cs typeface="Arial"/>
                  </a:rPr>
                  <a:t>. Itemsets and tidsets </a:t>
                </a:r>
                <a:r>
                  <a:rPr lang="en-US" sz="1000" spc="-5" dirty="0">
                    <a:latin typeface="Arial"/>
                    <a:cs typeface="Arial"/>
                  </a:rPr>
                  <a:t>are </a:t>
                </a:r>
                <a:r>
                  <a:rPr lang="en-US" sz="1000" spc="-10" dirty="0">
                    <a:latin typeface="Arial"/>
                    <a:cs typeface="Arial"/>
                  </a:rPr>
                  <a:t>kept  </a:t>
                </a:r>
                <a:r>
                  <a:rPr lang="en-US" sz="1000" dirty="0">
                    <a:latin typeface="Arial"/>
                    <a:cs typeface="Arial"/>
                  </a:rPr>
                  <a:t>sorted </a:t>
                </a:r>
                <a:r>
                  <a:rPr lang="en-US" sz="1000" spc="-10" dirty="0">
                    <a:latin typeface="Arial"/>
                    <a:cs typeface="Arial"/>
                  </a:rPr>
                  <a:t>in lexicographic</a:t>
                </a:r>
                <a:r>
                  <a:rPr lang="en-US" sz="1000" spc="0" dirty="0">
                    <a:latin typeface="Arial"/>
                    <a:cs typeface="Arial"/>
                  </a:rPr>
                  <a:t> </a:t>
                </a:r>
                <a:r>
                  <a:rPr lang="en-US" sz="1000" spc="-15" dirty="0">
                    <a:latin typeface="Arial"/>
                    <a:cs typeface="Arial"/>
                  </a:rPr>
                  <a:t>order.</a:t>
                </a:r>
                <a:endParaRPr lang="en-US" sz="1000" dirty="0">
                  <a:latin typeface="Arial"/>
                  <a:cs typeface="Arial"/>
                </a:endParaRPr>
              </a:p>
              <a:p>
                <a:pPr marL="12700" marR="232410">
                  <a:lnSpc>
                    <a:spcPct val="100000"/>
                  </a:lnSpc>
                  <a:spcBef>
                    <a:spcPts val="585"/>
                  </a:spcBef>
                </a:pPr>
                <a:r>
                  <a:rPr lang="en-US" sz="1000" b="1" spc="-15" dirty="0">
                    <a:latin typeface="Arial"/>
                    <a:cs typeface="Arial"/>
                  </a:rPr>
                  <a:t>Transactions: </a:t>
                </a:r>
                <a:r>
                  <a:rPr lang="en-US" sz="1000" spc="-5" dirty="0">
                    <a:latin typeface="Arial"/>
                    <a:cs typeface="Arial"/>
                  </a:rPr>
                  <a:t>A </a:t>
                </a:r>
                <a:r>
                  <a:rPr lang="en-US" sz="1000" i="1" spc="-10" dirty="0">
                    <a:latin typeface="Arial"/>
                    <a:cs typeface="Arial"/>
                  </a:rPr>
                  <a:t>transaction </a:t>
                </a:r>
                <a:r>
                  <a:rPr lang="en-US" sz="1000" spc="-10" dirty="0">
                    <a:latin typeface="Arial"/>
                    <a:cs typeface="Arial"/>
                  </a:rPr>
                  <a:t>is </a:t>
                </a:r>
                <a:r>
                  <a:rPr lang="en-US" sz="1000" spc="-5" dirty="0">
                    <a:latin typeface="Arial"/>
                    <a:cs typeface="Arial"/>
                  </a:rPr>
                  <a:t>a </a:t>
                </a:r>
                <a:r>
                  <a:rPr lang="en-US" sz="1000" spc="-10" dirty="0">
                    <a:latin typeface="Arial"/>
                    <a:cs typeface="Arial"/>
                  </a:rPr>
                  <a:t>tuple </a:t>
                </a:r>
                <a:r>
                  <a:rPr lang="en-US" sz="1000" spc="-5" dirty="0">
                    <a:latin typeface="Arial"/>
                    <a:cs typeface="Arial"/>
                  </a:rPr>
                  <a:t>of </a:t>
                </a:r>
                <a:r>
                  <a:rPr lang="en-US" sz="1000" spc="-10" dirty="0">
                    <a:latin typeface="Arial"/>
                    <a:cs typeface="Arial"/>
                  </a:rPr>
                  <a:t>the </a:t>
                </a:r>
                <a:r>
                  <a:rPr lang="en-US" sz="1000" spc="-5" dirty="0">
                    <a:latin typeface="Arial"/>
                    <a:cs typeface="Arial"/>
                  </a:rPr>
                  <a:t>form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TW" sz="1000" i="1" spc="25" dirty="0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dPr>
                      <m:e>
                        <m:r>
                          <a:rPr lang="en-US" altLang="zh-TW" sz="1000" b="0" i="1" spc="25" dirty="0" smtClean="0">
                            <a:latin typeface="Cambria Math" panose="02040503050406030204" pitchFamily="18" charset="0"/>
                            <a:cs typeface="Lucida Sans Unicode"/>
                          </a:rPr>
                          <m:t>𝑡</m:t>
                        </m:r>
                        <m:r>
                          <a:rPr lang="en-US" altLang="zh-TW" sz="1000" b="0" i="1" spc="25" dirty="0" smtClean="0">
                            <a:latin typeface="Cambria Math" panose="02040503050406030204" pitchFamily="18" charset="0"/>
                            <a:cs typeface="Lucida Sans Unicode"/>
                          </a:rPr>
                          <m:t>,</m:t>
                        </m:r>
                        <m:r>
                          <a:rPr lang="en-US" altLang="zh-TW" sz="1000" b="0" i="1" spc="25" dirty="0" smtClean="0">
                            <a:latin typeface="Cambria Math" panose="02040503050406030204" pitchFamily="18" charset="0"/>
                            <a:cs typeface="Lucida Sans Unicode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1000" spc="25" dirty="0">
                    <a:latin typeface="Arial"/>
                    <a:cs typeface="Arial"/>
                  </a:rPr>
                  <a:t>, </a:t>
                </a:r>
                <a:r>
                  <a:rPr lang="en-US" sz="1000" spc="-5" dirty="0">
                    <a:latin typeface="Arial"/>
                    <a:cs typeface="Arial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000" i="1" spc="-5" dirty="0" smtClean="0">
                        <a:latin typeface="Cambria Math" panose="02040503050406030204" pitchFamily="18" charset="0"/>
                        <a:cs typeface="Arial"/>
                      </a:rPr>
                      <m:t>𝑡</m:t>
                    </m:r>
                    <m:r>
                      <a:rPr lang="en-US" sz="1000" i="1" spc="-5" dirty="0" smtClean="0">
                        <a:latin typeface="Cambria Math" panose="02040503050406030204" pitchFamily="18" charset="0"/>
                        <a:cs typeface="Arial"/>
                      </a:rPr>
                      <m:t> ∈ </m:t>
                    </m:r>
                    <m:r>
                      <a:rPr lang="en-US" sz="1000" i="1" spc="-13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𝒯</m:t>
                    </m:r>
                    <m:r>
                      <a:rPr lang="en-US" sz="1000" i="1" spc="-95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</m:oMath>
                </a14:m>
                <a:r>
                  <a:rPr lang="en-US" sz="1000" spc="-10" dirty="0">
                    <a:latin typeface="Arial"/>
                    <a:cs typeface="Arial"/>
                  </a:rPr>
                  <a:t> is </a:t>
                </a:r>
                <a:r>
                  <a:rPr lang="en-US" sz="1000" spc="-5" dirty="0">
                    <a:latin typeface="Arial"/>
                    <a:cs typeface="Arial"/>
                  </a:rPr>
                  <a:t>a  </a:t>
                </a:r>
                <a:r>
                  <a:rPr lang="en-US" sz="1000" spc="-10" dirty="0">
                    <a:latin typeface="Arial"/>
                    <a:cs typeface="Arial"/>
                  </a:rPr>
                  <a:t>unique transaction </a:t>
                </a:r>
                <a:r>
                  <a:rPr lang="en-US" sz="1000" spc="-15" dirty="0">
                    <a:latin typeface="Arial"/>
                    <a:cs typeface="Arial"/>
                  </a:rPr>
                  <a:t>identifier, </a:t>
                </a:r>
                <a:r>
                  <a:rPr lang="en-US" sz="1000" spc="-10" dirty="0">
                    <a:latin typeface="Arial"/>
                    <a:cs typeface="Arial"/>
                  </a:rPr>
                  <a:t>and </a:t>
                </a:r>
                <a:r>
                  <a:rPr lang="en-US" sz="1000" i="1" spc="-5" dirty="0">
                    <a:latin typeface="Arial"/>
                    <a:cs typeface="Arial"/>
                  </a:rPr>
                  <a:t>X </a:t>
                </a:r>
                <a:r>
                  <a:rPr lang="en-US" sz="1000" spc="-10" dirty="0">
                    <a:latin typeface="Arial"/>
                    <a:cs typeface="Arial"/>
                  </a:rPr>
                  <a:t>is </a:t>
                </a:r>
                <a:r>
                  <a:rPr lang="en-US" sz="1000" spc="-5" dirty="0">
                    <a:latin typeface="Arial"/>
                    <a:cs typeface="Arial"/>
                  </a:rPr>
                  <a:t>an</a:t>
                </a:r>
                <a:r>
                  <a:rPr lang="en-US" sz="1000" spc="-65" dirty="0">
                    <a:latin typeface="Arial"/>
                    <a:cs typeface="Arial"/>
                  </a:rPr>
                  <a:t> </a:t>
                </a:r>
                <a:r>
                  <a:rPr lang="en-US" sz="1000" spc="-10" dirty="0">
                    <a:latin typeface="Arial"/>
                    <a:cs typeface="Arial"/>
                  </a:rPr>
                  <a:t>itemset.</a:t>
                </a:r>
                <a:endParaRPr lang="en-US" sz="1000" dirty="0">
                  <a:latin typeface="Arial"/>
                  <a:cs typeface="Arial"/>
                </a:endParaRPr>
              </a:p>
              <a:p>
                <a:pPr marL="12700" marR="259715" indent="-635">
                  <a:lnSpc>
                    <a:spcPct val="100000"/>
                  </a:lnSpc>
                  <a:spcBef>
                    <a:spcPts val="585"/>
                  </a:spcBef>
                </a:pPr>
                <a:r>
                  <a:rPr lang="en-US" sz="1000" b="1" spc="-5" dirty="0">
                    <a:latin typeface="Arial"/>
                    <a:cs typeface="Arial"/>
                  </a:rPr>
                  <a:t>Database: </a:t>
                </a:r>
                <a:r>
                  <a:rPr lang="en-US" sz="1000" spc="-5" dirty="0">
                    <a:latin typeface="Arial"/>
                    <a:cs typeface="Arial"/>
                  </a:rPr>
                  <a:t>A binary </a:t>
                </a:r>
                <a:r>
                  <a:rPr lang="en-US" sz="1000" spc="-10" dirty="0">
                    <a:latin typeface="Arial"/>
                    <a:cs typeface="Arial"/>
                  </a:rPr>
                  <a:t>database </a:t>
                </a:r>
                <a:r>
                  <a:rPr lang="en-US" sz="1000" b="1" spc="-5" dirty="0">
                    <a:latin typeface="Arial"/>
                    <a:cs typeface="Arial"/>
                  </a:rPr>
                  <a:t>D </a:t>
                </a:r>
                <a:r>
                  <a:rPr lang="en-US" sz="1000" spc="-10" dirty="0">
                    <a:latin typeface="Arial"/>
                    <a:cs typeface="Arial"/>
                  </a:rPr>
                  <a:t>is </a:t>
                </a:r>
                <a:r>
                  <a:rPr lang="en-US" sz="1000" spc="-5" dirty="0">
                    <a:latin typeface="Arial"/>
                    <a:cs typeface="Arial"/>
                  </a:rPr>
                  <a:t>a binary </a:t>
                </a:r>
                <a:r>
                  <a:rPr lang="en-US" sz="1000" spc="-10" dirty="0">
                    <a:latin typeface="Arial"/>
                    <a:cs typeface="Arial"/>
                  </a:rPr>
                  <a:t>relation </a:t>
                </a:r>
                <a:r>
                  <a:rPr lang="en-US" sz="1000" spc="-5" dirty="0">
                    <a:latin typeface="Arial"/>
                    <a:cs typeface="Arial"/>
                  </a:rPr>
                  <a:t>on </a:t>
                </a:r>
                <a:r>
                  <a:rPr lang="en-US" sz="1000" spc="-10" dirty="0">
                    <a:latin typeface="Arial"/>
                    <a:cs typeface="Arial"/>
                  </a:rPr>
                  <a:t>the </a:t>
                </a:r>
                <a:r>
                  <a:rPr lang="en-US" sz="1000" spc="-5" dirty="0">
                    <a:latin typeface="Arial"/>
                    <a:cs typeface="Arial"/>
                  </a:rPr>
                  <a:t>set of </a:t>
                </a:r>
                <a:r>
                  <a:rPr lang="en-US" sz="1000" spc="-10" dirty="0">
                    <a:latin typeface="Arial"/>
                    <a:cs typeface="Arial"/>
                  </a:rPr>
                  <a:t>tids and  items, that is, </a:t>
                </a:r>
                <a14:m>
                  <m:oMath xmlns:m="http://schemas.openxmlformats.org/officeDocument/2006/math">
                    <m:r>
                      <a:rPr lang="en-US" sz="1000" b="1" i="1" spc="-5" dirty="0" smtClean="0">
                        <a:latin typeface="Cambria Math" panose="02040503050406030204" pitchFamily="18" charset="0"/>
                        <a:cs typeface="Arial"/>
                      </a:rPr>
                      <m:t>𝑫</m:t>
                    </m:r>
                    <m:r>
                      <a:rPr lang="en-US" sz="1000" b="1" i="1" spc="-5" dirty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1000" i="1" spc="-25" dirty="0">
                        <a:latin typeface="Cambria Math" panose="02040503050406030204" pitchFamily="18" charset="0"/>
                        <a:cs typeface="Lucida Sans Unicode"/>
                      </a:rPr>
                      <m:t>⊆ </m:t>
                    </m:r>
                    <m:r>
                      <a:rPr lang="en-US" sz="1000" i="1" spc="-2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𝒯</m:t>
                    </m:r>
                    <m:r>
                      <a:rPr lang="en-US" sz="1000" i="1" spc="-95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n-US" sz="1000" i="1" spc="-25" dirty="0">
                        <a:latin typeface="Cambria Math" panose="02040503050406030204" pitchFamily="18" charset="0"/>
                        <a:cs typeface="Lucida Sans Unicode"/>
                      </a:rPr>
                      <m:t>× </m:t>
                    </m:r>
                    <m:r>
                      <a:rPr lang="en-US" sz="1000" i="1" spc="-2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𝔩</m:t>
                    </m:r>
                  </m:oMath>
                </a14:m>
                <a:r>
                  <a:rPr lang="en-US" sz="1000" spc="150" dirty="0">
                    <a:latin typeface="Arial"/>
                    <a:cs typeface="Arial"/>
                  </a:rPr>
                  <a:t>. </a:t>
                </a:r>
                <a:r>
                  <a:rPr lang="en-US" sz="1000" spc="-20" dirty="0">
                    <a:latin typeface="Arial"/>
                    <a:cs typeface="Arial"/>
                  </a:rPr>
                  <a:t>We </a:t>
                </a:r>
                <a:r>
                  <a:rPr lang="en-US" sz="1000" spc="-15" dirty="0">
                    <a:latin typeface="Arial"/>
                    <a:cs typeface="Arial"/>
                  </a:rPr>
                  <a:t>say </a:t>
                </a:r>
                <a:r>
                  <a:rPr lang="en-US" sz="1000" spc="-10" dirty="0">
                    <a:latin typeface="Arial"/>
                    <a:cs typeface="Arial"/>
                  </a:rPr>
                  <a:t>that tid </a:t>
                </a:r>
                <a14:m>
                  <m:oMath xmlns:m="http://schemas.openxmlformats.org/officeDocument/2006/math">
                    <m:r>
                      <a:rPr lang="en-US" sz="1000" i="1" spc="-5" dirty="0" smtClean="0">
                        <a:latin typeface="Cambria Math" panose="02040503050406030204" pitchFamily="18" charset="0"/>
                        <a:cs typeface="Arial"/>
                      </a:rPr>
                      <m:t>𝑡</m:t>
                    </m:r>
                    <m:r>
                      <a:rPr lang="en-US" sz="1000" i="1" spc="-5" dirty="0" smtClean="0">
                        <a:latin typeface="Cambria Math" panose="02040503050406030204" pitchFamily="18" charset="0"/>
                        <a:cs typeface="Arial"/>
                      </a:rPr>
                      <m:t> ∈ </m:t>
                    </m:r>
                    <m:r>
                      <a:rPr lang="en-US" sz="1000" i="1" spc="-13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𝒯</m:t>
                    </m:r>
                    <m:r>
                      <a:rPr lang="en-US" sz="1000" i="1" spc="-95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</m:oMath>
                </a14:m>
                <a:r>
                  <a:rPr lang="en-US" sz="1000" i="1" spc="-10" dirty="0">
                    <a:latin typeface="Arial"/>
                    <a:cs typeface="Arial"/>
                  </a:rPr>
                  <a:t>contains </a:t>
                </a:r>
                <a:r>
                  <a:rPr lang="en-US" sz="1000" spc="-10" dirty="0">
                    <a:latin typeface="Arial"/>
                    <a:cs typeface="Arial"/>
                  </a:rPr>
                  <a:t>item </a:t>
                </a:r>
                <a14:m>
                  <m:oMath xmlns:m="http://schemas.openxmlformats.org/officeDocument/2006/math">
                    <m:r>
                      <a:rPr lang="en-US" sz="1000" i="1" spc="-5" dirty="0" smtClean="0"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US" sz="1000" i="1" spc="-5" dirty="0" smtClean="0">
                        <a:latin typeface="Cambria Math" panose="02040503050406030204" pitchFamily="18" charset="0"/>
                        <a:cs typeface="Arial"/>
                      </a:rPr>
                      <m:t> ∈ </m:t>
                    </m:r>
                    <m:r>
                      <a:rPr lang="en-US" sz="1000" i="1" spc="-13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𝔩</m:t>
                    </m:r>
                    <m:r>
                      <a:rPr lang="en-US" sz="1000" i="1" spc="-75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</m:oMath>
                </a14:m>
                <a:r>
                  <a:rPr lang="en-US" sz="1000" spc="-10" dirty="0">
                    <a:latin typeface="Arial"/>
                    <a:cs typeface="Arial"/>
                  </a:rPr>
                  <a:t> iff</a:t>
                </a:r>
                <a:endParaRPr lang="en-US" sz="1000" dirty="0">
                  <a:latin typeface="Arial"/>
                  <a:cs typeface="Arial"/>
                </a:endParaRPr>
              </a:p>
              <a:p>
                <a:pPr marL="12700" marR="113664" indent="-635">
                  <a:lnSpc>
                    <a:spcPts val="1200"/>
                  </a:lnSpc>
                  <a:spcBef>
                    <a:spcPts val="25"/>
                  </a:spcBef>
                </a:pPr>
                <a14:m>
                  <m:oMath xmlns:m="http://schemas.openxmlformats.org/officeDocument/2006/math">
                    <m:r>
                      <a:rPr lang="en-US" sz="1000" i="1" spc="25" dirty="0" smtClean="0">
                        <a:latin typeface="Cambria Math" panose="02040503050406030204" pitchFamily="18" charset="0"/>
                        <a:cs typeface="Lucida Sans Unicode"/>
                      </a:rPr>
                      <m:t>(</m:t>
                    </m:r>
                    <m:r>
                      <a:rPr lang="en-US" sz="1000" i="1" spc="25" dirty="0">
                        <a:latin typeface="Cambria Math" panose="02040503050406030204" pitchFamily="18" charset="0"/>
                        <a:cs typeface="Arial"/>
                      </a:rPr>
                      <m:t>𝑡</m:t>
                    </m:r>
                    <m:r>
                      <a:rPr lang="en-US" sz="1000" i="1" spc="25" dirty="0">
                        <a:latin typeface="Cambria Math" panose="02040503050406030204" pitchFamily="18" charset="0"/>
                        <a:cs typeface="Lucida Sans Unicode"/>
                      </a:rPr>
                      <m:t>,</m:t>
                    </m:r>
                    <m:r>
                      <a:rPr lang="en-US" sz="1000" i="1" spc="-150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n-US" sz="1000" i="1" spc="-5" dirty="0"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US" sz="1000" i="1" spc="-180" dirty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1000" i="1" spc="55" dirty="0">
                        <a:latin typeface="Cambria Math" panose="02040503050406030204" pitchFamily="18" charset="0"/>
                        <a:cs typeface="Lucida Sans Unicode"/>
                      </a:rPr>
                      <m:t>)</m:t>
                    </m:r>
                    <m:r>
                      <a:rPr lang="en-US" sz="1000" i="1" spc="-45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n-US" sz="1000" i="1" spc="-135" dirty="0">
                        <a:latin typeface="Cambria Math" panose="02040503050406030204" pitchFamily="18" charset="0"/>
                        <a:cs typeface="Lucida Sans Unicode"/>
                      </a:rPr>
                      <m:t>∈</m:t>
                    </m:r>
                    <m:r>
                      <a:rPr lang="en-US" sz="1000" i="1" spc="-35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n-US" sz="1000" b="1" i="1" spc="-5" dirty="0">
                        <a:latin typeface="Cambria Math" panose="02040503050406030204" pitchFamily="18" charset="0"/>
                        <a:cs typeface="Arial"/>
                      </a:rPr>
                      <m:t>𝑫</m:t>
                    </m:r>
                  </m:oMath>
                </a14:m>
                <a:r>
                  <a:rPr lang="en-US" sz="1000" spc="-5" dirty="0">
                    <a:latin typeface="Arial"/>
                    <a:cs typeface="Arial"/>
                  </a:rPr>
                  <a:t>.</a:t>
                </a:r>
                <a:r>
                  <a:rPr lang="en-US" sz="1000" spc="50" dirty="0">
                    <a:latin typeface="Arial"/>
                    <a:cs typeface="Arial"/>
                  </a:rPr>
                  <a:t> </a:t>
                </a:r>
                <a:r>
                  <a:rPr lang="en-US" sz="1000" spc="-5" dirty="0">
                    <a:latin typeface="Arial"/>
                    <a:cs typeface="Arial"/>
                  </a:rPr>
                  <a:t>In</a:t>
                </a:r>
                <a:r>
                  <a:rPr lang="en-US" sz="1000" spc="0" dirty="0">
                    <a:latin typeface="Arial"/>
                    <a:cs typeface="Arial"/>
                  </a:rPr>
                  <a:t> </a:t>
                </a:r>
                <a:r>
                  <a:rPr lang="en-US" sz="1000" spc="-10" dirty="0">
                    <a:latin typeface="Arial"/>
                    <a:cs typeface="Arial"/>
                  </a:rPr>
                  <a:t>other</a:t>
                </a:r>
                <a:r>
                  <a:rPr lang="en-US" sz="1000" dirty="0">
                    <a:latin typeface="Arial"/>
                    <a:cs typeface="Arial"/>
                  </a:rPr>
                  <a:t> </a:t>
                </a:r>
                <a:r>
                  <a:rPr lang="en-US" sz="1000" spc="-10" dirty="0">
                    <a:latin typeface="Arial"/>
                    <a:cs typeface="Arial"/>
                  </a:rPr>
                  <a:t>words,</a:t>
                </a:r>
                <a:r>
                  <a:rPr lang="en-US" sz="1000" spc="-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i="1" spc="25" dirty="0" smtClean="0">
                        <a:latin typeface="Cambria Math" panose="02040503050406030204" pitchFamily="18" charset="0"/>
                        <a:cs typeface="Lucida Sans Unicode"/>
                      </a:rPr>
                      <m:t>(</m:t>
                    </m:r>
                    <m:r>
                      <a:rPr lang="en-US" sz="1000" i="1" spc="25" dirty="0">
                        <a:latin typeface="Cambria Math" panose="02040503050406030204" pitchFamily="18" charset="0"/>
                        <a:cs typeface="Arial"/>
                      </a:rPr>
                      <m:t>𝑡</m:t>
                    </m:r>
                    <m:r>
                      <a:rPr lang="en-US" sz="1000" i="1" spc="25" dirty="0">
                        <a:latin typeface="Cambria Math" panose="02040503050406030204" pitchFamily="18" charset="0"/>
                        <a:cs typeface="Lucida Sans Unicode"/>
                      </a:rPr>
                      <m:t>,</m:t>
                    </m:r>
                    <m:r>
                      <a:rPr lang="en-US" sz="1000" i="1" spc="-150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n-US" sz="1000" i="1" spc="-5" dirty="0"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US" sz="1000" i="1" spc="-180" dirty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1000" i="1" spc="55" dirty="0">
                        <a:latin typeface="Cambria Math" panose="02040503050406030204" pitchFamily="18" charset="0"/>
                        <a:cs typeface="Lucida Sans Unicode"/>
                      </a:rPr>
                      <m:t>)</m:t>
                    </m:r>
                    <m:r>
                      <a:rPr lang="en-US" sz="1000" i="1" spc="-135" dirty="0">
                        <a:latin typeface="Cambria Math" panose="02040503050406030204" pitchFamily="18" charset="0"/>
                        <a:cs typeface="Lucida Sans Unicode"/>
                      </a:rPr>
                      <m:t>∈</m:t>
                    </m:r>
                    <m:r>
                      <a:rPr lang="en-US" sz="1000" b="1" i="1" spc="-5" dirty="0">
                        <a:latin typeface="Cambria Math" panose="02040503050406030204" pitchFamily="18" charset="0"/>
                        <a:cs typeface="Arial"/>
                      </a:rPr>
                      <m:t>𝑫</m:t>
                    </m:r>
                    <m:r>
                      <a:rPr lang="en-US" sz="1000" b="1" i="1" spc="-5" dirty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1000" spc="-10" dirty="0">
                    <a:latin typeface="Arial"/>
                    <a:cs typeface="Arial"/>
                  </a:rPr>
                  <a:t>iff</a:t>
                </a:r>
                <a:r>
                  <a:rPr lang="en-US" sz="1000" spc="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i="1" spc="-5" dirty="0" smtClean="0"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US" sz="1000" i="1" spc="-135" dirty="0">
                        <a:latin typeface="Cambria Math" panose="02040503050406030204" pitchFamily="18" charset="0"/>
                        <a:cs typeface="Lucida Sans Unicode"/>
                      </a:rPr>
                      <m:t>∈</m:t>
                    </m:r>
                    <m:r>
                      <a:rPr lang="en-US" sz="1000" i="1" spc="-5" dirty="0">
                        <a:latin typeface="Cambria Math" panose="02040503050406030204" pitchFamily="18" charset="0"/>
                        <a:cs typeface="Arial"/>
                      </a:rPr>
                      <m:t>𝑋</m:t>
                    </m:r>
                  </m:oMath>
                </a14:m>
                <a:r>
                  <a:rPr lang="en-US" sz="1000" spc="-10" dirty="0">
                    <a:latin typeface="Arial"/>
                    <a:cs typeface="Arial"/>
                  </a:rPr>
                  <a:t> in</a:t>
                </a:r>
                <a:r>
                  <a:rPr lang="en-US" sz="1000" spc="-5" dirty="0">
                    <a:latin typeface="Arial"/>
                    <a:cs typeface="Arial"/>
                  </a:rPr>
                  <a:t> </a:t>
                </a:r>
                <a:r>
                  <a:rPr lang="en-US" sz="1000" spc="-10" dirty="0">
                    <a:latin typeface="Arial"/>
                    <a:cs typeface="Arial"/>
                  </a:rPr>
                  <a:t>the</a:t>
                </a:r>
                <a:r>
                  <a:rPr lang="en-US" sz="1000" spc="0" dirty="0">
                    <a:latin typeface="Arial"/>
                    <a:cs typeface="Arial"/>
                  </a:rPr>
                  <a:t> </a:t>
                </a:r>
                <a:r>
                  <a:rPr lang="en-US" sz="1000" spc="-10" dirty="0">
                    <a:latin typeface="Arial"/>
                    <a:cs typeface="Arial"/>
                  </a:rPr>
                  <a:t>tuple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TW" sz="1000" i="1" spc="-1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altLang="zh-TW" sz="1000" b="0" i="1" spc="-10" smtClean="0">
                            <a:latin typeface="Cambria Math" panose="02040503050406030204" pitchFamily="18" charset="0"/>
                            <a:cs typeface="Arial"/>
                          </a:rPr>
                          <m:t>𝑡</m:t>
                        </m:r>
                        <m:r>
                          <a:rPr lang="en-US" altLang="zh-TW" sz="1000" b="0" i="1" spc="-10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altLang="zh-TW" sz="1000" b="0" i="1" spc="-10" smtClean="0">
                            <a:latin typeface="Cambria Math" panose="02040503050406030204" pitchFamily="18" charset="0"/>
                            <a:cs typeface="Arial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1000" spc="25" dirty="0">
                    <a:latin typeface="Arial"/>
                    <a:cs typeface="Arial"/>
                  </a:rPr>
                  <a:t>.</a:t>
                </a:r>
                <a:r>
                  <a:rPr lang="en-US" sz="1000" spc="75" dirty="0">
                    <a:latin typeface="Arial"/>
                    <a:cs typeface="Arial"/>
                  </a:rPr>
                  <a:t> </a:t>
                </a:r>
                <a:r>
                  <a:rPr lang="en-US" sz="1000" spc="-20" dirty="0">
                    <a:latin typeface="Arial"/>
                    <a:cs typeface="Arial"/>
                  </a:rPr>
                  <a:t>We</a:t>
                </a:r>
                <a:r>
                  <a:rPr lang="en-US" sz="1000" spc="-5" dirty="0">
                    <a:latin typeface="Arial"/>
                    <a:cs typeface="Arial"/>
                  </a:rPr>
                  <a:t> </a:t>
                </a:r>
                <a:r>
                  <a:rPr lang="en-US" sz="1000" spc="-15" dirty="0">
                    <a:latin typeface="Arial"/>
                    <a:cs typeface="Arial"/>
                  </a:rPr>
                  <a:t>say</a:t>
                </a:r>
                <a:r>
                  <a:rPr lang="en-US" sz="1000" spc="-10" dirty="0">
                    <a:latin typeface="Arial"/>
                    <a:cs typeface="Arial"/>
                  </a:rPr>
                  <a:t> that  tid</a:t>
                </a:r>
                <a:r>
                  <a:rPr lang="en-US" sz="1000" spc="5" dirty="0">
                    <a:latin typeface="Arial"/>
                    <a:cs typeface="Arial"/>
                  </a:rPr>
                  <a:t> </a:t>
                </a:r>
                <a:r>
                  <a:rPr lang="en-US" sz="1000" i="1" spc="-5" dirty="0">
                    <a:latin typeface="Arial"/>
                    <a:cs typeface="Arial"/>
                  </a:rPr>
                  <a:t>t</a:t>
                </a:r>
                <a:r>
                  <a:rPr lang="en-US" sz="1000" i="1" spc="80" dirty="0">
                    <a:latin typeface="Arial"/>
                    <a:cs typeface="Arial"/>
                  </a:rPr>
                  <a:t> </a:t>
                </a:r>
                <a:r>
                  <a:rPr lang="en-US" sz="1000" i="1" spc="-10" dirty="0">
                    <a:latin typeface="Arial"/>
                    <a:cs typeface="Arial"/>
                  </a:rPr>
                  <a:t>contains</a:t>
                </a:r>
                <a:r>
                  <a:rPr lang="en-US" sz="1000" i="1" spc="15" dirty="0">
                    <a:latin typeface="Arial"/>
                    <a:cs typeface="Arial"/>
                  </a:rPr>
                  <a:t> </a:t>
                </a:r>
                <a:r>
                  <a:rPr lang="en-US" sz="1000" spc="-10" dirty="0">
                    <a:latin typeface="Arial"/>
                    <a:cs typeface="Arial"/>
                  </a:rPr>
                  <a:t>itemset</a:t>
                </a:r>
                <a:r>
                  <a:rPr lang="en-US" sz="100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i="1" spc="-5" dirty="0" smtClean="0">
                        <a:latin typeface="Cambria Math" panose="02040503050406030204" pitchFamily="18" charset="0"/>
                        <a:cs typeface="Arial"/>
                      </a:rPr>
                      <m:t>𝑋</m:t>
                    </m:r>
                    <m:r>
                      <a:rPr lang="en-US" sz="1000" i="1" spc="125" dirty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1000" i="1" spc="-25" dirty="0">
                        <a:latin typeface="Cambria Math" panose="02040503050406030204" pitchFamily="18" charset="0"/>
                        <a:cs typeface="Lucida Sans Unicode"/>
                      </a:rPr>
                      <m:t>=</m:t>
                    </m:r>
                    <m:r>
                      <a:rPr lang="en-US" sz="1000" i="1" spc="-30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n-US" sz="1000" i="1" spc="30" dirty="0">
                        <a:latin typeface="Cambria Math" panose="02040503050406030204" pitchFamily="18" charset="0"/>
                        <a:cs typeface="Lucida Sans Unicode"/>
                      </a:rPr>
                      <m:t>{</m:t>
                    </m:r>
                    <m:r>
                      <a:rPr lang="en-US" sz="1000" i="1" spc="30" dirty="0"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US" sz="1050" i="1" spc="44" baseline="-11904" dirty="0">
                        <a:latin typeface="Cambria Math" panose="02040503050406030204" pitchFamily="18" charset="0"/>
                        <a:cs typeface="Arial"/>
                      </a:rPr>
                      <m:t>1</m:t>
                    </m:r>
                    <m:r>
                      <a:rPr lang="en-US" sz="1000" i="1" spc="30" dirty="0">
                        <a:latin typeface="Cambria Math" panose="02040503050406030204" pitchFamily="18" charset="0"/>
                        <a:cs typeface="Lucida Sans Unicode"/>
                      </a:rPr>
                      <m:t>,</m:t>
                    </m:r>
                    <m:r>
                      <a:rPr lang="en-US" sz="1000" i="1" spc="-150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n-US" sz="1000" i="1" spc="-5" dirty="0"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US" sz="1050" i="1" spc="-7" baseline="-11904" dirty="0">
                        <a:latin typeface="Cambria Math" panose="02040503050406030204" pitchFamily="18" charset="0"/>
                        <a:cs typeface="Arial"/>
                      </a:rPr>
                      <m:t>2</m:t>
                    </m:r>
                    <m:r>
                      <a:rPr lang="en-US" sz="1000" i="1" spc="-5" dirty="0">
                        <a:latin typeface="Cambria Math" panose="02040503050406030204" pitchFamily="18" charset="0"/>
                        <a:cs typeface="Lucida Sans Unicode"/>
                      </a:rPr>
                      <m:t>,</m:t>
                    </m:r>
                    <m:r>
                      <a:rPr lang="en-US" sz="1000" i="1" spc="-150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n-US" sz="1000" i="1" spc="-45" dirty="0">
                        <a:latin typeface="Cambria Math" panose="02040503050406030204" pitchFamily="18" charset="0"/>
                        <a:cs typeface="Lucida Sans Unicode"/>
                      </a:rPr>
                      <m:t>.</m:t>
                    </m:r>
                    <m:r>
                      <a:rPr lang="en-US" sz="1000" i="1" spc="-150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n-US" sz="1000" i="1" spc="-45" dirty="0">
                        <a:latin typeface="Cambria Math" panose="02040503050406030204" pitchFamily="18" charset="0"/>
                        <a:cs typeface="Lucida Sans Unicode"/>
                      </a:rPr>
                      <m:t>.</m:t>
                    </m:r>
                    <m:r>
                      <a:rPr lang="en-US" sz="1000" i="1" spc="-150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n-US" sz="1000" i="1" spc="-45" dirty="0">
                        <a:latin typeface="Cambria Math" panose="02040503050406030204" pitchFamily="18" charset="0"/>
                        <a:cs typeface="Lucida Sans Unicode"/>
                      </a:rPr>
                      <m:t>.</m:t>
                    </m:r>
                    <m:r>
                      <a:rPr lang="en-US" sz="1000" i="1" spc="-150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n-US" sz="1000" i="1" spc="-45" dirty="0">
                        <a:latin typeface="Cambria Math" panose="02040503050406030204" pitchFamily="18" charset="0"/>
                        <a:cs typeface="Lucida Sans Unicode"/>
                      </a:rPr>
                      <m:t>,</m:t>
                    </m:r>
                    <m:r>
                      <a:rPr lang="en-US" sz="1000" i="1" spc="-150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n-US" sz="1000" i="1" spc="-5" dirty="0"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US" sz="1050" i="1" spc="-7" baseline="-11904" dirty="0">
                        <a:latin typeface="Cambria Math" panose="02040503050406030204" pitchFamily="18" charset="0"/>
                        <a:cs typeface="Arial"/>
                      </a:rPr>
                      <m:t>𝑘</m:t>
                    </m:r>
                    <m:r>
                      <a:rPr lang="en-US" sz="1050" i="1" spc="-135" baseline="-11904" dirty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1000" i="1" spc="165" dirty="0">
                        <a:latin typeface="Cambria Math" panose="02040503050406030204" pitchFamily="18" charset="0"/>
                        <a:cs typeface="Lucida Sans Unicode"/>
                      </a:rPr>
                      <m:t>}</m:t>
                    </m:r>
                    <m:r>
                      <a:rPr lang="en-US" sz="1000" i="1" spc="-30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</m:oMath>
                </a14:m>
                <a:r>
                  <a:rPr lang="en-US" sz="1000" spc="-10" dirty="0">
                    <a:latin typeface="Arial"/>
                    <a:cs typeface="Arial"/>
                  </a:rPr>
                  <a:t>iff</a:t>
                </a:r>
                <a:r>
                  <a:rPr lang="en-US" sz="100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i="1" spc="25" dirty="0" smtClean="0">
                        <a:latin typeface="Cambria Math" panose="02040503050406030204" pitchFamily="18" charset="0"/>
                        <a:cs typeface="Lucida Sans Unicode"/>
                      </a:rPr>
                      <m:t>(</m:t>
                    </m:r>
                    <m:r>
                      <a:rPr lang="en-US" sz="1000" i="1" spc="25" dirty="0">
                        <a:latin typeface="Cambria Math" panose="02040503050406030204" pitchFamily="18" charset="0"/>
                        <a:cs typeface="Arial"/>
                      </a:rPr>
                      <m:t>𝑡</m:t>
                    </m:r>
                    <m:r>
                      <a:rPr lang="en-US" sz="1000" i="1" spc="25" dirty="0">
                        <a:latin typeface="Cambria Math" panose="02040503050406030204" pitchFamily="18" charset="0"/>
                        <a:cs typeface="Lucida Sans Unicode"/>
                      </a:rPr>
                      <m:t>,</m:t>
                    </m:r>
                    <m:r>
                      <a:rPr lang="en-US" sz="1000" i="1" spc="-150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n-US" sz="1000" i="1" spc="-5" dirty="0"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US" sz="1050" i="1" spc="-7" baseline="-11904" dirty="0">
                        <a:latin typeface="Cambria Math" panose="02040503050406030204" pitchFamily="18" charset="0"/>
                        <a:cs typeface="Arial"/>
                      </a:rPr>
                      <m:t>𝑖</m:t>
                    </m:r>
                    <m:r>
                      <a:rPr lang="en-US" sz="1050" i="1" spc="-112" baseline="-11904" dirty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1000" i="1" spc="55" dirty="0">
                        <a:latin typeface="Cambria Math" panose="02040503050406030204" pitchFamily="18" charset="0"/>
                        <a:cs typeface="Lucida Sans Unicode"/>
                      </a:rPr>
                      <m:t>)</m:t>
                    </m:r>
                    <m:r>
                      <a:rPr lang="en-US" sz="1000" i="1" spc="-40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n-US" sz="1000" i="1" spc="-135" dirty="0">
                        <a:latin typeface="Cambria Math" panose="02040503050406030204" pitchFamily="18" charset="0"/>
                        <a:cs typeface="Lucida Sans Unicode"/>
                      </a:rPr>
                      <m:t>∈</m:t>
                    </m:r>
                    <m:r>
                      <a:rPr lang="en-US" sz="1000" i="1" spc="-40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n-US" sz="1000" b="1" i="1" spc="-5" dirty="0">
                        <a:latin typeface="Cambria Math" panose="02040503050406030204" pitchFamily="18" charset="0"/>
                        <a:cs typeface="Arial"/>
                      </a:rPr>
                      <m:t>𝑫</m:t>
                    </m:r>
                    <m:r>
                      <a:rPr lang="en-US" sz="1000" b="1" i="1" dirty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1000" spc="-15" dirty="0">
                    <a:latin typeface="Arial"/>
                    <a:cs typeface="Arial"/>
                  </a:rPr>
                  <a:t>for</a:t>
                </a:r>
                <a:r>
                  <a:rPr lang="en-US" sz="1000" spc="0" dirty="0">
                    <a:latin typeface="Arial"/>
                    <a:cs typeface="Arial"/>
                  </a:rPr>
                  <a:t> </a:t>
                </a:r>
                <a:r>
                  <a:rPr lang="en-US" sz="1000" spc="-10" dirty="0">
                    <a:latin typeface="Arial"/>
                    <a:cs typeface="Arial"/>
                  </a:rPr>
                  <a:t>all</a:t>
                </a:r>
                <a:r>
                  <a:rPr lang="en-US" sz="1000" spc="0" dirty="0">
                    <a:latin typeface="Arial"/>
                    <a:cs typeface="Arial"/>
                  </a:rPr>
                  <a:t> </a:t>
                </a:r>
                <a:r>
                  <a:rPr lang="en-US" sz="1000" i="1" spc="-5" dirty="0">
                    <a:latin typeface="Arial"/>
                    <a:cs typeface="Arial"/>
                  </a:rPr>
                  <a:t>i</a:t>
                </a:r>
                <a:r>
                  <a:rPr lang="en-US" sz="1000" i="1" spc="75" dirty="0">
                    <a:latin typeface="Arial"/>
                    <a:cs typeface="Arial"/>
                  </a:rPr>
                  <a:t> </a:t>
                </a:r>
                <a:r>
                  <a:rPr lang="en-US" sz="1000" spc="-25" dirty="0">
                    <a:latin typeface="Lucida Sans Unicode"/>
                    <a:cs typeface="Lucida Sans Unicode"/>
                  </a:rPr>
                  <a:t>=</a:t>
                </a:r>
                <a:r>
                  <a:rPr lang="en-US" sz="1000" spc="-30" dirty="0">
                    <a:latin typeface="Lucida Sans Unicode"/>
                    <a:cs typeface="Lucida Sans Unicode"/>
                  </a:rPr>
                  <a:t> </a:t>
                </a:r>
                <a:r>
                  <a:rPr lang="en-US" sz="1000" spc="-25" dirty="0">
                    <a:latin typeface="Arial"/>
                    <a:cs typeface="Arial"/>
                  </a:rPr>
                  <a:t>1</a:t>
                </a:r>
                <a:r>
                  <a:rPr lang="en-US" sz="1000" spc="-25" dirty="0">
                    <a:latin typeface="Lucida Sans Unicode"/>
                    <a:cs typeface="Lucida Sans Unicode"/>
                  </a:rPr>
                  <a:t>,</a:t>
                </a:r>
                <a:r>
                  <a:rPr lang="en-US" sz="1000" spc="-150" dirty="0">
                    <a:latin typeface="Lucida Sans Unicode"/>
                    <a:cs typeface="Lucida Sans Unicode"/>
                  </a:rPr>
                  <a:t> </a:t>
                </a:r>
                <a:r>
                  <a:rPr lang="en-US" sz="1000" spc="-25" dirty="0">
                    <a:latin typeface="Arial"/>
                    <a:cs typeface="Arial"/>
                  </a:rPr>
                  <a:t>2</a:t>
                </a:r>
                <a:r>
                  <a:rPr lang="en-US" sz="1000" spc="-25" dirty="0">
                    <a:latin typeface="Lucida Sans Unicode"/>
                    <a:cs typeface="Lucida Sans Unicode"/>
                  </a:rPr>
                  <a:t>,</a:t>
                </a:r>
                <a:r>
                  <a:rPr lang="en-US" sz="1000" spc="-150" dirty="0">
                    <a:latin typeface="Lucida Sans Unicode"/>
                    <a:cs typeface="Lucida Sans Unicode"/>
                  </a:rPr>
                  <a:t> </a:t>
                </a:r>
                <a:r>
                  <a:rPr lang="en-US" sz="1000" spc="-45" dirty="0">
                    <a:latin typeface="Lucida Sans Unicode"/>
                    <a:cs typeface="Lucida Sans Unicode"/>
                  </a:rPr>
                  <a:t>.</a:t>
                </a:r>
                <a:r>
                  <a:rPr lang="en-US" sz="1000" spc="-150" dirty="0">
                    <a:latin typeface="Lucida Sans Unicode"/>
                    <a:cs typeface="Lucida Sans Unicode"/>
                  </a:rPr>
                  <a:t> </a:t>
                </a:r>
                <a:r>
                  <a:rPr lang="en-US" sz="1000" spc="-45" dirty="0">
                    <a:latin typeface="Lucida Sans Unicode"/>
                    <a:cs typeface="Lucida Sans Unicode"/>
                  </a:rPr>
                  <a:t>.</a:t>
                </a:r>
                <a:r>
                  <a:rPr lang="en-US" sz="1000" spc="-150" dirty="0">
                    <a:latin typeface="Lucida Sans Unicode"/>
                    <a:cs typeface="Lucida Sans Unicode"/>
                  </a:rPr>
                  <a:t> </a:t>
                </a:r>
                <a:r>
                  <a:rPr lang="en-US" sz="1000" spc="-45" dirty="0">
                    <a:latin typeface="Lucida Sans Unicode"/>
                    <a:cs typeface="Lucida Sans Unicode"/>
                  </a:rPr>
                  <a:t>.</a:t>
                </a:r>
                <a:r>
                  <a:rPr lang="en-US" sz="1000" spc="-150" dirty="0">
                    <a:latin typeface="Lucida Sans Unicode"/>
                    <a:cs typeface="Lucida Sans Unicode"/>
                  </a:rPr>
                  <a:t> </a:t>
                </a:r>
                <a:r>
                  <a:rPr lang="en-US" sz="1000" spc="-45" dirty="0">
                    <a:latin typeface="Lucida Sans Unicode"/>
                    <a:cs typeface="Lucida Sans Unicode"/>
                  </a:rPr>
                  <a:t>,</a:t>
                </a:r>
                <a:r>
                  <a:rPr lang="en-US" sz="1000" spc="-150" dirty="0">
                    <a:latin typeface="Lucida Sans Unicode"/>
                    <a:cs typeface="Lucida Sans Unicode"/>
                  </a:rPr>
                  <a:t> </a:t>
                </a:r>
                <a:r>
                  <a:rPr lang="en-US" sz="1000" i="1" spc="-5" dirty="0">
                    <a:latin typeface="Arial"/>
                    <a:cs typeface="Arial"/>
                  </a:rPr>
                  <a:t>k</a:t>
                </a:r>
                <a:r>
                  <a:rPr lang="en-US" sz="1000" i="1" spc="-180" dirty="0">
                    <a:latin typeface="Arial"/>
                    <a:cs typeface="Arial"/>
                  </a:rPr>
                  <a:t> </a:t>
                </a:r>
                <a:r>
                  <a:rPr lang="en-US" sz="1000" spc="-5" dirty="0">
                    <a:latin typeface="Arial"/>
                    <a:cs typeface="Arial"/>
                  </a:rPr>
                  <a:t>.</a:t>
                </a:r>
                <a:endParaRPr sz="10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9" y="650587"/>
                <a:ext cx="4354830" cy="2230739"/>
              </a:xfrm>
              <a:prstGeom prst="rect">
                <a:avLst/>
              </a:prstGeom>
              <a:blipFill>
                <a:blip r:embed="rId3"/>
                <a:stretch>
                  <a:fillRect l="-1453" t="-1130" r="-1163" b="-22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/>
          <p:nvPr/>
        </p:nvSpPr>
        <p:spPr>
          <a:xfrm>
            <a:off x="-152" y="3348761"/>
            <a:ext cx="4608093" cy="108204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</a:pPr>
            <a:r>
              <a:rPr spc="-5" dirty="0"/>
              <a:t>Zaki &amp; Meira </a:t>
            </a:r>
            <a:r>
              <a:rPr spc="-10" dirty="0"/>
              <a:t>Jr. </a:t>
            </a:r>
            <a:r>
              <a:rPr spc="-5" dirty="0"/>
              <a:t>(RPI and</a:t>
            </a:r>
            <a:r>
              <a:rPr spc="-35" dirty="0"/>
              <a:t> </a:t>
            </a:r>
            <a:r>
              <a:rPr spc="-5" dirty="0"/>
              <a:t>UFMG)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</a:pPr>
            <a:r>
              <a:rPr spc="-5" dirty="0"/>
              <a:t>Data Mining and</a:t>
            </a:r>
            <a:r>
              <a:rPr spc="-55" dirty="0"/>
              <a:t> </a:t>
            </a:r>
            <a:r>
              <a:rPr spc="-5" dirty="0"/>
              <a:t>Analysis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98596" y="3361702"/>
            <a:ext cx="1056005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  <a:tabLst>
                <a:tab pos="883919" algn="l"/>
              </a:tabLst>
            </a:pP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Chapter 8:</a:t>
            </a:r>
            <a:r>
              <a:rPr sz="5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Itemset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Mining	</a:t>
            </a:r>
            <a:fld id="{81D60167-4931-47E6-BA6A-407CBD079E47}" type="slidenum"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fld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sz="5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5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02" y="46276"/>
            <a:ext cx="20866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Database</a:t>
            </a:r>
            <a:r>
              <a:rPr spc="-15" dirty="0"/>
              <a:t> </a:t>
            </a:r>
            <a:r>
              <a:rPr spc="5" dirty="0"/>
              <a:t>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95251" y="411164"/>
                <a:ext cx="4571999" cy="2081211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/>
                <a:r>
                  <a:rPr lang="en-US" sz="900" spc="-10" dirty="0" smtClean="0">
                    <a:latin typeface="Arial"/>
                    <a:cs typeface="Arial"/>
                  </a:rPr>
                  <a:t>For a set X, we denote by </a:t>
                </a:r>
                <a:r>
                  <a:rPr lang="en-US" sz="900" spc="-5" dirty="0">
                    <a:latin typeface="Arial"/>
                    <a:cs typeface="Arial"/>
                  </a:rPr>
                  <a:t>2</a:t>
                </a:r>
                <a:r>
                  <a:rPr lang="en-US" sz="1000" i="1" spc="-7" baseline="27777" dirty="0">
                    <a:latin typeface="Arial"/>
                    <a:cs typeface="Arial"/>
                  </a:rPr>
                  <a:t>X </a:t>
                </a:r>
                <a:r>
                  <a:rPr lang="en-US" sz="900" spc="-10" dirty="0" smtClean="0">
                    <a:latin typeface="Arial"/>
                    <a:cs typeface="Arial"/>
                  </a:rPr>
                  <a:t>the </a:t>
                </a:r>
                <a:r>
                  <a:rPr lang="en-US" sz="900" spc="-10" dirty="0">
                    <a:latin typeface="Arial"/>
                    <a:cs typeface="Arial"/>
                  </a:rPr>
                  <a:t>powerset </a:t>
                </a:r>
                <a:r>
                  <a:rPr lang="en-US" sz="900" spc="-5" dirty="0">
                    <a:latin typeface="Arial"/>
                    <a:cs typeface="Arial"/>
                  </a:rPr>
                  <a:t>of </a:t>
                </a:r>
                <a:r>
                  <a:rPr lang="en-US" sz="900" i="1" spc="-5" dirty="0">
                    <a:latin typeface="Arial"/>
                    <a:cs typeface="Arial"/>
                  </a:rPr>
                  <a:t>X </a:t>
                </a:r>
                <a:r>
                  <a:rPr lang="en-US" sz="900" spc="-5" dirty="0">
                    <a:latin typeface="Arial"/>
                    <a:cs typeface="Arial"/>
                  </a:rPr>
                  <a:t>, </a:t>
                </a:r>
                <a:r>
                  <a:rPr lang="en-US" sz="900" spc="-10" dirty="0">
                    <a:latin typeface="Arial"/>
                    <a:cs typeface="Arial"/>
                  </a:rPr>
                  <a:t>that is, the </a:t>
                </a:r>
                <a:r>
                  <a:rPr lang="en-US" sz="900" spc="-5" dirty="0">
                    <a:latin typeface="Arial"/>
                    <a:cs typeface="Arial"/>
                  </a:rPr>
                  <a:t>set of </a:t>
                </a:r>
                <a:r>
                  <a:rPr lang="en-US" sz="900" spc="-10" dirty="0">
                    <a:latin typeface="Arial"/>
                    <a:cs typeface="Arial"/>
                  </a:rPr>
                  <a:t>all </a:t>
                </a:r>
                <a:r>
                  <a:rPr lang="en-US" sz="900" spc="-5" dirty="0">
                    <a:latin typeface="Arial"/>
                    <a:cs typeface="Arial"/>
                  </a:rPr>
                  <a:t>subsets of </a:t>
                </a:r>
                <a:r>
                  <a:rPr lang="en-US" sz="900" i="1" spc="-5" dirty="0">
                    <a:latin typeface="Arial"/>
                    <a:cs typeface="Arial"/>
                  </a:rPr>
                  <a:t>X </a:t>
                </a:r>
                <a:r>
                  <a:rPr lang="en-US" sz="900" spc="-5" dirty="0">
                    <a:latin typeface="Arial"/>
                    <a:cs typeface="Arial"/>
                  </a:rPr>
                  <a:t>.</a:t>
                </a:r>
                <a:r>
                  <a:rPr lang="en-US" sz="900" spc="-80" dirty="0">
                    <a:latin typeface="Arial"/>
                    <a:cs typeface="Arial"/>
                  </a:rPr>
                  <a:t> </a:t>
                </a:r>
                <a:r>
                  <a:rPr lang="en-US" sz="900" spc="-10" dirty="0" smtClean="0">
                    <a:latin typeface="Arial"/>
                    <a:cs typeface="Arial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TW" sz="900" b="1" i="1" spc="-5" dirty="0" smtClean="0">
                        <a:latin typeface="Cambria Math" panose="02040503050406030204" pitchFamily="18" charset="0"/>
                        <a:cs typeface="Arial"/>
                      </a:rPr>
                      <m:t>𝒊</m:t>
                    </m:r>
                    <m:r>
                      <a:rPr lang="en-US" altLang="zh-TW" sz="900" b="1" i="1" spc="-5" dirty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altLang="zh-TW" sz="900" i="1" spc="-45" dirty="0">
                        <a:latin typeface="Cambria Math" panose="02040503050406030204" pitchFamily="18" charset="0"/>
                        <a:cs typeface="Lucida Sans Unicode"/>
                      </a:rPr>
                      <m:t>: </m:t>
                    </m:r>
                    <m:sSup>
                      <m:sSupPr>
                        <m:ctrlPr>
                          <a:rPr lang="ar-AE" altLang="zh-TW" sz="900" i="1" spc="-45" dirty="0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sSupPr>
                      <m:e>
                        <m:r>
                          <a:rPr lang="ar-AE" altLang="zh-TW" sz="900" b="0" i="1" spc="-45" dirty="0" smtClean="0">
                            <a:latin typeface="Cambria Math" panose="02040503050406030204" pitchFamily="18" charset="0"/>
                            <a:cs typeface="Lucida Sans Unicode"/>
                          </a:rPr>
                          <m:t>2</m:t>
                        </m:r>
                      </m:e>
                      <m:sup>
                        <m:r>
                          <a:rPr lang="ar-AE" altLang="zh-TW" sz="900" i="1" spc="-45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Sans Unicode"/>
                          </a:rPr>
                          <m:t>𝒯</m:t>
                        </m:r>
                      </m:sup>
                    </m:sSup>
                    <m:r>
                      <a:rPr lang="ar-AE" altLang="zh-TW" sz="900" i="1" spc="-4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→</m:t>
                    </m:r>
                    <m:sSup>
                      <m:sSupPr>
                        <m:ctrlPr>
                          <a:rPr lang="ar-AE" altLang="zh-TW" sz="900" i="1" spc="-45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Sans Unicode"/>
                          </a:rPr>
                        </m:ctrlPr>
                      </m:sSupPr>
                      <m:e>
                        <m:r>
                          <a:rPr lang="en-US" altLang="zh-TW" sz="900" b="0" i="1" spc="-45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Sans Unicode"/>
                          </a:rPr>
                          <m:t>2</m:t>
                        </m:r>
                      </m:e>
                      <m:sup>
                        <m:r>
                          <a:rPr lang="ar-AE" altLang="zh-TW" sz="900" i="1" spc="-45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Sans Unicode"/>
                          </a:rPr>
                          <m:t>𝔩</m:t>
                        </m:r>
                      </m:sup>
                    </m:sSup>
                    <m:r>
                      <a:rPr lang="ar-AE" altLang="zh-TW" sz="1000" i="1" spc="172" baseline="27777" dirty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900" spc="-5" dirty="0">
                    <a:latin typeface="Arial"/>
                    <a:cs typeface="Arial"/>
                  </a:rPr>
                  <a:t>be a </a:t>
                </a:r>
                <a:r>
                  <a:rPr lang="en-US" sz="900" spc="-10" dirty="0">
                    <a:latin typeface="Arial"/>
                    <a:cs typeface="Arial"/>
                  </a:rPr>
                  <a:t>function, defined </a:t>
                </a:r>
                <a:r>
                  <a:rPr lang="en-US" sz="900" spc="-5" dirty="0">
                    <a:latin typeface="Arial"/>
                    <a:cs typeface="Arial"/>
                  </a:rPr>
                  <a:t>as</a:t>
                </a:r>
                <a:r>
                  <a:rPr lang="en-US" sz="900" spc="-95" dirty="0">
                    <a:latin typeface="Arial"/>
                    <a:cs typeface="Arial"/>
                  </a:rPr>
                  <a:t> </a:t>
                </a:r>
                <a:r>
                  <a:rPr lang="en-US" sz="900" spc="-10" dirty="0">
                    <a:latin typeface="Arial"/>
                    <a:cs typeface="Arial"/>
                  </a:rPr>
                  <a:t>follows:</a:t>
                </a:r>
                <a:endParaRPr lang="en-US" sz="900" dirty="0">
                  <a:latin typeface="Arial"/>
                  <a:cs typeface="Arial"/>
                </a:endParaRPr>
              </a:p>
              <a:p>
                <a:pPr marL="1259205"/>
                <a:r>
                  <a:rPr lang="en-US" sz="900" b="1" spc="10" dirty="0" smtClean="0">
                    <a:latin typeface="Arial"/>
                    <a:cs typeface="Arial"/>
                  </a:rPr>
                  <a:t>i</a:t>
                </a:r>
                <a:r>
                  <a:rPr lang="en-US" sz="900" spc="10" dirty="0" smtClean="0">
                    <a:latin typeface="Lucida Sans Unicode"/>
                    <a:cs typeface="Lucida Sans Unicode"/>
                  </a:rPr>
                  <a:t>(</a:t>
                </a:r>
                <a:r>
                  <a:rPr lang="en-US" sz="900" i="1" spc="10" dirty="0" smtClean="0">
                    <a:latin typeface="Arial"/>
                    <a:cs typeface="Arial"/>
                  </a:rPr>
                  <a:t>T </a:t>
                </a:r>
                <a:r>
                  <a:rPr lang="en-US" sz="900" spc="55" dirty="0">
                    <a:latin typeface="Lucida Sans Unicode"/>
                    <a:cs typeface="Lucida Sans Unicode"/>
                  </a:rPr>
                  <a:t>) </a:t>
                </a:r>
                <a:r>
                  <a:rPr lang="en-US" sz="900" spc="-25" dirty="0">
                    <a:latin typeface="Lucida Sans Unicode"/>
                    <a:cs typeface="Lucida Sans Unicode"/>
                  </a:rPr>
                  <a:t>= </a:t>
                </a:r>
                <a:r>
                  <a:rPr lang="en-US" sz="900" spc="80" dirty="0">
                    <a:latin typeface="Lucida Sans Unicode"/>
                    <a:cs typeface="Lucida Sans Unicode"/>
                  </a:rPr>
                  <a:t>{</a:t>
                </a:r>
                <a:r>
                  <a:rPr lang="en-US" sz="900" i="1" spc="80" dirty="0">
                    <a:latin typeface="Arial"/>
                    <a:cs typeface="Arial"/>
                  </a:rPr>
                  <a:t>x </a:t>
                </a:r>
                <a:r>
                  <a:rPr lang="en-US" sz="900" spc="-100" dirty="0">
                    <a:latin typeface="Lucida Sans Unicode"/>
                    <a:cs typeface="Lucida Sans Unicode"/>
                  </a:rPr>
                  <a:t>| </a:t>
                </a:r>
                <a:r>
                  <a:rPr lang="en-US" sz="900" spc="-170" dirty="0">
                    <a:latin typeface="Lucida Sans Unicode"/>
                    <a:cs typeface="Lucida Sans Unicode"/>
                  </a:rPr>
                  <a:t>∀</a:t>
                </a:r>
                <a:r>
                  <a:rPr lang="en-US" sz="900" i="1" spc="-170" dirty="0">
                    <a:latin typeface="Arial"/>
                    <a:cs typeface="Arial"/>
                  </a:rPr>
                  <a:t>t </a:t>
                </a:r>
                <a:r>
                  <a:rPr lang="en-US" sz="900" spc="-135" dirty="0">
                    <a:latin typeface="Lucida Sans Unicode"/>
                    <a:cs typeface="Lucida Sans Unicode"/>
                  </a:rPr>
                  <a:t>∈ </a:t>
                </a:r>
                <a:r>
                  <a:rPr lang="en-US" sz="900" i="1" spc="-5" dirty="0">
                    <a:latin typeface="Arial"/>
                    <a:cs typeface="Arial"/>
                  </a:rPr>
                  <a:t>T </a:t>
                </a:r>
                <a:r>
                  <a:rPr lang="en-US" sz="900" spc="-45" dirty="0">
                    <a:latin typeface="Lucida Sans Unicode"/>
                    <a:cs typeface="Lucida Sans Unicode"/>
                  </a:rPr>
                  <a:t>, </a:t>
                </a:r>
                <a:r>
                  <a:rPr lang="en-US" sz="900" i="1" spc="-5" dirty="0">
                    <a:latin typeface="Arial"/>
                    <a:cs typeface="Arial"/>
                  </a:rPr>
                  <a:t>t </a:t>
                </a:r>
                <a:r>
                  <a:rPr lang="en-US" sz="900" spc="-10" dirty="0">
                    <a:latin typeface="Arial"/>
                    <a:cs typeface="Arial"/>
                  </a:rPr>
                  <a:t>contains </a:t>
                </a:r>
                <a:r>
                  <a:rPr lang="en-US" sz="900" i="1" spc="-5" dirty="0">
                    <a:latin typeface="Arial"/>
                    <a:cs typeface="Arial"/>
                  </a:rPr>
                  <a:t>x</a:t>
                </a:r>
                <a:r>
                  <a:rPr lang="en-US" sz="900" i="1" spc="-70" dirty="0">
                    <a:latin typeface="Arial"/>
                    <a:cs typeface="Arial"/>
                  </a:rPr>
                  <a:t> </a:t>
                </a:r>
                <a:r>
                  <a:rPr lang="en-US" sz="900" spc="165" dirty="0" smtClean="0">
                    <a:latin typeface="Lucida Sans Unicode"/>
                    <a:cs typeface="Lucida Sans Unicode"/>
                  </a:rPr>
                  <a:t>} (8.1 (a),(b))</a:t>
                </a:r>
                <a:endParaRPr lang="en-US" sz="900" dirty="0">
                  <a:latin typeface="Lucida Sans Unicode"/>
                  <a:cs typeface="Lucida Sans Unicode"/>
                </a:endParaRPr>
              </a:p>
              <a:p>
                <a:endParaRPr lang="en-US" sz="800" dirty="0">
                  <a:latin typeface="Times New Roman"/>
                  <a:cs typeface="Times New Roman"/>
                </a:endParaRPr>
              </a:p>
              <a:p>
                <a:pPr marL="12700" marR="140970"/>
                <a:r>
                  <a:rPr lang="en-US" sz="900" spc="-5" dirty="0">
                    <a:latin typeface="Arial"/>
                    <a:cs typeface="Arial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900" i="1" spc="-5" dirty="0" smtClean="0">
                        <a:latin typeface="Cambria Math" panose="02040503050406030204" pitchFamily="18" charset="0"/>
                        <a:cs typeface="Arial"/>
                      </a:rPr>
                      <m:t>𝑇</m:t>
                    </m:r>
                    <m:r>
                      <a:rPr lang="en-US" sz="900" i="1" spc="-5" dirty="0" smtClean="0">
                        <a:latin typeface="Cambria Math" panose="02040503050406030204" pitchFamily="18" charset="0"/>
                        <a:cs typeface="Arial"/>
                      </a:rPr>
                      <m:t> ⊆ </m:t>
                    </m:r>
                    <m:r>
                      <a:rPr lang="en-US" sz="900" i="1" spc="-2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𝒯</m:t>
                    </m:r>
                    <m:r>
                      <a:rPr lang="en-US" sz="900" i="1" spc="-95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</m:oMath>
                </a14:m>
                <a:r>
                  <a:rPr lang="en-US" sz="900" spc="-5" dirty="0">
                    <a:latin typeface="Arial"/>
                    <a:cs typeface="Arial"/>
                  </a:rPr>
                  <a:t>, </a:t>
                </a:r>
                <a:r>
                  <a:rPr lang="en-US" sz="900" spc="-10" dirty="0">
                    <a:latin typeface="Arial"/>
                    <a:cs typeface="Arial"/>
                  </a:rPr>
                  <a:t>and </a:t>
                </a:r>
                <a:r>
                  <a:rPr lang="en-US" sz="900" b="1" spc="10" dirty="0">
                    <a:latin typeface="Arial"/>
                    <a:cs typeface="Arial"/>
                  </a:rPr>
                  <a:t>i</a:t>
                </a:r>
                <a:r>
                  <a:rPr lang="en-US" sz="900" spc="10" dirty="0">
                    <a:latin typeface="Lucida Sans Unicode"/>
                    <a:cs typeface="Lucida Sans Unicode"/>
                  </a:rPr>
                  <a:t>(</a:t>
                </a:r>
                <a:r>
                  <a:rPr lang="en-US" sz="900" i="1" spc="10" dirty="0">
                    <a:latin typeface="Arial"/>
                    <a:cs typeface="Arial"/>
                  </a:rPr>
                  <a:t>T </a:t>
                </a:r>
                <a:r>
                  <a:rPr lang="en-US" sz="900" spc="55" dirty="0">
                    <a:latin typeface="Lucida Sans Unicode"/>
                    <a:cs typeface="Lucida Sans Unicode"/>
                  </a:rPr>
                  <a:t>) </a:t>
                </a:r>
                <a:r>
                  <a:rPr lang="en-US" sz="900" spc="-10" dirty="0">
                    <a:latin typeface="Arial"/>
                    <a:cs typeface="Arial"/>
                  </a:rPr>
                  <a:t>is the </a:t>
                </a:r>
                <a:r>
                  <a:rPr lang="en-US" sz="900" spc="-5" dirty="0">
                    <a:latin typeface="Arial"/>
                    <a:cs typeface="Arial"/>
                  </a:rPr>
                  <a:t>set of </a:t>
                </a:r>
                <a:r>
                  <a:rPr lang="en-US" sz="900" spc="-10" dirty="0">
                    <a:latin typeface="Arial"/>
                    <a:cs typeface="Arial"/>
                  </a:rPr>
                  <a:t>items that </a:t>
                </a:r>
                <a:r>
                  <a:rPr lang="en-US" sz="900" spc="-5" dirty="0">
                    <a:latin typeface="Arial"/>
                    <a:cs typeface="Arial"/>
                  </a:rPr>
                  <a:t>are </a:t>
                </a:r>
                <a:r>
                  <a:rPr lang="en-US" sz="900" spc="-10" dirty="0">
                    <a:latin typeface="Arial"/>
                    <a:cs typeface="Arial"/>
                  </a:rPr>
                  <a:t>common </a:t>
                </a:r>
                <a:r>
                  <a:rPr lang="en-US" sz="900" spc="-5" dirty="0">
                    <a:latin typeface="Arial"/>
                    <a:cs typeface="Arial"/>
                  </a:rPr>
                  <a:t>to </a:t>
                </a:r>
                <a:r>
                  <a:rPr lang="en-US" sz="900" i="1" spc="-10" dirty="0">
                    <a:latin typeface="Arial"/>
                    <a:cs typeface="Arial"/>
                  </a:rPr>
                  <a:t>all </a:t>
                </a:r>
                <a:r>
                  <a:rPr lang="en-US" sz="900" spc="-10" dirty="0">
                    <a:latin typeface="Arial"/>
                    <a:cs typeface="Arial"/>
                  </a:rPr>
                  <a:t>the  transactions in the tidset </a:t>
                </a:r>
                <a:r>
                  <a:rPr lang="en-US" sz="900" i="1" spc="-5" dirty="0">
                    <a:latin typeface="Arial"/>
                    <a:cs typeface="Arial"/>
                  </a:rPr>
                  <a:t>T </a:t>
                </a:r>
                <a:r>
                  <a:rPr lang="en-US" sz="900" spc="-5" dirty="0">
                    <a:latin typeface="Arial"/>
                    <a:cs typeface="Arial"/>
                  </a:rPr>
                  <a:t>. In </a:t>
                </a:r>
                <a:r>
                  <a:rPr lang="en-US" sz="900" spc="-10" dirty="0">
                    <a:latin typeface="Arial"/>
                    <a:cs typeface="Arial"/>
                  </a:rPr>
                  <a:t>particular, </a:t>
                </a:r>
                <a:r>
                  <a:rPr lang="en-US" sz="900" b="1" spc="40" dirty="0">
                    <a:latin typeface="Arial"/>
                    <a:cs typeface="Arial"/>
                  </a:rPr>
                  <a:t>i</a:t>
                </a:r>
                <a:r>
                  <a:rPr lang="en-US" sz="900" spc="40" dirty="0">
                    <a:latin typeface="Lucida Sans Unicode"/>
                    <a:cs typeface="Lucida Sans Unicode"/>
                  </a:rPr>
                  <a:t>(</a:t>
                </a:r>
                <a:r>
                  <a:rPr lang="en-US" sz="900" i="1" spc="40" dirty="0">
                    <a:latin typeface="Arial"/>
                    <a:cs typeface="Arial"/>
                  </a:rPr>
                  <a:t>t</a:t>
                </a:r>
                <a:r>
                  <a:rPr lang="en-US" sz="900" spc="40" dirty="0">
                    <a:latin typeface="Lucida Sans Unicode"/>
                    <a:cs typeface="Lucida Sans Unicode"/>
                  </a:rPr>
                  <a:t>) </a:t>
                </a:r>
                <a:r>
                  <a:rPr lang="en-US" sz="900" spc="-10" dirty="0">
                    <a:latin typeface="Arial"/>
                    <a:cs typeface="Arial"/>
                  </a:rPr>
                  <a:t>is the </a:t>
                </a:r>
                <a:r>
                  <a:rPr lang="en-US" sz="900" spc="-5" dirty="0">
                    <a:latin typeface="Arial"/>
                    <a:cs typeface="Arial"/>
                  </a:rPr>
                  <a:t>set of </a:t>
                </a:r>
                <a:r>
                  <a:rPr lang="en-US" sz="900" spc="-10" dirty="0">
                    <a:latin typeface="Arial"/>
                    <a:cs typeface="Arial"/>
                  </a:rPr>
                  <a:t>items contained in  tid </a:t>
                </a:r>
                <a14:m>
                  <m:oMath xmlns:m="http://schemas.openxmlformats.org/officeDocument/2006/math">
                    <m:r>
                      <a:rPr lang="en-US" sz="900" i="1" spc="-5" dirty="0" smtClean="0">
                        <a:latin typeface="Cambria Math" panose="02040503050406030204" pitchFamily="18" charset="0"/>
                        <a:cs typeface="Arial"/>
                      </a:rPr>
                      <m:t>𝑡</m:t>
                    </m:r>
                    <m:r>
                      <a:rPr lang="en-US" sz="900" i="1" spc="-135" dirty="0" smtClean="0">
                        <a:latin typeface="Cambria Math" panose="02040503050406030204" pitchFamily="18" charset="0"/>
                        <a:cs typeface="Lucida Sans Unicode"/>
                      </a:rPr>
                      <m:t>∈</m:t>
                    </m:r>
                    <m:r>
                      <a:rPr lang="en-US" sz="900" i="1" spc="-13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𝒯</m:t>
                    </m:r>
                    <m:r>
                      <a:rPr lang="en-US" sz="900" i="1" spc="-135" dirty="0" smtClean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</m:oMath>
                </a14:m>
                <a:r>
                  <a:rPr lang="en-US" sz="900" spc="-55" dirty="0">
                    <a:latin typeface="Lucida Sans Unicode"/>
                    <a:cs typeface="Lucida Sans Unicode"/>
                  </a:rPr>
                  <a:t> </a:t>
                </a:r>
                <a:r>
                  <a:rPr lang="en-US" sz="900" spc="-5" dirty="0">
                    <a:latin typeface="Arial"/>
                    <a:cs typeface="Arial"/>
                  </a:rPr>
                  <a:t>.</a:t>
                </a:r>
                <a:endParaRPr lang="en-US" sz="900" dirty="0">
                  <a:latin typeface="Arial"/>
                  <a:cs typeface="Arial"/>
                </a:endParaRPr>
              </a:p>
              <a:p>
                <a:pPr marL="12700"/>
                <a:r>
                  <a:rPr lang="en-US" sz="900" spc="-10" dirty="0">
                    <a:latin typeface="Arial"/>
                    <a:cs typeface="Arial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900" b="1" i="1" spc="-5" dirty="0" smtClean="0">
                        <a:latin typeface="Cambria Math" panose="02040503050406030204" pitchFamily="18" charset="0"/>
                        <a:cs typeface="Arial"/>
                      </a:rPr>
                      <m:t>𝒕</m:t>
                    </m:r>
                    <m:r>
                      <a:rPr lang="en-US" sz="900" b="1" i="1" spc="-5" dirty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900" i="1" spc="-45" dirty="0">
                        <a:latin typeface="Cambria Math" panose="02040503050406030204" pitchFamily="18" charset="0"/>
                        <a:cs typeface="Lucida Sans Unicode"/>
                      </a:rPr>
                      <m:t>: </m:t>
                    </m:r>
                    <m:sSup>
                      <m:sSupPr>
                        <m:ctrlPr>
                          <a:rPr lang="en-US" altLang="zh-TW" sz="900" i="1" spc="-45" dirty="0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sSupPr>
                      <m:e>
                        <m:r>
                          <a:rPr lang="en-US" altLang="zh-TW" sz="900" b="0" i="1" spc="-45" dirty="0" smtClean="0">
                            <a:latin typeface="Cambria Math" panose="02040503050406030204" pitchFamily="18" charset="0"/>
                            <a:cs typeface="Lucida Sans Unicode"/>
                          </a:rPr>
                          <m:t>2</m:t>
                        </m:r>
                      </m:e>
                      <m:sup>
                        <m:r>
                          <a:rPr lang="en-US" altLang="zh-TW" sz="900" i="1" spc="-45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Sans Unicode"/>
                          </a:rPr>
                          <m:t>𝔩</m:t>
                        </m:r>
                      </m:sup>
                    </m:sSup>
                    <m:r>
                      <a:rPr lang="en-US" altLang="zh-TW" sz="900" i="1" spc="-4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→</m:t>
                    </m:r>
                    <m:sSup>
                      <m:sSupPr>
                        <m:ctrlPr>
                          <a:rPr lang="en-US" altLang="zh-TW" sz="900" i="1" spc="-45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Sans Unicode"/>
                          </a:rPr>
                        </m:ctrlPr>
                      </m:sSupPr>
                      <m:e>
                        <m:r>
                          <a:rPr lang="en-US" altLang="zh-TW" sz="900" b="0" i="1" spc="-45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Sans Unicode"/>
                          </a:rPr>
                          <m:t>2</m:t>
                        </m:r>
                      </m:e>
                      <m:sup>
                        <m:r>
                          <a:rPr lang="en-US" altLang="zh-TW" sz="900" i="1" spc="-45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Sans Unicode"/>
                          </a:rPr>
                          <m:t>𝒯</m:t>
                        </m:r>
                      </m:sup>
                    </m:sSup>
                    <m:r>
                      <a:rPr lang="en-US" sz="1000" i="1" spc="0" baseline="27777" dirty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900" spc="-5" dirty="0">
                    <a:latin typeface="Arial"/>
                    <a:cs typeface="Arial"/>
                  </a:rPr>
                  <a:t>be a </a:t>
                </a:r>
                <a:r>
                  <a:rPr lang="en-US" sz="900" spc="-10" dirty="0">
                    <a:latin typeface="Arial"/>
                    <a:cs typeface="Arial"/>
                  </a:rPr>
                  <a:t>function, defined </a:t>
                </a:r>
                <a:r>
                  <a:rPr lang="en-US" sz="900" spc="-5" dirty="0">
                    <a:latin typeface="Arial"/>
                    <a:cs typeface="Arial"/>
                  </a:rPr>
                  <a:t>as</a:t>
                </a:r>
                <a:r>
                  <a:rPr lang="en-US" sz="900" spc="-80" dirty="0">
                    <a:latin typeface="Arial"/>
                    <a:cs typeface="Arial"/>
                  </a:rPr>
                  <a:t> </a:t>
                </a:r>
                <a:r>
                  <a:rPr lang="en-US" sz="900" spc="-10" dirty="0">
                    <a:latin typeface="Arial"/>
                    <a:cs typeface="Arial"/>
                  </a:rPr>
                  <a:t>follows:</a:t>
                </a:r>
                <a:endParaRPr lang="en-US" sz="900" dirty="0">
                  <a:latin typeface="Arial"/>
                  <a:cs typeface="Arial"/>
                </a:endParaRPr>
              </a:p>
              <a:p>
                <a:pPr marL="12700" marR="5080" indent="1179195">
                  <a:tabLst>
                    <a:tab pos="4212590" algn="l"/>
                  </a:tabLst>
                </a:pPr>
                <a:r>
                  <a:rPr lang="en-US" sz="900" b="1" spc="-5" dirty="0">
                    <a:latin typeface="Arial"/>
                    <a:cs typeface="Arial"/>
                  </a:rPr>
                  <a:t>t</a:t>
                </a:r>
                <a:r>
                  <a:rPr lang="en-US" sz="900" spc="50" dirty="0">
                    <a:latin typeface="Lucida Sans Unicode"/>
                    <a:cs typeface="Lucida Sans Unicode"/>
                  </a:rPr>
                  <a:t>(</a:t>
                </a:r>
                <a:r>
                  <a:rPr lang="en-US" sz="900" i="1" spc="-5" dirty="0">
                    <a:latin typeface="Arial"/>
                    <a:cs typeface="Arial"/>
                  </a:rPr>
                  <a:t>X</a:t>
                </a:r>
                <a:r>
                  <a:rPr lang="en-US" sz="900" i="1" spc="-165" dirty="0">
                    <a:latin typeface="Arial"/>
                    <a:cs typeface="Arial"/>
                  </a:rPr>
                  <a:t> </a:t>
                </a:r>
                <a:r>
                  <a:rPr lang="en-US" sz="900" spc="55" dirty="0">
                    <a:latin typeface="Lucida Sans Unicode"/>
                    <a:cs typeface="Lucida Sans Unicode"/>
                  </a:rPr>
                  <a:t>)</a:t>
                </a:r>
                <a:r>
                  <a:rPr lang="en-US" sz="900" spc="-35" dirty="0">
                    <a:latin typeface="Lucida Sans Unicode"/>
                    <a:cs typeface="Lucida Sans Unicode"/>
                  </a:rPr>
                  <a:t> </a:t>
                </a:r>
                <a:r>
                  <a:rPr lang="en-US" sz="900" spc="-25" dirty="0">
                    <a:latin typeface="Lucida Sans Unicode"/>
                    <a:cs typeface="Lucida Sans Unicode"/>
                  </a:rPr>
                  <a:t>=</a:t>
                </a:r>
                <a:r>
                  <a:rPr lang="en-US" sz="900" spc="-35" dirty="0">
                    <a:latin typeface="Lucida Sans Unicode"/>
                    <a:cs typeface="Lucida Sans Unicode"/>
                  </a:rPr>
                  <a:t> </a:t>
                </a:r>
                <a:r>
                  <a:rPr lang="en-US" sz="900" spc="170" dirty="0">
                    <a:latin typeface="Lucida Sans Unicode"/>
                    <a:cs typeface="Lucida Sans Unicode"/>
                  </a:rPr>
                  <a:t>{</a:t>
                </a:r>
                <a:r>
                  <a:rPr lang="en-US" sz="900" i="1" spc="-5" dirty="0">
                    <a:latin typeface="Arial"/>
                    <a:cs typeface="Arial"/>
                  </a:rPr>
                  <a:t>t</a:t>
                </a:r>
                <a:r>
                  <a:rPr lang="en-US" sz="900" i="1" spc="75" dirty="0">
                    <a:latin typeface="Arial"/>
                    <a:cs typeface="Arial"/>
                  </a:rPr>
                  <a:t> </a:t>
                </a:r>
                <a:r>
                  <a:rPr lang="en-US" sz="900" spc="-100" dirty="0">
                    <a:latin typeface="Lucida Sans Unicode"/>
                    <a:cs typeface="Lucida Sans Unicode"/>
                  </a:rPr>
                  <a:t>|</a:t>
                </a:r>
                <a:r>
                  <a:rPr lang="en-US" sz="900" dirty="0">
                    <a:latin typeface="Lucida Sans Unicode"/>
                    <a:cs typeface="Lucida Sans Unicode"/>
                  </a:rPr>
                  <a:t> </a:t>
                </a:r>
                <a:r>
                  <a:rPr lang="en-US" sz="900" spc="-85" dirty="0">
                    <a:latin typeface="Lucida Sans Unicode"/>
                    <a:cs typeface="Lucida Sans Unicode"/>
                  </a:rPr>
                  <a:t> </a:t>
                </a:r>
                <a:r>
                  <a:rPr lang="en-US" sz="900" i="1" spc="-5" dirty="0">
                    <a:latin typeface="Arial"/>
                    <a:cs typeface="Arial"/>
                  </a:rPr>
                  <a:t>t</a:t>
                </a:r>
                <a:r>
                  <a:rPr lang="en-US" sz="900" i="1" spc="85" dirty="0">
                    <a:latin typeface="Arial"/>
                    <a:cs typeface="Arial"/>
                  </a:rPr>
                  <a:t> </a:t>
                </a:r>
                <a:r>
                  <a:rPr lang="en-US" sz="900" spc="-135" dirty="0">
                    <a:latin typeface="Lucida Sans Unicode"/>
                    <a:cs typeface="Lucida Sans Unicode"/>
                  </a:rPr>
                  <a:t>∈</a:t>
                </a:r>
                <a:r>
                  <a:rPr lang="en-US" sz="900" spc="-45" dirty="0">
                    <a:latin typeface="Lucida Sans Unicode"/>
                    <a:cs typeface="Lucida Sans Unicode"/>
                  </a:rPr>
                  <a:t> </a:t>
                </a:r>
                <a:r>
                  <a:rPr lang="en-US" sz="900" spc="-95" dirty="0">
                    <a:latin typeface="Lucida Sans Unicode"/>
                    <a:cs typeface="Lucida Sans Unicode"/>
                  </a:rPr>
                  <a:t>T</a:t>
                </a:r>
                <a:r>
                  <a:rPr lang="en-US" sz="900" dirty="0">
                    <a:latin typeface="Lucida Sans Unicode"/>
                    <a:cs typeface="Lucida Sans Unicode"/>
                  </a:rPr>
                  <a:t> </a:t>
                </a:r>
                <a:r>
                  <a:rPr lang="en-US" sz="900" spc="-95" dirty="0">
                    <a:latin typeface="Lucida Sans Unicode"/>
                    <a:cs typeface="Lucida Sans Unicode"/>
                  </a:rPr>
                  <a:t> </a:t>
                </a:r>
                <a:r>
                  <a:rPr lang="en-US" sz="900" spc="-10" dirty="0">
                    <a:latin typeface="Arial"/>
                    <a:cs typeface="Arial"/>
                  </a:rPr>
                  <a:t>an</a:t>
                </a:r>
                <a:r>
                  <a:rPr lang="en-US" sz="900" spc="-5" dirty="0">
                    <a:latin typeface="Arial"/>
                    <a:cs typeface="Arial"/>
                  </a:rPr>
                  <a:t>d </a:t>
                </a:r>
                <a:r>
                  <a:rPr lang="en-US" sz="900" i="1" spc="-5" dirty="0">
                    <a:latin typeface="Arial"/>
                    <a:cs typeface="Arial"/>
                  </a:rPr>
                  <a:t>t</a:t>
                </a:r>
                <a:r>
                  <a:rPr lang="en-US" sz="900" i="1" spc="85" dirty="0">
                    <a:latin typeface="Arial"/>
                    <a:cs typeface="Arial"/>
                  </a:rPr>
                  <a:t> </a:t>
                </a:r>
                <a:r>
                  <a:rPr lang="en-US" sz="900" dirty="0">
                    <a:latin typeface="Arial"/>
                    <a:cs typeface="Arial"/>
                  </a:rPr>
                  <a:t>c</a:t>
                </a:r>
                <a:r>
                  <a:rPr lang="en-US" sz="900" spc="-10" dirty="0">
                    <a:latin typeface="Arial"/>
                    <a:cs typeface="Arial"/>
                  </a:rPr>
                  <a:t>onta</a:t>
                </a:r>
                <a:r>
                  <a:rPr lang="en-US" sz="900" spc="-15" dirty="0">
                    <a:latin typeface="Arial"/>
                    <a:cs typeface="Arial"/>
                  </a:rPr>
                  <a:t>i</a:t>
                </a:r>
                <a:r>
                  <a:rPr lang="en-US" sz="900" spc="-10" dirty="0">
                    <a:latin typeface="Arial"/>
                    <a:cs typeface="Arial"/>
                  </a:rPr>
                  <a:t>n</a:t>
                </a:r>
                <a:r>
                  <a:rPr lang="en-US" sz="900" spc="-5" dirty="0">
                    <a:latin typeface="Arial"/>
                    <a:cs typeface="Arial"/>
                  </a:rPr>
                  <a:t>s</a:t>
                </a:r>
                <a:r>
                  <a:rPr lang="en-US" sz="900" dirty="0">
                    <a:latin typeface="Arial"/>
                    <a:cs typeface="Arial"/>
                  </a:rPr>
                  <a:t> </a:t>
                </a:r>
                <a:r>
                  <a:rPr lang="en-US" sz="900" i="1" spc="-5" dirty="0">
                    <a:latin typeface="Arial"/>
                    <a:cs typeface="Arial"/>
                  </a:rPr>
                  <a:t>X</a:t>
                </a:r>
                <a:r>
                  <a:rPr lang="en-US" sz="900" i="1" spc="-165" dirty="0">
                    <a:latin typeface="Arial"/>
                    <a:cs typeface="Arial"/>
                  </a:rPr>
                  <a:t> </a:t>
                </a:r>
                <a:r>
                  <a:rPr lang="en-US" sz="900" spc="165" dirty="0" smtClean="0">
                    <a:latin typeface="Lucida Sans Unicode"/>
                    <a:cs typeface="Lucida Sans Unicode"/>
                  </a:rPr>
                  <a:t>}</a:t>
                </a:r>
                <a:r>
                  <a:rPr lang="en-US" sz="900" dirty="0">
                    <a:latin typeface="Lucida Sans Unicode"/>
                    <a:cs typeface="Lucida Sans Unicode"/>
                  </a:rPr>
                  <a:t> </a:t>
                </a:r>
                <a:r>
                  <a:rPr lang="en-US" sz="900" dirty="0" smtClean="0">
                    <a:latin typeface="Lucida Sans Unicode"/>
                    <a:cs typeface="Lucida Sans Unicode"/>
                  </a:rPr>
                  <a:t> (8.1(c));            </a:t>
                </a:r>
                <a:r>
                  <a:rPr lang="en-US" sz="900" spc="-5" dirty="0" smtClean="0">
                    <a:latin typeface="Arial"/>
                    <a:cs typeface="Arial"/>
                  </a:rPr>
                  <a:t> </a:t>
                </a:r>
                <a:r>
                  <a:rPr lang="zh-TW" altLang="en-US" sz="900" spc="-5" dirty="0">
                    <a:latin typeface="Arial"/>
                    <a:cs typeface="Arial"/>
                  </a:rPr>
                  <a:t> </a:t>
                </a:r>
                <a:r>
                  <a:rPr lang="zh-TW" altLang="en-US" sz="900" spc="-5" dirty="0" smtClean="0">
                    <a:latin typeface="Arial"/>
                    <a:cs typeface="Arial"/>
                  </a:rPr>
                  <a:t>          </a:t>
                </a:r>
                <a:endParaRPr lang="en-US" altLang="zh-TW" sz="900" spc="-5" dirty="0" smtClean="0">
                  <a:latin typeface="Arial"/>
                  <a:cs typeface="Arial"/>
                </a:endParaRPr>
              </a:p>
              <a:p>
                <a:pPr marL="12700" marR="5080" indent="1179195">
                  <a:tabLst>
                    <a:tab pos="4212590" algn="l"/>
                  </a:tabLst>
                </a:pPr>
                <a:r>
                  <a:rPr lang="zh-TW" altLang="en-US" sz="900" spc="-5" dirty="0" smtClean="0">
                    <a:latin typeface="Arial"/>
                    <a:cs typeface="Arial"/>
                  </a:rPr>
                  <a:t>                                                                                                   </a:t>
                </a:r>
                <a:r>
                  <a:rPr lang="en-US" sz="900" spc="-5" dirty="0" smtClean="0">
                    <a:latin typeface="Arial"/>
                    <a:cs typeface="Arial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900" i="1" spc="-5" dirty="0" smtClean="0">
                        <a:latin typeface="Cambria Math" panose="02040503050406030204" pitchFamily="18" charset="0"/>
                        <a:cs typeface="Arial"/>
                      </a:rPr>
                      <m:t>𝑋</m:t>
                    </m:r>
                    <m:r>
                      <a:rPr lang="en-US" sz="900" i="1" spc="-5" dirty="0" smtClean="0">
                        <a:latin typeface="Cambria Math" panose="02040503050406030204" pitchFamily="18" charset="0"/>
                        <a:cs typeface="Arial"/>
                      </a:rPr>
                      <m:t> ⊆ </m:t>
                    </m:r>
                    <m:r>
                      <a:rPr lang="en-US" sz="900" i="1" spc="-2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𝔩</m:t>
                    </m:r>
                  </m:oMath>
                </a14:m>
                <a:r>
                  <a:rPr lang="en-US" sz="900" spc="150" dirty="0">
                    <a:latin typeface="Arial"/>
                    <a:cs typeface="Arial"/>
                  </a:rPr>
                  <a:t>, </a:t>
                </a:r>
                <a:r>
                  <a:rPr lang="en-US" sz="900" spc="-10" dirty="0">
                    <a:latin typeface="Arial"/>
                    <a:cs typeface="Arial"/>
                  </a:rPr>
                  <a:t>and </a:t>
                </a:r>
                <a:r>
                  <a:rPr lang="en-US" sz="900" b="1" spc="10" dirty="0">
                    <a:latin typeface="Arial"/>
                    <a:cs typeface="Arial"/>
                  </a:rPr>
                  <a:t>t</a:t>
                </a:r>
                <a:r>
                  <a:rPr lang="en-US" sz="900" spc="10" dirty="0">
                    <a:latin typeface="Lucida Sans Unicode"/>
                    <a:cs typeface="Lucida Sans Unicode"/>
                  </a:rPr>
                  <a:t>(</a:t>
                </a:r>
                <a:r>
                  <a:rPr lang="en-US" sz="900" i="1" spc="10" dirty="0">
                    <a:latin typeface="Arial"/>
                    <a:cs typeface="Arial"/>
                  </a:rPr>
                  <a:t>X </a:t>
                </a:r>
                <a:r>
                  <a:rPr lang="en-US" sz="900" spc="55" dirty="0">
                    <a:latin typeface="Lucida Sans Unicode"/>
                    <a:cs typeface="Lucida Sans Unicode"/>
                  </a:rPr>
                  <a:t>)</a:t>
                </a:r>
                <a:r>
                  <a:rPr lang="en-US" sz="900" spc="-229" dirty="0">
                    <a:latin typeface="Lucida Sans Unicode"/>
                    <a:cs typeface="Lucida Sans Unicode"/>
                  </a:rPr>
                  <a:t> </a:t>
                </a:r>
                <a:r>
                  <a:rPr lang="en-US" sz="900" spc="-10" dirty="0">
                    <a:latin typeface="Arial"/>
                    <a:cs typeface="Arial"/>
                  </a:rPr>
                  <a:t>is the </a:t>
                </a:r>
                <a:r>
                  <a:rPr lang="en-US" sz="900" spc="-5" dirty="0">
                    <a:latin typeface="Arial"/>
                    <a:cs typeface="Arial"/>
                  </a:rPr>
                  <a:t>set of </a:t>
                </a:r>
                <a:r>
                  <a:rPr lang="en-US" sz="900" spc="-10" dirty="0">
                    <a:latin typeface="Arial"/>
                    <a:cs typeface="Arial"/>
                  </a:rPr>
                  <a:t>tids that contain </a:t>
                </a:r>
                <a:r>
                  <a:rPr lang="en-US" sz="900" i="1" spc="-10" dirty="0">
                    <a:latin typeface="Arial"/>
                    <a:cs typeface="Arial"/>
                  </a:rPr>
                  <a:t>all </a:t>
                </a:r>
                <a:r>
                  <a:rPr lang="en-US" sz="900" spc="-10" dirty="0">
                    <a:latin typeface="Arial"/>
                    <a:cs typeface="Arial"/>
                  </a:rPr>
                  <a:t>the items in the </a:t>
                </a:r>
                <a:r>
                  <a:rPr lang="en-US" sz="900" spc="-10" dirty="0" smtClean="0">
                    <a:latin typeface="Arial"/>
                    <a:cs typeface="Arial"/>
                  </a:rPr>
                  <a:t>itemset</a:t>
                </a:r>
                <a:r>
                  <a:rPr lang="zh-TW" altLang="en-US" sz="900" spc="-10" dirty="0" smtClean="0">
                    <a:latin typeface="Arial"/>
                    <a:cs typeface="Arial"/>
                  </a:rPr>
                  <a:t> </a:t>
                </a:r>
                <a:r>
                  <a:rPr lang="en-US" sz="900" i="1" spc="-5" dirty="0" smtClean="0">
                    <a:latin typeface="Arial"/>
                    <a:cs typeface="Arial"/>
                  </a:rPr>
                  <a:t>X </a:t>
                </a:r>
                <a:r>
                  <a:rPr lang="en-US" sz="900" spc="-5" dirty="0">
                    <a:latin typeface="Arial"/>
                    <a:cs typeface="Arial"/>
                  </a:rPr>
                  <a:t>. </a:t>
                </a:r>
                <a:r>
                  <a:rPr lang="en-US" sz="900" spc="-5" dirty="0" smtClean="0">
                    <a:latin typeface="Arial"/>
                    <a:cs typeface="Arial"/>
                  </a:rPr>
                  <a:t>In </a:t>
                </a:r>
                <a:r>
                  <a:rPr lang="en-US" sz="900" spc="-10" dirty="0">
                    <a:latin typeface="Arial"/>
                    <a:cs typeface="Arial"/>
                  </a:rPr>
                  <a:t>particular, </a:t>
                </a:r>
                <a:r>
                  <a:rPr lang="en-US" sz="900" b="1" spc="10" dirty="0">
                    <a:latin typeface="Arial"/>
                    <a:cs typeface="Arial"/>
                  </a:rPr>
                  <a:t>t</a:t>
                </a:r>
                <a:r>
                  <a:rPr lang="en-US" sz="900" spc="10" dirty="0">
                    <a:latin typeface="Lucida Sans Unicode"/>
                    <a:cs typeface="Lucida Sans Unicode"/>
                  </a:rPr>
                  <a:t>(</a:t>
                </a:r>
                <a:r>
                  <a:rPr lang="en-US" sz="900" i="1" spc="10" dirty="0">
                    <a:latin typeface="Arial"/>
                    <a:cs typeface="Arial"/>
                  </a:rPr>
                  <a:t>x </a:t>
                </a:r>
                <a:r>
                  <a:rPr lang="en-US" sz="900" spc="55" dirty="0">
                    <a:latin typeface="Lucida Sans Unicode"/>
                    <a:cs typeface="Lucida Sans Unicode"/>
                  </a:rPr>
                  <a:t>) </a:t>
                </a:r>
                <a:r>
                  <a:rPr lang="en-US" sz="900" spc="-10" dirty="0">
                    <a:latin typeface="Arial"/>
                    <a:cs typeface="Arial"/>
                  </a:rPr>
                  <a:t>is the </a:t>
                </a:r>
                <a:r>
                  <a:rPr lang="en-US" sz="900" spc="-5" dirty="0">
                    <a:latin typeface="Arial"/>
                    <a:cs typeface="Arial"/>
                  </a:rPr>
                  <a:t>set of </a:t>
                </a:r>
                <a:r>
                  <a:rPr lang="en-US" sz="900" spc="-10" dirty="0">
                    <a:latin typeface="Arial"/>
                    <a:cs typeface="Arial"/>
                  </a:rPr>
                  <a:t>tids that contain the single item </a:t>
                </a:r>
                <a14:m>
                  <m:oMath xmlns:m="http://schemas.openxmlformats.org/officeDocument/2006/math">
                    <m:r>
                      <a:rPr lang="en-US" sz="900" i="1" spc="-5" dirty="0" smtClean="0"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US" sz="900" i="1" spc="-135" dirty="0">
                        <a:latin typeface="Cambria Math" panose="02040503050406030204" pitchFamily="18" charset="0"/>
                        <a:cs typeface="Lucida Sans Unicode"/>
                      </a:rPr>
                      <m:t>∈</m:t>
                    </m:r>
                    <m:r>
                      <a:rPr lang="en-US" sz="900" i="1" spc="-145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n-US" sz="900" i="1" spc="-14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𝔩</m:t>
                    </m:r>
                  </m:oMath>
                </a14:m>
                <a:r>
                  <a:rPr lang="en-US" sz="900" spc="150" dirty="0">
                    <a:latin typeface="Arial"/>
                    <a:cs typeface="Arial"/>
                  </a:rPr>
                  <a:t> .</a:t>
                </a:r>
                <a:endParaRPr lang="en-US" sz="900" dirty="0">
                  <a:latin typeface="Arial"/>
                  <a:cs typeface="Arial"/>
                </a:endParaRPr>
              </a:p>
              <a:p>
                <a:pPr marL="12700" marR="292100"/>
                <a:r>
                  <a:rPr lang="en-US" sz="900" spc="-5" dirty="0">
                    <a:latin typeface="Arial"/>
                    <a:cs typeface="Arial"/>
                  </a:rPr>
                  <a:t>The binary </a:t>
                </a:r>
                <a:r>
                  <a:rPr lang="en-US" sz="900" spc="-10" dirty="0">
                    <a:latin typeface="Arial"/>
                    <a:cs typeface="Arial"/>
                  </a:rPr>
                  <a:t>database </a:t>
                </a:r>
                <a:r>
                  <a:rPr lang="en-US" sz="900" b="1" spc="-5" dirty="0">
                    <a:latin typeface="Arial"/>
                    <a:cs typeface="Arial"/>
                  </a:rPr>
                  <a:t>D </a:t>
                </a:r>
                <a:r>
                  <a:rPr lang="en-US" sz="900" spc="-5" dirty="0">
                    <a:latin typeface="Arial"/>
                    <a:cs typeface="Arial"/>
                  </a:rPr>
                  <a:t>can be </a:t>
                </a:r>
                <a:r>
                  <a:rPr lang="en-US" sz="900" spc="-10" dirty="0">
                    <a:latin typeface="Arial"/>
                    <a:cs typeface="Arial"/>
                  </a:rPr>
                  <a:t>represented </a:t>
                </a:r>
                <a:r>
                  <a:rPr lang="en-US" sz="900" spc="-5" dirty="0">
                    <a:latin typeface="Arial"/>
                    <a:cs typeface="Arial"/>
                  </a:rPr>
                  <a:t>as a </a:t>
                </a:r>
                <a:r>
                  <a:rPr lang="en-US" sz="900" i="1" spc="-10" dirty="0">
                    <a:latin typeface="Arial"/>
                    <a:cs typeface="Arial"/>
                  </a:rPr>
                  <a:t>horizontal </a:t>
                </a:r>
                <a:r>
                  <a:rPr lang="en-US" sz="900" spc="-5" dirty="0">
                    <a:latin typeface="Arial"/>
                    <a:cs typeface="Arial"/>
                  </a:rPr>
                  <a:t>or </a:t>
                </a:r>
                <a:r>
                  <a:rPr lang="en-US" sz="900" i="1" spc="-10" dirty="0">
                    <a:latin typeface="Arial"/>
                    <a:cs typeface="Arial"/>
                  </a:rPr>
                  <a:t>transaction  database </a:t>
                </a:r>
                <a:r>
                  <a:rPr lang="en-US" sz="900" spc="-10" dirty="0">
                    <a:latin typeface="Arial"/>
                    <a:cs typeface="Arial"/>
                  </a:rPr>
                  <a:t>consisting </a:t>
                </a:r>
                <a:r>
                  <a:rPr lang="en-US" sz="900" spc="-5" dirty="0">
                    <a:latin typeface="Arial"/>
                    <a:cs typeface="Arial"/>
                  </a:rPr>
                  <a:t>of </a:t>
                </a:r>
                <a:r>
                  <a:rPr lang="en-US" sz="900" spc="-10" dirty="0">
                    <a:latin typeface="Arial"/>
                    <a:cs typeface="Arial"/>
                  </a:rPr>
                  <a:t>tuples </a:t>
                </a:r>
                <a:r>
                  <a:rPr lang="en-US" sz="900" spc="-5" dirty="0">
                    <a:latin typeface="Arial"/>
                    <a:cs typeface="Arial"/>
                  </a:rPr>
                  <a:t>of </a:t>
                </a:r>
                <a:r>
                  <a:rPr lang="en-US" sz="900" spc="-10" dirty="0">
                    <a:latin typeface="Arial"/>
                    <a:cs typeface="Arial"/>
                  </a:rPr>
                  <a:t>the </a:t>
                </a:r>
                <a:r>
                  <a:rPr lang="en-US" sz="900" spc="-5" dirty="0">
                    <a:latin typeface="Arial"/>
                    <a:cs typeface="Arial"/>
                  </a:rPr>
                  <a:t>form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TW" sz="900" i="1" spc="25" dirty="0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dPr>
                      <m:e>
                        <m:r>
                          <a:rPr lang="en-US" altLang="zh-TW" sz="900" b="0" i="1" spc="25" dirty="0" smtClean="0">
                            <a:latin typeface="Cambria Math" panose="02040503050406030204" pitchFamily="18" charset="0"/>
                            <a:cs typeface="Lucida Sans Unicode"/>
                          </a:rPr>
                          <m:t>𝑡</m:t>
                        </m:r>
                        <m:r>
                          <a:rPr lang="en-US" altLang="zh-TW" sz="900" b="0" i="1" spc="25" dirty="0" smtClean="0">
                            <a:latin typeface="Cambria Math" panose="02040503050406030204" pitchFamily="18" charset="0"/>
                            <a:cs typeface="Lucida Sans Unicode"/>
                          </a:rPr>
                          <m:t>,</m:t>
                        </m:r>
                        <m:r>
                          <a:rPr lang="en-US" altLang="zh-TW" sz="900" b="0" i="1" spc="25" dirty="0" smtClean="0">
                            <a:latin typeface="Cambria Math" panose="02040503050406030204" pitchFamily="18" charset="0"/>
                            <a:cs typeface="Lucida Sans Unicode"/>
                          </a:rPr>
                          <m:t>𝑖</m:t>
                        </m:r>
                        <m:d>
                          <m:dPr>
                            <m:ctrlPr>
                              <a:rPr lang="en-US" altLang="zh-TW" sz="900" b="0" i="1" spc="25" dirty="0" smtClean="0">
                                <a:latin typeface="Cambria Math" panose="02040503050406030204" pitchFamily="18" charset="0"/>
                                <a:cs typeface="Lucida Sans Unicode"/>
                              </a:rPr>
                            </m:ctrlPr>
                          </m:dPr>
                          <m:e>
                            <m:r>
                              <a:rPr lang="en-US" altLang="zh-TW" sz="900" b="0" i="1" spc="25" dirty="0" smtClean="0">
                                <a:latin typeface="Cambria Math" panose="02040503050406030204" pitchFamily="18" charset="0"/>
                                <a:cs typeface="Lucida Sans Unicode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900" spc="30" dirty="0">
                    <a:latin typeface="Arial"/>
                    <a:cs typeface="Arial"/>
                  </a:rPr>
                  <a:t>, </a:t>
                </a:r>
                <a:r>
                  <a:rPr lang="en-US" sz="900" spc="-10" dirty="0">
                    <a:latin typeface="Arial"/>
                    <a:cs typeface="Arial"/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900" i="1" spc="-5" dirty="0" smtClean="0">
                        <a:latin typeface="Cambria Math" panose="02040503050406030204" pitchFamily="18" charset="0"/>
                        <a:cs typeface="Arial"/>
                      </a:rPr>
                      <m:t>𝑡</m:t>
                    </m:r>
                    <m:r>
                      <a:rPr lang="en-US" sz="900" i="1" spc="-5" dirty="0" smtClean="0">
                        <a:latin typeface="Cambria Math" panose="02040503050406030204" pitchFamily="18" charset="0"/>
                        <a:cs typeface="Arial"/>
                      </a:rPr>
                      <m:t> ∈ </m:t>
                    </m:r>
                    <m:r>
                      <a:rPr lang="en-US" sz="900" i="1" spc="-13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𝒯</m:t>
                    </m:r>
                    <m:r>
                      <a:rPr lang="en-US" sz="900" i="1" spc="-145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</m:oMath>
                </a14:m>
                <a:r>
                  <a:rPr lang="en-US" sz="900" spc="-5" dirty="0">
                    <a:latin typeface="Arial"/>
                    <a:cs typeface="Arial"/>
                  </a:rPr>
                  <a:t>.</a:t>
                </a:r>
                <a:endParaRPr lang="en-US" sz="900" dirty="0">
                  <a:latin typeface="Arial"/>
                  <a:cs typeface="Arial"/>
                </a:endParaRPr>
              </a:p>
              <a:p>
                <a:pPr marL="12700" marR="252729" indent="-635"/>
                <a:r>
                  <a:rPr lang="en-US" sz="900" spc="-5" dirty="0">
                    <a:latin typeface="Arial"/>
                    <a:cs typeface="Arial"/>
                  </a:rPr>
                  <a:t>The binary </a:t>
                </a:r>
                <a:r>
                  <a:rPr lang="en-US" sz="900" spc="-10" dirty="0">
                    <a:latin typeface="Arial"/>
                    <a:cs typeface="Arial"/>
                  </a:rPr>
                  <a:t>database </a:t>
                </a:r>
                <a:r>
                  <a:rPr lang="en-US" sz="900" b="1" spc="-5" dirty="0">
                    <a:latin typeface="Arial"/>
                    <a:cs typeface="Arial"/>
                  </a:rPr>
                  <a:t>D </a:t>
                </a:r>
                <a:r>
                  <a:rPr lang="en-US" sz="900" spc="-5" dirty="0">
                    <a:latin typeface="Arial"/>
                    <a:cs typeface="Arial"/>
                  </a:rPr>
                  <a:t>can </a:t>
                </a:r>
                <a:r>
                  <a:rPr lang="en-US" sz="900" spc="-10" dirty="0">
                    <a:latin typeface="Arial"/>
                    <a:cs typeface="Arial"/>
                  </a:rPr>
                  <a:t>also </a:t>
                </a:r>
                <a:r>
                  <a:rPr lang="en-US" sz="900" spc="-5" dirty="0">
                    <a:latin typeface="Arial"/>
                    <a:cs typeface="Arial"/>
                  </a:rPr>
                  <a:t>be </a:t>
                </a:r>
                <a:r>
                  <a:rPr lang="en-US" sz="900" spc="-10" dirty="0">
                    <a:latin typeface="Arial"/>
                    <a:cs typeface="Arial"/>
                  </a:rPr>
                  <a:t>represented </a:t>
                </a:r>
                <a:r>
                  <a:rPr lang="en-US" sz="900" spc="-5" dirty="0">
                    <a:latin typeface="Arial"/>
                    <a:cs typeface="Arial"/>
                  </a:rPr>
                  <a:t>as a </a:t>
                </a:r>
                <a:r>
                  <a:rPr lang="en-US" sz="900" i="1" spc="-5" dirty="0">
                    <a:latin typeface="Arial"/>
                    <a:cs typeface="Arial"/>
                  </a:rPr>
                  <a:t>vertical </a:t>
                </a:r>
                <a:r>
                  <a:rPr lang="en-US" sz="900" spc="-5" dirty="0">
                    <a:latin typeface="Arial"/>
                    <a:cs typeface="Arial"/>
                  </a:rPr>
                  <a:t>or </a:t>
                </a:r>
                <a:r>
                  <a:rPr lang="en-US" sz="900" i="1" spc="-10" dirty="0">
                    <a:latin typeface="Arial"/>
                    <a:cs typeface="Arial"/>
                  </a:rPr>
                  <a:t>tidset  database </a:t>
                </a:r>
                <a:r>
                  <a:rPr lang="en-US" sz="900" spc="-10" dirty="0">
                    <a:latin typeface="Arial"/>
                    <a:cs typeface="Arial"/>
                  </a:rPr>
                  <a:t>containing </a:t>
                </a:r>
                <a:r>
                  <a:rPr lang="en-US" sz="900" spc="-5" dirty="0">
                    <a:latin typeface="Arial"/>
                    <a:cs typeface="Arial"/>
                  </a:rPr>
                  <a:t>a </a:t>
                </a:r>
                <a:r>
                  <a:rPr lang="en-US" sz="900" spc="-10" dirty="0">
                    <a:latin typeface="Arial"/>
                    <a:cs typeface="Arial"/>
                  </a:rPr>
                  <a:t>collection </a:t>
                </a:r>
                <a:r>
                  <a:rPr lang="en-US" sz="900" spc="-5" dirty="0">
                    <a:latin typeface="Arial"/>
                    <a:cs typeface="Arial"/>
                  </a:rPr>
                  <a:t>of </a:t>
                </a:r>
                <a:r>
                  <a:rPr lang="en-US" sz="900" spc="-10" dirty="0">
                    <a:latin typeface="Arial"/>
                    <a:cs typeface="Arial"/>
                  </a:rPr>
                  <a:t>tuples </a:t>
                </a:r>
                <a:r>
                  <a:rPr lang="en-US" sz="900" spc="-5" dirty="0">
                    <a:latin typeface="Arial"/>
                    <a:cs typeface="Arial"/>
                  </a:rPr>
                  <a:t>of </a:t>
                </a:r>
                <a:r>
                  <a:rPr lang="en-US" sz="900" spc="-10" dirty="0">
                    <a:latin typeface="Arial"/>
                    <a:cs typeface="Arial"/>
                  </a:rPr>
                  <a:t>the </a:t>
                </a:r>
                <a:r>
                  <a:rPr lang="en-US" sz="900" spc="-5" dirty="0">
                    <a:latin typeface="Arial"/>
                    <a:cs typeface="Arial"/>
                  </a:rPr>
                  <a:t>form </a:t>
                </a:r>
                <a:r>
                  <a:rPr lang="en-US" sz="900" spc="25" dirty="0">
                    <a:latin typeface="Lucida Sans Unicode"/>
                    <a:cs typeface="Lucida Sans Unicode"/>
                  </a:rPr>
                  <a:t>(</a:t>
                </a:r>
                <a:r>
                  <a:rPr lang="en-US" sz="900" i="1" spc="25" dirty="0">
                    <a:latin typeface="Arial"/>
                    <a:cs typeface="Arial"/>
                  </a:rPr>
                  <a:t>x </a:t>
                </a:r>
                <a:r>
                  <a:rPr lang="en-US" sz="900" spc="-45" dirty="0">
                    <a:latin typeface="Lucida Sans Unicode"/>
                    <a:cs typeface="Lucida Sans Unicode"/>
                  </a:rPr>
                  <a:t>, </a:t>
                </a:r>
                <a:r>
                  <a:rPr lang="en-US" sz="900" b="1" spc="10" dirty="0">
                    <a:latin typeface="Arial"/>
                    <a:cs typeface="Arial"/>
                  </a:rPr>
                  <a:t>t</a:t>
                </a:r>
                <a:r>
                  <a:rPr lang="en-US" sz="900" spc="10" dirty="0">
                    <a:latin typeface="Lucida Sans Unicode"/>
                    <a:cs typeface="Lucida Sans Unicode"/>
                  </a:rPr>
                  <a:t>(</a:t>
                </a:r>
                <a:r>
                  <a:rPr lang="en-US" sz="900" i="1" spc="10" dirty="0">
                    <a:latin typeface="Arial"/>
                    <a:cs typeface="Arial"/>
                  </a:rPr>
                  <a:t>x </a:t>
                </a:r>
                <a:r>
                  <a:rPr lang="en-US" sz="900" spc="30" dirty="0">
                    <a:latin typeface="Lucida Sans Unicode"/>
                    <a:cs typeface="Lucida Sans Unicode"/>
                  </a:rPr>
                  <a:t>))</a:t>
                </a:r>
                <a:r>
                  <a:rPr lang="en-US" sz="900" spc="30" dirty="0">
                    <a:latin typeface="Arial"/>
                    <a:cs typeface="Arial"/>
                  </a:rPr>
                  <a:t>, </a:t>
                </a:r>
                <a:r>
                  <a:rPr lang="en-US" sz="900" spc="-10" dirty="0">
                    <a:latin typeface="Arial"/>
                    <a:cs typeface="Arial"/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900" i="1" spc="-5" dirty="0" smtClean="0"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US" sz="900" i="1" spc="-150" dirty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900" i="1" spc="-135" dirty="0">
                        <a:latin typeface="Cambria Math" panose="02040503050406030204" pitchFamily="18" charset="0"/>
                        <a:cs typeface="Lucida Sans Unicode"/>
                      </a:rPr>
                      <m:t>∈ </m:t>
                    </m:r>
                    <m:r>
                      <a:rPr lang="en-US" sz="900" i="1" spc="-13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𝔩</m:t>
                    </m:r>
                    <m:r>
                      <a:rPr lang="en-US" sz="900" b="0" i="1" spc="-13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    </m:t>
                    </m:r>
                  </m:oMath>
                </a14:m>
                <a:r>
                  <a:rPr lang="en-US" sz="900" spc="150" dirty="0">
                    <a:latin typeface="Arial"/>
                    <a:cs typeface="Arial"/>
                  </a:rPr>
                  <a:t>.</a:t>
                </a:r>
                <a:endParaRPr sz="9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1" y="411164"/>
                <a:ext cx="4571999" cy="2081211"/>
              </a:xfrm>
              <a:prstGeom prst="rect">
                <a:avLst/>
              </a:prstGeom>
              <a:blipFill rotWithShape="0">
                <a:blip r:embed="rId3"/>
                <a:stretch>
                  <a:fillRect l="-1333" t="-1462" b="-23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/>
          <p:nvPr/>
        </p:nvSpPr>
        <p:spPr>
          <a:xfrm>
            <a:off x="-152" y="3348761"/>
            <a:ext cx="4608093" cy="108204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</a:pPr>
            <a:r>
              <a:rPr spc="-5" dirty="0"/>
              <a:t>Zaki &amp; Meira </a:t>
            </a:r>
            <a:r>
              <a:rPr spc="-10" dirty="0"/>
              <a:t>Jr. </a:t>
            </a:r>
            <a:r>
              <a:rPr spc="-5" dirty="0"/>
              <a:t>(RPI and</a:t>
            </a:r>
            <a:r>
              <a:rPr spc="-35" dirty="0"/>
              <a:t> </a:t>
            </a:r>
            <a:r>
              <a:rPr spc="-5" dirty="0"/>
              <a:t>UFMG)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</a:pPr>
            <a:r>
              <a:rPr spc="-5" dirty="0"/>
              <a:t>Data Mining and</a:t>
            </a:r>
            <a:r>
              <a:rPr spc="-55" dirty="0"/>
              <a:t> </a:t>
            </a:r>
            <a:r>
              <a:rPr spc="-5" dirty="0"/>
              <a:t>Analysis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98596" y="3361702"/>
            <a:ext cx="1056005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  <a:tabLst>
                <a:tab pos="883919" algn="l"/>
              </a:tabLst>
            </a:pP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Chapter 8:</a:t>
            </a:r>
            <a:r>
              <a:rPr sz="5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Itemset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Mining	</a:t>
            </a:r>
            <a:fld id="{81D60167-4931-47E6-BA6A-407CBD079E47}" type="slidenum"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11</a:t>
            </a:fld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sz="5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500" dirty="0">
              <a:latin typeface="Arial"/>
              <a:cs typeface="Arial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650" y="2484986"/>
            <a:ext cx="2673477" cy="845589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02" y="46276"/>
            <a:ext cx="40493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Binary </a:t>
            </a:r>
            <a:r>
              <a:rPr spc="5" dirty="0"/>
              <a:t>Database: </a:t>
            </a:r>
            <a:r>
              <a:rPr spc="-5" dirty="0"/>
              <a:t>Transaction </a:t>
            </a:r>
            <a:r>
              <a:rPr spc="5" dirty="0"/>
              <a:t>and </a:t>
            </a:r>
            <a:r>
              <a:rPr dirty="0"/>
              <a:t>Vertical</a:t>
            </a:r>
            <a:r>
              <a:rPr spc="125" dirty="0"/>
              <a:t> </a:t>
            </a:r>
            <a:r>
              <a:rPr spc="5" dirty="0"/>
              <a:t>Format</a:t>
            </a:r>
          </a:p>
        </p:txBody>
      </p:sp>
      <p:sp>
        <p:nvSpPr>
          <p:cNvPr id="5" name="object 5"/>
          <p:cNvSpPr/>
          <p:nvPr/>
        </p:nvSpPr>
        <p:spPr>
          <a:xfrm>
            <a:off x="2025243" y="658901"/>
            <a:ext cx="838200" cy="110490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713479" y="566767"/>
            <a:ext cx="2425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latin typeface="Arial"/>
                <a:cs typeface="Arial"/>
              </a:rPr>
              <a:t>t</a:t>
            </a:r>
            <a:r>
              <a:rPr sz="1000" spc="10" dirty="0">
                <a:latin typeface="Lucida Sans Unicode"/>
                <a:cs typeface="Lucida Sans Unicode"/>
              </a:rPr>
              <a:t>(</a:t>
            </a:r>
            <a:r>
              <a:rPr sz="1000" i="1" spc="10" dirty="0">
                <a:latin typeface="Arial"/>
                <a:cs typeface="Arial"/>
              </a:rPr>
              <a:t>x</a:t>
            </a:r>
            <a:r>
              <a:rPr sz="1000" i="1" spc="-225" dirty="0">
                <a:latin typeface="Arial"/>
                <a:cs typeface="Arial"/>
              </a:rPr>
              <a:t> </a:t>
            </a:r>
            <a:r>
              <a:rPr sz="1000" spc="55" dirty="0">
                <a:latin typeface="Lucida Sans Unicode"/>
                <a:cs typeface="Lucida Sans Unicode"/>
              </a:rPr>
              <a:t>)</a:t>
            </a:r>
            <a:endParaRPr sz="1000" dirty="0">
              <a:latin typeface="Lucida Sans Unicode"/>
              <a:cs typeface="Lucida Sans Unicode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255517" y="765201"/>
          <a:ext cx="1142999" cy="1040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3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46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6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41605">
                <a:tc>
                  <a:txBody>
                    <a:bodyPr/>
                    <a:lstStyle/>
                    <a:p>
                      <a:pPr marL="31750">
                        <a:lnSpc>
                          <a:spcPts val="969"/>
                        </a:lnSpc>
                      </a:pPr>
                      <a:r>
                        <a:rPr sz="1000" i="1" dirty="0">
                          <a:latin typeface="Arial"/>
                          <a:cs typeface="Arial"/>
                        </a:rPr>
                        <a:t>A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969"/>
                        </a:lnSpc>
                      </a:pPr>
                      <a:r>
                        <a:rPr sz="1000" i="1" dirty="0">
                          <a:latin typeface="Arial"/>
                          <a:cs typeface="Arial"/>
                        </a:rPr>
                        <a:t>B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969"/>
                        </a:lnSpc>
                      </a:pPr>
                      <a:r>
                        <a:rPr sz="1000" i="1" dirty="0">
                          <a:latin typeface="Arial"/>
                          <a:cs typeface="Arial"/>
                        </a:rPr>
                        <a:t>C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969"/>
                        </a:lnSpc>
                      </a:pPr>
                      <a:r>
                        <a:rPr sz="1000" i="1" dirty="0">
                          <a:latin typeface="Arial"/>
                          <a:cs typeface="Arial"/>
                        </a:rPr>
                        <a:t>D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969"/>
                        </a:lnSpc>
                      </a:pPr>
                      <a:r>
                        <a:rPr sz="1000" i="1" dirty="0">
                          <a:latin typeface="Arial"/>
                          <a:cs typeface="Arial"/>
                        </a:rPr>
                        <a:t>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37465">
                        <a:lnSpc>
                          <a:spcPts val="109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09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09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109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 algn="ctr">
                        <a:lnSpc>
                          <a:spcPts val="109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1130">
                <a:tc>
                  <a:txBody>
                    <a:bodyPr/>
                    <a:lstStyle/>
                    <a:p>
                      <a:pPr marL="37465">
                        <a:lnSpc>
                          <a:spcPts val="106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06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06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106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 algn="ctr">
                        <a:lnSpc>
                          <a:spcPts val="106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7465">
                        <a:lnSpc>
                          <a:spcPts val="107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07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07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107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 algn="ctr">
                        <a:lnSpc>
                          <a:spcPts val="107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51130">
                <a:tc>
                  <a:txBody>
                    <a:bodyPr/>
                    <a:lstStyle/>
                    <a:p>
                      <a:pPr marL="37465">
                        <a:lnSpc>
                          <a:spcPts val="107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07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07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107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 algn="ctr">
                        <a:lnSpc>
                          <a:spcPts val="107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06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 algn="ctr">
                        <a:lnSpc>
                          <a:spcPts val="106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70762" y="1807921"/>
            <a:ext cx="133096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30" algn="ctr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Binary</a:t>
            </a:r>
            <a:r>
              <a:rPr sz="1000" spc="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Database</a:t>
            </a:r>
            <a:endParaRPr sz="10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1"/>
              <p:cNvSpPr txBox="1"/>
              <p:nvPr/>
            </p:nvSpPr>
            <p:spPr>
              <a:xfrm>
                <a:off x="113787" y="2101435"/>
                <a:ext cx="4350385" cy="871392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000" spc="-10" dirty="0" smtClean="0">
                    <a:latin typeface="Arial"/>
                    <a:cs typeface="Arial"/>
                  </a:rPr>
                  <a:t>This</a:t>
                </a:r>
                <a:r>
                  <a:rPr lang="en-US" sz="1000" dirty="0">
                    <a:latin typeface="Arial"/>
                    <a:cs typeface="Arial"/>
                  </a:rPr>
                  <a:t> </a:t>
                </a:r>
                <a:r>
                  <a:rPr lang="en-US" sz="1000" spc="-10" dirty="0">
                    <a:latin typeface="Arial"/>
                    <a:cs typeface="Arial"/>
                  </a:rPr>
                  <a:t>dataset</a:t>
                </a:r>
                <a:r>
                  <a:rPr lang="en-US" sz="1000" spc="-5" dirty="0">
                    <a:latin typeface="Arial"/>
                    <a:cs typeface="Arial"/>
                  </a:rPr>
                  <a:t> </a:t>
                </a:r>
                <a:r>
                  <a:rPr lang="en-US" sz="1000" b="1" spc="-5" dirty="0">
                    <a:latin typeface="Arial"/>
                    <a:cs typeface="Arial"/>
                  </a:rPr>
                  <a:t>D </a:t>
                </a:r>
                <a:r>
                  <a:rPr lang="en-US" sz="1000" spc="-10" dirty="0">
                    <a:latin typeface="Arial"/>
                    <a:cs typeface="Arial"/>
                  </a:rPr>
                  <a:t>has</a:t>
                </a:r>
                <a:r>
                  <a:rPr lang="en-US" sz="1000" dirty="0">
                    <a:latin typeface="Arial"/>
                    <a:cs typeface="Arial"/>
                  </a:rPr>
                  <a:t> </a:t>
                </a:r>
                <a:r>
                  <a:rPr lang="en-US" sz="1000" spc="-5" dirty="0">
                    <a:latin typeface="Arial"/>
                    <a:cs typeface="Arial"/>
                  </a:rPr>
                  <a:t>5 </a:t>
                </a:r>
                <a:r>
                  <a:rPr lang="en-US" sz="1000" spc="-10" dirty="0">
                    <a:latin typeface="Arial"/>
                    <a:cs typeface="Arial"/>
                  </a:rPr>
                  <a:t>items,</a:t>
                </a:r>
                <a:r>
                  <a:rPr lang="en-US" sz="1000" spc="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000" i="1" spc="-2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𝔩</m:t>
                    </m:r>
                    <m:r>
                      <a:rPr lang="en-US" altLang="zh-TW" sz="1000" i="1" spc="-25" dirty="0">
                        <a:latin typeface="Cambria Math" panose="02040503050406030204" pitchFamily="18" charset="0"/>
                        <a:cs typeface="Lucida Sans Unicode"/>
                      </a:rPr>
                      <m:t>=</m:t>
                    </m:r>
                    <m:r>
                      <a:rPr lang="en-US" altLang="zh-TW" sz="1000" i="1" spc="-35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n-US" altLang="zh-TW" sz="1000" i="1" spc="35" dirty="0">
                        <a:latin typeface="Cambria Math" panose="02040503050406030204" pitchFamily="18" charset="0"/>
                        <a:cs typeface="Lucida Sans Unicode"/>
                      </a:rPr>
                      <m:t>{</m:t>
                    </m:r>
                    <m:r>
                      <a:rPr lang="en-US" altLang="zh-TW" sz="1000" i="1" spc="35" dirty="0"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en-US" altLang="zh-TW" sz="1000" i="1" spc="35" dirty="0">
                        <a:latin typeface="Cambria Math" panose="02040503050406030204" pitchFamily="18" charset="0"/>
                        <a:cs typeface="Lucida Sans Unicode"/>
                      </a:rPr>
                      <m:t>,</m:t>
                    </m:r>
                    <m:r>
                      <a:rPr lang="en-US" altLang="zh-TW" sz="1000" i="1" spc="-150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n-US" altLang="zh-TW" sz="1000" i="1" spc="-5" dirty="0">
                        <a:latin typeface="Cambria Math" panose="02040503050406030204" pitchFamily="18" charset="0"/>
                        <a:cs typeface="Arial"/>
                      </a:rPr>
                      <m:t>𝐵</m:t>
                    </m:r>
                    <m:r>
                      <a:rPr lang="en-US" altLang="zh-TW" sz="1000" i="1" spc="-5" dirty="0">
                        <a:latin typeface="Cambria Math" panose="02040503050406030204" pitchFamily="18" charset="0"/>
                        <a:cs typeface="Lucida Sans Unicode"/>
                      </a:rPr>
                      <m:t>,</m:t>
                    </m:r>
                    <m:r>
                      <a:rPr lang="en-US" altLang="zh-TW" sz="1000" i="1" spc="-150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n-US" altLang="zh-TW" sz="1000" i="1" spc="0" dirty="0">
                        <a:latin typeface="Cambria Math" panose="02040503050406030204" pitchFamily="18" charset="0"/>
                        <a:cs typeface="Arial"/>
                      </a:rPr>
                      <m:t>𝐶</m:t>
                    </m:r>
                    <m:r>
                      <a:rPr lang="en-US" altLang="zh-TW" sz="1000" i="1" spc="0" dirty="0">
                        <a:latin typeface="Cambria Math" panose="02040503050406030204" pitchFamily="18" charset="0"/>
                        <a:cs typeface="Lucida Sans Unicode"/>
                      </a:rPr>
                      <m:t>,</m:t>
                    </m:r>
                    <m:r>
                      <a:rPr lang="en-US" altLang="zh-TW" sz="1000" i="1" spc="-150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n-US" altLang="zh-TW" sz="1000" i="1" spc="-10" dirty="0">
                        <a:latin typeface="Cambria Math" panose="02040503050406030204" pitchFamily="18" charset="0"/>
                        <a:cs typeface="Arial"/>
                      </a:rPr>
                      <m:t>𝐷</m:t>
                    </m:r>
                    <m:r>
                      <a:rPr lang="en-US" altLang="zh-TW" sz="1000" i="1" spc="-10" dirty="0">
                        <a:latin typeface="Cambria Math" panose="02040503050406030204" pitchFamily="18" charset="0"/>
                        <a:cs typeface="Lucida Sans Unicode"/>
                      </a:rPr>
                      <m:t>,</m:t>
                    </m:r>
                    <m:r>
                      <a:rPr lang="en-US" altLang="zh-TW" sz="1000" i="1" spc="-150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n-US" altLang="zh-TW" sz="1000" i="1" spc="-5" dirty="0">
                        <a:latin typeface="Cambria Math" panose="02040503050406030204" pitchFamily="18" charset="0"/>
                        <a:cs typeface="Arial"/>
                      </a:rPr>
                      <m:t>𝐸</m:t>
                    </m:r>
                    <m:r>
                      <a:rPr lang="en-US" altLang="zh-TW" sz="1000" i="1" spc="-190" dirty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altLang="zh-TW" sz="1000" i="1" spc="165" dirty="0">
                        <a:latin typeface="Cambria Math" panose="02040503050406030204" pitchFamily="18" charset="0"/>
                        <a:cs typeface="Lucida Sans Unicode"/>
                      </a:rPr>
                      <m:t>}</m:t>
                    </m:r>
                  </m:oMath>
                </a14:m>
                <a:r>
                  <a:rPr lang="en-US" sz="1000" spc="-50" dirty="0">
                    <a:latin typeface="Lucida Sans Unicode"/>
                    <a:cs typeface="Lucida Sans Unicode"/>
                  </a:rPr>
                  <a:t> </a:t>
                </a:r>
                <a:r>
                  <a:rPr lang="en-US" sz="1000" spc="-10" dirty="0">
                    <a:latin typeface="Arial"/>
                    <a:cs typeface="Arial"/>
                  </a:rPr>
                  <a:t>and</a:t>
                </a:r>
                <a:r>
                  <a:rPr lang="en-US" sz="1000" spc="0" dirty="0">
                    <a:latin typeface="Arial"/>
                    <a:cs typeface="Arial"/>
                  </a:rPr>
                  <a:t> </a:t>
                </a:r>
                <a:endParaRPr lang="en-US" sz="1000" spc="0" dirty="0" smtClean="0"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000" spc="-5" dirty="0" smtClean="0">
                    <a:latin typeface="Arial"/>
                    <a:cs typeface="Arial"/>
                  </a:rPr>
                  <a:t>6 </a:t>
                </a:r>
                <a:r>
                  <a:rPr lang="en-US" sz="1000" spc="-10" dirty="0" smtClean="0">
                    <a:latin typeface="Arial"/>
                    <a:cs typeface="Arial"/>
                  </a:rPr>
                  <a:t>tids, </a:t>
                </a:r>
                <a14:m>
                  <m:oMath xmlns:m="http://schemas.openxmlformats.org/officeDocument/2006/math">
                    <m:r>
                      <a:rPr lang="en-US" altLang="zh-TW" sz="1000" b="0" i="0" spc="-95" dirty="0" smtClean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n-US" altLang="zh-TW" sz="1000" i="1" spc="-95" dirty="0" smtClean="0">
                        <a:latin typeface="Cambria Math" panose="02040503050406030204" pitchFamily="18" charset="0"/>
                        <a:cs typeface="Lucida Sans Unicode"/>
                      </a:rPr>
                      <m:t>𝒯</m:t>
                    </m:r>
                  </m:oMath>
                </a14:m>
                <a:r>
                  <a:rPr lang="en-US" sz="1000" spc="-25" dirty="0">
                    <a:latin typeface="Lucida Sans Unicode"/>
                    <a:cs typeface="Lucida Sans Unicode"/>
                  </a:rPr>
                  <a:t>=</a:t>
                </a:r>
                <a:r>
                  <a:rPr lang="en-US" sz="1000" spc="-40" dirty="0">
                    <a:latin typeface="Lucida Sans Unicode"/>
                    <a:cs typeface="Lucida Sans Unicode"/>
                  </a:rPr>
                  <a:t> </a:t>
                </a:r>
                <a:r>
                  <a:rPr lang="en-US" sz="1000" spc="35" dirty="0">
                    <a:latin typeface="Lucida Sans Unicode"/>
                    <a:cs typeface="Lucida Sans Unicode"/>
                  </a:rPr>
                  <a:t>{</a:t>
                </a:r>
                <a:r>
                  <a:rPr lang="en-US" sz="1000" spc="35" dirty="0">
                    <a:latin typeface="Arial"/>
                    <a:cs typeface="Arial"/>
                  </a:rPr>
                  <a:t>1</a:t>
                </a:r>
                <a:r>
                  <a:rPr lang="en-US" sz="1000" spc="35" dirty="0">
                    <a:latin typeface="Lucida Sans Unicode"/>
                    <a:cs typeface="Lucida Sans Unicode"/>
                  </a:rPr>
                  <a:t>,</a:t>
                </a:r>
                <a:r>
                  <a:rPr lang="en-US" sz="1000" spc="-155" dirty="0">
                    <a:latin typeface="Lucida Sans Unicode"/>
                    <a:cs typeface="Lucida Sans Unicode"/>
                  </a:rPr>
                  <a:t> </a:t>
                </a:r>
                <a:r>
                  <a:rPr lang="en-US" sz="1000" spc="-25" dirty="0">
                    <a:latin typeface="Arial"/>
                    <a:cs typeface="Arial"/>
                  </a:rPr>
                  <a:t>2</a:t>
                </a:r>
                <a:r>
                  <a:rPr lang="en-US" sz="1000" spc="-25" dirty="0">
                    <a:latin typeface="Lucida Sans Unicode"/>
                    <a:cs typeface="Lucida Sans Unicode"/>
                  </a:rPr>
                  <a:t>,</a:t>
                </a:r>
                <a:r>
                  <a:rPr lang="en-US" sz="1000" spc="-155" dirty="0">
                    <a:latin typeface="Lucida Sans Unicode"/>
                    <a:cs typeface="Lucida Sans Unicode"/>
                  </a:rPr>
                  <a:t> </a:t>
                </a:r>
                <a:r>
                  <a:rPr lang="en-US" sz="1000" spc="-25" dirty="0">
                    <a:latin typeface="Arial"/>
                    <a:cs typeface="Arial"/>
                  </a:rPr>
                  <a:t>3</a:t>
                </a:r>
                <a:r>
                  <a:rPr lang="en-US" sz="1000" spc="-25" dirty="0">
                    <a:latin typeface="Lucida Sans Unicode"/>
                    <a:cs typeface="Lucida Sans Unicode"/>
                  </a:rPr>
                  <a:t>,</a:t>
                </a:r>
                <a:r>
                  <a:rPr lang="en-US" sz="1000" spc="-155" dirty="0">
                    <a:latin typeface="Lucida Sans Unicode"/>
                    <a:cs typeface="Lucida Sans Unicode"/>
                  </a:rPr>
                  <a:t> </a:t>
                </a:r>
                <a:r>
                  <a:rPr lang="en-US" sz="1000" spc="-25" dirty="0">
                    <a:latin typeface="Arial"/>
                    <a:cs typeface="Arial"/>
                  </a:rPr>
                  <a:t>4</a:t>
                </a:r>
                <a:r>
                  <a:rPr lang="en-US" sz="1000" spc="-25" dirty="0">
                    <a:latin typeface="Lucida Sans Unicode"/>
                    <a:cs typeface="Lucida Sans Unicode"/>
                  </a:rPr>
                  <a:t>,</a:t>
                </a:r>
                <a:r>
                  <a:rPr lang="en-US" sz="1000" spc="-155" dirty="0">
                    <a:latin typeface="Lucida Sans Unicode"/>
                    <a:cs typeface="Lucida Sans Unicode"/>
                  </a:rPr>
                  <a:t> </a:t>
                </a:r>
                <a:r>
                  <a:rPr lang="en-US" sz="1000" spc="-25" dirty="0">
                    <a:latin typeface="Arial"/>
                    <a:cs typeface="Arial"/>
                  </a:rPr>
                  <a:t>5</a:t>
                </a:r>
                <a:r>
                  <a:rPr lang="en-US" sz="1000" spc="-25" dirty="0">
                    <a:latin typeface="Lucida Sans Unicode"/>
                    <a:cs typeface="Lucida Sans Unicode"/>
                  </a:rPr>
                  <a:t>,</a:t>
                </a:r>
                <a:r>
                  <a:rPr lang="en-US" sz="1000" spc="-155" dirty="0">
                    <a:latin typeface="Lucida Sans Unicode"/>
                    <a:cs typeface="Lucida Sans Unicode"/>
                  </a:rPr>
                  <a:t> </a:t>
                </a:r>
                <a:r>
                  <a:rPr lang="en-US" sz="1000" spc="50" dirty="0">
                    <a:latin typeface="Arial"/>
                    <a:cs typeface="Arial"/>
                  </a:rPr>
                  <a:t>6</a:t>
                </a:r>
                <a:r>
                  <a:rPr lang="en-US" sz="1000" spc="50" dirty="0">
                    <a:latin typeface="Lucida Sans Unicode"/>
                    <a:cs typeface="Lucida Sans Unicode"/>
                  </a:rPr>
                  <a:t>}</a:t>
                </a:r>
                <a:r>
                  <a:rPr lang="en-US" sz="1000" spc="50" dirty="0">
                    <a:latin typeface="Arial"/>
                    <a:cs typeface="Arial"/>
                  </a:rPr>
                  <a:t>.</a:t>
                </a:r>
                <a:endParaRPr lang="en-US" sz="1000" dirty="0"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590"/>
                  </a:spcBef>
                </a:pPr>
                <a:r>
                  <a:rPr lang="en-US" sz="1000" spc="-5" dirty="0">
                    <a:latin typeface="Arial"/>
                    <a:cs typeface="Arial"/>
                  </a:rPr>
                  <a:t>The </a:t>
                </a:r>
                <a:r>
                  <a:rPr lang="en-US" sz="1000" spc="-10" dirty="0">
                    <a:latin typeface="Arial"/>
                    <a:cs typeface="Arial"/>
                  </a:rPr>
                  <a:t>the</a:t>
                </a:r>
                <a:r>
                  <a:rPr lang="en-US" sz="1000" spc="0" dirty="0">
                    <a:latin typeface="Arial"/>
                    <a:cs typeface="Arial"/>
                  </a:rPr>
                  <a:t> </a:t>
                </a:r>
                <a:r>
                  <a:rPr lang="en-US" sz="1000" spc="-5" dirty="0">
                    <a:latin typeface="Arial"/>
                    <a:cs typeface="Arial"/>
                  </a:rPr>
                  <a:t>first</a:t>
                </a:r>
                <a:r>
                  <a:rPr lang="en-US" sz="1000" spc="-15" dirty="0">
                    <a:latin typeface="Arial"/>
                    <a:cs typeface="Arial"/>
                  </a:rPr>
                  <a:t> </a:t>
                </a:r>
                <a:r>
                  <a:rPr lang="en-US" sz="1000" spc="-10" dirty="0">
                    <a:latin typeface="Arial"/>
                    <a:cs typeface="Arial"/>
                  </a:rPr>
                  <a:t>transaction</a:t>
                </a:r>
                <a:r>
                  <a:rPr lang="en-US" sz="1000" spc="0" dirty="0">
                    <a:latin typeface="Arial"/>
                    <a:cs typeface="Arial"/>
                  </a:rPr>
                  <a:t> </a:t>
                </a:r>
                <a:r>
                  <a:rPr lang="en-US" sz="1000" spc="-10" dirty="0">
                    <a:latin typeface="Arial"/>
                    <a:cs typeface="Arial"/>
                  </a:rPr>
                  <a:t>is</a:t>
                </a:r>
                <a:r>
                  <a:rPr lang="en-US" sz="100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ar-AE" altLang="zh-TW" sz="1000" i="1" dirty="0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dPr>
                      <m:e>
                        <m:r>
                          <a:rPr lang="ar-AE" altLang="zh-TW" sz="1000" b="0" i="1" dirty="0" smtClean="0">
                            <a:latin typeface="Cambria Math" panose="02040503050406030204" pitchFamily="18" charset="0"/>
                            <a:cs typeface="Lucida Sans Unicode"/>
                          </a:rPr>
                          <m:t>1</m:t>
                        </m:r>
                        <m:r>
                          <a:rPr lang="en-US" altLang="zh-TW" sz="1000" b="0" i="1" dirty="0" smtClean="0">
                            <a:latin typeface="Cambria Math" panose="02040503050406030204" pitchFamily="18" charset="0"/>
                            <a:cs typeface="Lucida Sans Unicode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1000" b="0" i="1" dirty="0" smtClean="0">
                                <a:latin typeface="Cambria Math" panose="02040503050406030204" pitchFamily="18" charset="0"/>
                                <a:cs typeface="Lucida Sans Unicode"/>
                              </a:rPr>
                            </m:ctrlPr>
                          </m:dPr>
                          <m:e>
                            <m:r>
                              <a:rPr lang="ar-AE" altLang="zh-TW" sz="1000" i="1" spc="35" dirty="0" smtClean="0">
                                <a:latin typeface="Cambria Math" panose="02040503050406030204" pitchFamily="18" charset="0"/>
                                <a:cs typeface="Arial"/>
                              </a:rPr>
                              <m:t>𝐴</m:t>
                            </m:r>
                            <m:r>
                              <a:rPr lang="ar-AE" altLang="zh-TW" sz="1000" i="1" spc="35" dirty="0">
                                <a:latin typeface="Cambria Math" panose="02040503050406030204" pitchFamily="18" charset="0"/>
                                <a:cs typeface="Lucida Sans Unicode"/>
                              </a:rPr>
                              <m:t>,</m:t>
                            </m:r>
                            <m:r>
                              <a:rPr lang="ar-AE" altLang="zh-TW" sz="1000" i="1" spc="-150" dirty="0">
                                <a:latin typeface="Cambria Math" panose="02040503050406030204" pitchFamily="18" charset="0"/>
                                <a:cs typeface="Lucida Sans Unicode"/>
                              </a:rPr>
                              <m:t> </m:t>
                            </m:r>
                            <m:r>
                              <a:rPr lang="ar-AE" altLang="zh-TW" sz="1000" i="1" spc="-5" dirty="0">
                                <a:latin typeface="Cambria Math" panose="02040503050406030204" pitchFamily="18" charset="0"/>
                                <a:cs typeface="Arial"/>
                              </a:rPr>
                              <m:t>𝐵</m:t>
                            </m:r>
                            <m:r>
                              <a:rPr lang="ar-AE" altLang="zh-TW" sz="1000" i="1" spc="-5" dirty="0">
                                <a:latin typeface="Cambria Math" panose="02040503050406030204" pitchFamily="18" charset="0"/>
                                <a:cs typeface="Lucida Sans Unicode"/>
                              </a:rPr>
                              <m:t>,</m:t>
                            </m:r>
                            <m:r>
                              <a:rPr lang="ar-AE" altLang="zh-TW" sz="1000" i="1" spc="-150" dirty="0">
                                <a:latin typeface="Cambria Math" panose="02040503050406030204" pitchFamily="18" charset="0"/>
                                <a:cs typeface="Lucida Sans Unicode"/>
                              </a:rPr>
                              <m:t> </m:t>
                            </m:r>
                            <m:r>
                              <a:rPr lang="ar-AE" altLang="zh-TW" sz="1000" i="1" spc="-10" dirty="0">
                                <a:latin typeface="Cambria Math" panose="02040503050406030204" pitchFamily="18" charset="0"/>
                                <a:cs typeface="Arial"/>
                              </a:rPr>
                              <m:t>𝐷</m:t>
                            </m:r>
                            <m:r>
                              <a:rPr lang="ar-AE" altLang="zh-TW" sz="1000" i="1" spc="-10" dirty="0">
                                <a:latin typeface="Cambria Math" panose="02040503050406030204" pitchFamily="18" charset="0"/>
                                <a:cs typeface="Lucida Sans Unicode"/>
                              </a:rPr>
                              <m:t>,</m:t>
                            </m:r>
                            <m:r>
                              <a:rPr lang="ar-AE" altLang="zh-TW" sz="1000" i="1" spc="-150" dirty="0">
                                <a:latin typeface="Cambria Math" panose="02040503050406030204" pitchFamily="18" charset="0"/>
                                <a:cs typeface="Lucida Sans Unicode"/>
                              </a:rPr>
                              <m:t> </m:t>
                            </m:r>
                            <m:r>
                              <a:rPr lang="ar-AE" altLang="zh-TW" sz="1000" i="1" spc="-5" dirty="0">
                                <a:latin typeface="Cambria Math" panose="02040503050406030204" pitchFamily="18" charset="0"/>
                                <a:cs typeface="Arial"/>
                              </a:rPr>
                              <m:t>𝐸</m:t>
                            </m:r>
                          </m:e>
                        </m:d>
                      </m:e>
                    </m:d>
                    <m:r>
                      <a:rPr lang="ar-AE" altLang="zh-TW" sz="1000" i="1" spc="75" dirty="0">
                        <a:latin typeface="Cambria Math" panose="02040503050406030204" pitchFamily="18" charset="0"/>
                        <a:cs typeface="Arial"/>
                      </a:rPr>
                      <m:t>,</m:t>
                    </m:r>
                    <m:r>
                      <a:rPr lang="ar-AE" altLang="zh-TW" sz="1000" i="1" spc="-5" dirty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1000" spc="-5" dirty="0">
                    <a:latin typeface="Arial"/>
                    <a:cs typeface="Arial"/>
                  </a:rPr>
                  <a:t>where</a:t>
                </a:r>
                <a:r>
                  <a:rPr lang="en-US" sz="1000" spc="0" dirty="0">
                    <a:latin typeface="Arial"/>
                    <a:cs typeface="Arial"/>
                  </a:rPr>
                  <a:t> </a:t>
                </a:r>
                <a:r>
                  <a:rPr lang="en-US" sz="1000" spc="-15" dirty="0">
                    <a:latin typeface="Arial"/>
                    <a:cs typeface="Arial"/>
                  </a:rPr>
                  <a:t>we</a:t>
                </a:r>
                <a:r>
                  <a:rPr lang="en-US" sz="1000" spc="-5" dirty="0">
                    <a:latin typeface="Arial"/>
                    <a:cs typeface="Arial"/>
                  </a:rPr>
                  <a:t> </a:t>
                </a:r>
                <a:r>
                  <a:rPr lang="en-US" sz="1000" spc="-10" dirty="0">
                    <a:latin typeface="Arial"/>
                    <a:cs typeface="Arial"/>
                  </a:rPr>
                  <a:t>omit</a:t>
                </a:r>
                <a:r>
                  <a:rPr lang="en-US" sz="1000" spc="0" dirty="0">
                    <a:latin typeface="Arial"/>
                    <a:cs typeface="Arial"/>
                  </a:rPr>
                  <a:t> </a:t>
                </a:r>
                <a:r>
                  <a:rPr lang="en-US" sz="1000" spc="-10" dirty="0">
                    <a:latin typeface="Arial"/>
                    <a:cs typeface="Arial"/>
                  </a:rPr>
                  <a:t>item</a:t>
                </a:r>
                <a:r>
                  <a:rPr lang="en-US" sz="1000" spc="0" dirty="0">
                    <a:latin typeface="Arial"/>
                    <a:cs typeface="Arial"/>
                  </a:rPr>
                  <a:t> </a:t>
                </a:r>
                <a:r>
                  <a:rPr lang="en-US" sz="1000" i="1" spc="-5" dirty="0">
                    <a:latin typeface="Arial"/>
                    <a:cs typeface="Arial"/>
                  </a:rPr>
                  <a:t>C</a:t>
                </a:r>
                <a:r>
                  <a:rPr lang="en-US" sz="1000" i="1" spc="50" dirty="0">
                    <a:latin typeface="Arial"/>
                    <a:cs typeface="Arial"/>
                  </a:rPr>
                  <a:t> </a:t>
                </a:r>
                <a:r>
                  <a:rPr lang="en-US" sz="1000" spc="-5" dirty="0">
                    <a:latin typeface="Arial"/>
                    <a:cs typeface="Arial"/>
                  </a:rPr>
                  <a:t>since</a:t>
                </a:r>
                <a:endParaRPr lang="en-US" sz="1000" dirty="0">
                  <a:latin typeface="Arial"/>
                  <a:cs typeface="Arial"/>
                </a:endParaRPr>
              </a:p>
              <a:p>
                <a:pPr marL="12700" marR="5080" indent="-635">
                  <a:lnSpc>
                    <a:spcPts val="1190"/>
                  </a:lnSpc>
                  <a:spcBef>
                    <a:spcPts val="45"/>
                  </a:spcBef>
                </a:pPr>
                <a14:m>
                  <m:oMath xmlns:m="http://schemas.openxmlformats.org/officeDocument/2006/math">
                    <m:r>
                      <a:rPr lang="en-US" sz="1000" i="1" dirty="0" smtClean="0">
                        <a:latin typeface="Cambria Math" panose="02040503050406030204" pitchFamily="18" charset="0"/>
                        <a:cs typeface="Lucida Sans Unicode"/>
                      </a:rPr>
                      <m:t>(</m:t>
                    </m:r>
                    <m:r>
                      <a:rPr lang="en-US" sz="1000" i="1" dirty="0">
                        <a:latin typeface="Cambria Math" panose="02040503050406030204" pitchFamily="18" charset="0"/>
                        <a:cs typeface="Arial"/>
                      </a:rPr>
                      <m:t>1</m:t>
                    </m:r>
                    <m:r>
                      <a:rPr lang="en-US" sz="1000" i="1" dirty="0">
                        <a:latin typeface="Cambria Math" panose="02040503050406030204" pitchFamily="18" charset="0"/>
                        <a:cs typeface="Lucida Sans Unicode"/>
                      </a:rPr>
                      <m:t>, </m:t>
                    </m:r>
                    <m:r>
                      <a:rPr lang="en-US" sz="1000" i="1" spc="50" dirty="0">
                        <a:latin typeface="Cambria Math" panose="02040503050406030204" pitchFamily="18" charset="0"/>
                        <a:cs typeface="Arial"/>
                      </a:rPr>
                      <m:t>𝐶</m:t>
                    </m:r>
                    <m:r>
                      <a:rPr lang="en-US" sz="1000" i="1" spc="50" dirty="0">
                        <a:latin typeface="Cambria Math" panose="02040503050406030204" pitchFamily="18" charset="0"/>
                        <a:cs typeface="Lucida Sans Unicode"/>
                      </a:rPr>
                      <m:t>)</m:t>
                    </m:r>
                    <m:r>
                      <a:rPr lang="en-US" altLang="zh-TW" sz="1000" b="1" i="1" spc="-26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∉</m:t>
                    </m:r>
                    <m:r>
                      <a:rPr lang="en-US" altLang="zh-TW" sz="1000" b="1" i="1" spc="-265" dirty="0">
                        <a:latin typeface="Cambria Math" panose="02040503050406030204" pitchFamily="18" charset="0"/>
                        <a:cs typeface="Lucida Sans Unicode"/>
                      </a:rPr>
                      <m:t>𝑫</m:t>
                    </m:r>
                  </m:oMath>
                </a14:m>
                <a:r>
                  <a:rPr lang="en-US" sz="1000" spc="50" dirty="0">
                    <a:latin typeface="Lucida Sans Unicode"/>
                    <a:cs typeface="Lucida Sans Unicode"/>
                  </a:rPr>
                  <a:t> .</a:t>
                </a:r>
                <a:r>
                  <a:rPr lang="en-US" sz="1000" spc="-5" dirty="0">
                    <a:latin typeface="Arial"/>
                    <a:cs typeface="Arial"/>
                  </a:rPr>
                  <a:t>Henceforth, </a:t>
                </a:r>
                <a:r>
                  <a:rPr lang="en-US" sz="1000" spc="-15" dirty="0">
                    <a:latin typeface="Arial"/>
                    <a:cs typeface="Arial"/>
                  </a:rPr>
                  <a:t>for convenience, we </a:t>
                </a:r>
                <a:r>
                  <a:rPr lang="en-US" sz="1000" spc="-5" dirty="0">
                    <a:latin typeface="Arial"/>
                    <a:cs typeface="Arial"/>
                  </a:rPr>
                  <a:t>drop </a:t>
                </a:r>
                <a:r>
                  <a:rPr lang="en-US" sz="1000" spc="-10" dirty="0">
                    <a:latin typeface="Arial"/>
                    <a:cs typeface="Arial"/>
                  </a:rPr>
                  <a:t>the </a:t>
                </a:r>
                <a:r>
                  <a:rPr lang="en-US" sz="1000" spc="-5" dirty="0">
                    <a:latin typeface="Arial"/>
                    <a:cs typeface="Arial"/>
                  </a:rPr>
                  <a:t>set </a:t>
                </a:r>
                <a:r>
                  <a:rPr lang="en-US" sz="1000" spc="-10" dirty="0">
                    <a:latin typeface="Arial"/>
                    <a:cs typeface="Arial"/>
                  </a:rPr>
                  <a:t>notation </a:t>
                </a:r>
                <a:r>
                  <a:rPr lang="en-US" sz="1000" spc="-15" dirty="0">
                    <a:latin typeface="Arial"/>
                    <a:cs typeface="Arial"/>
                  </a:rPr>
                  <a:t>for </a:t>
                </a:r>
                <a:r>
                  <a:rPr lang="en-US" sz="1000" spc="-10" dirty="0">
                    <a:latin typeface="Arial"/>
                    <a:cs typeface="Arial"/>
                  </a:rPr>
                  <a:t>itemsets  and</a:t>
                </a:r>
                <a:r>
                  <a:rPr lang="en-US" sz="1000" spc="0" dirty="0">
                    <a:latin typeface="Arial"/>
                    <a:cs typeface="Arial"/>
                  </a:rPr>
                  <a:t> </a:t>
                </a:r>
                <a:r>
                  <a:rPr lang="en-US" sz="1000" spc="-10" dirty="0">
                    <a:latin typeface="Arial"/>
                    <a:cs typeface="Arial"/>
                  </a:rPr>
                  <a:t>tidsets.</a:t>
                </a:r>
                <a:r>
                  <a:rPr lang="en-US" sz="1000" spc="50" dirty="0">
                    <a:latin typeface="Arial"/>
                    <a:cs typeface="Arial"/>
                  </a:rPr>
                  <a:t> </a:t>
                </a:r>
                <a:r>
                  <a:rPr lang="en-US" sz="1000" spc="-10" dirty="0">
                    <a:latin typeface="Arial"/>
                    <a:cs typeface="Arial"/>
                  </a:rPr>
                  <a:t>Thus,</a:t>
                </a:r>
                <a:r>
                  <a:rPr lang="en-US" sz="1000" spc="-15" dirty="0">
                    <a:latin typeface="Arial"/>
                    <a:cs typeface="Arial"/>
                  </a:rPr>
                  <a:t> we</a:t>
                </a:r>
                <a:r>
                  <a:rPr lang="en-US" sz="1000" spc="0" dirty="0">
                    <a:latin typeface="Arial"/>
                    <a:cs typeface="Arial"/>
                  </a:rPr>
                  <a:t> </a:t>
                </a:r>
                <a:r>
                  <a:rPr lang="en-US" sz="1000" spc="-5" dirty="0">
                    <a:latin typeface="Arial"/>
                    <a:cs typeface="Arial"/>
                  </a:rPr>
                  <a:t>write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TW" sz="1000" i="1" dirty="0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dPr>
                      <m:e>
                        <m:r>
                          <a:rPr lang="en-US" altLang="zh-TW" sz="1000" b="0" i="1" dirty="0" smtClean="0">
                            <a:latin typeface="Cambria Math" panose="02040503050406030204" pitchFamily="18" charset="0"/>
                            <a:cs typeface="Lucida Sans Unicode"/>
                          </a:rPr>
                          <m:t>1</m:t>
                        </m:r>
                        <m:r>
                          <a:rPr lang="en-US" altLang="zh-TW" sz="1000" b="0" i="1" dirty="0" smtClean="0">
                            <a:latin typeface="Cambria Math" panose="02040503050406030204" pitchFamily="18" charset="0"/>
                            <a:cs typeface="Lucida Sans Unicode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1000" b="0" i="1" dirty="0" smtClean="0">
                                <a:latin typeface="Cambria Math" panose="02040503050406030204" pitchFamily="18" charset="0"/>
                                <a:cs typeface="Lucida Sans Unicode"/>
                              </a:rPr>
                            </m:ctrlPr>
                          </m:dPr>
                          <m:e>
                            <m:r>
                              <a:rPr lang="en-US" altLang="zh-TW" sz="1000" b="0" i="1" dirty="0" smtClean="0">
                                <a:latin typeface="Cambria Math" panose="02040503050406030204" pitchFamily="18" charset="0"/>
                                <a:cs typeface="Lucida Sans Unicode"/>
                              </a:rPr>
                              <m:t>𝐴</m:t>
                            </m:r>
                            <m:r>
                              <a:rPr lang="en-US" altLang="zh-TW" sz="1000" b="0" i="1" dirty="0" smtClean="0">
                                <a:latin typeface="Cambria Math" panose="02040503050406030204" pitchFamily="18" charset="0"/>
                                <a:cs typeface="Lucida Sans Unicode"/>
                              </a:rPr>
                              <m:t>,</m:t>
                            </m:r>
                            <m:r>
                              <a:rPr lang="en-US" altLang="zh-TW" sz="1000" b="0" i="1" dirty="0" smtClean="0">
                                <a:latin typeface="Cambria Math" panose="02040503050406030204" pitchFamily="18" charset="0"/>
                                <a:cs typeface="Lucida Sans Unicode"/>
                              </a:rPr>
                              <m:t>𝐵</m:t>
                            </m:r>
                            <m:r>
                              <a:rPr lang="en-US" altLang="zh-TW" sz="1000" b="0" i="1" dirty="0" smtClean="0">
                                <a:latin typeface="Cambria Math" panose="02040503050406030204" pitchFamily="18" charset="0"/>
                                <a:cs typeface="Lucida Sans Unicode"/>
                              </a:rPr>
                              <m:t>,</m:t>
                            </m:r>
                            <m:r>
                              <a:rPr lang="en-US" altLang="zh-TW" sz="1000" b="0" i="1" dirty="0" smtClean="0">
                                <a:latin typeface="Cambria Math" panose="02040503050406030204" pitchFamily="18" charset="0"/>
                                <a:cs typeface="Lucida Sans Unicode"/>
                              </a:rPr>
                              <m:t>𝐷</m:t>
                            </m:r>
                            <m:r>
                              <a:rPr lang="en-US" altLang="zh-TW" sz="1000" b="0" i="1" dirty="0" smtClean="0">
                                <a:latin typeface="Cambria Math" panose="02040503050406030204" pitchFamily="18" charset="0"/>
                                <a:cs typeface="Lucida Sans Unicode"/>
                              </a:rPr>
                              <m:t>,</m:t>
                            </m:r>
                            <m:r>
                              <a:rPr lang="en-US" altLang="zh-TW" sz="1000" b="0" i="1" dirty="0" smtClean="0">
                                <a:latin typeface="Cambria Math" panose="02040503050406030204" pitchFamily="18" charset="0"/>
                                <a:cs typeface="Lucida Sans Unicode"/>
                              </a:rPr>
                              <m:t>𝐸</m:t>
                            </m:r>
                          </m:e>
                        </m:d>
                      </m:e>
                    </m:d>
                    <m:r>
                      <a:rPr lang="en-US" sz="1000" i="1" spc="-35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</m:oMath>
                </a14:m>
                <a:r>
                  <a:rPr lang="en-US" sz="1000" spc="-5" dirty="0">
                    <a:latin typeface="Arial"/>
                    <a:cs typeface="Arial"/>
                  </a:rPr>
                  <a:t>as</a:t>
                </a:r>
                <a:r>
                  <a:rPr lang="en-US" sz="100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TW" sz="1000" i="1" dirty="0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dPr>
                      <m:e>
                        <m:r>
                          <a:rPr lang="en-US" altLang="zh-TW" sz="1000" b="0" i="1" dirty="0" smtClean="0">
                            <a:latin typeface="Cambria Math" panose="02040503050406030204" pitchFamily="18" charset="0"/>
                            <a:cs typeface="Lucida Sans Unicode"/>
                          </a:rPr>
                          <m:t>1</m:t>
                        </m:r>
                        <m:r>
                          <a:rPr lang="en-US" altLang="zh-TW" sz="1000" b="0" i="1" dirty="0" smtClean="0">
                            <a:latin typeface="Cambria Math" panose="02040503050406030204" pitchFamily="18" charset="0"/>
                            <a:cs typeface="Lucida Sans Unicode"/>
                          </a:rPr>
                          <m:t>,</m:t>
                        </m:r>
                        <m:r>
                          <a:rPr lang="en-US" altLang="zh-TW" sz="1000" b="0" i="1" dirty="0" smtClean="0">
                            <a:latin typeface="Cambria Math" panose="02040503050406030204" pitchFamily="18" charset="0"/>
                            <a:cs typeface="Lucida Sans Unicode"/>
                          </a:rPr>
                          <m:t>𝐴𝐵𝐷𝐸</m:t>
                        </m:r>
                      </m:e>
                    </m:d>
                  </m:oMath>
                </a14:m>
                <a:r>
                  <a:rPr lang="en-US" sz="1000" spc="25" dirty="0">
                    <a:latin typeface="Arial"/>
                    <a:cs typeface="Arial"/>
                  </a:rPr>
                  <a:t>.</a:t>
                </a:r>
                <a:endParaRPr sz="10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1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7" y="2101435"/>
                <a:ext cx="4350385" cy="871392"/>
              </a:xfrm>
              <a:prstGeom prst="rect">
                <a:avLst/>
              </a:prstGeom>
              <a:blipFill rotWithShape="0">
                <a:blip r:embed="rId4"/>
                <a:stretch>
                  <a:fillRect l="-1543" t="-5594" r="-140"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12"/>
          <p:cNvSpPr/>
          <p:nvPr/>
        </p:nvSpPr>
        <p:spPr>
          <a:xfrm>
            <a:off x="-152" y="3348761"/>
            <a:ext cx="4608093" cy="108204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</a:pPr>
            <a:r>
              <a:rPr spc="-5" dirty="0"/>
              <a:t>Zaki &amp; Meira </a:t>
            </a:r>
            <a:r>
              <a:rPr spc="-10" dirty="0"/>
              <a:t>Jr. </a:t>
            </a:r>
            <a:r>
              <a:rPr spc="-5" dirty="0"/>
              <a:t>(RPI and</a:t>
            </a:r>
            <a:r>
              <a:rPr spc="-35" dirty="0"/>
              <a:t> </a:t>
            </a:r>
            <a:r>
              <a:rPr spc="-5" dirty="0"/>
              <a:t>UFMG)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</a:pPr>
            <a:r>
              <a:rPr spc="-5" dirty="0"/>
              <a:t>Data Mining and</a:t>
            </a:r>
            <a:r>
              <a:rPr spc="-55" dirty="0"/>
              <a:t> </a:t>
            </a:r>
            <a:r>
              <a:rPr spc="-5" dirty="0"/>
              <a:t>Analysis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498596" y="3361702"/>
            <a:ext cx="1056005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  <a:tabLst>
                <a:tab pos="883919" algn="l"/>
              </a:tabLst>
            </a:pP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Chapter 8:</a:t>
            </a:r>
            <a:r>
              <a:rPr sz="5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Itemset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Mining	</a:t>
            </a:r>
            <a:fld id="{81D60167-4931-47E6-BA6A-407CBD079E47}" type="slidenum"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12</a:t>
            </a:fld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sz="5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6D8D883F-663E-1747-8A1F-332F08A282F4}"/>
              </a:ext>
            </a:extLst>
          </p:cNvPr>
          <p:cNvSpPr txBox="1"/>
          <p:nvPr/>
        </p:nvSpPr>
        <p:spPr>
          <a:xfrm>
            <a:off x="1757366" y="1780224"/>
            <a:ext cx="13952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spc="-20" dirty="0">
                <a:latin typeface="Arial"/>
                <a:cs typeface="Arial"/>
              </a:rPr>
              <a:t>Transaction</a:t>
            </a:r>
            <a:r>
              <a:rPr lang="en-US" altLang="zh-TW" sz="1000" spc="15" dirty="0">
                <a:latin typeface="Arial"/>
                <a:cs typeface="Arial"/>
              </a:rPr>
              <a:t> </a:t>
            </a:r>
            <a:r>
              <a:rPr lang="en-US" altLang="zh-TW" sz="1000" spc="-10" dirty="0">
                <a:latin typeface="Arial"/>
                <a:cs typeface="Arial"/>
              </a:rPr>
              <a:t>Database</a:t>
            </a:r>
            <a:endParaRPr kumimoji="1" lang="zh-TW" altLang="en-US" sz="1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96B841F4-4150-B749-8E44-CFE0D39A4619}"/>
              </a:ext>
            </a:extLst>
          </p:cNvPr>
          <p:cNvSpPr/>
          <p:nvPr/>
        </p:nvSpPr>
        <p:spPr>
          <a:xfrm>
            <a:off x="3308264" y="1769944"/>
            <a:ext cx="11637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spc="-15" dirty="0" smtClean="0">
                <a:latin typeface="Arial"/>
                <a:cs typeface="Arial"/>
              </a:rPr>
              <a:t>Vertical </a:t>
            </a:r>
            <a:r>
              <a:rPr lang="en-US" altLang="zh-TW" sz="1000" spc="-10" dirty="0">
                <a:latin typeface="Arial"/>
                <a:cs typeface="Arial"/>
              </a:rPr>
              <a:t>Database</a:t>
            </a:r>
            <a:endParaRPr lang="zh-TW" altLang="en-US" sz="1000" dirty="0"/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xmlns="" id="{BEFED80C-6DEF-F445-8465-B6B459311F44}"/>
              </a:ext>
            </a:extLst>
          </p:cNvPr>
          <p:cNvSpPr/>
          <p:nvPr/>
        </p:nvSpPr>
        <p:spPr>
          <a:xfrm>
            <a:off x="202539" y="663575"/>
            <a:ext cx="1479804" cy="10149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21" name="object 3">
            <a:extLst>
              <a:ext uri="{FF2B5EF4-FFF2-40B4-BE49-F238E27FC236}">
                <a16:creationId xmlns:a16="http://schemas.microsoft.com/office/drawing/2014/main" xmlns="" id="{2043A101-A309-1645-BF64-E825F3DF2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359220"/>
              </p:ext>
            </p:extLst>
          </p:nvPr>
        </p:nvGraphicFramePr>
        <p:xfrm>
          <a:off x="251712" y="721637"/>
          <a:ext cx="1597657" cy="1055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6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82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55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51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51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11125">
                <a:tc>
                  <a:txBody>
                    <a:bodyPr/>
                    <a:lstStyle/>
                    <a:p>
                      <a:pPr marL="31750">
                        <a:lnSpc>
                          <a:spcPts val="78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D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780"/>
                        </a:lnSpc>
                      </a:pPr>
                      <a:r>
                        <a:rPr sz="900" i="1" dirty="0">
                          <a:latin typeface="Arial"/>
                          <a:cs typeface="Arial"/>
                        </a:rPr>
                        <a:t>A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780"/>
                        </a:lnSpc>
                      </a:pPr>
                      <a:r>
                        <a:rPr sz="900" i="1" dirty="0">
                          <a:latin typeface="Arial"/>
                          <a:cs typeface="Arial"/>
                        </a:rPr>
                        <a:t>B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80"/>
                        </a:lnSpc>
                      </a:pPr>
                      <a:r>
                        <a:rPr sz="900" i="1" dirty="0">
                          <a:latin typeface="Arial"/>
                          <a:cs typeface="Arial"/>
                        </a:rPr>
                        <a:t>C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80"/>
                        </a:lnSpc>
                      </a:pPr>
                      <a:r>
                        <a:rPr sz="900" i="1" dirty="0">
                          <a:latin typeface="Arial"/>
                          <a:cs typeface="Arial"/>
                        </a:rPr>
                        <a:t>D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780"/>
                        </a:lnSpc>
                      </a:pPr>
                      <a:r>
                        <a:rPr sz="900" i="1" dirty="0">
                          <a:latin typeface="Arial"/>
                          <a:cs typeface="Arial"/>
                        </a:rPr>
                        <a:t>E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marL="31750">
                        <a:lnSpc>
                          <a:spcPts val="1035"/>
                        </a:lnSpc>
                        <a:spcBef>
                          <a:spcPts val="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035"/>
                        </a:lnSpc>
                        <a:spcBef>
                          <a:spcPts val="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035"/>
                        </a:lnSpc>
                        <a:spcBef>
                          <a:spcPts val="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035"/>
                        </a:lnSpc>
                        <a:spcBef>
                          <a:spcPts val="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035"/>
                        </a:lnSpc>
                        <a:spcBef>
                          <a:spcPts val="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035"/>
                        </a:lnSpc>
                        <a:spcBef>
                          <a:spcPts val="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marL="31750">
                        <a:lnSpc>
                          <a:spcPts val="102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02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02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02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02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02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marL="31750">
                        <a:lnSpc>
                          <a:spcPts val="98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98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98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98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98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98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marL="31750">
                        <a:lnSpc>
                          <a:spcPts val="93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</a:t>
                      </a:r>
                      <a:endParaRPr lang="en-US" altLang="zh-TW" sz="900" dirty="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935"/>
                        </a:lnSpc>
                      </a:pPr>
                      <a:r>
                        <a:rPr lang="en-US" altLang="zh-TW" sz="900" dirty="0">
                          <a:latin typeface="Arial"/>
                          <a:cs typeface="Arial"/>
                        </a:rPr>
                        <a:t>6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93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lang="en-US" altLang="zh-TW" sz="900" dirty="0">
                        <a:latin typeface="Arial"/>
                        <a:cs typeface="Arial"/>
                      </a:endParaRPr>
                    </a:p>
                    <a:p>
                      <a:pPr marL="14604" algn="ctr">
                        <a:lnSpc>
                          <a:spcPts val="935"/>
                        </a:lnSpc>
                      </a:pPr>
                      <a:r>
                        <a:rPr lang="en-US" altLang="zh-TW" sz="900" dirty="0">
                          <a:latin typeface="Arial"/>
                          <a:cs typeface="Arial"/>
                        </a:rPr>
                        <a:t>0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93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lang="en-US" altLang="zh-TW" sz="900" dirty="0">
                        <a:latin typeface="Arial"/>
                        <a:cs typeface="Arial"/>
                      </a:endParaRPr>
                    </a:p>
                    <a:p>
                      <a:pPr marL="86360">
                        <a:lnSpc>
                          <a:spcPts val="935"/>
                        </a:lnSpc>
                      </a:pPr>
                      <a:r>
                        <a:rPr lang="en-US" altLang="zh-TW" sz="900" dirty="0">
                          <a:latin typeface="Arial"/>
                          <a:cs typeface="Arial"/>
                        </a:rPr>
                        <a:t>1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93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lang="en-US" altLang="zh-TW" sz="900" dirty="0">
                        <a:latin typeface="Arial"/>
                        <a:cs typeface="Arial"/>
                      </a:endParaRPr>
                    </a:p>
                    <a:p>
                      <a:pPr marL="3810" algn="ctr">
                        <a:lnSpc>
                          <a:spcPts val="935"/>
                        </a:lnSpc>
                      </a:pPr>
                      <a:r>
                        <a:rPr lang="en-US" altLang="zh-TW" sz="900" dirty="0">
                          <a:latin typeface="Arial"/>
                          <a:cs typeface="Arial"/>
                        </a:rPr>
                        <a:t>1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93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lang="en-US" altLang="zh-TW" sz="900" dirty="0">
                        <a:latin typeface="Arial"/>
                        <a:cs typeface="Arial"/>
                      </a:endParaRPr>
                    </a:p>
                    <a:p>
                      <a:pPr marL="4445" algn="ctr">
                        <a:lnSpc>
                          <a:spcPts val="935"/>
                        </a:lnSpc>
                      </a:pPr>
                      <a:r>
                        <a:rPr lang="en-US" altLang="zh-TW" sz="900" dirty="0">
                          <a:latin typeface="Arial"/>
                          <a:cs typeface="Arial"/>
                        </a:rPr>
                        <a:t>1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93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lang="en-US" altLang="zh-TW" sz="900" dirty="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ts val="935"/>
                        </a:lnSpc>
                      </a:pPr>
                      <a:r>
                        <a:rPr lang="en-US" altLang="zh-TW" sz="900" dirty="0">
                          <a:latin typeface="Arial"/>
                          <a:cs typeface="Arial"/>
                        </a:rPr>
                        <a:t>0</a:t>
                      </a:r>
                    </a:p>
                    <a:p>
                      <a:pPr marL="92075">
                        <a:lnSpc>
                          <a:spcPts val="935"/>
                        </a:lnSpc>
                      </a:pP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xmlns="" id="{62A48430-1882-3941-8123-B364C9B9E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720900"/>
              </p:ext>
            </p:extLst>
          </p:nvPr>
        </p:nvGraphicFramePr>
        <p:xfrm>
          <a:off x="1827326" y="746124"/>
          <a:ext cx="953135" cy="991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">
                  <a:extLst>
                    <a:ext uri="{9D8B030D-6E8A-4147-A177-3AD203B41FA5}">
                      <a16:colId xmlns:a16="http://schemas.microsoft.com/office/drawing/2014/main" xmlns="" val="3704383782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xmlns="" val="2384654586"/>
                    </a:ext>
                  </a:extLst>
                </a:gridCol>
              </a:tblGrid>
              <a:tr h="111125">
                <a:tc>
                  <a:txBody>
                    <a:bodyPr/>
                    <a:lstStyle/>
                    <a:p>
                      <a:pPr marR="95885" algn="r">
                        <a:lnSpc>
                          <a:spcPts val="595"/>
                        </a:lnSpc>
                      </a:pPr>
                      <a:r>
                        <a:rPr sz="1000" i="1" dirty="0">
                          <a:latin typeface="Arial"/>
                          <a:cs typeface="Arial"/>
                        </a:rPr>
                        <a:t>t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595"/>
                        </a:lnSpc>
                      </a:pPr>
                      <a:r>
                        <a:rPr sz="1000" b="1" spc="4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40" dirty="0">
                          <a:latin typeface="Lucida Sans Unicode"/>
                          <a:cs typeface="Lucida Sans Unicode"/>
                        </a:rPr>
                        <a:t>(</a:t>
                      </a:r>
                      <a:r>
                        <a:rPr sz="1000" i="1" spc="4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40" dirty="0">
                          <a:latin typeface="Lucida Sans Unicode"/>
                          <a:cs typeface="Lucida Sans Unicode"/>
                        </a:rPr>
                        <a:t>)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824453106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marR="72390" algn="r">
                        <a:lnSpc>
                          <a:spcPts val="95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950"/>
                        </a:lnSpc>
                      </a:pPr>
                      <a:r>
                        <a:rPr sz="1000" i="1" spc="-5" dirty="0">
                          <a:latin typeface="Arial"/>
                          <a:cs typeface="Arial"/>
                        </a:rPr>
                        <a:t>AB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DE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452123721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marR="72390" algn="r">
                        <a:lnSpc>
                          <a:spcPts val="1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000"/>
                        </a:lnSpc>
                      </a:pPr>
                      <a:r>
                        <a:rPr sz="1000" i="1" spc="-5" dirty="0">
                          <a:latin typeface="Arial"/>
                          <a:cs typeface="Arial"/>
                        </a:rPr>
                        <a:t>BCE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49448674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marR="72390" algn="r">
                        <a:lnSpc>
                          <a:spcPts val="104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045"/>
                        </a:lnSpc>
                      </a:pPr>
                      <a:r>
                        <a:rPr sz="1000" i="1" spc="-5" dirty="0">
                          <a:latin typeface="Arial"/>
                          <a:cs typeface="Arial"/>
                        </a:rPr>
                        <a:t>AB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DE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4006142513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marR="72390" algn="r">
                        <a:lnSpc>
                          <a:spcPts val="109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090"/>
                        </a:lnSpc>
                      </a:pPr>
                      <a:r>
                        <a:rPr sz="1000" i="1" spc="-5" dirty="0">
                          <a:latin typeface="Arial"/>
                          <a:cs typeface="Arial"/>
                        </a:rPr>
                        <a:t>AB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CE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22040273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marR="72390" algn="r">
                        <a:lnSpc>
                          <a:spcPts val="107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endParaRPr lang="en-US" altLang="zh-TW" sz="1000" dirty="0">
                        <a:latin typeface="Arial"/>
                        <a:cs typeface="Arial"/>
                      </a:endParaRPr>
                    </a:p>
                    <a:p>
                      <a:pPr marR="72390" algn="r">
                        <a:lnSpc>
                          <a:spcPts val="1075"/>
                        </a:lnSpc>
                      </a:pPr>
                      <a:r>
                        <a:rPr lang="en-US" altLang="zh-TW" sz="1000" dirty="0">
                          <a:latin typeface="Arial"/>
                          <a:cs typeface="Arial"/>
                        </a:rPr>
                        <a:t>6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1075"/>
                        </a:lnSpc>
                      </a:pPr>
                      <a:r>
                        <a:rPr sz="1000" i="1" spc="-5" dirty="0">
                          <a:latin typeface="Arial"/>
                          <a:cs typeface="Arial"/>
                        </a:rPr>
                        <a:t>AB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CDE</a:t>
                      </a:r>
                      <a:endParaRPr lang="en-US" altLang="zh-TW" sz="1000" i="1" dirty="0">
                        <a:latin typeface="Arial"/>
                        <a:cs typeface="Arial"/>
                      </a:endParaRPr>
                    </a:p>
                    <a:p>
                      <a:pPr marR="26670" algn="ctr">
                        <a:lnSpc>
                          <a:spcPts val="1075"/>
                        </a:lnSpc>
                      </a:pPr>
                      <a:r>
                        <a:rPr lang="en-US" sz="1000" i="1" dirty="0">
                          <a:latin typeface="Arial"/>
                          <a:cs typeface="Arial"/>
                        </a:rPr>
                        <a:t>BCD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60587022"/>
                  </a:ext>
                </a:extLst>
              </a:tr>
            </a:tbl>
          </a:graphicData>
        </a:graphic>
      </p:graphicFrame>
      <p:sp>
        <p:nvSpPr>
          <p:cNvPr id="24" name="object 8">
            <a:extLst>
              <a:ext uri="{FF2B5EF4-FFF2-40B4-BE49-F238E27FC236}">
                <a16:creationId xmlns:a16="http://schemas.microsoft.com/office/drawing/2014/main" xmlns="" id="{56F064A7-8D91-A44A-9778-47BD8980A529}"/>
              </a:ext>
            </a:extLst>
          </p:cNvPr>
          <p:cNvSpPr/>
          <p:nvPr/>
        </p:nvSpPr>
        <p:spPr>
          <a:xfrm>
            <a:off x="3206343" y="593369"/>
            <a:ext cx="1257300" cy="12359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5502" y="46276"/>
            <a:ext cx="4419094" cy="215444"/>
          </a:xfrm>
        </p:spPr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8" y="358775"/>
            <a:ext cx="4488681" cy="6490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7" y="1044575"/>
            <a:ext cx="4488681" cy="7883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22" y="1882775"/>
            <a:ext cx="4488426" cy="6338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173" y="2561186"/>
            <a:ext cx="2673477" cy="84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4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02" y="46276"/>
            <a:ext cx="25336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Support </a:t>
            </a:r>
            <a:r>
              <a:rPr spc="5" dirty="0"/>
              <a:t>and </a:t>
            </a:r>
            <a:r>
              <a:rPr dirty="0"/>
              <a:t>Frequent</a:t>
            </a:r>
            <a:r>
              <a:rPr spc="10" dirty="0"/>
              <a:t> </a:t>
            </a:r>
            <a:r>
              <a:rPr spc="5" dirty="0"/>
              <a:t>Itemsets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/>
              <p:cNvSpPr txBox="1"/>
              <p:nvPr/>
            </p:nvSpPr>
            <p:spPr>
              <a:xfrm>
                <a:off x="95250" y="1577975"/>
                <a:ext cx="4381500" cy="1050288"/>
              </a:xfrm>
              <a:prstGeom prst="rect">
                <a:avLst/>
              </a:prstGeom>
            </p:spPr>
            <p:txBody>
              <a:bodyPr vert="horz" wrap="square" lIns="0" tIns="889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700"/>
                  </a:spcBef>
                </a:pPr>
                <a:r>
                  <a:rPr lang="en-US" sz="1000" spc="-5" dirty="0">
                    <a:latin typeface="Arial"/>
                    <a:cs typeface="Arial"/>
                  </a:rPr>
                  <a:t>It </a:t>
                </a:r>
                <a:r>
                  <a:rPr lang="en-US" sz="1000" spc="-10" dirty="0">
                    <a:latin typeface="Arial"/>
                    <a:cs typeface="Arial"/>
                  </a:rPr>
                  <a:t>is </a:t>
                </a:r>
                <a:r>
                  <a:rPr lang="en-US" sz="1000" spc="-5" dirty="0">
                    <a:latin typeface="Arial"/>
                    <a:cs typeface="Arial"/>
                  </a:rPr>
                  <a:t>an </a:t>
                </a:r>
                <a:r>
                  <a:rPr lang="en-US" sz="1000" spc="-10" dirty="0">
                    <a:latin typeface="Arial"/>
                    <a:cs typeface="Arial"/>
                  </a:rPr>
                  <a:t>estimate </a:t>
                </a:r>
                <a:r>
                  <a:rPr lang="en-US" sz="1000" spc="-5" dirty="0">
                    <a:latin typeface="Arial"/>
                    <a:cs typeface="Arial"/>
                  </a:rPr>
                  <a:t>of </a:t>
                </a:r>
                <a:r>
                  <a:rPr lang="en-US" sz="1000" spc="-10" dirty="0">
                    <a:latin typeface="Arial"/>
                    <a:cs typeface="Arial"/>
                  </a:rPr>
                  <a:t>the </a:t>
                </a:r>
                <a:r>
                  <a:rPr lang="en-US" sz="1000" i="1" spc="-10" dirty="0">
                    <a:latin typeface="Arial"/>
                    <a:cs typeface="Arial"/>
                  </a:rPr>
                  <a:t>joint probability </a:t>
                </a:r>
                <a:r>
                  <a:rPr lang="en-US" sz="1000" spc="-5" dirty="0">
                    <a:latin typeface="Arial"/>
                    <a:cs typeface="Arial"/>
                  </a:rPr>
                  <a:t>of </a:t>
                </a:r>
                <a:r>
                  <a:rPr lang="en-US" sz="1000" spc="-10" dirty="0">
                    <a:latin typeface="Arial"/>
                    <a:cs typeface="Arial"/>
                  </a:rPr>
                  <a:t>the items </a:t>
                </a:r>
                <a:r>
                  <a:rPr lang="en-US" sz="1000" spc="-5" dirty="0">
                    <a:latin typeface="Arial"/>
                    <a:cs typeface="Arial"/>
                  </a:rPr>
                  <a:t>comprising </a:t>
                </a:r>
                <a:r>
                  <a:rPr lang="en-US" sz="1000" i="1" spc="-5" dirty="0">
                    <a:latin typeface="Arial"/>
                    <a:cs typeface="Arial"/>
                  </a:rPr>
                  <a:t>X</a:t>
                </a:r>
                <a:r>
                  <a:rPr lang="en-US" sz="1000" i="1" spc="-15" dirty="0">
                    <a:latin typeface="Arial"/>
                    <a:cs typeface="Arial"/>
                  </a:rPr>
                  <a:t> </a:t>
                </a:r>
                <a:r>
                  <a:rPr lang="en-US" sz="1000" spc="-5" dirty="0">
                    <a:latin typeface="Arial"/>
                    <a:cs typeface="Arial"/>
                  </a:rPr>
                  <a:t>.</a:t>
                </a:r>
                <a:endParaRPr lang="en-US" sz="1000" dirty="0">
                  <a:latin typeface="Arial"/>
                  <a:cs typeface="Arial"/>
                </a:endParaRPr>
              </a:p>
              <a:p>
                <a:pPr marL="12700" marR="51435">
                  <a:lnSpc>
                    <a:spcPts val="1190"/>
                  </a:lnSpc>
                  <a:spcBef>
                    <a:spcPts val="645"/>
                  </a:spcBef>
                </a:pPr>
                <a:r>
                  <a:rPr lang="en-US" sz="1000" spc="-5" dirty="0">
                    <a:latin typeface="Arial"/>
                    <a:cs typeface="Arial"/>
                  </a:rPr>
                  <a:t>An </a:t>
                </a:r>
                <a:r>
                  <a:rPr lang="en-US" sz="1000" spc="-10" dirty="0">
                    <a:latin typeface="Arial"/>
                    <a:cs typeface="Arial"/>
                  </a:rPr>
                  <a:t>itemset </a:t>
                </a:r>
                <a:r>
                  <a:rPr lang="en-US" sz="1000" i="1" spc="-5" dirty="0">
                    <a:latin typeface="Arial"/>
                    <a:cs typeface="Arial"/>
                  </a:rPr>
                  <a:t>X </a:t>
                </a:r>
                <a:r>
                  <a:rPr lang="en-US" sz="1000" spc="-10" dirty="0">
                    <a:latin typeface="Arial"/>
                    <a:cs typeface="Arial"/>
                  </a:rPr>
                  <a:t>is said </a:t>
                </a:r>
                <a:r>
                  <a:rPr lang="en-US" sz="1000" spc="-5" dirty="0">
                    <a:latin typeface="Arial"/>
                    <a:cs typeface="Arial"/>
                  </a:rPr>
                  <a:t>to be </a:t>
                </a:r>
                <a:r>
                  <a:rPr lang="en-US" sz="1000" i="1" spc="-10" dirty="0">
                    <a:latin typeface="Arial"/>
                    <a:cs typeface="Arial"/>
                  </a:rPr>
                  <a:t>frequent </a:t>
                </a:r>
                <a:r>
                  <a:rPr lang="en-US" sz="1000" spc="-10" dirty="0">
                    <a:latin typeface="Arial"/>
                    <a:cs typeface="Arial"/>
                  </a:rPr>
                  <a:t>in </a:t>
                </a:r>
                <a:r>
                  <a:rPr lang="en-US" sz="1000" b="1" spc="-5" dirty="0">
                    <a:latin typeface="Arial"/>
                    <a:cs typeface="Arial"/>
                  </a:rPr>
                  <a:t>D </a:t>
                </a:r>
                <a:r>
                  <a:rPr lang="en-US" sz="1000" spc="-10" dirty="0">
                    <a:latin typeface="Arial"/>
                    <a:cs typeface="Arial"/>
                  </a:rPr>
                  <a:t>if </a:t>
                </a:r>
                <a:r>
                  <a:rPr lang="en-US" sz="1000" i="1" spc="5" dirty="0">
                    <a:latin typeface="Arial"/>
                    <a:cs typeface="Arial"/>
                  </a:rPr>
                  <a:t>sup</a:t>
                </a:r>
                <a:r>
                  <a:rPr lang="en-US" sz="1000" spc="5" dirty="0">
                    <a:latin typeface="Lucida Sans Unicode"/>
                    <a:cs typeface="Lucida Sans Unicode"/>
                  </a:rPr>
                  <a:t>(</a:t>
                </a:r>
                <a:r>
                  <a:rPr lang="en-US" sz="1000" i="1" spc="5" dirty="0">
                    <a:latin typeface="Arial"/>
                    <a:cs typeface="Arial"/>
                  </a:rPr>
                  <a:t>X </a:t>
                </a:r>
                <a:r>
                  <a:rPr lang="en-US" sz="1000" spc="55" dirty="0">
                    <a:latin typeface="Lucida Sans Unicode"/>
                    <a:cs typeface="Lucida Sans Unicode"/>
                  </a:rPr>
                  <a:t>) </a:t>
                </a:r>
                <a:r>
                  <a:rPr lang="en-US" sz="1000" spc="-25" dirty="0">
                    <a:latin typeface="Lucida Sans Unicode"/>
                    <a:cs typeface="Lucida Sans Unicode"/>
                  </a:rPr>
                  <a:t>≥ </a:t>
                </a:r>
                <a:r>
                  <a:rPr lang="en-US" sz="1000" i="1" spc="-5" dirty="0">
                    <a:latin typeface="Arial"/>
                    <a:cs typeface="Arial"/>
                  </a:rPr>
                  <a:t>minsup</a:t>
                </a:r>
                <a:r>
                  <a:rPr lang="en-US" sz="1000" spc="-5" dirty="0">
                    <a:latin typeface="Arial"/>
                    <a:cs typeface="Arial"/>
                  </a:rPr>
                  <a:t>, where </a:t>
                </a:r>
                <a:r>
                  <a:rPr lang="en-US" sz="1000" i="1" spc="-10" dirty="0">
                    <a:latin typeface="Arial"/>
                    <a:cs typeface="Arial"/>
                  </a:rPr>
                  <a:t>minsup </a:t>
                </a:r>
                <a:r>
                  <a:rPr lang="en-US" sz="1000" spc="-10" dirty="0">
                    <a:latin typeface="Arial"/>
                    <a:cs typeface="Arial"/>
                  </a:rPr>
                  <a:t>is  </a:t>
                </a:r>
                <a:r>
                  <a:rPr lang="en-US" sz="1000" spc="-5" dirty="0">
                    <a:latin typeface="Arial"/>
                    <a:cs typeface="Arial"/>
                  </a:rPr>
                  <a:t>a user </a:t>
                </a:r>
                <a:r>
                  <a:rPr lang="en-US" sz="1000" spc="-10" dirty="0">
                    <a:latin typeface="Arial"/>
                    <a:cs typeface="Arial"/>
                  </a:rPr>
                  <a:t>defined </a:t>
                </a:r>
                <a:r>
                  <a:rPr lang="en-US" sz="1000" i="1" spc="-10" dirty="0">
                    <a:latin typeface="Arial"/>
                    <a:cs typeface="Arial"/>
                  </a:rPr>
                  <a:t>minimum </a:t>
                </a:r>
                <a:r>
                  <a:rPr lang="en-US" sz="1000" i="1" dirty="0">
                    <a:latin typeface="Arial"/>
                    <a:cs typeface="Arial"/>
                  </a:rPr>
                  <a:t>support</a:t>
                </a:r>
                <a:r>
                  <a:rPr lang="en-US" sz="1000" i="1" spc="35" dirty="0">
                    <a:latin typeface="Arial"/>
                    <a:cs typeface="Arial"/>
                  </a:rPr>
                  <a:t> </a:t>
                </a:r>
                <a:r>
                  <a:rPr lang="en-US" sz="1000" i="1" spc="-10" dirty="0">
                    <a:latin typeface="Arial"/>
                    <a:cs typeface="Arial"/>
                  </a:rPr>
                  <a:t>threshold</a:t>
                </a:r>
                <a:r>
                  <a:rPr lang="en-US" sz="1000" spc="-10" dirty="0">
                    <a:latin typeface="Arial"/>
                    <a:cs typeface="Arial"/>
                  </a:rPr>
                  <a:t>.</a:t>
                </a:r>
                <a:endParaRPr lang="en-US" sz="1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0000"/>
                  </a:lnSpc>
                  <a:spcBef>
                    <a:spcPts val="560"/>
                  </a:spcBef>
                </a:pPr>
                <a:r>
                  <a:rPr lang="en-US" sz="1000" spc="-5" dirty="0">
                    <a:latin typeface="Arial"/>
                    <a:cs typeface="Arial"/>
                  </a:rPr>
                  <a:t>The set </a:t>
                </a:r>
                <a14:m>
                  <m:oMath xmlns:m="http://schemas.openxmlformats.org/officeDocument/2006/math">
                    <m:r>
                      <a:rPr lang="en-US" altLang="zh-TW" sz="1000" i="1" spc="17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ℱ</m:t>
                    </m:r>
                  </m:oMath>
                </a14:m>
                <a:r>
                  <a:rPr lang="en-US" sz="1000" spc="-5" dirty="0">
                    <a:latin typeface="Arial"/>
                    <a:cs typeface="Arial"/>
                  </a:rPr>
                  <a:t>to </a:t>
                </a:r>
                <a:r>
                  <a:rPr lang="en-US" sz="1000" spc="-10" dirty="0">
                    <a:latin typeface="Arial"/>
                    <a:cs typeface="Arial"/>
                  </a:rPr>
                  <a:t>denotes the </a:t>
                </a:r>
                <a:r>
                  <a:rPr lang="en-US" sz="1000" spc="-5" dirty="0">
                    <a:latin typeface="Arial"/>
                    <a:cs typeface="Arial"/>
                  </a:rPr>
                  <a:t>set of </a:t>
                </a:r>
                <a:r>
                  <a:rPr lang="en-US" sz="1000" spc="-10" dirty="0">
                    <a:latin typeface="Arial"/>
                    <a:cs typeface="Arial"/>
                  </a:rPr>
                  <a:t>all frequent itemsets,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TW" sz="1000" i="1" spc="75" dirty="0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sSupPr>
                      <m:e>
                        <m:r>
                          <a:rPr lang="ar-AE" altLang="zh-TW" sz="1000" i="1" spc="75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Sans Unicode"/>
                          </a:rPr>
                          <m:t>ℱ</m:t>
                        </m:r>
                      </m:e>
                      <m:sup>
                        <m:d>
                          <m:dPr>
                            <m:ctrlPr>
                              <a:rPr lang="ar-AE" altLang="zh-TW" sz="1000" i="1" spc="75" dirty="0" smtClean="0">
                                <a:latin typeface="Cambria Math" panose="02040503050406030204" pitchFamily="18" charset="0"/>
                                <a:cs typeface="Lucida Sans Unicode"/>
                              </a:rPr>
                            </m:ctrlPr>
                          </m:dPr>
                          <m:e>
                            <m:r>
                              <a:rPr lang="ar-AE" altLang="zh-TW" sz="1000" b="0" i="1" spc="75" dirty="0" smtClean="0">
                                <a:latin typeface="Cambria Math" panose="02040503050406030204" pitchFamily="18" charset="0"/>
                                <a:cs typeface="Lucida Sans Unicode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ar-AE" sz="1050" spc="-44" baseline="27777" dirty="0">
                    <a:latin typeface="Verdana"/>
                    <a:cs typeface="Verdana"/>
                  </a:rPr>
                  <a:t> </a:t>
                </a:r>
                <a:r>
                  <a:rPr lang="en-US" sz="1000" spc="-10" dirty="0">
                    <a:latin typeface="Arial"/>
                    <a:cs typeface="Arial"/>
                  </a:rPr>
                  <a:t>denotes the </a:t>
                </a:r>
                <a:r>
                  <a:rPr lang="en-US" sz="1000" spc="-5" dirty="0">
                    <a:latin typeface="Arial"/>
                    <a:cs typeface="Arial"/>
                  </a:rPr>
                  <a:t>set  of </a:t>
                </a:r>
                <a:r>
                  <a:rPr lang="en-US" sz="1000" spc="-10" dirty="0">
                    <a:latin typeface="Arial"/>
                    <a:cs typeface="Arial"/>
                  </a:rPr>
                  <a:t>frequent </a:t>
                </a:r>
                <a:r>
                  <a:rPr lang="en-US" sz="1000" i="1" spc="-5" dirty="0">
                    <a:latin typeface="Arial"/>
                    <a:cs typeface="Arial"/>
                  </a:rPr>
                  <a:t>k</a:t>
                </a:r>
                <a:r>
                  <a:rPr lang="en-US" sz="1000" i="1" spc="-170" dirty="0">
                    <a:latin typeface="Arial"/>
                    <a:cs typeface="Arial"/>
                  </a:rPr>
                  <a:t> </a:t>
                </a:r>
                <a:r>
                  <a:rPr lang="en-US" sz="1000" spc="-10" dirty="0">
                    <a:latin typeface="Arial"/>
                    <a:cs typeface="Arial"/>
                  </a:rPr>
                  <a:t>-itemsets.</a:t>
                </a:r>
                <a:endParaRPr sz="10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1577975"/>
                <a:ext cx="4381500" cy="1050288"/>
              </a:xfrm>
              <a:prstGeom prst="rect">
                <a:avLst/>
              </a:prstGeom>
              <a:blipFill rotWithShape="0">
                <a:blip r:embed="rId3"/>
                <a:stretch>
                  <a:fillRect l="-1532" r="-1114" b="-34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8"/>
          <p:cNvSpPr/>
          <p:nvPr/>
        </p:nvSpPr>
        <p:spPr>
          <a:xfrm>
            <a:off x="-152" y="3348761"/>
            <a:ext cx="4608093" cy="108204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</a:pPr>
            <a:r>
              <a:rPr spc="-5" dirty="0"/>
              <a:t>Zaki &amp; Meira </a:t>
            </a:r>
            <a:r>
              <a:rPr spc="-10" dirty="0"/>
              <a:t>Jr. </a:t>
            </a:r>
            <a:r>
              <a:rPr spc="-5" dirty="0"/>
              <a:t>(RPI and</a:t>
            </a:r>
            <a:r>
              <a:rPr spc="-35" dirty="0"/>
              <a:t> </a:t>
            </a:r>
            <a:r>
              <a:rPr spc="-5" dirty="0"/>
              <a:t>UFMG)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</a:pPr>
            <a:r>
              <a:rPr spc="-5" dirty="0"/>
              <a:t>Data Mining and</a:t>
            </a:r>
            <a:r>
              <a:rPr spc="-55" dirty="0"/>
              <a:t> </a:t>
            </a:r>
            <a:r>
              <a:rPr spc="-5" dirty="0"/>
              <a:t>Analysis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498596" y="3361702"/>
            <a:ext cx="1056005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  <a:tabLst>
                <a:tab pos="883919" algn="l"/>
              </a:tabLst>
            </a:pP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Chapter 8:</a:t>
            </a:r>
            <a:r>
              <a:rPr sz="5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Itemset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Mining	</a:t>
            </a:r>
            <a:fld id="{81D60167-4931-47E6-BA6A-407CBD079E47}" type="slidenum"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14</a:t>
            </a:fld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sz="5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5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3">
                <a:extLst>
                  <a:ext uri="{FF2B5EF4-FFF2-40B4-BE49-F238E27FC236}">
                    <a16:creationId xmlns:a16="http://schemas.microsoft.com/office/drawing/2014/main" xmlns="" id="{CDF370C7-8EBE-D345-B686-CE36746C64D8}"/>
                  </a:ext>
                </a:extLst>
              </p:cNvPr>
              <p:cNvSpPr txBox="1"/>
              <p:nvPr/>
            </p:nvSpPr>
            <p:spPr>
              <a:xfrm>
                <a:off x="95254" y="358775"/>
                <a:ext cx="4361815" cy="86626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 marR="508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000" spc="-5" dirty="0">
                    <a:latin typeface="Arial"/>
                    <a:cs typeface="Arial"/>
                  </a:rPr>
                  <a:t>The </a:t>
                </a:r>
                <a:r>
                  <a:rPr lang="en-US" sz="1000" i="1" dirty="0">
                    <a:latin typeface="Arial"/>
                    <a:cs typeface="Arial"/>
                  </a:rPr>
                  <a:t>support </a:t>
                </a:r>
                <a:r>
                  <a:rPr lang="en-US" sz="1000" spc="-5" dirty="0">
                    <a:latin typeface="Arial"/>
                    <a:cs typeface="Arial"/>
                  </a:rPr>
                  <a:t>of an </a:t>
                </a:r>
                <a:r>
                  <a:rPr lang="en-US" sz="1000" spc="-10" dirty="0">
                    <a:latin typeface="Arial"/>
                    <a:cs typeface="Arial"/>
                  </a:rPr>
                  <a:t>itemset </a:t>
                </a:r>
                <a:r>
                  <a:rPr lang="en-US" sz="1000" i="1" spc="-5" dirty="0">
                    <a:latin typeface="Arial"/>
                    <a:cs typeface="Arial"/>
                  </a:rPr>
                  <a:t>X </a:t>
                </a:r>
                <a:r>
                  <a:rPr lang="en-US" sz="1000" spc="-10" dirty="0">
                    <a:latin typeface="Arial"/>
                    <a:cs typeface="Arial"/>
                  </a:rPr>
                  <a:t>in </a:t>
                </a:r>
                <a:r>
                  <a:rPr lang="en-US" sz="1000" spc="-5" dirty="0">
                    <a:latin typeface="Arial"/>
                    <a:cs typeface="Arial"/>
                  </a:rPr>
                  <a:t>a </a:t>
                </a:r>
                <a:r>
                  <a:rPr lang="en-US" sz="1000" spc="-10" dirty="0">
                    <a:latin typeface="Arial"/>
                    <a:cs typeface="Arial"/>
                  </a:rPr>
                  <a:t>dataset </a:t>
                </a:r>
                <a:r>
                  <a:rPr lang="en-US" sz="1000" b="1" spc="-5" dirty="0">
                    <a:latin typeface="Arial"/>
                    <a:cs typeface="Arial"/>
                  </a:rPr>
                  <a:t>D</a:t>
                </a:r>
                <a:r>
                  <a:rPr lang="en-US" sz="1000" spc="-5" dirty="0">
                    <a:latin typeface="Arial"/>
                    <a:cs typeface="Arial"/>
                  </a:rPr>
                  <a:t>, </a:t>
                </a:r>
                <a:r>
                  <a:rPr lang="en-US" sz="1000" spc="-10" dirty="0">
                    <a:latin typeface="Arial"/>
                    <a:cs typeface="Arial"/>
                  </a:rPr>
                  <a:t>denoted </a:t>
                </a:r>
                <a:r>
                  <a:rPr lang="en-US" sz="1000" i="1" spc="5" dirty="0">
                    <a:latin typeface="Arial"/>
                    <a:cs typeface="Arial"/>
                  </a:rPr>
                  <a:t>sup</a:t>
                </a:r>
                <a:r>
                  <a:rPr lang="en-US" sz="1000" spc="5" dirty="0">
                    <a:latin typeface="Lucida Sans Unicode"/>
                    <a:cs typeface="Lucida Sans Unicode"/>
                  </a:rPr>
                  <a:t>(</a:t>
                </a:r>
                <a:r>
                  <a:rPr lang="en-US" sz="1000" i="1" spc="5" dirty="0">
                    <a:latin typeface="Arial"/>
                    <a:cs typeface="Arial"/>
                  </a:rPr>
                  <a:t>X </a:t>
                </a:r>
                <a:r>
                  <a:rPr lang="en-US" sz="1000" spc="25" dirty="0">
                    <a:latin typeface="Lucida Sans Unicode"/>
                    <a:cs typeface="Lucida Sans Unicode"/>
                  </a:rPr>
                  <a:t>)</a:t>
                </a:r>
                <a:r>
                  <a:rPr lang="en-US" sz="1000" spc="25" dirty="0">
                    <a:latin typeface="Arial"/>
                    <a:cs typeface="Arial"/>
                  </a:rPr>
                  <a:t>, </a:t>
                </a:r>
                <a:r>
                  <a:rPr lang="en-US" sz="1000" spc="-10" dirty="0">
                    <a:latin typeface="Arial"/>
                    <a:cs typeface="Arial"/>
                  </a:rPr>
                  <a:t>is the number </a:t>
                </a:r>
                <a:r>
                  <a:rPr lang="en-US" sz="1000" spc="-5" dirty="0">
                    <a:latin typeface="Arial"/>
                    <a:cs typeface="Arial"/>
                  </a:rPr>
                  <a:t>of  </a:t>
                </a:r>
                <a:r>
                  <a:rPr lang="en-US" sz="1000" spc="-10" dirty="0">
                    <a:latin typeface="Arial"/>
                    <a:cs typeface="Arial"/>
                  </a:rPr>
                  <a:t>transactions in </a:t>
                </a:r>
                <a:r>
                  <a:rPr lang="en-US" sz="1000" b="1" spc="-5" dirty="0">
                    <a:latin typeface="Arial"/>
                    <a:cs typeface="Arial"/>
                  </a:rPr>
                  <a:t>D </a:t>
                </a:r>
                <a:r>
                  <a:rPr lang="en-US" sz="1000" spc="-10" dirty="0">
                    <a:latin typeface="Arial"/>
                    <a:cs typeface="Arial"/>
                  </a:rPr>
                  <a:t>that contain </a:t>
                </a:r>
                <a:r>
                  <a:rPr lang="en-US" sz="1000" i="1" spc="-5" dirty="0">
                    <a:latin typeface="Arial"/>
                    <a:cs typeface="Arial"/>
                  </a:rPr>
                  <a:t>X</a:t>
                </a:r>
                <a:r>
                  <a:rPr lang="en-US" sz="1000" i="1" spc="-114" dirty="0">
                    <a:latin typeface="Arial"/>
                    <a:cs typeface="Arial"/>
                  </a:rPr>
                  <a:t> </a:t>
                </a:r>
                <a:r>
                  <a:rPr lang="en-US" sz="1000" spc="-5" dirty="0">
                    <a:latin typeface="Arial"/>
                    <a:cs typeface="Arial"/>
                  </a:rPr>
                  <a:t>:</a:t>
                </a:r>
                <a:endParaRPr lang="en-US" sz="10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15"/>
                  </a:spcBef>
                </a:pPr>
                <a:endParaRPr lang="en-US" sz="6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15"/>
                  </a:spcBef>
                </a:pPr>
                <a:endParaRPr lang="en-US" sz="850" dirty="0">
                  <a:latin typeface="Times New Roman"/>
                  <a:cs typeface="Times New Roman"/>
                </a:endParaRPr>
              </a:p>
              <a:p>
                <a:pPr marL="113030" algn="ctr">
                  <a:lnSpc>
                    <a:spcPts val="475"/>
                  </a:lnSpc>
                  <a:tabLst>
                    <a:tab pos="1826260" algn="l"/>
                  </a:tabLst>
                </a:pPr>
                <a14:m>
                  <m:oMath xmlns:m="http://schemas.openxmlformats.org/officeDocument/2006/math">
                    <m:r>
                      <a:rPr lang="en-US" altLang="zh-TW" sz="1000" b="0" i="1" spc="50" smtClean="0">
                        <a:latin typeface="Cambria Math" panose="02040503050406030204" pitchFamily="18" charset="0"/>
                        <a:cs typeface="Arial"/>
                      </a:rPr>
                      <m:t>𝑠𝑢𝑝</m:t>
                    </m:r>
                    <m:d>
                      <m:dPr>
                        <m:ctrlPr>
                          <a:rPr lang="en-US" altLang="zh-TW" sz="1000" b="0" i="1" spc="5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altLang="zh-TW" sz="1000" b="0" i="1" spc="50" smtClean="0">
                            <a:latin typeface="Cambria Math" panose="02040503050406030204" pitchFamily="18" charset="0"/>
                            <a:cs typeface="Arial"/>
                          </a:rPr>
                          <m:t>𝑋</m:t>
                        </m:r>
                      </m:e>
                    </m:d>
                    <m:r>
                      <a:rPr lang="en-US" altLang="zh-TW" sz="1000" b="0" i="1" spc="5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1000" b="0" i="1" spc="5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1000" b="0" i="1" spc="5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altLang="zh-TW" sz="1000" b="0" i="1" spc="50" smtClean="0">
                                <a:latin typeface="Cambria Math" panose="02040503050406030204" pitchFamily="18" charset="0"/>
                                <a:cs typeface="Arial"/>
                              </a:rPr>
                              <m:t>𝑡</m:t>
                            </m:r>
                            <m:r>
                              <a:rPr lang="en-US" altLang="zh-TW" sz="1000" b="0" i="1" spc="50" smtClean="0">
                                <a:latin typeface="Cambria Math" panose="02040503050406030204" pitchFamily="18" charset="0"/>
                                <a:cs typeface="Arial"/>
                              </a:rPr>
                              <m:t>|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TW" sz="1000" b="0" i="1" spc="5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dPr>
                              <m:e>
                                <m:r>
                                  <a:rPr lang="en-US" altLang="zh-TW" sz="1000" b="0" i="1" spc="5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𝑡</m:t>
                                </m:r>
                                <m:r>
                                  <a:rPr lang="en-US" altLang="zh-TW" sz="1000" b="0" i="1" spc="5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,</m:t>
                                </m:r>
                                <m:r>
                                  <a:rPr lang="en-US" altLang="zh-TW" sz="1000" b="0" i="1" spc="5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𝑖</m:t>
                                </m:r>
                                <m:d>
                                  <m:dPr>
                                    <m:ctrlPr>
                                      <a:rPr lang="en-US" altLang="zh-TW" sz="1000" b="0" i="1" spc="5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000" b="0" i="1" spc="5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TW" sz="1000" b="0" i="1" spc="5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∈</m:t>
                            </m:r>
                            <m:r>
                              <a:rPr lang="en-US" altLang="zh-TW" sz="1000" b="0" i="1" spc="5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𝐷</m:t>
                            </m:r>
                            <m:r>
                              <a:rPr lang="en-US" altLang="zh-TW" sz="1000" b="0" i="1" spc="5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 </m:t>
                            </m:r>
                            <m:r>
                              <a:rPr lang="en-US" altLang="zh-TW" sz="1000" b="0" i="1" spc="5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𝑎𝑛𝑑</m:t>
                            </m:r>
                            <m:r>
                              <a:rPr lang="en-US" altLang="zh-TW" sz="1000" b="0" i="1" spc="5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 </m:t>
                            </m:r>
                            <m:r>
                              <a:rPr lang="en-US" altLang="zh-TW" sz="1000" b="0" i="1" spc="5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𝑋</m:t>
                            </m:r>
                            <m:r>
                              <a:rPr lang="en-US" altLang="zh-TW" sz="1000" b="0" i="1" spc="5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⊆</m:t>
                            </m:r>
                            <m:r>
                              <a:rPr lang="en-US" altLang="zh-TW" sz="1000" b="0" i="1" spc="5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US" altLang="zh-TW" sz="1000" b="0" i="1" spc="5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</a:rPr>
                                </m:ctrlPr>
                              </m:dPr>
                              <m:e>
                                <m:r>
                                  <a:rPr lang="en-US" altLang="zh-TW" sz="1000" b="0" i="1" spc="5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TW" sz="1000" b="0" i="1" spc="5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1000" b="0" i="1" spc="5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altLang="zh-TW" sz="1000" b="0" i="1" spc="50" smtClean="0">
                            <a:latin typeface="Cambria Math" panose="02040503050406030204" pitchFamily="18" charset="0"/>
                            <a:cs typeface="Arial"/>
                          </a:rPr>
                          <m:t>𝑡</m:t>
                        </m:r>
                        <m:d>
                          <m:dPr>
                            <m:ctrlPr>
                              <a:rPr lang="en-US" altLang="zh-TW" sz="1000" b="0" i="1" spc="5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altLang="zh-TW" sz="1000" b="0" i="1" spc="50" smtClean="0">
                                <a:latin typeface="Cambria Math" panose="02040503050406030204" pitchFamily="18" charset="0"/>
                                <a:cs typeface="Arial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000" spc="50" dirty="0">
                    <a:latin typeface="Arial"/>
                    <a:cs typeface="Arial"/>
                  </a:rPr>
                  <a:t>	</a:t>
                </a:r>
                <a:endParaRPr lang="en-US" sz="10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55"/>
                  </a:spcBef>
                </a:pPr>
                <a:endParaRPr lang="en-US" sz="6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</a:pPr>
                <a:r>
                  <a:rPr lang="en-US" sz="1000" spc="-5" dirty="0">
                    <a:latin typeface="Arial"/>
                    <a:cs typeface="Arial"/>
                  </a:rPr>
                  <a:t>The </a:t>
                </a:r>
                <a:r>
                  <a:rPr lang="en-US" sz="1000" i="1" spc="-10" dirty="0">
                    <a:latin typeface="Arial"/>
                    <a:cs typeface="Arial"/>
                  </a:rPr>
                  <a:t>relative </a:t>
                </a:r>
                <a:r>
                  <a:rPr lang="en-US" sz="1000" i="1" dirty="0">
                    <a:latin typeface="Arial"/>
                    <a:cs typeface="Arial"/>
                  </a:rPr>
                  <a:t>support </a:t>
                </a:r>
                <a:r>
                  <a:rPr lang="en-US" sz="1000" spc="-5" dirty="0">
                    <a:latin typeface="Arial"/>
                    <a:cs typeface="Arial"/>
                  </a:rPr>
                  <a:t>of </a:t>
                </a:r>
                <a:r>
                  <a:rPr lang="en-US" sz="1000" i="1" spc="-5" dirty="0">
                    <a:latin typeface="Arial"/>
                    <a:cs typeface="Arial"/>
                  </a:rPr>
                  <a:t>X </a:t>
                </a:r>
                <a:r>
                  <a:rPr lang="en-US" sz="1000" spc="-10" dirty="0">
                    <a:latin typeface="Arial"/>
                    <a:cs typeface="Arial"/>
                  </a:rPr>
                  <a:t>is the fraction </a:t>
                </a:r>
                <a:r>
                  <a:rPr lang="en-US" sz="1000" spc="-5" dirty="0">
                    <a:latin typeface="Arial"/>
                    <a:cs typeface="Arial"/>
                  </a:rPr>
                  <a:t>of </a:t>
                </a:r>
                <a:r>
                  <a:rPr lang="en-US" sz="1000" spc="-10" dirty="0">
                    <a:latin typeface="Arial"/>
                    <a:cs typeface="Arial"/>
                  </a:rPr>
                  <a:t>transactions that contain </a:t>
                </a:r>
                <a:r>
                  <a:rPr lang="en-US" sz="1000" i="1" spc="-5" dirty="0">
                    <a:latin typeface="Arial"/>
                    <a:cs typeface="Arial"/>
                  </a:rPr>
                  <a:t>X</a:t>
                </a:r>
                <a:r>
                  <a:rPr lang="en-US" sz="1000" i="1" spc="-190" dirty="0">
                    <a:latin typeface="Arial"/>
                    <a:cs typeface="Arial"/>
                  </a:rPr>
                  <a:t> </a:t>
                </a:r>
                <a:r>
                  <a:rPr lang="en-US" sz="1000" spc="-5" dirty="0">
                    <a:latin typeface="Arial"/>
                    <a:cs typeface="Arial"/>
                  </a:rPr>
                  <a:t>:</a:t>
                </a:r>
                <a:endParaRPr sz="10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2" name="object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DF370C7-8EBE-D345-B686-CE36746C6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4" y="358775"/>
                <a:ext cx="4361815" cy="866263"/>
              </a:xfrm>
              <a:prstGeom prst="rect">
                <a:avLst/>
              </a:prstGeom>
              <a:blipFill rotWithShape="0">
                <a:blip r:embed="rId5"/>
                <a:stretch>
                  <a:fillRect l="-1538" t="-5634" r="-1259" b="-77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4">
                <a:extLst>
                  <a:ext uri="{FF2B5EF4-FFF2-40B4-BE49-F238E27FC236}">
                    <a16:creationId xmlns:a16="http://schemas.microsoft.com/office/drawing/2014/main" xmlns="" id="{C5EB64D7-AA5E-D343-961B-553B63A8B6E4}"/>
                  </a:ext>
                </a:extLst>
              </p:cNvPr>
              <p:cNvSpPr txBox="1"/>
              <p:nvPr/>
            </p:nvSpPr>
            <p:spPr>
              <a:xfrm>
                <a:off x="1510474" y="1425575"/>
                <a:ext cx="1531373" cy="12759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ts val="935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000" i="1" spc="0" dirty="0" smtClean="0">
                          <a:latin typeface="Cambria Math" panose="02040503050406030204" pitchFamily="18" charset="0"/>
                          <a:cs typeface="Arial"/>
                        </a:rPr>
                        <m:t>𝑟𝑠𝑢𝑝</m:t>
                      </m:r>
                      <m:d>
                        <m:dPr>
                          <m:ctrlPr>
                            <a:rPr lang="en-US" altLang="zh-TW" sz="1000" i="1" spc="0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altLang="zh-TW" sz="1000" b="0" i="1" spc="0" dirty="0" smtClean="0">
                              <a:latin typeface="Cambria Math" panose="02040503050406030204" pitchFamily="18" charset="0"/>
                              <a:cs typeface="Arial"/>
                            </a:rPr>
                            <m:t>𝑋</m:t>
                          </m:r>
                        </m:e>
                      </m:d>
                      <m:r>
                        <a:rPr lang="zh-TW" altLang="en-US" sz="1000" i="1" spc="-215" dirty="0">
                          <a:latin typeface="Cambria Math" panose="02040503050406030204" pitchFamily="18" charset="0"/>
                          <a:cs typeface="Lucida Sans Unicode"/>
                        </a:rPr>
                        <m:t> </m:t>
                      </m:r>
                      <m:r>
                        <a:rPr lang="en-US" altLang="zh-TW" sz="1000" i="1" spc="-25" dirty="0">
                          <a:latin typeface="Cambria Math" panose="02040503050406030204" pitchFamily="18" charset="0"/>
                          <a:cs typeface="Lucida Sans Unicode"/>
                        </a:rPr>
                        <m:t>=</m:t>
                      </m:r>
                      <m:f>
                        <m:fPr>
                          <m:ctrlPr>
                            <a:rPr lang="en-US" altLang="zh-TW" sz="1000" i="1" spc="-25" dirty="0" smtClean="0">
                              <a:latin typeface="Cambria Math" panose="02040503050406030204" pitchFamily="18" charset="0"/>
                              <a:cs typeface="Lucida Sans Unicode"/>
                            </a:rPr>
                          </m:ctrlPr>
                        </m:fPr>
                        <m:num>
                          <m:r>
                            <a:rPr lang="en-US" altLang="zh-TW" sz="1000" b="0" i="1" spc="-25" dirty="0" smtClean="0">
                              <a:latin typeface="Cambria Math" panose="02040503050406030204" pitchFamily="18" charset="0"/>
                              <a:cs typeface="Lucida Sans Unicode"/>
                            </a:rPr>
                            <m:t>𝑠𝑢𝑝</m:t>
                          </m:r>
                          <m:d>
                            <m:dPr>
                              <m:ctrlPr>
                                <a:rPr lang="en-US" altLang="zh-TW" sz="1000" b="0" i="1" spc="-25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</m:ctrlPr>
                            </m:dPr>
                            <m:e>
                              <m:r>
                                <a:rPr lang="en-US" altLang="zh-TW" sz="1000" b="0" i="1" spc="-25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1000" i="1" spc="-25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</m:ctrlPr>
                            </m:dPr>
                            <m:e>
                              <m:r>
                                <a:rPr lang="en-US" altLang="zh-TW" sz="1000" b="0" i="1" spc="-25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sz="1000" dirty="0">
                  <a:latin typeface="Lucida Sans Unicode"/>
                  <a:cs typeface="Lucida Sans Unicode"/>
                </a:endParaRPr>
              </a:p>
            </p:txBody>
          </p:sp>
        </mc:Choice>
        <mc:Fallback xmlns="">
          <p:sp>
            <p:nvSpPr>
              <p:cNvPr id="13" name="object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5EB64D7-AA5E-D343-961B-553B63A8B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474" y="1425575"/>
                <a:ext cx="1531373" cy="127599"/>
              </a:xfrm>
              <a:prstGeom prst="rect">
                <a:avLst/>
              </a:prstGeom>
              <a:blipFill rotWithShape="0">
                <a:blip r:embed="rId6"/>
                <a:stretch>
                  <a:fillRect t="-104762" b="-5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片 1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850" y="2493097"/>
            <a:ext cx="2609219" cy="825265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89008" y="32654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21" y="30365"/>
                </a:lnTo>
                <a:lnTo>
                  <a:pt x="43021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009392" y="32614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187192" y="32614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339261" y="327557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349752" y="326529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359911" y="325513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276092" y="32614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31691" y="32678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542792" y="32614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618991" y="32551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631691" y="32805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618991" y="32932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3631691" y="33059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3885691" y="32551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898391" y="32678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898391" y="32805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809492" y="32614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885691" y="32932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898391" y="33059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153916" y="32551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166616" y="32678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4166616" y="32805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4153916" y="32932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4166616" y="33059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4451096" y="328561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4424032" y="325912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86"/>
                </a:moveTo>
                <a:lnTo>
                  <a:pt x="30365" y="6797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7"/>
                </a:lnTo>
                <a:lnTo>
                  <a:pt x="0" y="15186"/>
                </a:lnTo>
                <a:lnTo>
                  <a:pt x="0" y="23569"/>
                </a:lnTo>
                <a:lnTo>
                  <a:pt x="6794" y="30366"/>
                </a:lnTo>
                <a:lnTo>
                  <a:pt x="15189" y="30366"/>
                </a:lnTo>
                <a:lnTo>
                  <a:pt x="23571" y="30366"/>
                </a:lnTo>
                <a:lnTo>
                  <a:pt x="30365" y="23569"/>
                </a:lnTo>
                <a:lnTo>
                  <a:pt x="30365" y="1518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4344416" y="32551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5"/>
                </a:lnTo>
                <a:lnTo>
                  <a:pt x="43248" y="43338"/>
                </a:lnTo>
                <a:lnTo>
                  <a:pt x="48761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4329176" y="327291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4496816" y="32551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4532376" y="327291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-152" y="0"/>
            <a:ext cx="4608576" cy="455675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95502" y="0"/>
            <a:ext cx="1483995" cy="44132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/>
              <a:t>Frequent</a:t>
            </a:r>
            <a:r>
              <a:rPr spc="-20" dirty="0"/>
              <a:t> </a:t>
            </a:r>
            <a:r>
              <a:rPr spc="5" dirty="0"/>
              <a:t>Itemsets</a:t>
            </a: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800" spc="-10" dirty="0"/>
              <a:t>Minimum </a:t>
            </a:r>
            <a:r>
              <a:rPr sz="800" spc="-5" dirty="0"/>
              <a:t>support: </a:t>
            </a:r>
            <a:r>
              <a:rPr sz="800" i="1" spc="-5" dirty="0">
                <a:latin typeface="Arial"/>
                <a:cs typeface="Arial"/>
              </a:rPr>
              <a:t>minsup </a:t>
            </a:r>
            <a:r>
              <a:rPr sz="800" dirty="0">
                <a:latin typeface="Verdana"/>
                <a:cs typeface="Verdana"/>
              </a:rPr>
              <a:t>=</a:t>
            </a:r>
            <a:r>
              <a:rPr sz="800" spc="40" dirty="0">
                <a:latin typeface="Verdana"/>
                <a:cs typeface="Verdana"/>
              </a:rPr>
              <a:t> </a:t>
            </a:r>
            <a:r>
              <a:rPr sz="800" spc="-5" dirty="0"/>
              <a:t>3</a:t>
            </a:r>
            <a:endParaRPr sz="800" dirty="0">
              <a:latin typeface="Verdana"/>
              <a:cs typeface="Verdan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575663" y="675767"/>
            <a:ext cx="2915412" cy="7757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-152" y="3348761"/>
            <a:ext cx="4608093" cy="108204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</a:pPr>
            <a:r>
              <a:rPr spc="-5" dirty="0"/>
              <a:t>Zaki &amp; Meira </a:t>
            </a:r>
            <a:r>
              <a:rPr spc="-10" dirty="0"/>
              <a:t>Jr. </a:t>
            </a:r>
            <a:r>
              <a:rPr spc="-5" dirty="0"/>
              <a:t>(RPI and</a:t>
            </a:r>
            <a:r>
              <a:rPr spc="-35" dirty="0"/>
              <a:t> </a:t>
            </a:r>
            <a:r>
              <a:rPr spc="-5" dirty="0"/>
              <a:t>UFMG)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</a:pPr>
            <a:r>
              <a:rPr spc="-5" dirty="0"/>
              <a:t>Data Mining and</a:t>
            </a:r>
            <a:r>
              <a:rPr spc="-55" dirty="0"/>
              <a:t> </a:t>
            </a:r>
            <a:r>
              <a:rPr spc="-5" dirty="0"/>
              <a:t>Analysis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3498596" y="3361702"/>
            <a:ext cx="1056005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  <a:tabLst>
                <a:tab pos="883919" algn="l"/>
              </a:tabLst>
            </a:pP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Chapter 8:</a:t>
            </a:r>
            <a:r>
              <a:rPr sz="5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Itemset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Mining	</a:t>
            </a:r>
            <a:fld id="{81D60167-4931-47E6-BA6A-407CBD079E47}" type="slidenum"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15</a:t>
            </a:fld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sz="5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500" dirty="0">
              <a:latin typeface="Arial"/>
              <a:cs typeface="Arial"/>
            </a:endParaRPr>
          </a:p>
        </p:txBody>
      </p:sp>
      <p:graphicFrame>
        <p:nvGraphicFramePr>
          <p:cNvPr id="44" name="object 35">
            <a:extLst>
              <a:ext uri="{FF2B5EF4-FFF2-40B4-BE49-F238E27FC236}">
                <a16:creationId xmlns:a16="http://schemas.microsoft.com/office/drawing/2014/main" xmlns="" id="{103F5A80-1A7A-4748-AD43-C08ABC862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792452"/>
              </p:ext>
            </p:extLst>
          </p:nvPr>
        </p:nvGraphicFramePr>
        <p:xfrm>
          <a:off x="443735" y="526035"/>
          <a:ext cx="953134" cy="1065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3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27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2260">
                <a:tc>
                  <a:txBody>
                    <a:bodyPr/>
                    <a:lstStyle/>
                    <a:p>
                      <a:pPr marL="43815">
                        <a:lnSpc>
                          <a:spcPts val="969"/>
                        </a:lnSpc>
                      </a:pPr>
                      <a:r>
                        <a:rPr sz="1000" i="1" dirty="0">
                          <a:latin typeface="Arial"/>
                          <a:cs typeface="Arial"/>
                        </a:rPr>
                        <a:t>t</a:t>
                      </a:r>
                      <a:endParaRPr sz="1000" dirty="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ctr">
                        <a:lnSpc>
                          <a:spcPts val="969"/>
                        </a:lnSpc>
                      </a:pPr>
                      <a:r>
                        <a:rPr sz="1000" b="1" spc="4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40" dirty="0">
                          <a:latin typeface="Lucida Sans Unicode"/>
                          <a:cs typeface="Lucida Sans Unicode"/>
                        </a:rPr>
                        <a:t>(</a:t>
                      </a:r>
                      <a:r>
                        <a:rPr sz="1000" i="1" spc="4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40" dirty="0">
                          <a:latin typeface="Lucida Sans Unicode"/>
                          <a:cs typeface="Lucida Sans Unicode"/>
                        </a:rPr>
                        <a:t>)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  <a:p>
                      <a:pPr marR="17272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i="1" spc="-10" dirty="0">
                          <a:latin typeface="Arial"/>
                          <a:cs typeface="Arial"/>
                        </a:rPr>
                        <a:t>ABDE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06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1060"/>
                        </a:lnSpc>
                      </a:pPr>
                      <a:r>
                        <a:rPr sz="1000" i="1" spc="-5" dirty="0">
                          <a:latin typeface="Arial"/>
                          <a:cs typeface="Arial"/>
                        </a:rPr>
                        <a:t>BCE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31750">
                        <a:lnSpc>
                          <a:spcPts val="106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060"/>
                        </a:lnSpc>
                      </a:pPr>
                      <a:r>
                        <a:rPr sz="1000" i="1" spc="-10" dirty="0">
                          <a:latin typeface="Arial"/>
                          <a:cs typeface="Arial"/>
                        </a:rPr>
                        <a:t>ABDE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107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070"/>
                        </a:lnSpc>
                      </a:pPr>
                      <a:r>
                        <a:rPr sz="1000" i="1" spc="-10" dirty="0">
                          <a:latin typeface="Arial"/>
                          <a:cs typeface="Arial"/>
                        </a:rPr>
                        <a:t>ABCE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31750">
                        <a:lnSpc>
                          <a:spcPts val="111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15"/>
                        </a:lnSpc>
                      </a:pPr>
                      <a:r>
                        <a:rPr sz="1000" i="1" spc="-5" dirty="0">
                          <a:latin typeface="Arial"/>
                          <a:cs typeface="Arial"/>
                        </a:rPr>
                        <a:t>ABCDE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1605">
                <a:tc>
                  <a:txBody>
                    <a:bodyPr/>
                    <a:lstStyle/>
                    <a:p>
                      <a:pPr marL="31750">
                        <a:lnSpc>
                          <a:spcPts val="101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1015"/>
                        </a:lnSpc>
                      </a:pPr>
                      <a:r>
                        <a:rPr sz="1000" i="1" spc="-5" dirty="0">
                          <a:latin typeface="Arial"/>
                          <a:cs typeface="Arial"/>
                        </a:rPr>
                        <a:t>BCD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5" name="object 36">
            <a:extLst>
              <a:ext uri="{FF2B5EF4-FFF2-40B4-BE49-F238E27FC236}">
                <a16:creationId xmlns:a16="http://schemas.microsoft.com/office/drawing/2014/main" xmlns="" id="{D8647C0F-46AB-A042-8F53-29642E41032B}"/>
              </a:ext>
            </a:extLst>
          </p:cNvPr>
          <p:cNvSpPr/>
          <p:nvPr/>
        </p:nvSpPr>
        <p:spPr>
          <a:xfrm>
            <a:off x="394563" y="511175"/>
            <a:ext cx="838200" cy="1104900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xmlns="" id="{BCAE2F0D-B058-A445-916B-B9C9E7D3E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902839"/>
              </p:ext>
            </p:extLst>
          </p:nvPr>
        </p:nvGraphicFramePr>
        <p:xfrm>
          <a:off x="1399810" y="535560"/>
          <a:ext cx="3029585" cy="1065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3560">
                  <a:extLst>
                    <a:ext uri="{9D8B030D-6E8A-4147-A177-3AD203B41FA5}">
                      <a16:colId xmlns:a16="http://schemas.microsoft.com/office/drawing/2014/main" xmlns="" val="3578204816"/>
                    </a:ext>
                  </a:extLst>
                </a:gridCol>
                <a:gridCol w="2486025">
                  <a:extLst>
                    <a:ext uri="{9D8B030D-6E8A-4147-A177-3AD203B41FA5}">
                      <a16:colId xmlns:a16="http://schemas.microsoft.com/office/drawing/2014/main" xmlns="" val="2773167292"/>
                    </a:ext>
                  </a:extLst>
                </a:gridCol>
              </a:tblGrid>
              <a:tr h="302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179705" algn="ctr">
                        <a:lnSpc>
                          <a:spcPct val="100000"/>
                        </a:lnSpc>
                      </a:pPr>
                      <a:r>
                        <a:rPr sz="1000" i="1" spc="-5" dirty="0">
                          <a:latin typeface="Arial"/>
                          <a:cs typeface="Arial"/>
                        </a:rPr>
                        <a:t>sup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61594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itemsets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xmlns="" val="3102214654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182880" algn="ctr">
                        <a:lnSpc>
                          <a:spcPts val="112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ts val="1120"/>
                        </a:lnSpc>
                      </a:pPr>
                      <a:r>
                        <a:rPr sz="1000" i="1" dirty="0">
                          <a:latin typeface="Arial"/>
                          <a:cs typeface="Arial"/>
                        </a:rPr>
                        <a:t>B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583850242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182880" algn="ctr">
                        <a:lnSpc>
                          <a:spcPts val="107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070"/>
                        </a:lnSpc>
                      </a:pPr>
                      <a:r>
                        <a:rPr sz="1000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i="1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45" dirty="0">
                          <a:latin typeface="Lucida Sans Unicode"/>
                          <a:cs typeface="Lucida Sans Unicode"/>
                        </a:rPr>
                        <a:t>,</a:t>
                      </a:r>
                      <a:r>
                        <a:rPr sz="10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i="1" spc="-5" dirty="0">
                          <a:latin typeface="Arial"/>
                          <a:cs typeface="Arial"/>
                        </a:rPr>
                        <a:t>BE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739405835"/>
                  </a:ext>
                </a:extLst>
              </a:tr>
              <a:tr h="151130">
                <a:tc>
                  <a:txBody>
                    <a:bodyPr/>
                    <a:lstStyle/>
                    <a:p>
                      <a:pPr marL="182880" algn="ctr">
                        <a:lnSpc>
                          <a:spcPts val="106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060"/>
                        </a:lnSpc>
                      </a:pPr>
                      <a:r>
                        <a:rPr sz="1000" i="1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-25" dirty="0">
                          <a:latin typeface="Lucida Sans Unicode"/>
                          <a:cs typeface="Lucida Sans Unicode"/>
                        </a:rPr>
                        <a:t>,</a:t>
                      </a:r>
                      <a:r>
                        <a:rPr sz="10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i="1" spc="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00" spc="0" dirty="0">
                          <a:latin typeface="Lucida Sans Unicode"/>
                          <a:cs typeface="Lucida Sans Unicode"/>
                        </a:rPr>
                        <a:t>,</a:t>
                      </a:r>
                      <a:r>
                        <a:rPr sz="10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i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000" spc="-10" dirty="0">
                          <a:latin typeface="Lucida Sans Unicode"/>
                          <a:cs typeface="Lucida Sans Unicode"/>
                        </a:rPr>
                        <a:t>,</a:t>
                      </a:r>
                      <a:r>
                        <a:rPr sz="10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i="1" spc="-5" dirty="0">
                          <a:latin typeface="Arial"/>
                          <a:cs typeface="Arial"/>
                        </a:rPr>
                        <a:t>AB</a:t>
                      </a:r>
                      <a:r>
                        <a:rPr sz="1000" spc="-5" dirty="0">
                          <a:latin typeface="Lucida Sans Unicode"/>
                          <a:cs typeface="Lucida Sans Unicode"/>
                        </a:rPr>
                        <a:t>,</a:t>
                      </a:r>
                      <a:r>
                        <a:rPr sz="10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i="1" spc="-5" dirty="0">
                          <a:latin typeface="Arial"/>
                          <a:cs typeface="Arial"/>
                        </a:rPr>
                        <a:t>AE</a:t>
                      </a:r>
                      <a:r>
                        <a:rPr sz="1000" i="1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45" dirty="0">
                          <a:latin typeface="Lucida Sans Unicode"/>
                          <a:cs typeface="Lucida Sans Unicode"/>
                        </a:rPr>
                        <a:t>,</a:t>
                      </a:r>
                      <a:r>
                        <a:rPr sz="10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BC</a:t>
                      </a:r>
                      <a:r>
                        <a:rPr sz="1000" dirty="0">
                          <a:latin typeface="Lucida Sans Unicode"/>
                          <a:cs typeface="Lucida Sans Unicode"/>
                        </a:rPr>
                        <a:t>,</a:t>
                      </a:r>
                      <a:r>
                        <a:rPr sz="10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i="1" spc="-5" dirty="0">
                          <a:latin typeface="Arial"/>
                          <a:cs typeface="Arial"/>
                        </a:rPr>
                        <a:t>BD</a:t>
                      </a:r>
                      <a:r>
                        <a:rPr sz="1000" spc="-5" dirty="0">
                          <a:latin typeface="Lucida Sans Unicode"/>
                          <a:cs typeface="Lucida Sans Unicode"/>
                        </a:rPr>
                        <a:t>,</a:t>
                      </a:r>
                      <a:r>
                        <a:rPr sz="10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i="1" spc="-10" dirty="0">
                          <a:latin typeface="Arial"/>
                          <a:cs typeface="Arial"/>
                        </a:rPr>
                        <a:t>ABE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7737670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82880" algn="ctr">
                        <a:lnSpc>
                          <a:spcPts val="105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055"/>
                        </a:lnSpc>
                      </a:pPr>
                      <a:r>
                        <a:rPr sz="1000" i="1" spc="-5" dirty="0">
                          <a:latin typeface="Arial"/>
                          <a:cs typeface="Arial"/>
                        </a:rPr>
                        <a:t>AD</a:t>
                      </a:r>
                      <a:r>
                        <a:rPr sz="1000" spc="-5" dirty="0">
                          <a:latin typeface="Lucida Sans Unicode"/>
                          <a:cs typeface="Lucida Sans Unicode"/>
                        </a:rPr>
                        <a:t>,</a:t>
                      </a:r>
                      <a:r>
                        <a:rPr sz="10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i="1" spc="-5" dirty="0">
                          <a:latin typeface="Arial"/>
                          <a:cs typeface="Arial"/>
                        </a:rPr>
                        <a:t>CE</a:t>
                      </a:r>
                      <a:r>
                        <a:rPr sz="1000" i="1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45" dirty="0">
                          <a:latin typeface="Lucida Sans Unicode"/>
                          <a:cs typeface="Lucida Sans Unicode"/>
                        </a:rPr>
                        <a:t>,</a:t>
                      </a:r>
                      <a:r>
                        <a:rPr sz="10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i="1" spc="-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000" i="1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45" dirty="0">
                          <a:latin typeface="Lucida Sans Unicode"/>
                          <a:cs typeface="Lucida Sans Unicode"/>
                        </a:rPr>
                        <a:t>,</a:t>
                      </a:r>
                      <a:r>
                        <a:rPr sz="10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i="1" spc="-5" dirty="0">
                          <a:latin typeface="Arial"/>
                          <a:cs typeface="Arial"/>
                        </a:rPr>
                        <a:t>ABD</a:t>
                      </a:r>
                      <a:r>
                        <a:rPr sz="1000" spc="-5" dirty="0">
                          <a:latin typeface="Lucida Sans Unicode"/>
                          <a:cs typeface="Lucida Sans Unicode"/>
                        </a:rPr>
                        <a:t>,</a:t>
                      </a:r>
                      <a:r>
                        <a:rPr sz="10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i="1" spc="-5" dirty="0">
                          <a:latin typeface="Arial"/>
                          <a:cs typeface="Arial"/>
                        </a:rPr>
                        <a:t>ADE</a:t>
                      </a:r>
                      <a:r>
                        <a:rPr sz="1000" i="1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45" dirty="0">
                          <a:latin typeface="Lucida Sans Unicode"/>
                          <a:cs typeface="Lucida Sans Unicode"/>
                        </a:rPr>
                        <a:t>,</a:t>
                      </a:r>
                      <a:r>
                        <a:rPr sz="10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i="1" spc="-5" dirty="0">
                          <a:latin typeface="Arial"/>
                          <a:cs typeface="Arial"/>
                        </a:rPr>
                        <a:t>BCE</a:t>
                      </a:r>
                      <a:r>
                        <a:rPr sz="1000" i="1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45" dirty="0">
                          <a:latin typeface="Lucida Sans Unicode"/>
                          <a:cs typeface="Lucida Sans Unicode"/>
                        </a:rPr>
                        <a:t>,</a:t>
                      </a:r>
                      <a:r>
                        <a:rPr sz="10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i="1" spc="-5" dirty="0">
                          <a:latin typeface="Arial"/>
                          <a:cs typeface="Arial"/>
                        </a:rPr>
                        <a:t>BDE</a:t>
                      </a:r>
                      <a:r>
                        <a:rPr sz="1000" i="1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45" dirty="0">
                          <a:latin typeface="Lucida Sans Unicode"/>
                          <a:cs typeface="Lucida Sans Unicode"/>
                        </a:rPr>
                        <a:t>,</a:t>
                      </a:r>
                      <a:r>
                        <a:rPr sz="10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i="1" spc="-10" dirty="0">
                          <a:latin typeface="Arial"/>
                          <a:cs typeface="Arial"/>
                        </a:rPr>
                        <a:t>ABDE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465456207"/>
                  </a:ext>
                </a:extLst>
              </a:tr>
              <a:tr h="141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296374001"/>
                  </a:ext>
                </a:extLst>
              </a:tr>
            </a:tbl>
          </a:graphicData>
        </a:graphic>
      </p:graphicFrame>
      <p:sp>
        <p:nvSpPr>
          <p:cNvPr id="47" name="文字方塊 46">
            <a:extLst>
              <a:ext uri="{FF2B5EF4-FFF2-40B4-BE49-F238E27FC236}">
                <a16:creationId xmlns:a16="http://schemas.microsoft.com/office/drawing/2014/main" xmlns="" id="{74D4722D-58D5-D542-8B0B-4DA31A0423A6}"/>
              </a:ext>
            </a:extLst>
          </p:cNvPr>
          <p:cNvSpPr txBox="1"/>
          <p:nvPr/>
        </p:nvSpPr>
        <p:spPr>
          <a:xfrm>
            <a:off x="139872" y="1556107"/>
            <a:ext cx="13952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spc="-20" dirty="0">
                <a:latin typeface="Arial"/>
                <a:cs typeface="Arial"/>
              </a:rPr>
              <a:t>Transaction</a:t>
            </a:r>
            <a:r>
              <a:rPr lang="en-US" altLang="zh-TW" sz="1000" spc="15" dirty="0">
                <a:latin typeface="Arial"/>
                <a:cs typeface="Arial"/>
              </a:rPr>
              <a:t> </a:t>
            </a:r>
            <a:r>
              <a:rPr lang="en-US" altLang="zh-TW" sz="1000" spc="-10" dirty="0">
                <a:latin typeface="Arial"/>
                <a:cs typeface="Arial"/>
              </a:rPr>
              <a:t>Database</a:t>
            </a:r>
            <a:endParaRPr kumimoji="1" lang="zh-TW" altLang="en-US" sz="10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xmlns="" id="{0FAE9620-9D94-2B4D-B829-2D3197AF5697}"/>
              </a:ext>
            </a:extLst>
          </p:cNvPr>
          <p:cNvSpPr txBox="1"/>
          <p:nvPr/>
        </p:nvSpPr>
        <p:spPr>
          <a:xfrm>
            <a:off x="2495736" y="1552784"/>
            <a:ext cx="1186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spc="-15" dirty="0">
                <a:latin typeface="Arial"/>
                <a:cs typeface="Arial"/>
              </a:rPr>
              <a:t>Frequent</a:t>
            </a:r>
            <a:r>
              <a:rPr lang="en-US" altLang="zh-TW" sz="1000" dirty="0">
                <a:latin typeface="Arial"/>
                <a:cs typeface="Arial"/>
              </a:rPr>
              <a:t> </a:t>
            </a:r>
            <a:r>
              <a:rPr lang="en-US" altLang="zh-TW" sz="1000" spc="-10" dirty="0">
                <a:latin typeface="Arial"/>
                <a:cs typeface="Arial"/>
              </a:rPr>
              <a:t>Itemsets</a:t>
            </a:r>
            <a:endParaRPr kumimoji="1" lang="zh-TW" altLang="en-US" sz="1000" dirty="0"/>
          </a:p>
        </p:txBody>
      </p:sp>
      <p:pic>
        <p:nvPicPr>
          <p:cNvPr id="49" name="圖片 48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50" y="1828335"/>
            <a:ext cx="3715766" cy="150224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02" y="46276"/>
            <a:ext cx="14719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Association</a:t>
            </a:r>
            <a:r>
              <a:rPr spc="-35" dirty="0"/>
              <a:t> </a:t>
            </a:r>
            <a:r>
              <a:rPr spc="5" dirty="0"/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794" y="365599"/>
            <a:ext cx="20434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An </a:t>
            </a:r>
            <a:r>
              <a:rPr sz="1000" i="1" spc="-10" dirty="0">
                <a:latin typeface="Arial"/>
                <a:cs typeface="Arial"/>
              </a:rPr>
              <a:t>association </a:t>
            </a:r>
            <a:r>
              <a:rPr sz="1000" i="1" spc="-5" dirty="0">
                <a:latin typeface="Arial"/>
                <a:cs typeface="Arial"/>
              </a:rPr>
              <a:t>rule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an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expression</a:t>
            </a:r>
            <a:endParaRPr sz="10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113790" y="815975"/>
                <a:ext cx="4237355" cy="742511"/>
              </a:xfrm>
              <a:prstGeom prst="rect">
                <a:avLst/>
              </a:prstGeom>
            </p:spPr>
            <p:txBody>
              <a:bodyPr vert="horz" wrap="square" lIns="0" tIns="749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489"/>
                  </a:spcBef>
                </a:pPr>
                <a:r>
                  <a:rPr lang="en-US" sz="1000" spc="-5" dirty="0">
                    <a:latin typeface="Arial"/>
                    <a:cs typeface="Arial"/>
                  </a:rPr>
                  <a:t>where </a:t>
                </a:r>
                <a:r>
                  <a:rPr lang="en-US" sz="1000" i="1" spc="-5" dirty="0">
                    <a:latin typeface="Arial"/>
                    <a:cs typeface="Arial"/>
                  </a:rPr>
                  <a:t>X </a:t>
                </a:r>
                <a:r>
                  <a:rPr lang="en-US" sz="1000" spc="-10" dirty="0">
                    <a:latin typeface="Arial"/>
                    <a:cs typeface="Arial"/>
                  </a:rPr>
                  <a:t>and </a:t>
                </a:r>
                <a:r>
                  <a:rPr lang="en-US" sz="1000" i="1" spc="-5" dirty="0">
                    <a:latin typeface="Arial"/>
                    <a:cs typeface="Arial"/>
                  </a:rPr>
                  <a:t>Y </a:t>
                </a:r>
                <a:r>
                  <a:rPr lang="en-US" sz="1000" spc="-5" dirty="0">
                    <a:latin typeface="Arial"/>
                    <a:cs typeface="Arial"/>
                  </a:rPr>
                  <a:t>are </a:t>
                </a:r>
                <a:r>
                  <a:rPr lang="en-US" sz="1000" spc="-10" dirty="0">
                    <a:latin typeface="Arial"/>
                    <a:cs typeface="Arial"/>
                  </a:rPr>
                  <a:t>itemsets and </a:t>
                </a:r>
                <a:r>
                  <a:rPr lang="en-US" sz="1000" spc="-15" dirty="0">
                    <a:latin typeface="Arial"/>
                    <a:cs typeface="Arial"/>
                  </a:rPr>
                  <a:t>they </a:t>
                </a:r>
                <a:r>
                  <a:rPr lang="en-US" sz="1000" spc="-5" dirty="0">
                    <a:latin typeface="Arial"/>
                    <a:cs typeface="Arial"/>
                  </a:rPr>
                  <a:t>are </a:t>
                </a:r>
                <a:r>
                  <a:rPr lang="en-US" sz="1000" spc="-10" dirty="0">
                    <a:latin typeface="Arial"/>
                    <a:cs typeface="Arial"/>
                  </a:rPr>
                  <a:t>disjoint, that is, </a:t>
                </a:r>
                <a14:m>
                  <m:oMath xmlns:m="http://schemas.openxmlformats.org/officeDocument/2006/math">
                    <m:r>
                      <a:rPr lang="en-US" altLang="zh-TW" sz="1000" i="1" spc="-5" dirty="0" smtClean="0">
                        <a:latin typeface="Cambria Math" panose="02040503050406030204" pitchFamily="18" charset="0"/>
                        <a:cs typeface="Arial"/>
                      </a:rPr>
                      <m:t>𝑋</m:t>
                    </m:r>
                    <m:r>
                      <a:rPr lang="en-US" altLang="zh-TW" sz="1000" i="1" spc="-5" dirty="0" smtClean="0">
                        <a:latin typeface="Cambria Math" panose="02040503050406030204" pitchFamily="18" charset="0"/>
                        <a:cs typeface="Arial"/>
                      </a:rPr>
                      <m:t> , </m:t>
                    </m:r>
                    <m:r>
                      <a:rPr lang="en-US" altLang="zh-TW" sz="1000" i="1" spc="-5" dirty="0">
                        <a:latin typeface="Cambria Math" panose="02040503050406030204" pitchFamily="18" charset="0"/>
                        <a:cs typeface="Arial"/>
                      </a:rPr>
                      <m:t>𝑌</m:t>
                    </m:r>
                    <m:r>
                      <a:rPr lang="en-US" altLang="zh-TW" sz="1000" i="1" spc="-5" dirty="0">
                        <a:latin typeface="Cambria Math" panose="02040503050406030204" pitchFamily="18" charset="0"/>
                        <a:cs typeface="Arial"/>
                      </a:rPr>
                      <m:t> ⊆ </m:t>
                    </m:r>
                    <m:r>
                      <a:rPr lang="en-US" altLang="zh-TW" sz="1000" i="1" spc="-25" dirty="0" smtClean="0">
                        <a:latin typeface="Cambria Math" panose="02040503050406030204" pitchFamily="18" charset="0"/>
                        <a:cs typeface="Lucida Sans Unicode"/>
                      </a:rPr>
                      <m:t>𝔩</m:t>
                    </m:r>
                  </m:oMath>
                </a14:m>
                <a:r>
                  <a:rPr lang="en-US" sz="1000" spc="150" dirty="0">
                    <a:latin typeface="Arial"/>
                    <a:cs typeface="Arial"/>
                  </a:rPr>
                  <a:t>,</a:t>
                </a:r>
                <a:r>
                  <a:rPr lang="en-US" sz="1000" spc="15" dirty="0">
                    <a:latin typeface="Arial"/>
                    <a:cs typeface="Arial"/>
                  </a:rPr>
                  <a:t> </a:t>
                </a:r>
                <a:r>
                  <a:rPr lang="en-US" sz="1000" spc="-10" dirty="0">
                    <a:latin typeface="Arial"/>
                    <a:cs typeface="Arial"/>
                  </a:rPr>
                  <a:t>and</a:t>
                </a:r>
                <a:endParaRPr lang="en-US" sz="1000" dirty="0"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TW" sz="1000" b="0" i="1" spc="-10" smtClean="0">
                        <a:latin typeface="Cambria Math" panose="02040503050406030204" pitchFamily="18" charset="0"/>
                        <a:cs typeface="Arial"/>
                      </a:rPr>
                      <m:t>𝑋</m:t>
                    </m:r>
                    <m:r>
                      <a:rPr lang="en-US" altLang="zh-TW" sz="1000" b="0" i="1" spc="-1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∩</m:t>
                    </m:r>
                    <m:r>
                      <a:rPr lang="en-US" altLang="zh-TW" sz="1000" b="0" i="1" spc="-1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𝑌</m:t>
                    </m:r>
                    <m:r>
                      <a:rPr lang="en-US" altLang="zh-TW" sz="1000" b="0" i="1" spc="-1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altLang="zh-TW" sz="1000" b="0" i="1" spc="-1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∅</m:t>
                    </m:r>
                  </m:oMath>
                </a14:m>
                <a:r>
                  <a:rPr lang="en-US" sz="1000" spc="-10" dirty="0">
                    <a:latin typeface="Arial"/>
                    <a:cs typeface="Arial"/>
                  </a:rPr>
                  <a:t>. Let the itemset </a:t>
                </a:r>
                <a14:m>
                  <m:oMath xmlns:m="http://schemas.openxmlformats.org/officeDocument/2006/math">
                    <m:r>
                      <a:rPr lang="en-US" sz="1000" i="1" spc="-5" dirty="0" smtClean="0">
                        <a:latin typeface="Cambria Math" panose="02040503050406030204" pitchFamily="18" charset="0"/>
                        <a:cs typeface="Arial"/>
                      </a:rPr>
                      <m:t>𝑋</m:t>
                    </m:r>
                    <m:r>
                      <a:rPr lang="en-US" sz="1000" i="1" spc="-135" dirty="0">
                        <a:latin typeface="Cambria Math" panose="02040503050406030204" pitchFamily="18" charset="0"/>
                        <a:cs typeface="Lucida Sans Unicode"/>
                      </a:rPr>
                      <m:t>∪ </m:t>
                    </m:r>
                    <m:r>
                      <a:rPr lang="en-US" sz="1000" i="1" spc="-5" dirty="0">
                        <a:latin typeface="Cambria Math" panose="02040503050406030204" pitchFamily="18" charset="0"/>
                        <a:cs typeface="Arial"/>
                      </a:rPr>
                      <m:t>𝑌</m:t>
                    </m:r>
                    <m:r>
                      <a:rPr lang="en-US" sz="1000" i="1" spc="-5" dirty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1000" spc="-5" dirty="0">
                    <a:latin typeface="Arial"/>
                    <a:cs typeface="Arial"/>
                  </a:rPr>
                  <a:t>be </a:t>
                </a:r>
                <a:r>
                  <a:rPr lang="en-US" sz="1000" spc="-10" dirty="0">
                    <a:latin typeface="Arial"/>
                    <a:cs typeface="Arial"/>
                  </a:rPr>
                  <a:t>denoted </a:t>
                </a:r>
                <a:r>
                  <a:rPr lang="en-US" sz="1000" spc="-5" dirty="0">
                    <a:latin typeface="Arial"/>
                    <a:cs typeface="Arial"/>
                  </a:rPr>
                  <a:t>as </a:t>
                </a:r>
                <a14:m>
                  <m:oMath xmlns:m="http://schemas.openxmlformats.org/officeDocument/2006/math">
                    <m:r>
                      <a:rPr lang="en-US" sz="1000" i="1" spc="-5" dirty="0" smtClean="0">
                        <a:latin typeface="Cambria Math" panose="02040503050406030204" pitchFamily="18" charset="0"/>
                        <a:cs typeface="Arial"/>
                      </a:rPr>
                      <m:t>𝑋𝑌</m:t>
                    </m:r>
                  </m:oMath>
                </a14:m>
                <a:r>
                  <a:rPr lang="en-US" sz="1000" i="1" spc="-145" dirty="0">
                    <a:latin typeface="Arial"/>
                    <a:cs typeface="Arial"/>
                  </a:rPr>
                  <a:t> </a:t>
                </a:r>
                <a:r>
                  <a:rPr lang="en-US" sz="1000" spc="-5" dirty="0">
                    <a:latin typeface="Arial"/>
                    <a:cs typeface="Arial"/>
                  </a:rPr>
                  <a:t>.</a:t>
                </a:r>
                <a:endParaRPr lang="en-US" sz="1000" dirty="0">
                  <a:latin typeface="Arial"/>
                  <a:cs typeface="Arial"/>
                </a:endParaRPr>
              </a:p>
              <a:p>
                <a:pPr marL="12700">
                  <a:lnSpc>
                    <a:spcPts val="1195"/>
                  </a:lnSpc>
                  <a:spcBef>
                    <a:spcPts val="395"/>
                  </a:spcBef>
                </a:pPr>
                <a:r>
                  <a:rPr lang="en-US" sz="1000" spc="-5" dirty="0">
                    <a:latin typeface="Arial"/>
                    <a:cs typeface="Arial"/>
                  </a:rPr>
                  <a:t>The </a:t>
                </a:r>
                <a:r>
                  <a:rPr lang="en-US" sz="1000" i="1" dirty="0">
                    <a:latin typeface="Arial"/>
                    <a:cs typeface="Arial"/>
                  </a:rPr>
                  <a:t>support </a:t>
                </a:r>
                <a:r>
                  <a:rPr lang="en-US" sz="1000" spc="-5" dirty="0">
                    <a:latin typeface="Arial"/>
                    <a:cs typeface="Arial"/>
                  </a:rPr>
                  <a:t>of </a:t>
                </a:r>
                <a:r>
                  <a:rPr lang="en-US" sz="1000" spc="-10" dirty="0">
                    <a:latin typeface="Arial"/>
                    <a:cs typeface="Arial"/>
                  </a:rPr>
                  <a:t>the </a:t>
                </a:r>
                <a:r>
                  <a:rPr lang="en-US" sz="1000" spc="-5" dirty="0">
                    <a:latin typeface="Arial"/>
                    <a:cs typeface="Arial"/>
                  </a:rPr>
                  <a:t>rule </a:t>
                </a:r>
                <a:r>
                  <a:rPr lang="en-US" sz="1000" spc="-10" dirty="0">
                    <a:latin typeface="Arial"/>
                    <a:cs typeface="Arial"/>
                  </a:rPr>
                  <a:t>is the number </a:t>
                </a:r>
                <a:r>
                  <a:rPr lang="en-US" sz="1000" spc="-5" dirty="0">
                    <a:latin typeface="Arial"/>
                    <a:cs typeface="Arial"/>
                  </a:rPr>
                  <a:t>of </a:t>
                </a:r>
                <a:r>
                  <a:rPr lang="en-US" sz="1000" spc="-10" dirty="0">
                    <a:latin typeface="Arial"/>
                    <a:cs typeface="Arial"/>
                  </a:rPr>
                  <a:t>transactions in which both </a:t>
                </a:r>
                <a:r>
                  <a:rPr lang="en-US" sz="1000" i="1" spc="-5" dirty="0">
                    <a:latin typeface="Arial"/>
                    <a:cs typeface="Arial"/>
                  </a:rPr>
                  <a:t>X </a:t>
                </a:r>
                <a:r>
                  <a:rPr lang="en-US" sz="1000" spc="-10" dirty="0">
                    <a:latin typeface="Arial"/>
                    <a:cs typeface="Arial"/>
                  </a:rPr>
                  <a:t>and</a:t>
                </a:r>
                <a:r>
                  <a:rPr lang="en-US" sz="1000" spc="40" dirty="0">
                    <a:latin typeface="Arial"/>
                    <a:cs typeface="Arial"/>
                  </a:rPr>
                  <a:t> </a:t>
                </a:r>
                <a:r>
                  <a:rPr lang="en-US" sz="1000" i="1" spc="-5" dirty="0">
                    <a:latin typeface="Arial"/>
                    <a:cs typeface="Arial"/>
                  </a:rPr>
                  <a:t>Y</a:t>
                </a:r>
                <a:endParaRPr lang="en-US" sz="1000" dirty="0">
                  <a:latin typeface="Arial"/>
                  <a:cs typeface="Arial"/>
                </a:endParaRPr>
              </a:p>
              <a:p>
                <a:pPr marL="12700">
                  <a:lnSpc>
                    <a:spcPts val="1195"/>
                  </a:lnSpc>
                </a:pPr>
                <a:r>
                  <a:rPr lang="en-US" sz="1000" spc="-5" dirty="0">
                    <a:latin typeface="Arial"/>
                    <a:cs typeface="Arial"/>
                  </a:rPr>
                  <a:t>co-occur as</a:t>
                </a:r>
                <a:r>
                  <a:rPr lang="en-US" sz="1000" spc="-25" dirty="0">
                    <a:latin typeface="Arial"/>
                    <a:cs typeface="Arial"/>
                  </a:rPr>
                  <a:t> </a:t>
                </a:r>
                <a:r>
                  <a:rPr lang="en-US" sz="1000" spc="-5" dirty="0">
                    <a:latin typeface="Arial"/>
                    <a:cs typeface="Arial"/>
                  </a:rPr>
                  <a:t>subsets:</a:t>
                </a:r>
                <a:endParaRPr lang="en-US" sz="5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90" y="815975"/>
                <a:ext cx="4237355" cy="742511"/>
              </a:xfrm>
              <a:prstGeom prst="rect">
                <a:avLst/>
              </a:prstGeom>
              <a:blipFill>
                <a:blip r:embed="rId3"/>
                <a:stretch>
                  <a:fillRect l="-1493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 txBox="1"/>
          <p:nvPr/>
        </p:nvSpPr>
        <p:spPr>
          <a:xfrm>
            <a:off x="113788" y="1808831"/>
            <a:ext cx="4401061" cy="480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995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The </a:t>
            </a:r>
            <a:r>
              <a:rPr sz="1000" i="1" spc="-10" dirty="0">
                <a:latin typeface="Arial"/>
                <a:cs typeface="Arial"/>
              </a:rPr>
              <a:t>relative </a:t>
            </a:r>
            <a:r>
              <a:rPr sz="1000" i="1" dirty="0">
                <a:latin typeface="Arial"/>
                <a:cs typeface="Arial"/>
              </a:rPr>
              <a:t>support </a:t>
            </a:r>
            <a:r>
              <a:rPr sz="1000" spc="-5" dirty="0">
                <a:latin typeface="Arial"/>
                <a:cs typeface="Arial"/>
              </a:rPr>
              <a:t>of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rule </a:t>
            </a:r>
            <a:r>
              <a:rPr sz="1000" spc="-10" dirty="0">
                <a:latin typeface="Arial"/>
                <a:cs typeface="Arial"/>
              </a:rPr>
              <a:t>is defined </a:t>
            </a:r>
            <a:r>
              <a:rPr sz="1000" spc="-5" dirty="0">
                <a:latin typeface="Arial"/>
                <a:cs typeface="Arial"/>
              </a:rPr>
              <a:t>as </a:t>
            </a:r>
            <a:r>
              <a:rPr sz="1000" spc="-10" dirty="0">
                <a:latin typeface="Arial"/>
                <a:cs typeface="Arial"/>
              </a:rPr>
              <a:t>the fraction </a:t>
            </a:r>
            <a:r>
              <a:rPr sz="1000" spc="-5" dirty="0">
                <a:latin typeface="Arial"/>
                <a:cs typeface="Arial"/>
              </a:rPr>
              <a:t>of </a:t>
            </a:r>
            <a:r>
              <a:rPr sz="1000" spc="-10" dirty="0">
                <a:latin typeface="Arial"/>
                <a:cs typeface="Arial"/>
              </a:rPr>
              <a:t>transactions </a:t>
            </a:r>
            <a:r>
              <a:rPr sz="1000" spc="-5" dirty="0">
                <a:latin typeface="Arial"/>
                <a:cs typeface="Arial"/>
              </a:rPr>
              <a:t>where  </a:t>
            </a:r>
            <a:r>
              <a:rPr sz="1000" i="1" spc="-5" dirty="0">
                <a:latin typeface="Arial"/>
                <a:cs typeface="Arial"/>
              </a:rPr>
              <a:t>X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i="1" spc="-5" dirty="0">
                <a:latin typeface="Arial"/>
                <a:cs typeface="Arial"/>
              </a:rPr>
              <a:t>Y </a:t>
            </a:r>
            <a:r>
              <a:rPr sz="1000" spc="-10" dirty="0">
                <a:latin typeface="Arial"/>
                <a:cs typeface="Arial"/>
              </a:rPr>
              <a:t>co-occur, and it provides </a:t>
            </a:r>
            <a:r>
              <a:rPr sz="1000" spc="-5" dirty="0">
                <a:latin typeface="Arial"/>
                <a:cs typeface="Arial"/>
              </a:rPr>
              <a:t>an </a:t>
            </a:r>
            <a:r>
              <a:rPr sz="1000" spc="-10" dirty="0">
                <a:latin typeface="Arial"/>
                <a:cs typeface="Arial"/>
              </a:rPr>
              <a:t>estimate </a:t>
            </a:r>
            <a:r>
              <a:rPr sz="1000" spc="-5" dirty="0">
                <a:latin typeface="Arial"/>
                <a:cs typeface="Arial"/>
              </a:rPr>
              <a:t>of </a:t>
            </a:r>
            <a:r>
              <a:rPr sz="1000" spc="-10" dirty="0">
                <a:latin typeface="Arial"/>
                <a:cs typeface="Arial"/>
              </a:rPr>
              <a:t>the joint probability </a:t>
            </a:r>
            <a:r>
              <a:rPr sz="1000" spc="-5" dirty="0">
                <a:latin typeface="Arial"/>
                <a:cs typeface="Arial"/>
              </a:rPr>
              <a:t>of </a:t>
            </a:r>
            <a:r>
              <a:rPr sz="1000" i="1" spc="-5" dirty="0">
                <a:latin typeface="Arial"/>
                <a:cs typeface="Arial"/>
              </a:rPr>
              <a:t>X </a:t>
            </a:r>
            <a:r>
              <a:rPr sz="1000" spc="-10" dirty="0">
                <a:latin typeface="Arial"/>
                <a:cs typeface="Arial"/>
              </a:rPr>
              <a:t>and  </a:t>
            </a:r>
            <a:r>
              <a:rPr lang="en-US" altLang="zh-TW" sz="1000" spc="-10" dirty="0">
                <a:latin typeface="Arial"/>
                <a:cs typeface="Arial"/>
              </a:rPr>
              <a:t>  </a:t>
            </a:r>
            <a:r>
              <a:rPr sz="1000" i="1" spc="-5" dirty="0">
                <a:latin typeface="Arial"/>
                <a:cs typeface="Arial"/>
              </a:rPr>
              <a:t>Y</a:t>
            </a:r>
            <a:r>
              <a:rPr sz="1000" i="1" spc="-1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789" y="2706460"/>
            <a:ext cx="3996054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The </a:t>
            </a:r>
            <a:r>
              <a:rPr sz="1000" i="1" spc="-5" dirty="0" smtClean="0">
                <a:latin typeface="Arial"/>
                <a:cs typeface="Arial"/>
              </a:rPr>
              <a:t>conf</a:t>
            </a:r>
            <a:r>
              <a:rPr sz="1000" i="1" spc="-10" dirty="0" smtClean="0">
                <a:latin typeface="Arial"/>
                <a:cs typeface="Arial"/>
              </a:rPr>
              <a:t>idence </a:t>
            </a:r>
            <a:r>
              <a:rPr sz="1000" spc="-5" dirty="0">
                <a:latin typeface="Arial"/>
                <a:cs typeface="Arial"/>
              </a:rPr>
              <a:t>of a rule </a:t>
            </a:r>
            <a:r>
              <a:rPr sz="1000" spc="-10" dirty="0">
                <a:latin typeface="Arial"/>
                <a:cs typeface="Arial"/>
              </a:rPr>
              <a:t>is the conditional probability that </a:t>
            </a: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10" dirty="0">
                <a:latin typeface="Arial"/>
                <a:cs typeface="Arial"/>
              </a:rPr>
              <a:t>transaction  contains </a:t>
            </a:r>
            <a:r>
              <a:rPr sz="1000" i="1" spc="-5" dirty="0">
                <a:latin typeface="Arial"/>
                <a:cs typeface="Arial"/>
              </a:rPr>
              <a:t>Y </a:t>
            </a:r>
            <a:r>
              <a:rPr sz="1000" spc="-10" dirty="0">
                <a:latin typeface="Arial"/>
                <a:cs typeface="Arial"/>
              </a:rPr>
              <a:t>given that it contains </a:t>
            </a:r>
            <a:r>
              <a:rPr sz="1000" i="1" spc="-5" dirty="0">
                <a:latin typeface="Arial"/>
                <a:cs typeface="Arial"/>
              </a:rPr>
              <a:t>X</a:t>
            </a:r>
            <a:r>
              <a:rPr sz="1000" i="1" spc="-2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-152" y="3348761"/>
            <a:ext cx="4608093" cy="108204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</a:pPr>
            <a:r>
              <a:rPr spc="-5" dirty="0"/>
              <a:t>Zaki &amp; Meira </a:t>
            </a:r>
            <a:r>
              <a:rPr spc="-10" dirty="0"/>
              <a:t>Jr. </a:t>
            </a:r>
            <a:r>
              <a:rPr spc="-5" dirty="0"/>
              <a:t>(RPI and</a:t>
            </a:r>
            <a:r>
              <a:rPr spc="-35" dirty="0"/>
              <a:t> </a:t>
            </a:r>
            <a:r>
              <a:rPr spc="-5" dirty="0"/>
              <a:t>UFMG)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</a:pPr>
            <a:r>
              <a:rPr spc="-5" dirty="0"/>
              <a:t>Data Mining and</a:t>
            </a:r>
            <a:r>
              <a:rPr spc="-55" dirty="0"/>
              <a:t> </a:t>
            </a:r>
            <a:r>
              <a:rPr spc="-5" dirty="0"/>
              <a:t>Analysis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498596" y="3361702"/>
            <a:ext cx="1056005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  <a:tabLst>
                <a:tab pos="883919" algn="l"/>
              </a:tabLst>
            </a:pP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Chapter 8:</a:t>
            </a:r>
            <a:r>
              <a:rPr sz="5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Itemset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Mining	</a:t>
            </a:r>
            <a:fld id="{81D60167-4931-47E6-BA6A-407CBD079E47}" type="slidenum"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16</a:t>
            </a:fld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sz="5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5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xmlns="" id="{03211333-6381-C44B-8477-4D104CD6CD38}"/>
                  </a:ext>
                </a:extLst>
              </p:cNvPr>
              <p:cNvSpPr txBox="1"/>
              <p:nvPr/>
            </p:nvSpPr>
            <p:spPr>
              <a:xfrm>
                <a:off x="1826492" y="615349"/>
                <a:ext cx="353622" cy="194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000" b="0" i="1" smtClean="0">
                          <a:latin typeface="Cambria Math" panose="02040503050406030204" pitchFamily="18" charset="0"/>
                        </a:rPr>
                        <m:t>𝑋</m:t>
                      </m:r>
                      <m:groupChr>
                        <m:groupChrPr>
                          <m:chr m:val="→"/>
                          <m:vertJc m:val="bot"/>
                          <m:ctrlPr>
                            <a:rPr kumimoji="1" lang="en-US" altLang="zh-TW" sz="10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kumimoji="1" lang="en-US" altLang="zh-TW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zh-TW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TW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groupChr>
                      <m:r>
                        <a:rPr kumimoji="1" lang="en-US" altLang="zh-TW" sz="10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zh-TW" altLang="en-US" sz="10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03211333-6381-C44B-8477-4D104CD6C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492" y="615349"/>
                <a:ext cx="353622" cy="194156"/>
              </a:xfrm>
              <a:prstGeom prst="rect">
                <a:avLst/>
              </a:prstGeom>
              <a:blipFill>
                <a:blip r:embed="rId5"/>
                <a:stretch>
                  <a:fillRect l="-10714" r="-3571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xmlns="" id="{D5026B1D-4A6A-1B4D-A315-B8CB477C08F7}"/>
                  </a:ext>
                </a:extLst>
              </p:cNvPr>
              <p:cNvSpPr/>
              <p:nvPr/>
            </p:nvSpPr>
            <p:spPr>
              <a:xfrm>
                <a:off x="632457" y="1560548"/>
                <a:ext cx="3342764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42875" algn="ctr">
                  <a:lnSpc>
                    <a:spcPct val="100000"/>
                  </a:lnSpc>
                  <a:spcBef>
                    <a:spcPts val="4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000" i="1" spc="-5" dirty="0">
                          <a:latin typeface="Cambria Math" panose="02040503050406030204" pitchFamily="18" charset="0"/>
                          <a:cs typeface="Arial"/>
                        </a:rPr>
                        <m:t>𝑠</m:t>
                      </m:r>
                      <m:r>
                        <a:rPr lang="en-US" altLang="zh-TW" sz="1000" i="1" spc="-25" dirty="0">
                          <a:latin typeface="Cambria Math" panose="02040503050406030204" pitchFamily="18" charset="0"/>
                          <a:cs typeface="Lucida Sans Unicode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1000" i="1" spc="5" dirty="0">
                          <a:latin typeface="Cambria Math" panose="02040503050406030204" pitchFamily="18" charset="0"/>
                          <a:cs typeface="Arial"/>
                        </a:rPr>
                        <m:t>sup</m:t>
                      </m:r>
                      <m:r>
                        <a:rPr lang="en-US" altLang="zh-TW" sz="1000" i="1" spc="5" dirty="0">
                          <a:latin typeface="Cambria Math" panose="02040503050406030204" pitchFamily="18" charset="0"/>
                          <a:cs typeface="Arial"/>
                        </a:rPr>
                        <m:t>⁡(</m:t>
                      </m:r>
                      <m:r>
                        <a:rPr lang="en-US" altLang="zh-TW" sz="1000" i="1" spc="5" dirty="0">
                          <a:latin typeface="Cambria Math" panose="02040503050406030204" pitchFamily="18" charset="0"/>
                          <a:cs typeface="Arial"/>
                        </a:rPr>
                        <m:t>𝑋</m:t>
                      </m:r>
                      <m:r>
                        <a:rPr lang="en-US" altLang="zh-TW" sz="1000" i="1" spc="-65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→</m:t>
                      </m:r>
                      <m:r>
                        <a:rPr lang="en-US" altLang="zh-TW" sz="1000" i="1" spc="-5" dirty="0">
                          <a:latin typeface="Cambria Math" panose="02040503050406030204" pitchFamily="18" charset="0"/>
                          <a:cs typeface="Arial"/>
                        </a:rPr>
                        <m:t>𝑌</m:t>
                      </m:r>
                      <m:r>
                        <a:rPr lang="en-US" altLang="zh-TW" sz="1000" i="1" spc="-140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altLang="zh-TW" sz="1000" i="1" spc="55" dirty="0">
                          <a:latin typeface="Cambria Math" panose="02040503050406030204" pitchFamily="18" charset="0"/>
                          <a:cs typeface="Lucida Sans Unicode"/>
                        </a:rPr>
                        <m:t>)</m:t>
                      </m:r>
                      <m:r>
                        <a:rPr lang="en-US" altLang="zh-TW" sz="1000" i="1" spc="-25" dirty="0">
                          <a:latin typeface="Cambria Math" panose="02040503050406030204" pitchFamily="18" charset="0"/>
                          <a:cs typeface="Lucida Sans Unicode"/>
                        </a:rPr>
                        <m:t>=</m:t>
                      </m:r>
                      <m:r>
                        <a:rPr lang="en-US" altLang="zh-TW" sz="1000" i="1" spc="-15" dirty="0">
                          <a:latin typeface="Cambria Math" panose="02040503050406030204" pitchFamily="18" charset="0"/>
                          <a:cs typeface="Lucida Sans Unicode"/>
                        </a:rPr>
                        <m:t>|</m:t>
                      </m:r>
                      <m:r>
                        <a:rPr lang="en-US" altLang="zh-TW" sz="1000" b="1" i="1" spc="-15" dirty="0">
                          <a:latin typeface="Cambria Math" panose="02040503050406030204" pitchFamily="18" charset="0"/>
                          <a:cs typeface="Arial"/>
                        </a:rPr>
                        <m:t>𝒕</m:t>
                      </m:r>
                      <m:r>
                        <a:rPr lang="en-US" altLang="zh-TW" sz="1000" i="1" spc="-15" dirty="0">
                          <a:latin typeface="Cambria Math" panose="02040503050406030204" pitchFamily="18" charset="0"/>
                          <a:cs typeface="Lucida Sans Unicode"/>
                        </a:rPr>
                        <m:t>(</m:t>
                      </m:r>
                      <m:r>
                        <a:rPr lang="en-US" altLang="zh-TW" sz="1000" i="1" spc="-15" dirty="0">
                          <a:latin typeface="Cambria Math" panose="02040503050406030204" pitchFamily="18" charset="0"/>
                          <a:cs typeface="Arial"/>
                        </a:rPr>
                        <m:t>𝑋𝑌</m:t>
                      </m:r>
                      <m:r>
                        <a:rPr lang="en-US" altLang="zh-TW" sz="1000" i="1" spc="-140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altLang="zh-TW" sz="1000" i="1" spc="-25" dirty="0">
                          <a:latin typeface="Cambria Math" panose="02040503050406030204" pitchFamily="18" charset="0"/>
                          <a:cs typeface="Lucida Sans Unicode"/>
                        </a:rPr>
                        <m:t>)|=</m:t>
                      </m:r>
                      <m:r>
                        <m:rPr>
                          <m:sty m:val="p"/>
                        </m:rPr>
                        <a:rPr lang="en-US" altLang="zh-TW" sz="1000" i="1" dirty="0">
                          <a:latin typeface="Cambria Math" panose="02040503050406030204" pitchFamily="18" charset="0"/>
                          <a:cs typeface="Arial"/>
                        </a:rPr>
                        <m:t>sup</m:t>
                      </m:r>
                      <m:r>
                        <a:rPr lang="en-US" altLang="zh-TW" sz="1000" i="1" dirty="0">
                          <a:latin typeface="Cambria Math" panose="02040503050406030204" pitchFamily="18" charset="0"/>
                          <a:cs typeface="Arial"/>
                        </a:rPr>
                        <m:t>⁡(</m:t>
                      </m:r>
                      <m:r>
                        <a:rPr lang="en-US" altLang="zh-TW" sz="1000" i="1" dirty="0">
                          <a:latin typeface="Cambria Math" panose="02040503050406030204" pitchFamily="18" charset="0"/>
                          <a:cs typeface="Arial"/>
                        </a:rPr>
                        <m:t>𝑋𝑌</m:t>
                      </m:r>
                      <m:r>
                        <a:rPr lang="en-US" altLang="zh-TW" sz="1000" i="1" spc="-130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altLang="zh-TW" sz="1000" i="1" spc="55" dirty="0">
                          <a:latin typeface="Cambria Math" panose="02040503050406030204" pitchFamily="18" charset="0"/>
                          <a:cs typeface="Lucida Sans Unicode"/>
                        </a:rPr>
                        <m:t>)</m:t>
                      </m:r>
                    </m:oMath>
                  </m:oMathPara>
                </a14:m>
                <a:endParaRPr lang="en-US" altLang="zh-TW" sz="1000" dirty="0">
                  <a:latin typeface="Lucida Sans Unicode"/>
                  <a:cs typeface="Lucida Sans Unicode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5026B1D-4A6A-1B4D-A315-B8CB477C0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57" y="1560548"/>
                <a:ext cx="3342764" cy="246221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9">
                <a:extLst>
                  <a:ext uri="{FF2B5EF4-FFF2-40B4-BE49-F238E27FC236}">
                    <a16:creationId xmlns:a16="http://schemas.microsoft.com/office/drawing/2014/main" xmlns="" id="{91206272-DF6C-4A40-9C8D-A46B339B8935}"/>
                  </a:ext>
                </a:extLst>
              </p:cNvPr>
              <p:cNvSpPr txBox="1"/>
              <p:nvPr/>
            </p:nvSpPr>
            <p:spPr>
              <a:xfrm>
                <a:off x="485518" y="2412272"/>
                <a:ext cx="3657600" cy="12759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ts val="935"/>
                  </a:lnSpc>
                  <a:tabLst>
                    <a:tab pos="15621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000" i="1" spc="0" dirty="0" smtClean="0">
                          <a:latin typeface="Cambria Math" panose="02040503050406030204" pitchFamily="18" charset="0"/>
                          <a:cs typeface="Arial"/>
                        </a:rPr>
                        <m:t>𝑟𝑠𝑢𝑝</m:t>
                      </m:r>
                      <m:r>
                        <a:rPr lang="en-US" altLang="zh-TW" sz="1000" i="1" spc="0" dirty="0">
                          <a:latin typeface="Cambria Math" panose="02040503050406030204" pitchFamily="18" charset="0"/>
                          <a:cs typeface="Lucida Sans Unicode"/>
                        </a:rPr>
                        <m:t>(</m:t>
                      </m:r>
                      <m:r>
                        <a:rPr lang="zh-TW" altLang="en-US" sz="1000" i="1" spc="0" dirty="0">
                          <a:latin typeface="Cambria Math" panose="02040503050406030204" pitchFamily="18" charset="0"/>
                          <a:cs typeface="Arial"/>
                        </a:rPr>
                        <m:t>𝑋</m:t>
                      </m:r>
                      <m:r>
                        <a:rPr lang="zh-TW" altLang="en-US" sz="1000" i="1" spc="-65" dirty="0">
                          <a:latin typeface="Cambria Math" panose="02040503050406030204" pitchFamily="18" charset="0"/>
                          <a:cs typeface="Arial"/>
                        </a:rPr>
                        <m:t>→</m:t>
                      </m:r>
                      <m:r>
                        <a:rPr lang="zh-TW" altLang="en-US" sz="1000" i="1" spc="-65" dirty="0">
                          <a:latin typeface="Cambria Math" panose="02040503050406030204" pitchFamily="18" charset="0"/>
                          <a:cs typeface="Lucida Sans Unicode"/>
                        </a:rPr>
                        <m:t> </m:t>
                      </m:r>
                      <m:r>
                        <a:rPr lang="zh-TW" altLang="en-US" sz="1000" i="1" spc="-5" dirty="0">
                          <a:latin typeface="Cambria Math" panose="02040503050406030204" pitchFamily="18" charset="0"/>
                          <a:cs typeface="Arial"/>
                        </a:rPr>
                        <m:t>𝑌</m:t>
                      </m:r>
                      <m:r>
                        <a:rPr lang="en-US" altLang="zh-TW" sz="1000" i="1" spc="55" dirty="0">
                          <a:latin typeface="Cambria Math" panose="02040503050406030204" pitchFamily="18" charset="0"/>
                          <a:cs typeface="Lucida Sans Unicode"/>
                        </a:rPr>
                        <m:t>)</m:t>
                      </m:r>
                      <m:r>
                        <a:rPr lang="zh-TW" altLang="en-US" sz="1000" i="1" spc="-40" dirty="0">
                          <a:latin typeface="Cambria Math" panose="02040503050406030204" pitchFamily="18" charset="0"/>
                          <a:cs typeface="Lucida Sans Unicode"/>
                        </a:rPr>
                        <m:t> </m:t>
                      </m:r>
                      <m:r>
                        <a:rPr lang="en-US" altLang="zh-TW" sz="1000" i="1" spc="-25" dirty="0">
                          <a:latin typeface="Cambria Math" panose="02040503050406030204" pitchFamily="18" charset="0"/>
                          <a:cs typeface="Lucida Sans Unicode"/>
                        </a:rPr>
                        <m:t>=</m:t>
                      </m:r>
                      <m:f>
                        <m:fPr>
                          <m:ctrlPr>
                            <a:rPr lang="en-US" altLang="zh-TW" sz="1000" i="1" spc="-25" dirty="0" smtClean="0">
                              <a:latin typeface="Cambria Math" panose="02040503050406030204" pitchFamily="18" charset="0"/>
                              <a:cs typeface="Lucida Sans Unicode"/>
                            </a:rPr>
                          </m:ctrlPr>
                        </m:fPr>
                        <m:num>
                          <m:r>
                            <a:rPr lang="en-US" altLang="zh-TW" sz="1000" b="0" i="1" spc="-25" dirty="0" smtClean="0">
                              <a:latin typeface="Cambria Math" panose="02040503050406030204" pitchFamily="18" charset="0"/>
                              <a:cs typeface="Lucida Sans Unicode"/>
                            </a:rPr>
                            <m:t>𝑠𝑢𝑝</m:t>
                          </m:r>
                          <m:d>
                            <m:dPr>
                              <m:ctrlPr>
                                <a:rPr lang="en-US" altLang="zh-TW" sz="1000" b="0" i="1" spc="-25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</m:ctrlPr>
                            </m:dPr>
                            <m:e>
                              <m:r>
                                <a:rPr lang="en-US" altLang="zh-TW" sz="1000" b="0" i="1" spc="-25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  <m:t>𝑋𝑌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1000" i="1" spc="-25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</m:ctrlPr>
                            </m:dPr>
                            <m:e>
                              <m:r>
                                <a:rPr lang="en-US" altLang="zh-TW" sz="1000" b="0" i="1" spc="-25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a:rPr lang="en-US" altLang="zh-TW" sz="1000" i="1" spc="-25" dirty="0">
                          <a:latin typeface="Cambria Math" panose="02040503050406030204" pitchFamily="18" charset="0"/>
                          <a:cs typeface="Lucida Sans Unicode"/>
                        </a:rPr>
                        <m:t>	</m:t>
                      </m:r>
                      <m:r>
                        <a:rPr lang="en-US" altLang="zh-TW" sz="1000" i="1" spc="-25" dirty="0">
                          <a:latin typeface="Cambria Math" panose="02040503050406030204" pitchFamily="18" charset="0"/>
                          <a:cs typeface="Lucida Sans Unicode"/>
                        </a:rPr>
                        <m:t>=</m:t>
                      </m:r>
                      <m:r>
                        <a:rPr lang="zh-TW" altLang="en-US" sz="1000" i="1" spc="30" dirty="0">
                          <a:latin typeface="Cambria Math" panose="02040503050406030204" pitchFamily="18" charset="0"/>
                          <a:cs typeface="Arial"/>
                        </a:rPr>
                        <m:t>𝑃</m:t>
                      </m:r>
                      <m:r>
                        <a:rPr lang="en-US" altLang="zh-TW" sz="1000" i="1" spc="30" dirty="0">
                          <a:latin typeface="Cambria Math" panose="02040503050406030204" pitchFamily="18" charset="0"/>
                          <a:cs typeface="Lucida Sans Unicode"/>
                        </a:rPr>
                        <m:t>(</m:t>
                      </m:r>
                      <m:r>
                        <a:rPr lang="zh-TW" altLang="en-US" sz="1000" i="1" spc="30" dirty="0">
                          <a:latin typeface="Cambria Math" panose="02040503050406030204" pitchFamily="18" charset="0"/>
                          <a:cs typeface="Arial"/>
                        </a:rPr>
                        <m:t>𝑋</m:t>
                      </m:r>
                      <m:r>
                        <a:rPr lang="zh-TW" altLang="en-US" sz="1000" i="1" spc="-135" dirty="0">
                          <a:latin typeface="Cambria Math" panose="02040503050406030204" pitchFamily="18" charset="0"/>
                          <a:cs typeface="Lucida Sans Unicode"/>
                        </a:rPr>
                        <m:t>∧ </m:t>
                      </m:r>
                      <m:r>
                        <a:rPr lang="zh-TW" altLang="en-US" sz="1000" i="1" spc="-5" dirty="0">
                          <a:latin typeface="Cambria Math" panose="02040503050406030204" pitchFamily="18" charset="0"/>
                          <a:cs typeface="Arial"/>
                        </a:rPr>
                        <m:t>𝑌</m:t>
                      </m:r>
                      <m:r>
                        <a:rPr lang="zh-TW" altLang="en-US" sz="1000" i="1" spc="-150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altLang="zh-TW" sz="1000" i="1" spc="55" dirty="0">
                          <a:latin typeface="Cambria Math" panose="02040503050406030204" pitchFamily="18" charset="0"/>
                          <a:cs typeface="Lucida Sans Unicode"/>
                        </a:rPr>
                        <m:t>)</m:t>
                      </m:r>
                    </m:oMath>
                  </m:oMathPara>
                </a14:m>
                <a:endParaRPr sz="1000" dirty="0">
                  <a:latin typeface="Lucida Sans Unicode"/>
                  <a:cs typeface="Lucida Sans Unicode"/>
                </a:endParaRPr>
              </a:p>
            </p:txBody>
          </p:sp>
        </mc:Choice>
        <mc:Fallback xmlns="">
          <p:sp>
            <p:nvSpPr>
              <p:cNvPr id="19" name="object 9">
                <a:extLst>
                  <a:ext uri="{FF2B5EF4-FFF2-40B4-BE49-F238E27FC236}">
                    <a16:creationId xmlns:a16="http://schemas.microsoft.com/office/drawing/2014/main" id="{91206272-DF6C-4A40-9C8D-A46B339B8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18" y="2412272"/>
                <a:ext cx="3657600" cy="127599"/>
              </a:xfrm>
              <a:prstGeom prst="rect">
                <a:avLst/>
              </a:prstGeom>
              <a:blipFill>
                <a:blip r:embed="rId7"/>
                <a:stretch>
                  <a:fillRect t="-90909" b="-454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xmlns="" id="{A43E6706-BA6D-B542-AB4D-DAB65BA48C35}"/>
                  </a:ext>
                </a:extLst>
              </p:cNvPr>
              <p:cNvSpPr/>
              <p:nvPr/>
            </p:nvSpPr>
            <p:spPr>
              <a:xfrm>
                <a:off x="93540" y="3072201"/>
                <a:ext cx="3819525" cy="2077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44525">
                  <a:lnSpc>
                    <a:spcPts val="9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000" i="1" spc="-5" dirty="0" smtClean="0">
                          <a:latin typeface="Cambria Math" panose="02040503050406030204" pitchFamily="18" charset="0"/>
                          <a:cs typeface="Arial"/>
                        </a:rPr>
                        <m:t>𝑐</m:t>
                      </m:r>
                      <m:r>
                        <a:rPr lang="en-US" altLang="zh-TW" sz="1000" i="1" spc="35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altLang="zh-TW" sz="1000" i="1" spc="-25" dirty="0">
                          <a:latin typeface="Cambria Math" panose="02040503050406030204" pitchFamily="18" charset="0"/>
                          <a:cs typeface="Lucida Sans Unicode"/>
                        </a:rPr>
                        <m:t>=</m:t>
                      </m:r>
                      <m:r>
                        <a:rPr lang="en-US" altLang="zh-TW" sz="1000" i="1" spc="-35" dirty="0">
                          <a:latin typeface="Cambria Math" panose="02040503050406030204" pitchFamily="18" charset="0"/>
                          <a:cs typeface="Lucida Sans Unicode"/>
                        </a:rPr>
                        <m:t> </m:t>
                      </m:r>
                      <m:r>
                        <a:rPr lang="en-US" altLang="zh-TW" sz="1000" i="1" spc="-5" dirty="0">
                          <a:latin typeface="Cambria Math" panose="02040503050406030204" pitchFamily="18" charset="0"/>
                          <a:cs typeface="Arial"/>
                        </a:rPr>
                        <m:t>𝑐𝑜𝑛𝑓</m:t>
                      </m:r>
                      <m:r>
                        <a:rPr lang="en-US" altLang="zh-TW" sz="1000" i="1" spc="-150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altLang="zh-TW" sz="1000" i="1" spc="25" dirty="0">
                          <a:latin typeface="Cambria Math" panose="02040503050406030204" pitchFamily="18" charset="0"/>
                          <a:cs typeface="Lucida Sans Unicode"/>
                        </a:rPr>
                        <m:t>(</m:t>
                      </m:r>
                      <m:r>
                        <a:rPr lang="en-US" altLang="zh-TW" sz="1000" i="1" spc="25" dirty="0">
                          <a:latin typeface="Cambria Math" panose="02040503050406030204" pitchFamily="18" charset="0"/>
                          <a:cs typeface="Arial"/>
                        </a:rPr>
                        <m:t>𝑋</m:t>
                      </m:r>
                      <m:r>
                        <a:rPr lang="en-US" altLang="zh-TW" sz="1000" i="1" spc="125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→</m:t>
                      </m:r>
                      <m:r>
                        <a:rPr lang="en-US" altLang="zh-TW" sz="1000" i="1" spc="-45" dirty="0">
                          <a:latin typeface="Cambria Math" panose="02040503050406030204" pitchFamily="18" charset="0"/>
                          <a:cs typeface="Lucida Sans Unicode"/>
                        </a:rPr>
                        <m:t> </m:t>
                      </m:r>
                      <m:r>
                        <a:rPr lang="en-US" altLang="zh-TW" sz="1000" i="1" spc="-5" dirty="0">
                          <a:latin typeface="Cambria Math" panose="02040503050406030204" pitchFamily="18" charset="0"/>
                          <a:cs typeface="Arial"/>
                        </a:rPr>
                        <m:t>𝑌</m:t>
                      </m:r>
                      <m:r>
                        <a:rPr lang="en-US" altLang="zh-TW" sz="1000" i="1" spc="55" dirty="0">
                          <a:latin typeface="Cambria Math" panose="02040503050406030204" pitchFamily="18" charset="0"/>
                          <a:cs typeface="Lucida Sans Unicode"/>
                        </a:rPr>
                        <m:t>)</m:t>
                      </m:r>
                      <m:r>
                        <a:rPr lang="en-US" altLang="zh-TW" sz="1000" i="1" spc="-25" dirty="0">
                          <a:latin typeface="Cambria Math" panose="02040503050406030204" pitchFamily="18" charset="0"/>
                          <a:cs typeface="Lucida Sans Unicode"/>
                        </a:rPr>
                        <m:t>=</m:t>
                      </m:r>
                      <m:r>
                        <a:rPr lang="en-US" altLang="zh-TW" sz="1000" i="1" spc="30" dirty="0">
                          <a:latin typeface="Cambria Math" panose="02040503050406030204" pitchFamily="18" charset="0"/>
                          <a:cs typeface="Arial"/>
                        </a:rPr>
                        <m:t>𝑃</m:t>
                      </m:r>
                      <m:r>
                        <a:rPr lang="en-US" altLang="zh-TW" sz="1000" i="1" spc="30" dirty="0">
                          <a:latin typeface="Cambria Math" panose="02040503050406030204" pitchFamily="18" charset="0"/>
                          <a:cs typeface="Lucida Sans Unicode"/>
                        </a:rPr>
                        <m:t>(</m:t>
                      </m:r>
                      <m:r>
                        <a:rPr lang="en-US" altLang="zh-TW" sz="1000" i="1" spc="30" dirty="0">
                          <a:latin typeface="Cambria Math" panose="02040503050406030204" pitchFamily="18" charset="0"/>
                          <a:cs typeface="Arial"/>
                        </a:rPr>
                        <m:t>𝑌</m:t>
                      </m:r>
                      <m:r>
                        <a:rPr lang="en-US" altLang="zh-TW" sz="1000" i="1" spc="-55" dirty="0">
                          <a:latin typeface="Cambria Math" panose="02040503050406030204" pitchFamily="18" charset="0"/>
                          <a:cs typeface="Lucida Sans Unicode"/>
                        </a:rPr>
                        <m:t>|</m:t>
                      </m:r>
                      <m:r>
                        <a:rPr lang="en-US" altLang="zh-TW" sz="1000" i="1" spc="-55" dirty="0">
                          <a:latin typeface="Cambria Math" panose="02040503050406030204" pitchFamily="18" charset="0"/>
                          <a:cs typeface="Arial"/>
                        </a:rPr>
                        <m:t>𝑋</m:t>
                      </m:r>
                      <m:r>
                        <a:rPr lang="en-US" altLang="zh-TW" sz="1000" i="1" spc="-165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altLang="zh-TW" sz="1000" i="1" spc="55" dirty="0">
                          <a:latin typeface="Cambria Math" panose="02040503050406030204" pitchFamily="18" charset="0"/>
                          <a:cs typeface="Lucida Sans Unicode"/>
                        </a:rPr>
                        <m:t>)</m:t>
                      </m:r>
                      <m:r>
                        <a:rPr lang="en-US" altLang="zh-TW" sz="1000" i="1" spc="-25" dirty="0">
                          <a:latin typeface="Cambria Math" panose="02040503050406030204" pitchFamily="18" charset="0"/>
                          <a:cs typeface="Lucida Sans Unicode"/>
                        </a:rPr>
                        <m:t>=</m:t>
                      </m:r>
                      <m:f>
                        <m:fPr>
                          <m:ctrlPr>
                            <a:rPr lang="en-US" altLang="zh-TW" sz="1000" i="1" spc="-25" dirty="0" smtClean="0">
                              <a:latin typeface="Cambria Math" panose="02040503050406030204" pitchFamily="18" charset="0"/>
                              <a:cs typeface="Lucida Sans Unicode"/>
                            </a:rPr>
                          </m:ctrlPr>
                        </m:fPr>
                        <m:num>
                          <m:r>
                            <a:rPr lang="en-US" altLang="zh-TW" sz="1000" b="0" i="1" spc="-25" dirty="0" smtClean="0">
                              <a:latin typeface="Cambria Math" panose="02040503050406030204" pitchFamily="18" charset="0"/>
                              <a:cs typeface="Lucida Sans Unicode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1000" b="0" i="1" spc="-25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</m:ctrlPr>
                            </m:dPr>
                            <m:e>
                              <m:r>
                                <a:rPr lang="en-US" altLang="zh-TW" sz="1000" b="0" i="1" spc="-25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  <m:t>𝑋</m:t>
                              </m:r>
                              <m:r>
                                <a:rPr lang="zh-Hant" altLang="en-US" sz="1000" i="1" spc="-25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  <m:t>∧</m:t>
                              </m:r>
                              <m:r>
                                <a:rPr lang="en-US" altLang="zh-Hant" sz="1000" b="0" i="1" spc="-25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altLang="zh-TW" sz="1000" b="0" i="1" spc="-25" dirty="0" smtClean="0">
                              <a:latin typeface="Cambria Math" panose="02040503050406030204" pitchFamily="18" charset="0"/>
                              <a:cs typeface="Lucida Sans Unicode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1000" b="0" i="1" spc="-25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</m:ctrlPr>
                            </m:dPr>
                            <m:e>
                              <m:r>
                                <a:rPr lang="en-US" altLang="zh-TW" sz="1000" b="0" i="1" spc="-25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US" altLang="zh-TW" sz="1000" i="1" spc="-25" dirty="0">
                          <a:latin typeface="Cambria Math" panose="02040503050406030204" pitchFamily="18" charset="0"/>
                          <a:cs typeface="Lucida Sans Unicode"/>
                        </a:rPr>
                        <m:t>=</m:t>
                      </m:r>
                      <m:f>
                        <m:fPr>
                          <m:ctrlPr>
                            <a:rPr lang="en-US" altLang="zh-TW" sz="1000" i="1" spc="65" dirty="0" smtClean="0">
                              <a:latin typeface="Cambria Math" panose="02040503050406030204" pitchFamily="18" charset="0"/>
                              <a:cs typeface="Lucida Sans Unicode"/>
                            </a:rPr>
                          </m:ctrlPr>
                        </m:fPr>
                        <m:num>
                          <m:r>
                            <a:rPr lang="en-US" altLang="zh-TW" sz="1000" b="0" i="1" spc="65" dirty="0" smtClean="0">
                              <a:latin typeface="Cambria Math" panose="02040503050406030204" pitchFamily="18" charset="0"/>
                              <a:cs typeface="Lucida Sans Unicode"/>
                            </a:rPr>
                            <m:t>𝑠𝑢𝑝</m:t>
                          </m:r>
                          <m:d>
                            <m:dPr>
                              <m:ctrlPr>
                                <a:rPr lang="en-US" altLang="zh-TW" sz="1000" b="0" i="1" spc="65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</m:ctrlPr>
                            </m:dPr>
                            <m:e>
                              <m:r>
                                <a:rPr lang="en-US" altLang="zh-TW" sz="1000" b="0" i="1" spc="65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  <m:t>𝑋𝑌</m:t>
                              </m:r>
                            </m:e>
                          </m:d>
                        </m:num>
                        <m:den>
                          <m:r>
                            <a:rPr lang="en-US" altLang="zh-TW" sz="1000" b="0" i="1" spc="65" dirty="0" smtClean="0">
                              <a:latin typeface="Cambria Math" panose="02040503050406030204" pitchFamily="18" charset="0"/>
                              <a:cs typeface="Lucida Sans Unicode"/>
                            </a:rPr>
                            <m:t>𝑠𝑢𝑝</m:t>
                          </m:r>
                          <m:d>
                            <m:dPr>
                              <m:ctrlPr>
                                <a:rPr lang="en-US" altLang="zh-TW" sz="1000" b="0" i="1" spc="65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</m:ctrlPr>
                            </m:dPr>
                            <m:e>
                              <m:r>
                                <a:rPr lang="en-US" altLang="zh-TW" sz="1000" b="0" i="1" spc="65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TW" sz="1000" baseline="36111" dirty="0">
                  <a:latin typeface="Lucida Sans Unicode"/>
                  <a:cs typeface="Lucida Sans Unicode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43E6706-BA6D-B542-AB4D-DAB65BA48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40" y="3072201"/>
                <a:ext cx="3819525" cy="207749"/>
              </a:xfrm>
              <a:prstGeom prst="rect">
                <a:avLst/>
              </a:prstGeom>
              <a:blipFill>
                <a:blip r:embed="rId8"/>
                <a:stretch>
                  <a:fillRect t="-52941" b="-176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5502" y="46276"/>
            <a:ext cx="4419094" cy="215444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" y="397229"/>
            <a:ext cx="4133850" cy="95214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6642" y="1806575"/>
            <a:ext cx="445795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00" b="1" dirty="0">
                <a:latin typeface="Arial" panose="020B0604020202020204" pitchFamily="34" charset="0"/>
                <a:cs typeface="Arial" panose="020B0604020202020204" pitchFamily="34" charset="0"/>
              </a:rPr>
              <a:t>Itemset and Rule Mining</a:t>
            </a:r>
          </a:p>
          <a:p>
            <a:r>
              <a:rPr lang="en-US" altLang="zh-TW" sz="900" dirty="0">
                <a:latin typeface="Arial" panose="020B0604020202020204" pitchFamily="34" charset="0"/>
                <a:cs typeface="Arial" panose="020B0604020202020204" pitchFamily="34" charset="0"/>
              </a:rPr>
              <a:t>From the definition of rule support and confidence, we can observe that to </a:t>
            </a:r>
            <a:r>
              <a:rPr lang="en-US" altLang="zh-TW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generate frequent </a:t>
            </a:r>
            <a:r>
              <a:rPr lang="en-US" altLang="zh-TW" sz="900" dirty="0">
                <a:latin typeface="Arial" panose="020B0604020202020204" pitchFamily="34" charset="0"/>
                <a:cs typeface="Arial" panose="020B0604020202020204" pitchFamily="34" charset="0"/>
              </a:rPr>
              <a:t>and high confidence association rules, we need to first enumerate all </a:t>
            </a:r>
            <a:r>
              <a:rPr lang="en-US" altLang="zh-TW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the frequent </a:t>
            </a:r>
            <a:r>
              <a:rPr lang="en-US" altLang="zh-TW" sz="900" dirty="0">
                <a:latin typeface="Arial" panose="020B0604020202020204" pitchFamily="34" charset="0"/>
                <a:cs typeface="Arial" panose="020B0604020202020204" pitchFamily="34" charset="0"/>
              </a:rPr>
              <a:t>itemsets along with their support values. Formally, given a binary </a:t>
            </a:r>
            <a:r>
              <a:rPr lang="en-US" altLang="zh-TW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</a:t>
            </a:r>
            <a:r>
              <a:rPr lang="en-US" altLang="zh-TW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en-US" altLang="zh-TW" sz="900" dirty="0">
                <a:latin typeface="Arial" panose="020B0604020202020204" pitchFamily="34" charset="0"/>
                <a:cs typeface="Arial" panose="020B0604020202020204" pitchFamily="34" charset="0"/>
              </a:rPr>
              <a:t>and a user defined minimum support threshold </a:t>
            </a:r>
            <a:r>
              <a:rPr lang="en-US" altLang="zh-TW" sz="900" i="1" dirty="0">
                <a:latin typeface="Arial" panose="020B0604020202020204" pitchFamily="34" charset="0"/>
                <a:cs typeface="Arial" panose="020B0604020202020204" pitchFamily="34" charset="0"/>
              </a:rPr>
              <a:t>minsup</a:t>
            </a:r>
            <a:r>
              <a:rPr lang="en-US" altLang="zh-TW" sz="900" dirty="0">
                <a:latin typeface="Arial" panose="020B0604020202020204" pitchFamily="34" charset="0"/>
                <a:cs typeface="Arial" panose="020B0604020202020204" pitchFamily="34" charset="0"/>
              </a:rPr>
              <a:t>, the task of frequent </a:t>
            </a:r>
            <a:r>
              <a:rPr lang="en-US" altLang="zh-TW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itemset mining </a:t>
            </a:r>
            <a:r>
              <a:rPr lang="en-US" altLang="zh-TW" sz="900" dirty="0">
                <a:latin typeface="Arial" panose="020B0604020202020204" pitchFamily="34" charset="0"/>
                <a:cs typeface="Arial" panose="020B0604020202020204" pitchFamily="34" charset="0"/>
              </a:rPr>
              <a:t>is to enumerate all itemsets that are frequent, i.e., those that have support </a:t>
            </a:r>
            <a:r>
              <a:rPr lang="en-US" altLang="zh-TW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at least </a:t>
            </a:r>
            <a:r>
              <a:rPr lang="en-US" altLang="zh-TW" sz="900" i="1" dirty="0">
                <a:latin typeface="Arial" panose="020B0604020202020204" pitchFamily="34" charset="0"/>
                <a:cs typeface="Arial" panose="020B0604020202020204" pitchFamily="34" charset="0"/>
              </a:rPr>
              <a:t>minsup</a:t>
            </a:r>
            <a:r>
              <a:rPr lang="en-US" altLang="zh-TW" sz="900" dirty="0">
                <a:latin typeface="Arial" panose="020B0604020202020204" pitchFamily="34" charset="0"/>
                <a:cs typeface="Arial" panose="020B0604020202020204" pitchFamily="34" charset="0"/>
              </a:rPr>
              <a:t>. Next, given the set of frequent itemsets F and a minimum </a:t>
            </a:r>
            <a:r>
              <a:rPr lang="en-US" altLang="zh-TW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confidence value </a:t>
            </a:r>
            <a:r>
              <a:rPr lang="en-US" altLang="zh-TW" sz="9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minconf</a:t>
            </a:r>
            <a:r>
              <a:rPr lang="en-US" altLang="zh-TW" sz="900" dirty="0">
                <a:latin typeface="Arial" panose="020B0604020202020204" pitchFamily="34" charset="0"/>
                <a:cs typeface="Arial" panose="020B0604020202020204" pitchFamily="34" charset="0"/>
              </a:rPr>
              <a:t>, the association rule mining task is to find all frequent and </a:t>
            </a:r>
            <a:r>
              <a:rPr lang="en-US" altLang="zh-TW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strong rules</a:t>
            </a:r>
            <a:r>
              <a:rPr lang="en-US" altLang="zh-TW" sz="9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TW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0602" y="892175"/>
            <a:ext cx="1060985" cy="100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02" y="46276"/>
            <a:ext cx="31857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Itemset Mining Algorithms: </a:t>
            </a:r>
            <a:r>
              <a:rPr spc="10" dirty="0"/>
              <a:t>Brute</a:t>
            </a:r>
            <a:r>
              <a:rPr spc="114" dirty="0"/>
              <a:t> </a:t>
            </a:r>
            <a:r>
              <a:rPr spc="0" dirty="0"/>
              <a:t>Force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13794" y="718104"/>
                <a:ext cx="4353560" cy="2109488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12700" marR="20320" indent="-635">
                  <a:lnSpc>
                    <a:spcPct val="101099"/>
                  </a:lnSpc>
                  <a:spcBef>
                    <a:spcPts val="85"/>
                  </a:spcBef>
                </a:pPr>
                <a:r>
                  <a:rPr lang="en-US" sz="1000" spc="-5" dirty="0">
                    <a:latin typeface="Arial"/>
                    <a:cs typeface="Arial"/>
                  </a:rPr>
                  <a:t>The </a:t>
                </a:r>
                <a:r>
                  <a:rPr lang="en-US" sz="1050" b="1" spc="-5" dirty="0">
                    <a:latin typeface="Arial"/>
                    <a:cs typeface="Arial"/>
                  </a:rPr>
                  <a:t>brute-force algorithm </a:t>
                </a:r>
                <a:r>
                  <a:rPr lang="en-US" sz="1000" spc="-5" dirty="0">
                    <a:latin typeface="Arial"/>
                    <a:cs typeface="Arial"/>
                  </a:rPr>
                  <a:t>enumerates all the possible itemsets </a:t>
                </a:r>
                <a14:m>
                  <m:oMath xmlns:m="http://schemas.openxmlformats.org/officeDocument/2006/math">
                    <m:r>
                      <a:rPr lang="en-US" altLang="zh-TW" sz="1000" i="1" spc="-5" dirty="0" smtClean="0">
                        <a:latin typeface="Cambria Math" panose="02040503050406030204" pitchFamily="18" charset="0"/>
                        <a:cs typeface="Arial"/>
                      </a:rPr>
                      <m:t>𝑋</m:t>
                    </m:r>
                    <m:r>
                      <a:rPr lang="en-US" altLang="zh-TW" sz="1000" i="1" dirty="0">
                        <a:latin typeface="Cambria Math" panose="02040503050406030204" pitchFamily="18" charset="0"/>
                        <a:cs typeface="Lucida Sans Unicode"/>
                      </a:rPr>
                      <m:t>⊆</m:t>
                    </m:r>
                    <m:r>
                      <a:rPr lang="en-US" altLang="zh-TW" sz="1000" i="1" spc="140" dirty="0" smtClean="0">
                        <a:latin typeface="Cambria Math" panose="02040503050406030204" pitchFamily="18" charset="0"/>
                        <a:cs typeface="Lucida Sans Unicode"/>
                      </a:rPr>
                      <m:t>𝔩</m:t>
                    </m:r>
                  </m:oMath>
                </a14:m>
                <a:r>
                  <a:rPr lang="en-US" sz="1000" spc="140" dirty="0">
                    <a:latin typeface="Arial"/>
                    <a:cs typeface="Arial"/>
                  </a:rPr>
                  <a:t>, </a:t>
                </a:r>
                <a:r>
                  <a:rPr lang="en-US" sz="1000" spc="-5" dirty="0">
                    <a:latin typeface="Arial"/>
                    <a:cs typeface="Arial"/>
                  </a:rPr>
                  <a:t>and </a:t>
                </a:r>
                <a:r>
                  <a:rPr lang="en-US" sz="1000" spc="-10" dirty="0">
                    <a:latin typeface="Arial"/>
                    <a:cs typeface="Arial"/>
                  </a:rPr>
                  <a:t>for </a:t>
                </a:r>
                <a:r>
                  <a:rPr lang="en-US" sz="1000" spc="-5" dirty="0">
                    <a:latin typeface="Arial"/>
                    <a:cs typeface="Arial"/>
                  </a:rPr>
                  <a:t>each  such subset </a:t>
                </a:r>
                <a:r>
                  <a:rPr lang="en-US" sz="1000" dirty="0">
                    <a:latin typeface="Arial"/>
                    <a:cs typeface="Arial"/>
                  </a:rPr>
                  <a:t>determines </a:t>
                </a:r>
                <a:r>
                  <a:rPr lang="en-US" sz="1000" spc="-5" dirty="0">
                    <a:latin typeface="Arial"/>
                    <a:cs typeface="Arial"/>
                  </a:rPr>
                  <a:t>its </a:t>
                </a:r>
                <a:r>
                  <a:rPr lang="en-US" sz="1000" dirty="0">
                    <a:latin typeface="Arial"/>
                    <a:cs typeface="Arial"/>
                  </a:rPr>
                  <a:t>support </a:t>
                </a:r>
                <a:r>
                  <a:rPr lang="en-US" sz="1000" spc="-5" dirty="0">
                    <a:latin typeface="Arial"/>
                    <a:cs typeface="Arial"/>
                  </a:rPr>
                  <a:t>in the input dataset </a:t>
                </a:r>
                <a:r>
                  <a:rPr lang="en-US" sz="1000" b="1" spc="-5" dirty="0">
                    <a:latin typeface="Arial"/>
                    <a:cs typeface="Arial"/>
                  </a:rPr>
                  <a:t>D</a:t>
                </a:r>
                <a:r>
                  <a:rPr lang="en-US" sz="1000" spc="-5" dirty="0">
                    <a:latin typeface="Arial"/>
                    <a:cs typeface="Arial"/>
                  </a:rPr>
                  <a:t>. The method comprises </a:t>
                </a:r>
                <a:r>
                  <a:rPr lang="en-US" sz="1000" spc="-10" dirty="0">
                    <a:latin typeface="Arial"/>
                    <a:cs typeface="Arial"/>
                  </a:rPr>
                  <a:t>two  </a:t>
                </a:r>
                <a:r>
                  <a:rPr lang="en-US" sz="1000" spc="-5" dirty="0">
                    <a:latin typeface="Arial"/>
                    <a:cs typeface="Arial"/>
                  </a:rPr>
                  <a:t>main steps: (1) candidate generation and (2) </a:t>
                </a:r>
                <a:r>
                  <a:rPr lang="en-US" sz="1000" dirty="0">
                    <a:latin typeface="Arial"/>
                    <a:cs typeface="Arial"/>
                  </a:rPr>
                  <a:t>support</a:t>
                </a:r>
                <a:r>
                  <a:rPr lang="en-US" sz="1000" spc="-20" dirty="0">
                    <a:latin typeface="Arial"/>
                    <a:cs typeface="Arial"/>
                  </a:rPr>
                  <a:t> </a:t>
                </a:r>
                <a:r>
                  <a:rPr lang="en-US" sz="1000" spc="-5" dirty="0">
                    <a:latin typeface="Arial"/>
                    <a:cs typeface="Arial"/>
                  </a:rPr>
                  <a:t>computation.</a:t>
                </a:r>
                <a:endParaRPr lang="en-US" sz="1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1499"/>
                  </a:lnSpc>
                  <a:spcBef>
                    <a:spcPts val="605"/>
                  </a:spcBef>
                </a:pPr>
                <a:r>
                  <a:rPr lang="en-US" sz="1200" b="1" spc="-5" dirty="0">
                    <a:solidFill>
                      <a:srgbClr val="0070C0"/>
                    </a:solidFill>
                    <a:latin typeface="Arial"/>
                    <a:cs typeface="Arial"/>
                  </a:rPr>
                  <a:t>Candidate Generation: </a:t>
                </a:r>
                <a:r>
                  <a:rPr lang="en-US" sz="1000" spc="-5" dirty="0">
                    <a:latin typeface="Arial"/>
                    <a:cs typeface="Arial"/>
                  </a:rPr>
                  <a:t>This step generates all the subsets of </a:t>
                </a:r>
                <a14:m>
                  <m:oMath xmlns:m="http://schemas.openxmlformats.org/officeDocument/2006/math">
                    <m:r>
                      <a:rPr lang="en-US" altLang="zh-TW" sz="1000" i="1" spc="140" dirty="0" smtClean="0">
                        <a:latin typeface="Cambria Math" panose="02040503050406030204" pitchFamily="18" charset="0"/>
                        <a:cs typeface="Lucida Sans Unicode"/>
                      </a:rPr>
                      <m:t>𝔩</m:t>
                    </m:r>
                  </m:oMath>
                </a14:m>
                <a:r>
                  <a:rPr lang="en-US" sz="1000" spc="140" dirty="0">
                    <a:latin typeface="Arial"/>
                    <a:cs typeface="Arial"/>
                  </a:rPr>
                  <a:t>, </a:t>
                </a:r>
                <a:r>
                  <a:rPr lang="en-US" sz="1000" spc="-5" dirty="0">
                    <a:latin typeface="Arial"/>
                    <a:cs typeface="Arial"/>
                  </a:rPr>
                  <a:t>which are called  </a:t>
                </a:r>
                <a:r>
                  <a:rPr lang="en-US" sz="1000" i="1" spc="-5" dirty="0">
                    <a:latin typeface="Arial"/>
                    <a:cs typeface="Arial"/>
                  </a:rPr>
                  <a:t>candidates</a:t>
                </a:r>
                <a:r>
                  <a:rPr lang="en-US" sz="1000" spc="-5" dirty="0">
                    <a:latin typeface="Arial"/>
                    <a:cs typeface="Arial"/>
                  </a:rPr>
                  <a:t>, as each itemset is potentially a candidate frequent </a:t>
                </a:r>
                <a:r>
                  <a:rPr lang="en-US" sz="1000" dirty="0">
                    <a:latin typeface="Arial"/>
                    <a:cs typeface="Arial"/>
                  </a:rPr>
                  <a:t>pattern. </a:t>
                </a:r>
                <a:r>
                  <a:rPr lang="en-US" sz="1000" spc="-5" dirty="0">
                    <a:latin typeface="Arial"/>
                    <a:cs typeface="Arial"/>
                  </a:rPr>
                  <a:t>The candidate  itemset search space is clearly exponential because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TW" sz="1000" i="1" spc="6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ar-AE" altLang="zh-TW" sz="1000" b="0" i="1" spc="60" dirty="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ar-AE" altLang="zh-TW" sz="1000" i="1" spc="60" dirty="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ar-AE" altLang="zh-TW" sz="1000" i="1" spc="6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𝔩</m:t>
                            </m:r>
                          </m:e>
                        </m:d>
                      </m:sup>
                    </m:sSup>
                  </m:oMath>
                </a14:m>
                <a:r>
                  <a:rPr lang="ar-AE" sz="1000" spc="89" baseline="37037" dirty="0">
                    <a:latin typeface="Lucida Sans Unicode"/>
                    <a:cs typeface="Lucida Sans Unicode"/>
                  </a:rPr>
                  <a:t> </a:t>
                </a:r>
                <a:r>
                  <a:rPr lang="en-US" sz="1000" spc="-5" dirty="0">
                    <a:latin typeface="Arial"/>
                    <a:cs typeface="Arial"/>
                  </a:rPr>
                  <a:t>potentially frequent  itemsets.</a:t>
                </a:r>
                <a:endParaRPr lang="en-US" sz="1000" dirty="0">
                  <a:latin typeface="Arial"/>
                  <a:cs typeface="Arial"/>
                </a:endParaRPr>
              </a:p>
              <a:p>
                <a:pPr marL="12700" marR="62865">
                  <a:lnSpc>
                    <a:spcPct val="101099"/>
                  </a:lnSpc>
                  <a:spcBef>
                    <a:spcPts val="595"/>
                  </a:spcBef>
                </a:pPr>
                <a:r>
                  <a:rPr lang="en-US" sz="1200" b="1" spc="-5" dirty="0">
                    <a:solidFill>
                      <a:srgbClr val="0070C0"/>
                    </a:solidFill>
                    <a:latin typeface="Arial"/>
                    <a:cs typeface="Arial"/>
                  </a:rPr>
                  <a:t>Support Computation: </a:t>
                </a:r>
                <a:r>
                  <a:rPr lang="en-US" sz="1000" spc="-5" dirty="0">
                    <a:latin typeface="Arial"/>
                    <a:cs typeface="Arial"/>
                  </a:rPr>
                  <a:t>This step computes the </a:t>
                </a:r>
                <a:r>
                  <a:rPr lang="en-US" sz="1000" dirty="0">
                    <a:latin typeface="Arial"/>
                    <a:cs typeface="Arial"/>
                  </a:rPr>
                  <a:t>support </a:t>
                </a:r>
                <a:r>
                  <a:rPr lang="en-US" sz="1000" spc="-5" dirty="0">
                    <a:latin typeface="Arial"/>
                    <a:cs typeface="Arial"/>
                  </a:rPr>
                  <a:t>of each candidate </a:t>
                </a:r>
                <a:r>
                  <a:rPr lang="en-US" sz="1000" dirty="0">
                    <a:latin typeface="Arial"/>
                    <a:cs typeface="Arial"/>
                  </a:rPr>
                  <a:t>pattern </a:t>
                </a:r>
                <a:r>
                  <a:rPr lang="en-US" sz="1000" i="1" spc="-5" dirty="0">
                    <a:latin typeface="Arial"/>
                    <a:cs typeface="Arial"/>
                  </a:rPr>
                  <a:t>X  </a:t>
                </a:r>
                <a:r>
                  <a:rPr lang="en-US" sz="1000" spc="-5" dirty="0">
                    <a:latin typeface="Arial"/>
                    <a:cs typeface="Arial"/>
                  </a:rPr>
                  <a:t>and </a:t>
                </a:r>
                <a:r>
                  <a:rPr lang="en-US" sz="1000" dirty="0">
                    <a:latin typeface="Arial"/>
                    <a:cs typeface="Arial"/>
                  </a:rPr>
                  <a:t>determines </a:t>
                </a:r>
                <a:r>
                  <a:rPr lang="en-US" sz="1000" spc="-5" dirty="0">
                    <a:latin typeface="Arial"/>
                    <a:cs typeface="Arial"/>
                  </a:rPr>
                  <a:t>if it is frequent. </a:t>
                </a:r>
                <a:r>
                  <a:rPr lang="en-US" sz="1000" spc="-10" dirty="0">
                    <a:latin typeface="Arial"/>
                    <a:cs typeface="Arial"/>
                  </a:rPr>
                  <a:t>For </a:t>
                </a:r>
                <a:r>
                  <a:rPr lang="en-US" sz="1000" spc="-5" dirty="0">
                    <a:latin typeface="Arial"/>
                    <a:cs typeface="Arial"/>
                  </a:rPr>
                  <a:t>each transaction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TW" sz="1000" i="1" spc="25" dirty="0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dPr>
                      <m:e>
                        <m:r>
                          <a:rPr lang="en-US" altLang="zh-TW" sz="1000" b="0" i="1" spc="25" dirty="0" smtClean="0">
                            <a:latin typeface="Cambria Math" panose="02040503050406030204" pitchFamily="18" charset="0"/>
                            <a:cs typeface="Lucida Sans Unicode"/>
                          </a:rPr>
                          <m:t>𝑡</m:t>
                        </m:r>
                        <m:r>
                          <a:rPr lang="en-US" altLang="zh-TW" sz="1000" b="0" i="1" spc="25" dirty="0" smtClean="0">
                            <a:latin typeface="Cambria Math" panose="02040503050406030204" pitchFamily="18" charset="0"/>
                            <a:cs typeface="Lucida Sans Unicode"/>
                          </a:rPr>
                          <m:t>,</m:t>
                        </m:r>
                        <m:r>
                          <a:rPr lang="en-US" altLang="zh-TW" sz="1000" b="0" i="1" spc="25" dirty="0" smtClean="0">
                            <a:latin typeface="Cambria Math" panose="02040503050406030204" pitchFamily="18" charset="0"/>
                            <a:cs typeface="Lucida Sans Unicode"/>
                          </a:rPr>
                          <m:t>𝑖</m:t>
                        </m:r>
                        <m:d>
                          <m:dPr>
                            <m:ctrlPr>
                              <a:rPr lang="en-US" altLang="zh-TW" sz="1000" b="0" i="1" spc="25" dirty="0" smtClean="0">
                                <a:latin typeface="Cambria Math" panose="02040503050406030204" pitchFamily="18" charset="0"/>
                                <a:cs typeface="Lucida Sans Unicode"/>
                              </a:rPr>
                            </m:ctrlPr>
                          </m:dPr>
                          <m:e>
                            <m:r>
                              <a:rPr lang="en-US" altLang="zh-TW" sz="1000" b="0" i="1" spc="25" dirty="0" smtClean="0">
                                <a:latin typeface="Cambria Math" panose="02040503050406030204" pitchFamily="18" charset="0"/>
                                <a:cs typeface="Lucida Sans Unicode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000" spc="0" dirty="0">
                    <a:latin typeface="Lucida Sans Unicode"/>
                    <a:cs typeface="Lucida Sans Unicode"/>
                  </a:rPr>
                  <a:t> </a:t>
                </a:r>
                <a:r>
                  <a:rPr lang="en-US" sz="1000" spc="-5" dirty="0">
                    <a:latin typeface="Arial"/>
                    <a:cs typeface="Arial"/>
                  </a:rPr>
                  <a:t>in the database, </a:t>
                </a:r>
                <a:r>
                  <a:rPr lang="en-US" sz="1000" spc="-10" dirty="0">
                    <a:latin typeface="Arial"/>
                    <a:cs typeface="Arial"/>
                  </a:rPr>
                  <a:t>we  </a:t>
                </a:r>
                <a:r>
                  <a:rPr lang="en-US" sz="1000" dirty="0">
                    <a:latin typeface="Arial"/>
                    <a:cs typeface="Arial"/>
                  </a:rPr>
                  <a:t>determine </a:t>
                </a:r>
                <a:r>
                  <a:rPr lang="en-US" sz="1000" spc="-5" dirty="0">
                    <a:latin typeface="Arial"/>
                    <a:cs typeface="Arial"/>
                  </a:rPr>
                  <a:t>if </a:t>
                </a:r>
                <a:r>
                  <a:rPr lang="en-US" sz="1000" i="1" spc="-5" dirty="0">
                    <a:latin typeface="Arial"/>
                    <a:cs typeface="Arial"/>
                  </a:rPr>
                  <a:t>X </a:t>
                </a:r>
                <a:r>
                  <a:rPr lang="en-US" sz="1000" spc="-5" dirty="0">
                    <a:latin typeface="Arial"/>
                    <a:cs typeface="Arial"/>
                  </a:rPr>
                  <a:t>is a subset of </a:t>
                </a:r>
                <a:r>
                  <a:rPr lang="en-US" sz="1000" b="1" spc="-20" dirty="0">
                    <a:latin typeface="Arial"/>
                    <a:cs typeface="Arial"/>
                  </a:rPr>
                  <a:t>i</a:t>
                </a:r>
                <a:r>
                  <a:rPr lang="en-US" sz="1000" spc="-20" dirty="0">
                    <a:latin typeface="Verdana"/>
                    <a:cs typeface="Verdana"/>
                  </a:rPr>
                  <a:t>(</a:t>
                </a:r>
                <a:r>
                  <a:rPr lang="en-US" sz="1000" i="1" spc="-20" dirty="0">
                    <a:latin typeface="Arial"/>
                    <a:cs typeface="Arial"/>
                  </a:rPr>
                  <a:t>t </a:t>
                </a:r>
                <a:r>
                  <a:rPr lang="en-US" sz="1000" spc="-30" dirty="0">
                    <a:latin typeface="Verdana"/>
                    <a:cs typeface="Verdana"/>
                  </a:rPr>
                  <a:t>)</a:t>
                </a:r>
                <a:r>
                  <a:rPr lang="en-US" sz="1000" spc="-30" dirty="0">
                    <a:latin typeface="Arial"/>
                    <a:cs typeface="Arial"/>
                  </a:rPr>
                  <a:t>. </a:t>
                </a:r>
                <a:r>
                  <a:rPr lang="en-US" sz="1000" spc="-5" dirty="0">
                    <a:latin typeface="Arial"/>
                    <a:cs typeface="Arial"/>
                  </a:rPr>
                  <a:t>If </a:t>
                </a:r>
                <a:r>
                  <a:rPr lang="en-US" sz="1000" spc="-15" dirty="0">
                    <a:latin typeface="Arial"/>
                    <a:cs typeface="Arial"/>
                  </a:rPr>
                  <a:t>so, </a:t>
                </a:r>
                <a:r>
                  <a:rPr lang="en-US" sz="1000" spc="-10" dirty="0">
                    <a:latin typeface="Arial"/>
                    <a:cs typeface="Arial"/>
                  </a:rPr>
                  <a:t>we </a:t>
                </a:r>
                <a:r>
                  <a:rPr lang="en-US" sz="1000" spc="-5" dirty="0">
                    <a:latin typeface="Arial"/>
                    <a:cs typeface="Arial"/>
                  </a:rPr>
                  <a:t>increment the </a:t>
                </a:r>
                <a:r>
                  <a:rPr lang="en-US" sz="1000" dirty="0">
                    <a:latin typeface="Arial"/>
                    <a:cs typeface="Arial"/>
                  </a:rPr>
                  <a:t>support </a:t>
                </a:r>
                <a:r>
                  <a:rPr lang="en-US" sz="1000" spc="-5" dirty="0">
                    <a:latin typeface="Arial"/>
                    <a:cs typeface="Arial"/>
                  </a:rPr>
                  <a:t>of </a:t>
                </a:r>
                <a:r>
                  <a:rPr lang="en-US" sz="1000" i="1" spc="-5" dirty="0">
                    <a:latin typeface="Arial"/>
                    <a:cs typeface="Arial"/>
                  </a:rPr>
                  <a:t>X</a:t>
                </a:r>
                <a:r>
                  <a:rPr lang="en-US" sz="1000" i="1" spc="-135" dirty="0">
                    <a:latin typeface="Arial"/>
                    <a:cs typeface="Arial"/>
                  </a:rPr>
                  <a:t> </a:t>
                </a:r>
                <a:r>
                  <a:rPr lang="en-US" sz="1000" spc="-5" dirty="0" smtClean="0">
                    <a:latin typeface="Arial"/>
                    <a:cs typeface="Arial"/>
                  </a:rPr>
                  <a:t>.</a:t>
                </a:r>
                <a:endParaRPr lang="en-US" sz="10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94" y="718104"/>
                <a:ext cx="4353560" cy="2109488"/>
              </a:xfrm>
              <a:prstGeom prst="rect">
                <a:avLst/>
              </a:prstGeom>
              <a:blipFill rotWithShape="0">
                <a:blip r:embed="rId3"/>
                <a:stretch>
                  <a:fillRect l="-1961" t="-1734" r="-1541" b="-23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/>
          <p:nvPr/>
        </p:nvSpPr>
        <p:spPr>
          <a:xfrm>
            <a:off x="-152" y="3348761"/>
            <a:ext cx="4608093" cy="108204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</a:pPr>
            <a:r>
              <a:rPr spc="-5" dirty="0"/>
              <a:t>Zaki &amp; Meira </a:t>
            </a:r>
            <a:r>
              <a:rPr spc="-10" dirty="0"/>
              <a:t>Jr. </a:t>
            </a:r>
            <a:r>
              <a:rPr spc="-5" dirty="0"/>
              <a:t>(RPI and</a:t>
            </a:r>
            <a:r>
              <a:rPr spc="-35" dirty="0"/>
              <a:t> </a:t>
            </a:r>
            <a:r>
              <a:rPr spc="-5" dirty="0"/>
              <a:t>UFMG)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</a:pPr>
            <a:r>
              <a:rPr spc="-5" dirty="0"/>
              <a:t>Data Mining and</a:t>
            </a:r>
            <a:r>
              <a:rPr spc="-55" dirty="0"/>
              <a:t> </a:t>
            </a:r>
            <a:r>
              <a:rPr spc="-5" dirty="0"/>
              <a:t>Analysis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98596" y="3361702"/>
            <a:ext cx="1056005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  <a:tabLst>
                <a:tab pos="883919" algn="l"/>
              </a:tabLst>
            </a:pP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Chapter 8:</a:t>
            </a:r>
            <a:r>
              <a:rPr sz="5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Itemset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Mining	</a:t>
            </a:r>
            <a:fld id="{81D60167-4931-47E6-BA6A-407CBD079E47}" type="slidenum"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18</a:t>
            </a:fld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sz="5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5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02" y="46276"/>
            <a:ext cx="3517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Itemset lattice and prefix-based search 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503" y="434975"/>
            <a:ext cx="1828548" cy="70839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900" b="1" spc="-5" dirty="0">
                <a:latin typeface="Arial"/>
                <a:cs typeface="Arial"/>
              </a:rPr>
              <a:t>Itemset search space is a lattice  where </a:t>
            </a:r>
            <a:r>
              <a:rPr sz="900" b="1" spc="-10" dirty="0">
                <a:latin typeface="Arial"/>
                <a:cs typeface="Arial"/>
              </a:rPr>
              <a:t>any two </a:t>
            </a:r>
            <a:r>
              <a:rPr sz="900" b="1" spc="-5" dirty="0">
                <a:latin typeface="Arial"/>
                <a:cs typeface="Arial"/>
              </a:rPr>
              <a:t>itemsets </a:t>
            </a:r>
            <a:r>
              <a:rPr sz="900" b="1" i="1" spc="-5" dirty="0">
                <a:latin typeface="Arial"/>
                <a:cs typeface="Arial"/>
              </a:rPr>
              <a:t>X </a:t>
            </a:r>
            <a:r>
              <a:rPr sz="900" b="1" spc="-5" dirty="0">
                <a:latin typeface="Arial"/>
                <a:cs typeface="Arial"/>
              </a:rPr>
              <a:t>and </a:t>
            </a:r>
            <a:r>
              <a:rPr sz="900" b="1" i="1" spc="-5" dirty="0">
                <a:latin typeface="Arial"/>
                <a:cs typeface="Arial"/>
              </a:rPr>
              <a:t>Y  </a:t>
            </a:r>
            <a:r>
              <a:rPr sz="900" b="1" spc="-5" dirty="0">
                <a:latin typeface="Arial"/>
                <a:cs typeface="Arial"/>
              </a:rPr>
              <a:t>are connected </a:t>
            </a:r>
            <a:r>
              <a:rPr sz="900" b="1" spc="-10" dirty="0">
                <a:latin typeface="Arial"/>
                <a:cs typeface="Arial"/>
              </a:rPr>
              <a:t>by </a:t>
            </a:r>
            <a:r>
              <a:rPr sz="900" b="1" spc="-5" dirty="0">
                <a:latin typeface="Arial"/>
                <a:cs typeface="Arial"/>
              </a:rPr>
              <a:t>a link iff </a:t>
            </a:r>
            <a:r>
              <a:rPr sz="900" b="1" i="1" spc="-5" dirty="0">
                <a:latin typeface="Arial"/>
                <a:cs typeface="Arial"/>
              </a:rPr>
              <a:t>X </a:t>
            </a:r>
            <a:r>
              <a:rPr sz="900" b="1" spc="-5" dirty="0">
                <a:latin typeface="Arial"/>
                <a:cs typeface="Arial"/>
              </a:rPr>
              <a:t>is an  </a:t>
            </a:r>
            <a:r>
              <a:rPr sz="900" b="1" i="1" spc="-5" dirty="0">
                <a:latin typeface="Arial"/>
                <a:cs typeface="Arial"/>
              </a:rPr>
              <a:t>immediate subset </a:t>
            </a:r>
            <a:r>
              <a:rPr sz="900" b="1" spc="-5" dirty="0">
                <a:latin typeface="Arial"/>
                <a:cs typeface="Arial"/>
              </a:rPr>
              <a:t>of </a:t>
            </a:r>
            <a:r>
              <a:rPr sz="900" b="1" i="1" spc="-5" dirty="0">
                <a:latin typeface="Arial"/>
                <a:cs typeface="Arial"/>
              </a:rPr>
              <a:t>Y </a:t>
            </a:r>
            <a:r>
              <a:rPr sz="900" spc="-5" dirty="0">
                <a:latin typeface="Arial"/>
                <a:cs typeface="Arial"/>
              </a:rPr>
              <a:t>, that</a:t>
            </a:r>
            <a:r>
              <a:rPr sz="900" spc="-16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is,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i="1" spc="-5" dirty="0">
                <a:latin typeface="Arial"/>
                <a:cs typeface="Arial"/>
              </a:rPr>
              <a:t>X </a:t>
            </a:r>
            <a:r>
              <a:rPr sz="900" dirty="0">
                <a:latin typeface="Lucida Sans Unicode"/>
                <a:cs typeface="Lucida Sans Unicode"/>
              </a:rPr>
              <a:t>⊆ </a:t>
            </a:r>
            <a:r>
              <a:rPr sz="900" i="1" spc="-5" dirty="0">
                <a:latin typeface="Arial"/>
                <a:cs typeface="Arial"/>
              </a:rPr>
              <a:t>Y </a:t>
            </a:r>
            <a:r>
              <a:rPr sz="900" spc="-5" dirty="0">
                <a:latin typeface="Arial"/>
                <a:cs typeface="Arial"/>
              </a:rPr>
              <a:t>and </a:t>
            </a:r>
            <a:r>
              <a:rPr sz="900" spc="-45" dirty="0">
                <a:latin typeface="Lucida Sans Unicode"/>
                <a:cs typeface="Lucida Sans Unicode"/>
              </a:rPr>
              <a:t>|</a:t>
            </a:r>
            <a:r>
              <a:rPr sz="900" i="1" spc="-45" dirty="0">
                <a:latin typeface="Arial"/>
                <a:cs typeface="Arial"/>
              </a:rPr>
              <a:t>X </a:t>
            </a:r>
            <a:r>
              <a:rPr sz="900" spc="-85" dirty="0">
                <a:latin typeface="Lucida Sans Unicode"/>
                <a:cs typeface="Lucida Sans Unicode"/>
              </a:rPr>
              <a:t>| </a:t>
            </a:r>
            <a:r>
              <a:rPr sz="900" spc="-25" dirty="0">
                <a:latin typeface="Verdana"/>
                <a:cs typeface="Verdana"/>
              </a:rPr>
              <a:t>= </a:t>
            </a:r>
            <a:r>
              <a:rPr sz="900" spc="-45" dirty="0">
                <a:latin typeface="Lucida Sans Unicode"/>
                <a:cs typeface="Lucida Sans Unicode"/>
              </a:rPr>
              <a:t>|</a:t>
            </a:r>
            <a:r>
              <a:rPr sz="900" i="1" spc="-45" dirty="0">
                <a:latin typeface="Arial"/>
                <a:cs typeface="Arial"/>
              </a:rPr>
              <a:t>Y </a:t>
            </a:r>
            <a:r>
              <a:rPr sz="900" spc="-85" dirty="0">
                <a:latin typeface="Lucida Sans Unicode"/>
                <a:cs typeface="Lucida Sans Unicode"/>
              </a:rPr>
              <a:t>| </a:t>
            </a:r>
            <a:r>
              <a:rPr sz="900" dirty="0">
                <a:latin typeface="Lucida Sans Unicode"/>
                <a:cs typeface="Lucida Sans Unicode"/>
              </a:rPr>
              <a:t>−</a:t>
            </a:r>
            <a:r>
              <a:rPr sz="900" spc="-50" dirty="0">
                <a:latin typeface="Lucida Sans Unicode"/>
                <a:cs typeface="Lucida Sans Unicode"/>
              </a:rPr>
              <a:t> </a:t>
            </a:r>
            <a:r>
              <a:rPr sz="900" spc="-5" dirty="0">
                <a:latin typeface="Arial"/>
                <a:cs typeface="Arial"/>
              </a:rPr>
              <a:t>1.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118" y="1273175"/>
            <a:ext cx="1783585" cy="14147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900" spc="-10" dirty="0">
                <a:latin typeface="Arial"/>
                <a:cs typeface="Arial"/>
              </a:rPr>
              <a:t>Frequent </a:t>
            </a:r>
            <a:r>
              <a:rPr sz="900" spc="-5" dirty="0">
                <a:latin typeface="Arial"/>
                <a:cs typeface="Arial"/>
              </a:rPr>
              <a:t>itemsets can  enumerated using either a BFS or  DFS search on the </a:t>
            </a:r>
            <a:r>
              <a:rPr sz="900" i="1" spc="-5" dirty="0" smtClean="0">
                <a:latin typeface="Arial"/>
                <a:cs typeface="Arial"/>
              </a:rPr>
              <a:t>pref</a:t>
            </a:r>
            <a:r>
              <a:rPr lang="en-US" sz="900" i="1" spc="-5" dirty="0" smtClean="0">
                <a:latin typeface="Arial"/>
                <a:cs typeface="Arial"/>
              </a:rPr>
              <a:t>i</a:t>
            </a:r>
            <a:r>
              <a:rPr sz="900" i="1" spc="-5" dirty="0" smtClean="0">
                <a:latin typeface="Arial"/>
                <a:cs typeface="Arial"/>
              </a:rPr>
              <a:t>x </a:t>
            </a:r>
            <a:r>
              <a:rPr sz="900" i="1" spc="-5" dirty="0">
                <a:latin typeface="Arial"/>
                <a:cs typeface="Arial"/>
              </a:rPr>
              <a:t>tree</a:t>
            </a:r>
            <a:r>
              <a:rPr sz="900" spc="-5" dirty="0">
                <a:latin typeface="Arial"/>
                <a:cs typeface="Arial"/>
              </a:rPr>
              <a:t>,  where </a:t>
            </a:r>
            <a:r>
              <a:rPr sz="900" spc="-10" dirty="0">
                <a:latin typeface="Arial"/>
                <a:cs typeface="Arial"/>
              </a:rPr>
              <a:t>two </a:t>
            </a:r>
            <a:r>
              <a:rPr sz="900" spc="-5" dirty="0">
                <a:latin typeface="Arial"/>
                <a:cs typeface="Arial"/>
              </a:rPr>
              <a:t>itemsets </a:t>
            </a:r>
            <a:r>
              <a:rPr sz="900" i="1" spc="-5" dirty="0">
                <a:latin typeface="Arial"/>
                <a:cs typeface="Arial"/>
              </a:rPr>
              <a:t>X </a:t>
            </a:r>
            <a:r>
              <a:rPr sz="900" spc="-5" dirty="0">
                <a:latin typeface="Britannic Bold"/>
                <a:cs typeface="Britannic Bold"/>
              </a:rPr>
              <a:t>, </a:t>
            </a:r>
            <a:r>
              <a:rPr sz="900" i="1" spc="-5" dirty="0">
                <a:latin typeface="Arial"/>
                <a:cs typeface="Arial"/>
              </a:rPr>
              <a:t>Y </a:t>
            </a:r>
            <a:r>
              <a:rPr sz="900" spc="-5" dirty="0">
                <a:latin typeface="Arial"/>
                <a:cs typeface="Arial"/>
              </a:rPr>
              <a:t>are  connected </a:t>
            </a:r>
            <a:r>
              <a:rPr sz="900" spc="-10" dirty="0">
                <a:latin typeface="Arial"/>
                <a:cs typeface="Arial"/>
              </a:rPr>
              <a:t>by </a:t>
            </a:r>
            <a:r>
              <a:rPr sz="900" spc="-5" dirty="0">
                <a:latin typeface="Arial"/>
                <a:cs typeface="Arial"/>
              </a:rPr>
              <a:t>a link iff </a:t>
            </a:r>
            <a:r>
              <a:rPr sz="900" i="1" spc="-5" dirty="0">
                <a:latin typeface="Arial"/>
                <a:cs typeface="Arial"/>
              </a:rPr>
              <a:t>X </a:t>
            </a:r>
            <a:r>
              <a:rPr sz="900" spc="-5" dirty="0">
                <a:latin typeface="Arial"/>
                <a:cs typeface="Arial"/>
              </a:rPr>
              <a:t>is an  immediate subset and prefix of </a:t>
            </a:r>
            <a:r>
              <a:rPr sz="900" i="1" spc="-5" dirty="0">
                <a:latin typeface="Arial"/>
                <a:cs typeface="Arial"/>
              </a:rPr>
              <a:t>Y</a:t>
            </a:r>
            <a:r>
              <a:rPr sz="900" i="1" spc="-16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.  This allows one to </a:t>
            </a:r>
            <a:r>
              <a:rPr sz="900" spc="-10" dirty="0">
                <a:latin typeface="Arial"/>
                <a:cs typeface="Arial"/>
              </a:rPr>
              <a:t>enumerate  </a:t>
            </a:r>
            <a:r>
              <a:rPr sz="900" spc="-5" dirty="0">
                <a:latin typeface="Arial"/>
                <a:cs typeface="Arial"/>
              </a:rPr>
              <a:t>itemsets </a:t>
            </a:r>
            <a:r>
              <a:rPr sz="900" dirty="0">
                <a:latin typeface="Arial"/>
                <a:cs typeface="Arial"/>
              </a:rPr>
              <a:t>starting </a:t>
            </a:r>
            <a:r>
              <a:rPr sz="900" spc="-5" dirty="0">
                <a:latin typeface="Arial"/>
                <a:cs typeface="Arial"/>
              </a:rPr>
              <a:t>with an empty  set, and adding one more item at  a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time.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44436" y="358775"/>
            <a:ext cx="83523" cy="108123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242802" y="372956"/>
            <a:ext cx="53975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spc="-220" dirty="0">
                <a:latin typeface="Lucida Sans Unicode"/>
                <a:cs typeface="Lucida Sans Unicode"/>
              </a:rPr>
              <a:t>∅</a:t>
            </a:r>
            <a:endParaRPr sz="450" dirty="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15519" y="879094"/>
            <a:ext cx="96960" cy="100643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532313" y="880061"/>
            <a:ext cx="63500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i="1" spc="-5" dirty="0">
                <a:latin typeface="Arial"/>
                <a:cs typeface="Arial"/>
              </a:rPr>
              <a:t>A</a:t>
            </a:r>
            <a:endParaRPr sz="45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24968" y="879094"/>
            <a:ext cx="100554" cy="100643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2842295" y="880061"/>
            <a:ext cx="63500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i="1" spc="-5" dirty="0">
                <a:latin typeface="Arial"/>
                <a:cs typeface="Arial"/>
              </a:rPr>
              <a:t>B</a:t>
            </a:r>
            <a:endParaRPr sz="45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24649" y="877278"/>
            <a:ext cx="106269" cy="104135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3242802" y="880061"/>
            <a:ext cx="66675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i="1" spc="-5" dirty="0">
                <a:latin typeface="Arial"/>
                <a:cs typeface="Arial"/>
              </a:rPr>
              <a:t>C</a:t>
            </a:r>
            <a:endParaRPr sz="45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45260" y="879094"/>
            <a:ext cx="104783" cy="100643"/>
          </a:xfrm>
          <a:prstGeom prst="rect">
            <a:avLst/>
          </a:pr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3663197" y="880061"/>
            <a:ext cx="66675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i="1" spc="-5" dirty="0">
                <a:latin typeface="Arial"/>
                <a:cs typeface="Arial"/>
              </a:rPr>
              <a:t>D</a:t>
            </a:r>
            <a:endParaRPr sz="45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59382" y="879094"/>
            <a:ext cx="104580" cy="100643"/>
          </a:xfrm>
          <a:prstGeom prst="rect">
            <a:avLst/>
          </a:prstGeom>
          <a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3977294" y="880061"/>
            <a:ext cx="63500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i="1" spc="-5" dirty="0">
                <a:latin typeface="Arial"/>
                <a:cs typeface="Arial"/>
              </a:rPr>
              <a:t>E</a:t>
            </a:r>
            <a:endParaRPr sz="45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52312" y="1394129"/>
            <a:ext cx="154262" cy="100643"/>
          </a:xfrm>
          <a:prstGeom prst="rect">
            <a:avLst/>
          </a:prstGeom>
          <a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1977501" y="1395096"/>
            <a:ext cx="101600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i="1" spc="-10" dirty="0">
                <a:latin typeface="Arial"/>
                <a:cs typeface="Arial"/>
              </a:rPr>
              <a:t>A</a:t>
            </a:r>
            <a:r>
              <a:rPr sz="450" i="1" spc="-5" dirty="0">
                <a:latin typeface="Arial"/>
                <a:cs typeface="Arial"/>
              </a:rPr>
              <a:t>B</a:t>
            </a:r>
            <a:endParaRPr sz="450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03531" y="1392313"/>
            <a:ext cx="157539" cy="104135"/>
          </a:xfrm>
          <a:prstGeom prst="rect">
            <a:avLst/>
          </a:prstGeom>
          <a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2229189" y="1395096"/>
            <a:ext cx="102870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i="1" spc="-20" dirty="0">
                <a:latin typeface="Arial"/>
                <a:cs typeface="Arial"/>
              </a:rPr>
              <a:t>A</a:t>
            </a:r>
            <a:r>
              <a:rPr sz="450" i="1" spc="-5" dirty="0">
                <a:latin typeface="Arial"/>
                <a:cs typeface="Arial"/>
              </a:rPr>
              <a:t>C</a:t>
            </a:r>
            <a:endParaRPr sz="45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485255" y="1394129"/>
            <a:ext cx="158478" cy="100643"/>
          </a:xfrm>
          <a:prstGeom prst="rect">
            <a:avLst/>
          </a:prstGeom>
          <a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2511053" y="1395096"/>
            <a:ext cx="104775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i="1" spc="-10" dirty="0">
                <a:latin typeface="Arial"/>
                <a:cs typeface="Arial"/>
              </a:rPr>
              <a:t>A</a:t>
            </a:r>
            <a:r>
              <a:rPr sz="450" i="1" spc="-5" dirty="0">
                <a:latin typeface="Arial"/>
                <a:cs typeface="Arial"/>
              </a:rPr>
              <a:t>D</a:t>
            </a:r>
            <a:endParaRPr sz="45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95948" y="1394129"/>
            <a:ext cx="158275" cy="100643"/>
          </a:xfrm>
          <a:prstGeom prst="rect">
            <a:avLst/>
          </a:prstGeom>
          <a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821721" y="1395096"/>
            <a:ext cx="101600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i="1" spc="-10" dirty="0">
                <a:latin typeface="Arial"/>
                <a:cs typeface="Arial"/>
              </a:rPr>
              <a:t>A</a:t>
            </a:r>
            <a:r>
              <a:rPr sz="450" i="1" spc="-5" dirty="0">
                <a:latin typeface="Arial"/>
                <a:cs typeface="Arial"/>
              </a:rPr>
              <a:t>E</a:t>
            </a:r>
            <a:endParaRPr sz="45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77571" y="1392313"/>
            <a:ext cx="159964" cy="104135"/>
          </a:xfrm>
          <a:prstGeom prst="rect">
            <a:avLst/>
          </a:prstGeom>
          <a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3103584" y="1395096"/>
            <a:ext cx="104775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i="1" spc="-10" dirty="0">
                <a:latin typeface="Arial"/>
                <a:cs typeface="Arial"/>
              </a:rPr>
              <a:t>B</a:t>
            </a:r>
            <a:r>
              <a:rPr sz="450" i="1" spc="-5" dirty="0">
                <a:latin typeface="Arial"/>
                <a:cs typeface="Arial"/>
              </a:rPr>
              <a:t>C</a:t>
            </a:r>
            <a:endParaRPr sz="450" dirty="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34276" y="1394129"/>
            <a:ext cx="158478" cy="100643"/>
          </a:xfrm>
          <a:prstGeom prst="rect">
            <a:avLst/>
          </a:prstGeom>
          <a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 txBox="1"/>
          <p:nvPr/>
        </p:nvSpPr>
        <p:spPr>
          <a:xfrm>
            <a:off x="3360074" y="1395096"/>
            <a:ext cx="104775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i="1" spc="-10" dirty="0">
                <a:latin typeface="Arial"/>
                <a:cs typeface="Arial"/>
              </a:rPr>
              <a:t>B</a:t>
            </a:r>
            <a:r>
              <a:rPr sz="450" i="1" spc="-5" dirty="0">
                <a:latin typeface="Arial"/>
                <a:cs typeface="Arial"/>
              </a:rPr>
              <a:t>D</a:t>
            </a:r>
            <a:endParaRPr sz="450"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618908" y="1394129"/>
            <a:ext cx="158275" cy="100643"/>
          </a:xfrm>
          <a:prstGeom prst="rect">
            <a:avLst/>
          </a:prstGeom>
          <a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 txBox="1"/>
          <p:nvPr/>
        </p:nvSpPr>
        <p:spPr>
          <a:xfrm>
            <a:off x="3644681" y="1395096"/>
            <a:ext cx="101600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i="1" spc="-10" dirty="0">
                <a:latin typeface="Arial"/>
                <a:cs typeface="Arial"/>
              </a:rPr>
              <a:t>B</a:t>
            </a:r>
            <a:r>
              <a:rPr sz="450" i="1" spc="-5" dirty="0">
                <a:latin typeface="Arial"/>
                <a:cs typeface="Arial"/>
              </a:rPr>
              <a:t>E</a:t>
            </a:r>
            <a:endParaRPr sz="450" dirty="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930274" y="1392313"/>
            <a:ext cx="162898" cy="104135"/>
          </a:xfrm>
          <a:prstGeom prst="rect">
            <a:avLst/>
          </a:prstGeom>
          <a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 txBox="1"/>
          <p:nvPr/>
        </p:nvSpPr>
        <p:spPr>
          <a:xfrm>
            <a:off x="3956719" y="1395096"/>
            <a:ext cx="107950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i="1" spc="-5" dirty="0">
                <a:latin typeface="Arial"/>
                <a:cs typeface="Arial"/>
              </a:rPr>
              <a:t>CD</a:t>
            </a:r>
            <a:endParaRPr sz="450" dirty="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216278" y="1392313"/>
            <a:ext cx="162708" cy="104135"/>
          </a:xfrm>
          <a:prstGeom prst="rect">
            <a:avLst/>
          </a:prstGeom>
          <a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4242698" y="1395096"/>
            <a:ext cx="104775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i="1" spc="-5" dirty="0">
                <a:latin typeface="Arial"/>
                <a:cs typeface="Arial"/>
              </a:rPr>
              <a:t>CE</a:t>
            </a:r>
            <a:endParaRPr sz="450" dirty="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475511" y="1394129"/>
            <a:ext cx="162708" cy="100643"/>
          </a:xfrm>
          <a:prstGeom prst="rect">
            <a:avLst/>
          </a:prstGeom>
          <a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 txBox="1"/>
          <p:nvPr/>
        </p:nvSpPr>
        <p:spPr>
          <a:xfrm>
            <a:off x="4501931" y="1395096"/>
            <a:ext cx="104775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i="1" spc="-5" dirty="0">
                <a:latin typeface="Arial"/>
                <a:cs typeface="Arial"/>
              </a:rPr>
              <a:t>DE</a:t>
            </a:r>
            <a:endParaRPr sz="450" dirty="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922353" y="1907349"/>
            <a:ext cx="213673" cy="104135"/>
          </a:xfrm>
          <a:prstGeom prst="rect">
            <a:avLst/>
          </a:prstGeom>
          <a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1956241" y="1910132"/>
            <a:ext cx="142240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i="1" spc="-10" dirty="0">
                <a:latin typeface="Arial"/>
                <a:cs typeface="Arial"/>
              </a:rPr>
              <a:t>AB</a:t>
            </a:r>
            <a:r>
              <a:rPr sz="450" i="1" spc="-5" dirty="0">
                <a:latin typeface="Arial"/>
                <a:cs typeface="Arial"/>
              </a:rPr>
              <a:t>C</a:t>
            </a:r>
            <a:endParaRPr sz="450" dirty="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176328" y="1909165"/>
            <a:ext cx="212174" cy="100630"/>
          </a:xfrm>
          <a:prstGeom prst="rect">
            <a:avLst/>
          </a:prstGeom>
          <a:blipFill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2209987" y="1910132"/>
            <a:ext cx="142240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i="1" spc="-10" dirty="0">
                <a:latin typeface="Arial"/>
                <a:cs typeface="Arial"/>
              </a:rPr>
              <a:t>AB</a:t>
            </a:r>
            <a:r>
              <a:rPr sz="450" i="1" spc="-5" dirty="0">
                <a:latin typeface="Arial"/>
                <a:cs typeface="Arial"/>
              </a:rPr>
              <a:t>D</a:t>
            </a:r>
            <a:endParaRPr sz="45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458217" y="1909165"/>
            <a:ext cx="211971" cy="100630"/>
          </a:xfrm>
          <a:prstGeom prst="rect">
            <a:avLst/>
          </a:prstGeom>
          <a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2491851" y="1910132"/>
            <a:ext cx="139065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i="1" spc="-10" dirty="0">
                <a:latin typeface="Arial"/>
                <a:cs typeface="Arial"/>
              </a:rPr>
              <a:t>AB</a:t>
            </a:r>
            <a:r>
              <a:rPr sz="450" i="1" spc="-5" dirty="0">
                <a:latin typeface="Arial"/>
                <a:cs typeface="Arial"/>
              </a:rPr>
              <a:t>E</a:t>
            </a:r>
            <a:endParaRPr sz="450" dirty="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767881" y="1907349"/>
            <a:ext cx="214181" cy="104135"/>
          </a:xfrm>
          <a:prstGeom prst="rect">
            <a:avLst/>
          </a:prstGeom>
          <a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2801832" y="1910132"/>
            <a:ext cx="144145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i="1" spc="-20" dirty="0">
                <a:latin typeface="Arial"/>
                <a:cs typeface="Arial"/>
              </a:rPr>
              <a:t>A</a:t>
            </a:r>
            <a:r>
              <a:rPr sz="450" i="1" spc="-5" dirty="0">
                <a:latin typeface="Arial"/>
                <a:cs typeface="Arial"/>
              </a:rPr>
              <a:t>CD</a:t>
            </a:r>
            <a:endParaRPr sz="450" dirty="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050456" y="1907349"/>
            <a:ext cx="213990" cy="104135"/>
          </a:xfrm>
          <a:prstGeom prst="rect">
            <a:avLst/>
          </a:prstGeom>
          <a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 txBox="1"/>
          <p:nvPr/>
        </p:nvSpPr>
        <p:spPr>
          <a:xfrm>
            <a:off x="3084382" y="1910132"/>
            <a:ext cx="140970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i="1" spc="-20" dirty="0">
                <a:latin typeface="Arial"/>
                <a:cs typeface="Arial"/>
              </a:rPr>
              <a:t>A</a:t>
            </a:r>
            <a:r>
              <a:rPr sz="450" i="1" spc="-5" dirty="0">
                <a:latin typeface="Arial"/>
                <a:cs typeface="Arial"/>
              </a:rPr>
              <a:t>CE</a:t>
            </a:r>
            <a:endParaRPr sz="450" dirty="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305218" y="1909165"/>
            <a:ext cx="216403" cy="100630"/>
          </a:xfrm>
          <a:prstGeom prst="rect">
            <a:avLst/>
          </a:prstGeom>
          <a:blipFill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3339500" y="1910132"/>
            <a:ext cx="142875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i="1" spc="-10" dirty="0">
                <a:latin typeface="Arial"/>
                <a:cs typeface="Arial"/>
              </a:rPr>
              <a:t>A</a:t>
            </a:r>
            <a:r>
              <a:rPr sz="450" i="1" spc="-5" dirty="0">
                <a:latin typeface="Arial"/>
                <a:cs typeface="Arial"/>
              </a:rPr>
              <a:t>DE</a:t>
            </a:r>
            <a:endParaRPr sz="450" dirty="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589800" y="1907349"/>
            <a:ext cx="216594" cy="104135"/>
          </a:xfrm>
          <a:prstGeom prst="rect">
            <a:avLst/>
          </a:prstGeom>
          <a:blipFill>
            <a:blip r:embed="rId2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/>
          <p:nvPr/>
        </p:nvSpPr>
        <p:spPr>
          <a:xfrm>
            <a:off x="3624107" y="1910132"/>
            <a:ext cx="145415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i="1" spc="-10" dirty="0">
                <a:latin typeface="Arial"/>
                <a:cs typeface="Arial"/>
              </a:rPr>
              <a:t>B</a:t>
            </a:r>
            <a:r>
              <a:rPr sz="450" i="1" spc="-5" dirty="0">
                <a:latin typeface="Arial"/>
                <a:cs typeface="Arial"/>
              </a:rPr>
              <a:t>CD</a:t>
            </a:r>
            <a:endParaRPr sz="450" dirty="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903921" y="1907349"/>
            <a:ext cx="216403" cy="104135"/>
          </a:xfrm>
          <a:prstGeom prst="rect">
            <a:avLst/>
          </a:prstGeom>
          <a:blipFill>
            <a:blip r:embed="rId2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3938203" y="1910132"/>
            <a:ext cx="142875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i="1" spc="-10" dirty="0">
                <a:latin typeface="Arial"/>
                <a:cs typeface="Arial"/>
              </a:rPr>
              <a:t>B</a:t>
            </a:r>
            <a:r>
              <a:rPr sz="450" i="1" spc="-5" dirty="0">
                <a:latin typeface="Arial"/>
                <a:cs typeface="Arial"/>
              </a:rPr>
              <a:t>CE</a:t>
            </a:r>
            <a:endParaRPr sz="450" dirty="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189214" y="1909165"/>
            <a:ext cx="216403" cy="100630"/>
          </a:xfrm>
          <a:prstGeom prst="rect">
            <a:avLst/>
          </a:prstGeom>
          <a:blipFill>
            <a:blip r:embed="rId2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4223496" y="1910132"/>
            <a:ext cx="142875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i="1" spc="-10" dirty="0">
                <a:latin typeface="Arial"/>
                <a:cs typeface="Arial"/>
              </a:rPr>
              <a:t>B</a:t>
            </a:r>
            <a:r>
              <a:rPr sz="450" i="1" spc="-5" dirty="0">
                <a:latin typeface="Arial"/>
                <a:cs typeface="Arial"/>
              </a:rPr>
              <a:t>DE</a:t>
            </a:r>
            <a:endParaRPr sz="450" dirty="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446427" y="1907349"/>
            <a:ext cx="220823" cy="104135"/>
          </a:xfrm>
          <a:prstGeom prst="rect">
            <a:avLst/>
          </a:prstGeom>
          <a:blipFill>
            <a:blip r:embed="rId2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 txBox="1"/>
          <p:nvPr/>
        </p:nvSpPr>
        <p:spPr>
          <a:xfrm>
            <a:off x="4481357" y="1910132"/>
            <a:ext cx="146050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i="1" spc="-5" dirty="0">
                <a:latin typeface="Arial"/>
                <a:cs typeface="Arial"/>
              </a:rPr>
              <a:t>CDE</a:t>
            </a:r>
            <a:endParaRPr sz="450" dirty="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431386" y="2423975"/>
            <a:ext cx="266065" cy="99695"/>
          </a:xfrm>
          <a:custGeom>
            <a:avLst/>
            <a:gdLst/>
            <a:ahLst/>
            <a:cxnLst/>
            <a:rect l="l" t="t" r="r" b="b"/>
            <a:pathLst>
              <a:path w="266064" h="99694">
                <a:moveTo>
                  <a:pt x="265747" y="49787"/>
                </a:moveTo>
                <a:lnTo>
                  <a:pt x="255304" y="30409"/>
                </a:lnTo>
                <a:lnTo>
                  <a:pt x="226825" y="14584"/>
                </a:lnTo>
                <a:lnTo>
                  <a:pt x="184587" y="3913"/>
                </a:lnTo>
                <a:lnTo>
                  <a:pt x="132867" y="0"/>
                </a:lnTo>
                <a:lnTo>
                  <a:pt x="81149" y="3913"/>
                </a:lnTo>
                <a:lnTo>
                  <a:pt x="38915" y="14584"/>
                </a:lnTo>
                <a:lnTo>
                  <a:pt x="10441" y="30409"/>
                </a:lnTo>
                <a:lnTo>
                  <a:pt x="0" y="49787"/>
                </a:lnTo>
                <a:lnTo>
                  <a:pt x="10441" y="69168"/>
                </a:lnTo>
                <a:lnTo>
                  <a:pt x="38915" y="84996"/>
                </a:lnTo>
                <a:lnTo>
                  <a:pt x="81149" y="95667"/>
                </a:lnTo>
                <a:lnTo>
                  <a:pt x="132867" y="99580"/>
                </a:lnTo>
                <a:lnTo>
                  <a:pt x="184587" y="95667"/>
                </a:lnTo>
                <a:lnTo>
                  <a:pt x="226825" y="84996"/>
                </a:lnTo>
                <a:lnTo>
                  <a:pt x="255304" y="69168"/>
                </a:lnTo>
                <a:lnTo>
                  <a:pt x="265747" y="49787"/>
                </a:lnTo>
                <a:close/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 txBox="1"/>
          <p:nvPr/>
        </p:nvSpPr>
        <p:spPr>
          <a:xfrm>
            <a:off x="2471277" y="2424481"/>
            <a:ext cx="183515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i="1" spc="-10" dirty="0">
                <a:latin typeface="Arial"/>
                <a:cs typeface="Arial"/>
              </a:rPr>
              <a:t>AB</a:t>
            </a:r>
            <a:r>
              <a:rPr sz="450" i="1" spc="-5" dirty="0">
                <a:latin typeface="Arial"/>
                <a:cs typeface="Arial"/>
              </a:rPr>
              <a:t>CD</a:t>
            </a:r>
            <a:endParaRPr sz="450" dirty="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742079" y="2423975"/>
            <a:ext cx="266065" cy="99695"/>
          </a:xfrm>
          <a:custGeom>
            <a:avLst/>
            <a:gdLst/>
            <a:ahLst/>
            <a:cxnLst/>
            <a:rect l="l" t="t" r="r" b="b"/>
            <a:pathLst>
              <a:path w="266064" h="99694">
                <a:moveTo>
                  <a:pt x="265544" y="49787"/>
                </a:moveTo>
                <a:lnTo>
                  <a:pt x="255109" y="30409"/>
                </a:lnTo>
                <a:lnTo>
                  <a:pt x="226655" y="14584"/>
                </a:lnTo>
                <a:lnTo>
                  <a:pt x="184453" y="3913"/>
                </a:lnTo>
                <a:lnTo>
                  <a:pt x="132778" y="0"/>
                </a:lnTo>
                <a:lnTo>
                  <a:pt x="81095" y="3913"/>
                </a:lnTo>
                <a:lnTo>
                  <a:pt x="38890" y="14584"/>
                </a:lnTo>
                <a:lnTo>
                  <a:pt x="10434" y="30409"/>
                </a:lnTo>
                <a:lnTo>
                  <a:pt x="0" y="49787"/>
                </a:lnTo>
                <a:lnTo>
                  <a:pt x="10434" y="69168"/>
                </a:lnTo>
                <a:lnTo>
                  <a:pt x="38890" y="84996"/>
                </a:lnTo>
                <a:lnTo>
                  <a:pt x="81095" y="95667"/>
                </a:lnTo>
                <a:lnTo>
                  <a:pt x="132778" y="99580"/>
                </a:lnTo>
                <a:lnTo>
                  <a:pt x="184453" y="95667"/>
                </a:lnTo>
                <a:lnTo>
                  <a:pt x="226655" y="84996"/>
                </a:lnTo>
                <a:lnTo>
                  <a:pt x="255109" y="69168"/>
                </a:lnTo>
                <a:lnTo>
                  <a:pt x="265544" y="49787"/>
                </a:lnTo>
                <a:close/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 txBox="1"/>
          <p:nvPr/>
        </p:nvSpPr>
        <p:spPr>
          <a:xfrm>
            <a:off x="2781944" y="2424481"/>
            <a:ext cx="180340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i="1" spc="-10" dirty="0">
                <a:latin typeface="Arial"/>
                <a:cs typeface="Arial"/>
              </a:rPr>
              <a:t>AB</a:t>
            </a:r>
            <a:r>
              <a:rPr sz="450" i="1" spc="-5" dirty="0">
                <a:latin typeface="Arial"/>
                <a:cs typeface="Arial"/>
              </a:rPr>
              <a:t>CE</a:t>
            </a:r>
            <a:endParaRPr sz="450" dirty="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145329" y="2425795"/>
            <a:ext cx="266065" cy="96520"/>
          </a:xfrm>
          <a:custGeom>
            <a:avLst/>
            <a:gdLst/>
            <a:ahLst/>
            <a:cxnLst/>
            <a:rect l="l" t="t" r="r" b="b"/>
            <a:pathLst>
              <a:path w="266064" h="96519">
                <a:moveTo>
                  <a:pt x="265544" y="48042"/>
                </a:moveTo>
                <a:lnTo>
                  <a:pt x="255109" y="29343"/>
                </a:lnTo>
                <a:lnTo>
                  <a:pt x="226655" y="14072"/>
                </a:lnTo>
                <a:lnTo>
                  <a:pt x="184453" y="3775"/>
                </a:lnTo>
                <a:lnTo>
                  <a:pt x="132778" y="0"/>
                </a:lnTo>
                <a:lnTo>
                  <a:pt x="81095" y="3775"/>
                </a:lnTo>
                <a:lnTo>
                  <a:pt x="38890" y="14072"/>
                </a:lnTo>
                <a:lnTo>
                  <a:pt x="10434" y="29343"/>
                </a:lnTo>
                <a:lnTo>
                  <a:pt x="0" y="48042"/>
                </a:lnTo>
                <a:lnTo>
                  <a:pt x="10434" y="66738"/>
                </a:lnTo>
                <a:lnTo>
                  <a:pt x="38890" y="82008"/>
                </a:lnTo>
                <a:lnTo>
                  <a:pt x="81095" y="92303"/>
                </a:lnTo>
                <a:lnTo>
                  <a:pt x="132778" y="96079"/>
                </a:lnTo>
                <a:lnTo>
                  <a:pt x="184453" y="92303"/>
                </a:lnTo>
                <a:lnTo>
                  <a:pt x="226655" y="82008"/>
                </a:lnTo>
                <a:lnTo>
                  <a:pt x="255109" y="66738"/>
                </a:lnTo>
                <a:lnTo>
                  <a:pt x="265544" y="48042"/>
                </a:lnTo>
                <a:close/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 txBox="1"/>
          <p:nvPr/>
        </p:nvSpPr>
        <p:spPr>
          <a:xfrm>
            <a:off x="3185195" y="2424481"/>
            <a:ext cx="180340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i="1" spc="-10" dirty="0">
                <a:latin typeface="Arial"/>
                <a:cs typeface="Arial"/>
              </a:rPr>
              <a:t>AB</a:t>
            </a:r>
            <a:r>
              <a:rPr sz="450" i="1" spc="-5" dirty="0">
                <a:latin typeface="Arial"/>
                <a:cs typeface="Arial"/>
              </a:rPr>
              <a:t>DE</a:t>
            </a:r>
            <a:endParaRPr sz="450" dirty="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564061" y="2423975"/>
            <a:ext cx="267970" cy="99695"/>
          </a:xfrm>
          <a:custGeom>
            <a:avLst/>
            <a:gdLst/>
            <a:ahLst/>
            <a:cxnLst/>
            <a:rect l="l" t="t" r="r" b="b"/>
            <a:pathLst>
              <a:path w="267970" h="99694">
                <a:moveTo>
                  <a:pt x="267563" y="49787"/>
                </a:moveTo>
                <a:lnTo>
                  <a:pt x="257048" y="30409"/>
                </a:lnTo>
                <a:lnTo>
                  <a:pt x="228376" y="14584"/>
                </a:lnTo>
                <a:lnTo>
                  <a:pt x="185851" y="3913"/>
                </a:lnTo>
                <a:lnTo>
                  <a:pt x="133781" y="0"/>
                </a:lnTo>
                <a:lnTo>
                  <a:pt x="81706" y="3913"/>
                </a:lnTo>
                <a:lnTo>
                  <a:pt x="39182" y="14584"/>
                </a:lnTo>
                <a:lnTo>
                  <a:pt x="10512" y="30409"/>
                </a:lnTo>
                <a:lnTo>
                  <a:pt x="0" y="49787"/>
                </a:lnTo>
                <a:lnTo>
                  <a:pt x="10512" y="69168"/>
                </a:lnTo>
                <a:lnTo>
                  <a:pt x="39182" y="84996"/>
                </a:lnTo>
                <a:lnTo>
                  <a:pt x="81706" y="95667"/>
                </a:lnTo>
                <a:lnTo>
                  <a:pt x="133781" y="99580"/>
                </a:lnTo>
                <a:lnTo>
                  <a:pt x="185851" y="95667"/>
                </a:lnTo>
                <a:lnTo>
                  <a:pt x="228376" y="84996"/>
                </a:lnTo>
                <a:lnTo>
                  <a:pt x="257048" y="69168"/>
                </a:lnTo>
                <a:lnTo>
                  <a:pt x="267563" y="49787"/>
                </a:lnTo>
                <a:close/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 txBox="1"/>
          <p:nvPr/>
        </p:nvSpPr>
        <p:spPr>
          <a:xfrm>
            <a:off x="3604218" y="2424481"/>
            <a:ext cx="182245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i="1" spc="-20" dirty="0">
                <a:latin typeface="Arial"/>
                <a:cs typeface="Arial"/>
              </a:rPr>
              <a:t>A</a:t>
            </a:r>
            <a:r>
              <a:rPr sz="450" i="1" spc="-5" dirty="0">
                <a:latin typeface="Arial"/>
                <a:cs typeface="Arial"/>
              </a:rPr>
              <a:t>CDE</a:t>
            </a:r>
            <a:endParaRPr sz="450" dirty="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877116" y="2423975"/>
            <a:ext cx="270510" cy="99695"/>
          </a:xfrm>
          <a:custGeom>
            <a:avLst/>
            <a:gdLst/>
            <a:ahLst/>
            <a:cxnLst/>
            <a:rect l="l" t="t" r="r" b="b"/>
            <a:pathLst>
              <a:path w="270510" h="99694">
                <a:moveTo>
                  <a:pt x="269976" y="49787"/>
                </a:moveTo>
                <a:lnTo>
                  <a:pt x="259368" y="30409"/>
                </a:lnTo>
                <a:lnTo>
                  <a:pt x="230438" y="14584"/>
                </a:lnTo>
                <a:lnTo>
                  <a:pt x="187530" y="3913"/>
                </a:lnTo>
                <a:lnTo>
                  <a:pt x="134988" y="0"/>
                </a:lnTo>
                <a:lnTo>
                  <a:pt x="82446" y="3913"/>
                </a:lnTo>
                <a:lnTo>
                  <a:pt x="39538" y="14584"/>
                </a:lnTo>
                <a:lnTo>
                  <a:pt x="10608" y="30409"/>
                </a:lnTo>
                <a:lnTo>
                  <a:pt x="0" y="49787"/>
                </a:lnTo>
                <a:lnTo>
                  <a:pt x="10608" y="69168"/>
                </a:lnTo>
                <a:lnTo>
                  <a:pt x="39538" y="84996"/>
                </a:lnTo>
                <a:lnTo>
                  <a:pt x="82446" y="95667"/>
                </a:lnTo>
                <a:lnTo>
                  <a:pt x="134988" y="99580"/>
                </a:lnTo>
                <a:lnTo>
                  <a:pt x="187530" y="95667"/>
                </a:lnTo>
                <a:lnTo>
                  <a:pt x="230438" y="84996"/>
                </a:lnTo>
                <a:lnTo>
                  <a:pt x="259368" y="69168"/>
                </a:lnTo>
                <a:lnTo>
                  <a:pt x="269976" y="49787"/>
                </a:lnTo>
                <a:close/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 txBox="1"/>
          <p:nvPr/>
        </p:nvSpPr>
        <p:spPr>
          <a:xfrm>
            <a:off x="3917629" y="2424481"/>
            <a:ext cx="183515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i="1" spc="-10" dirty="0">
                <a:latin typeface="Arial"/>
                <a:cs typeface="Arial"/>
              </a:rPr>
              <a:t>B</a:t>
            </a:r>
            <a:r>
              <a:rPr sz="450" i="1" spc="-5" dirty="0">
                <a:latin typeface="Arial"/>
                <a:cs typeface="Arial"/>
              </a:rPr>
              <a:t>CDE</a:t>
            </a:r>
            <a:endParaRPr sz="450" dirty="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123790" y="2939010"/>
            <a:ext cx="323850" cy="99695"/>
          </a:xfrm>
          <a:custGeom>
            <a:avLst/>
            <a:gdLst/>
            <a:ahLst/>
            <a:cxnLst/>
            <a:rect l="l" t="t" r="r" b="b"/>
            <a:pathLst>
              <a:path w="323850" h="99694">
                <a:moveTo>
                  <a:pt x="323672" y="49787"/>
                </a:moveTo>
                <a:lnTo>
                  <a:pt x="310954" y="30409"/>
                </a:lnTo>
                <a:lnTo>
                  <a:pt x="276272" y="14584"/>
                </a:lnTo>
                <a:lnTo>
                  <a:pt x="224831" y="3913"/>
                </a:lnTo>
                <a:lnTo>
                  <a:pt x="161836" y="0"/>
                </a:lnTo>
                <a:lnTo>
                  <a:pt x="98840" y="3913"/>
                </a:lnTo>
                <a:lnTo>
                  <a:pt x="47399" y="14584"/>
                </a:lnTo>
                <a:lnTo>
                  <a:pt x="12717" y="30409"/>
                </a:lnTo>
                <a:lnTo>
                  <a:pt x="0" y="49787"/>
                </a:lnTo>
                <a:lnTo>
                  <a:pt x="12717" y="69168"/>
                </a:lnTo>
                <a:lnTo>
                  <a:pt x="47399" y="84996"/>
                </a:lnTo>
                <a:lnTo>
                  <a:pt x="98840" y="95667"/>
                </a:lnTo>
                <a:lnTo>
                  <a:pt x="161836" y="99580"/>
                </a:lnTo>
                <a:lnTo>
                  <a:pt x="224831" y="95667"/>
                </a:lnTo>
                <a:lnTo>
                  <a:pt x="276272" y="84996"/>
                </a:lnTo>
                <a:lnTo>
                  <a:pt x="310954" y="69168"/>
                </a:lnTo>
                <a:lnTo>
                  <a:pt x="323672" y="49787"/>
                </a:lnTo>
                <a:close/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 txBox="1"/>
          <p:nvPr/>
        </p:nvSpPr>
        <p:spPr>
          <a:xfrm>
            <a:off x="3172164" y="2939515"/>
            <a:ext cx="221615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i="1" spc="-10" dirty="0">
                <a:latin typeface="Arial"/>
                <a:cs typeface="Arial"/>
              </a:rPr>
              <a:t>AB</a:t>
            </a:r>
            <a:r>
              <a:rPr sz="450" i="1" spc="-5" dirty="0">
                <a:latin typeface="Arial"/>
                <a:cs typeface="Arial"/>
              </a:rPr>
              <a:t>CDE</a:t>
            </a:r>
            <a:endParaRPr sz="45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628439" y="2519587"/>
            <a:ext cx="590550" cy="421640"/>
          </a:xfrm>
          <a:custGeom>
            <a:avLst/>
            <a:gdLst/>
            <a:ahLst/>
            <a:cxnLst/>
            <a:rect l="l" t="t" r="r" b="b"/>
            <a:pathLst>
              <a:path w="590550" h="421639">
                <a:moveTo>
                  <a:pt x="590550" y="421629"/>
                </a:moveTo>
                <a:lnTo>
                  <a:pt x="0" y="0"/>
                </a:lnTo>
              </a:path>
            </a:pathLst>
          </a:custGeom>
          <a:ln w="17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2914545" y="2523532"/>
            <a:ext cx="330835" cy="415290"/>
          </a:xfrm>
          <a:custGeom>
            <a:avLst/>
            <a:gdLst/>
            <a:ahLst/>
            <a:cxnLst/>
            <a:rect l="l" t="t" r="r" b="b"/>
            <a:pathLst>
              <a:path w="330835" h="415289">
                <a:moveTo>
                  <a:pt x="330822" y="414788"/>
                </a:moveTo>
                <a:lnTo>
                  <a:pt x="0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3278844" y="2524152"/>
            <a:ext cx="6350" cy="412750"/>
          </a:xfrm>
          <a:custGeom>
            <a:avLst/>
            <a:gdLst/>
            <a:ahLst/>
            <a:cxnLst/>
            <a:rect l="l" t="t" r="r" b="b"/>
            <a:pathLst>
              <a:path w="6350" h="412750">
                <a:moveTo>
                  <a:pt x="6019" y="412581"/>
                </a:moveTo>
                <a:lnTo>
                  <a:pt x="0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3326012" y="2523546"/>
            <a:ext cx="332105" cy="415290"/>
          </a:xfrm>
          <a:custGeom>
            <a:avLst/>
            <a:gdLst/>
            <a:ahLst/>
            <a:cxnLst/>
            <a:rect l="l" t="t" r="r" b="b"/>
            <a:pathLst>
              <a:path w="332104" h="415289">
                <a:moveTo>
                  <a:pt x="0" y="414789"/>
                </a:moveTo>
                <a:lnTo>
                  <a:pt x="331978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3352657" y="2519671"/>
            <a:ext cx="594995" cy="421640"/>
          </a:xfrm>
          <a:custGeom>
            <a:avLst/>
            <a:gdLst/>
            <a:ahLst/>
            <a:cxnLst/>
            <a:rect l="l" t="t" r="r" b="b"/>
            <a:pathLst>
              <a:path w="594995" h="421639">
                <a:moveTo>
                  <a:pt x="0" y="421600"/>
                </a:moveTo>
                <a:lnTo>
                  <a:pt x="594690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2077501" y="2005855"/>
            <a:ext cx="436880" cy="419734"/>
          </a:xfrm>
          <a:custGeom>
            <a:avLst/>
            <a:gdLst/>
            <a:ahLst/>
            <a:cxnLst/>
            <a:rect l="l" t="t" r="r" b="b"/>
            <a:pathLst>
              <a:path w="436880" h="419735">
                <a:moveTo>
                  <a:pt x="436486" y="419578"/>
                </a:moveTo>
                <a:lnTo>
                  <a:pt x="0" y="0"/>
                </a:lnTo>
              </a:path>
            </a:pathLst>
          </a:custGeom>
          <a:ln w="17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2309098" y="2008179"/>
            <a:ext cx="227329" cy="414655"/>
          </a:xfrm>
          <a:custGeom>
            <a:avLst/>
            <a:gdLst/>
            <a:ahLst/>
            <a:cxnLst/>
            <a:rect l="l" t="t" r="r" b="b"/>
            <a:pathLst>
              <a:path w="227330" h="414655">
                <a:moveTo>
                  <a:pt x="227241" y="414641"/>
                </a:moveTo>
                <a:lnTo>
                  <a:pt x="0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2594899" y="2009372"/>
            <a:ext cx="250190" cy="414020"/>
          </a:xfrm>
          <a:custGeom>
            <a:avLst/>
            <a:gdLst/>
            <a:ahLst/>
            <a:cxnLst/>
            <a:rect l="l" t="t" r="r" b="b"/>
            <a:pathLst>
              <a:path w="250189" h="414019">
                <a:moveTo>
                  <a:pt x="0" y="413679"/>
                </a:moveTo>
                <a:lnTo>
                  <a:pt x="249897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2651744" y="1995149"/>
            <a:ext cx="967740" cy="439420"/>
          </a:xfrm>
          <a:custGeom>
            <a:avLst/>
            <a:gdLst/>
            <a:ahLst/>
            <a:cxnLst/>
            <a:rect l="l" t="t" r="r" b="b"/>
            <a:pathLst>
              <a:path w="967739" h="439419">
                <a:moveTo>
                  <a:pt x="0" y="438927"/>
                </a:moveTo>
                <a:lnTo>
                  <a:pt x="967587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2095992" y="2000051"/>
            <a:ext cx="706755" cy="429895"/>
          </a:xfrm>
          <a:custGeom>
            <a:avLst/>
            <a:gdLst/>
            <a:ahLst/>
            <a:cxnLst/>
            <a:rect l="l" t="t" r="r" b="b"/>
            <a:pathLst>
              <a:path w="706755" h="429894">
                <a:moveTo>
                  <a:pt x="706551" y="429733"/>
                </a:moveTo>
                <a:lnTo>
                  <a:pt x="0" y="0"/>
                </a:lnTo>
              </a:path>
            </a:pathLst>
          </a:custGeom>
          <a:ln w="17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2593425" y="2007849"/>
            <a:ext cx="250825" cy="415290"/>
          </a:xfrm>
          <a:custGeom>
            <a:avLst/>
            <a:gdLst/>
            <a:ahLst/>
            <a:cxnLst/>
            <a:rect l="l" t="t" r="r" b="b"/>
            <a:pathLst>
              <a:path w="250825" h="415289">
                <a:moveTo>
                  <a:pt x="250799" y="415203"/>
                </a:moveTo>
                <a:lnTo>
                  <a:pt x="0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2902835" y="2009715"/>
            <a:ext cx="227329" cy="413384"/>
          </a:xfrm>
          <a:custGeom>
            <a:avLst/>
            <a:gdLst/>
            <a:ahLst/>
            <a:cxnLst/>
            <a:rect l="l" t="t" r="r" b="b"/>
            <a:pathLst>
              <a:path w="227330" h="413385">
                <a:moveTo>
                  <a:pt x="0" y="413109"/>
                </a:moveTo>
                <a:lnTo>
                  <a:pt x="226974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2962462" y="1995072"/>
            <a:ext cx="970915" cy="439420"/>
          </a:xfrm>
          <a:custGeom>
            <a:avLst/>
            <a:gdLst/>
            <a:ahLst/>
            <a:cxnLst/>
            <a:rect l="l" t="t" r="r" b="b"/>
            <a:pathLst>
              <a:path w="970914" h="439419">
                <a:moveTo>
                  <a:pt x="0" y="439068"/>
                </a:moveTo>
                <a:lnTo>
                  <a:pt x="970813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2354157" y="1996546"/>
            <a:ext cx="845185" cy="436880"/>
          </a:xfrm>
          <a:custGeom>
            <a:avLst/>
            <a:gdLst/>
            <a:ahLst/>
            <a:cxnLst/>
            <a:rect l="l" t="t" r="r" b="b"/>
            <a:pathLst>
              <a:path w="845185" h="436880">
                <a:moveTo>
                  <a:pt x="844943" y="436478"/>
                </a:moveTo>
                <a:lnTo>
                  <a:pt x="0" y="0"/>
                </a:lnTo>
              </a:path>
            </a:pathLst>
          </a:custGeom>
          <a:ln w="17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2622521" y="2001499"/>
            <a:ext cx="593725" cy="427990"/>
          </a:xfrm>
          <a:custGeom>
            <a:avLst/>
            <a:gdLst/>
            <a:ahLst/>
            <a:cxnLst/>
            <a:rect l="l" t="t" r="r" b="b"/>
            <a:pathLst>
              <a:path w="593725" h="427989">
                <a:moveTo>
                  <a:pt x="593547" y="427640"/>
                </a:moveTo>
                <a:lnTo>
                  <a:pt x="0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3291278" y="2009423"/>
            <a:ext cx="109220" cy="414655"/>
          </a:xfrm>
          <a:custGeom>
            <a:avLst/>
            <a:gdLst/>
            <a:ahLst/>
            <a:cxnLst/>
            <a:rect l="l" t="t" r="r" b="b"/>
            <a:pathLst>
              <a:path w="109220" h="414655">
                <a:moveTo>
                  <a:pt x="0" y="414333"/>
                </a:moveTo>
                <a:lnTo>
                  <a:pt x="109004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3358321" y="1996482"/>
            <a:ext cx="866140" cy="436880"/>
          </a:xfrm>
          <a:custGeom>
            <a:avLst/>
            <a:gdLst/>
            <a:ahLst/>
            <a:cxnLst/>
            <a:rect l="l" t="t" r="r" b="b"/>
            <a:pathLst>
              <a:path w="866139" h="436880">
                <a:moveTo>
                  <a:pt x="0" y="436874"/>
                </a:moveTo>
                <a:lnTo>
                  <a:pt x="865771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2940720" y="2000520"/>
            <a:ext cx="686435" cy="429259"/>
          </a:xfrm>
          <a:custGeom>
            <a:avLst/>
            <a:gdLst/>
            <a:ahLst/>
            <a:cxnLst/>
            <a:rect l="l" t="t" r="r" b="b"/>
            <a:pathLst>
              <a:path w="686435" h="429260">
                <a:moveTo>
                  <a:pt x="686079" y="428837"/>
                </a:moveTo>
                <a:lnTo>
                  <a:pt x="0" y="0"/>
                </a:lnTo>
              </a:path>
            </a:pathLst>
          </a:custGeom>
          <a:ln w="17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3206150" y="2005778"/>
            <a:ext cx="441325" cy="419734"/>
          </a:xfrm>
          <a:custGeom>
            <a:avLst/>
            <a:gdLst/>
            <a:ahLst/>
            <a:cxnLst/>
            <a:rect l="l" t="t" r="r" b="b"/>
            <a:pathLst>
              <a:path w="441325" h="419735">
                <a:moveTo>
                  <a:pt x="440931" y="419675"/>
                </a:moveTo>
                <a:lnTo>
                  <a:pt x="0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3440376" y="2008217"/>
            <a:ext cx="229870" cy="414655"/>
          </a:xfrm>
          <a:custGeom>
            <a:avLst/>
            <a:gdLst/>
            <a:ahLst/>
            <a:cxnLst/>
            <a:rect l="l" t="t" r="r" b="b"/>
            <a:pathLst>
              <a:path w="229870" h="414655">
                <a:moveTo>
                  <a:pt x="229285" y="414608"/>
                </a:moveTo>
                <a:lnTo>
                  <a:pt x="0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3771109" y="2000317"/>
            <a:ext cx="717550" cy="429895"/>
          </a:xfrm>
          <a:custGeom>
            <a:avLst/>
            <a:gdLst/>
            <a:ahLst/>
            <a:cxnLst/>
            <a:rect l="l" t="t" r="r" b="b"/>
            <a:pathLst>
              <a:path w="717550" h="429894">
                <a:moveTo>
                  <a:pt x="0" y="429571"/>
                </a:moveTo>
                <a:lnTo>
                  <a:pt x="717423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0" name="object 90"/>
          <p:cNvSpPr/>
          <p:nvPr/>
        </p:nvSpPr>
        <p:spPr>
          <a:xfrm>
            <a:off x="3728602" y="2009372"/>
            <a:ext cx="252729" cy="414020"/>
          </a:xfrm>
          <a:custGeom>
            <a:avLst/>
            <a:gdLst/>
            <a:ahLst/>
            <a:cxnLst/>
            <a:rect l="l" t="t" r="r" b="b"/>
            <a:pathLst>
              <a:path w="252729" h="414019">
                <a:moveTo>
                  <a:pt x="252539" y="413665"/>
                </a:moveTo>
                <a:lnTo>
                  <a:pt x="0" y="0"/>
                </a:lnTo>
              </a:path>
            </a:pathLst>
          </a:custGeom>
          <a:ln w="17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1" name="object 91"/>
          <p:cNvSpPr/>
          <p:nvPr/>
        </p:nvSpPr>
        <p:spPr>
          <a:xfrm>
            <a:off x="4012104" y="2011481"/>
            <a:ext cx="635" cy="410845"/>
          </a:xfrm>
          <a:custGeom>
            <a:avLst/>
            <a:gdLst/>
            <a:ahLst/>
            <a:cxnLst/>
            <a:rect l="l" t="t" r="r" b="b"/>
            <a:pathLst>
              <a:path w="635" h="410844">
                <a:moveTo>
                  <a:pt x="0" y="410217"/>
                </a:moveTo>
                <a:lnTo>
                  <a:pt x="12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2" name="object 92"/>
          <p:cNvSpPr/>
          <p:nvPr/>
        </p:nvSpPr>
        <p:spPr>
          <a:xfrm>
            <a:off x="4040374" y="2008204"/>
            <a:ext cx="230504" cy="414655"/>
          </a:xfrm>
          <a:custGeom>
            <a:avLst/>
            <a:gdLst/>
            <a:ahLst/>
            <a:cxnLst/>
            <a:rect l="l" t="t" r="r" b="b"/>
            <a:pathLst>
              <a:path w="230504" h="414655">
                <a:moveTo>
                  <a:pt x="0" y="414610"/>
                </a:moveTo>
                <a:lnTo>
                  <a:pt x="230009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3" name="object 93"/>
          <p:cNvSpPr/>
          <p:nvPr/>
        </p:nvSpPr>
        <p:spPr>
          <a:xfrm>
            <a:off x="4063273" y="2005994"/>
            <a:ext cx="444500" cy="419734"/>
          </a:xfrm>
          <a:custGeom>
            <a:avLst/>
            <a:gdLst/>
            <a:ahLst/>
            <a:cxnLst/>
            <a:rect l="l" t="t" r="r" b="b"/>
            <a:pathLst>
              <a:path w="444500" h="419735">
                <a:moveTo>
                  <a:pt x="0" y="419454"/>
                </a:moveTo>
                <a:lnTo>
                  <a:pt x="444233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4" name="object 94"/>
          <p:cNvSpPr/>
          <p:nvPr/>
        </p:nvSpPr>
        <p:spPr>
          <a:xfrm>
            <a:off x="2029215" y="1494768"/>
            <a:ext cx="635" cy="412750"/>
          </a:xfrm>
          <a:custGeom>
            <a:avLst/>
            <a:gdLst/>
            <a:ahLst/>
            <a:cxnLst/>
            <a:rect l="l" t="t" r="r" b="b"/>
            <a:pathLst>
              <a:path w="635" h="412750">
                <a:moveTo>
                  <a:pt x="0" y="412584"/>
                </a:moveTo>
                <a:lnTo>
                  <a:pt x="203" y="0"/>
                </a:lnTo>
              </a:path>
            </a:pathLst>
          </a:custGeom>
          <a:ln w="17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5" name="object 95"/>
          <p:cNvSpPr/>
          <p:nvPr/>
        </p:nvSpPr>
        <p:spPr>
          <a:xfrm>
            <a:off x="2054082" y="1493905"/>
            <a:ext cx="204470" cy="415290"/>
          </a:xfrm>
          <a:custGeom>
            <a:avLst/>
            <a:gdLst/>
            <a:ahLst/>
            <a:cxnLst/>
            <a:rect l="l" t="t" r="r" b="b"/>
            <a:pathLst>
              <a:path w="204469" h="415289">
                <a:moveTo>
                  <a:pt x="0" y="414870"/>
                </a:moveTo>
                <a:lnTo>
                  <a:pt x="203885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6" name="object 96"/>
          <p:cNvSpPr/>
          <p:nvPr/>
        </p:nvSpPr>
        <p:spPr>
          <a:xfrm>
            <a:off x="2107168" y="1474271"/>
            <a:ext cx="984885" cy="449580"/>
          </a:xfrm>
          <a:custGeom>
            <a:avLst/>
            <a:gdLst/>
            <a:ahLst/>
            <a:cxnLst/>
            <a:rect l="l" t="t" r="r" b="b"/>
            <a:pathLst>
              <a:path w="984885" h="449580">
                <a:moveTo>
                  <a:pt x="0" y="449554"/>
                </a:moveTo>
                <a:lnTo>
                  <a:pt x="984885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7" name="object 97"/>
          <p:cNvSpPr/>
          <p:nvPr/>
        </p:nvSpPr>
        <p:spPr>
          <a:xfrm>
            <a:off x="2052977" y="1492368"/>
            <a:ext cx="205740" cy="418465"/>
          </a:xfrm>
          <a:custGeom>
            <a:avLst/>
            <a:gdLst/>
            <a:ahLst/>
            <a:cxnLst/>
            <a:rect l="l" t="t" r="r" b="b"/>
            <a:pathLst>
              <a:path w="205739" h="418464">
                <a:moveTo>
                  <a:pt x="205371" y="418109"/>
                </a:moveTo>
                <a:lnTo>
                  <a:pt x="0" y="0"/>
                </a:lnTo>
              </a:path>
            </a:pathLst>
          </a:custGeom>
          <a:ln w="17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8" name="object 98"/>
          <p:cNvSpPr/>
          <p:nvPr/>
        </p:nvSpPr>
        <p:spPr>
          <a:xfrm>
            <a:off x="2309085" y="1491974"/>
            <a:ext cx="229870" cy="419100"/>
          </a:xfrm>
          <a:custGeom>
            <a:avLst/>
            <a:gdLst/>
            <a:ahLst/>
            <a:cxnLst/>
            <a:rect l="l" t="t" r="r" b="b"/>
            <a:pathLst>
              <a:path w="229869" h="419100">
                <a:moveTo>
                  <a:pt x="0" y="418807"/>
                </a:moveTo>
                <a:lnTo>
                  <a:pt x="229374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9" name="object 99"/>
          <p:cNvSpPr/>
          <p:nvPr/>
        </p:nvSpPr>
        <p:spPr>
          <a:xfrm>
            <a:off x="2358945" y="1473775"/>
            <a:ext cx="990600" cy="451484"/>
          </a:xfrm>
          <a:custGeom>
            <a:avLst/>
            <a:gdLst/>
            <a:ahLst/>
            <a:cxnLst/>
            <a:rect l="l" t="t" r="r" b="b"/>
            <a:pathLst>
              <a:path w="990600" h="451485">
                <a:moveTo>
                  <a:pt x="0" y="450862"/>
                </a:moveTo>
                <a:lnTo>
                  <a:pt x="990168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0" name="object 100"/>
          <p:cNvSpPr/>
          <p:nvPr/>
        </p:nvSpPr>
        <p:spPr>
          <a:xfrm>
            <a:off x="2072700" y="1486107"/>
            <a:ext cx="445134" cy="428625"/>
          </a:xfrm>
          <a:custGeom>
            <a:avLst/>
            <a:gdLst/>
            <a:ahLst/>
            <a:cxnLst/>
            <a:rect l="l" t="t" r="r" b="b"/>
            <a:pathLst>
              <a:path w="445135" h="428625">
                <a:moveTo>
                  <a:pt x="444639" y="428244"/>
                </a:moveTo>
                <a:lnTo>
                  <a:pt x="0" y="0"/>
                </a:lnTo>
              </a:path>
            </a:pathLst>
          </a:custGeom>
          <a:ln w="17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1" name="object 101"/>
          <p:cNvSpPr/>
          <p:nvPr/>
        </p:nvSpPr>
        <p:spPr>
          <a:xfrm>
            <a:off x="2593400" y="1491428"/>
            <a:ext cx="253365" cy="419734"/>
          </a:xfrm>
          <a:custGeom>
            <a:avLst/>
            <a:gdLst/>
            <a:ahLst/>
            <a:cxnLst/>
            <a:rect l="l" t="t" r="r" b="b"/>
            <a:pathLst>
              <a:path w="253364" h="419735">
                <a:moveTo>
                  <a:pt x="0" y="419684"/>
                </a:moveTo>
                <a:lnTo>
                  <a:pt x="253326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2" name="object 102"/>
          <p:cNvSpPr/>
          <p:nvPr/>
        </p:nvSpPr>
        <p:spPr>
          <a:xfrm>
            <a:off x="2640784" y="1473699"/>
            <a:ext cx="993140" cy="451484"/>
          </a:xfrm>
          <a:custGeom>
            <a:avLst/>
            <a:gdLst/>
            <a:ahLst/>
            <a:cxnLst/>
            <a:rect l="l" t="t" r="r" b="b"/>
            <a:pathLst>
              <a:path w="993139" h="451485">
                <a:moveTo>
                  <a:pt x="0" y="451002"/>
                </a:moveTo>
                <a:lnTo>
                  <a:pt x="992873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3" name="object 103"/>
          <p:cNvSpPr/>
          <p:nvPr/>
        </p:nvSpPr>
        <p:spPr>
          <a:xfrm>
            <a:off x="2329989" y="1485828"/>
            <a:ext cx="492759" cy="428625"/>
          </a:xfrm>
          <a:custGeom>
            <a:avLst/>
            <a:gdLst/>
            <a:ahLst/>
            <a:cxnLst/>
            <a:rect l="l" t="t" r="r" b="b"/>
            <a:pathLst>
              <a:path w="492760" h="428625">
                <a:moveTo>
                  <a:pt x="492696" y="428142"/>
                </a:moveTo>
                <a:lnTo>
                  <a:pt x="0" y="0"/>
                </a:lnTo>
              </a:path>
            </a:pathLst>
          </a:custGeom>
          <a:ln w="17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" name="object 104"/>
          <p:cNvSpPr/>
          <p:nvPr/>
        </p:nvSpPr>
        <p:spPr>
          <a:xfrm>
            <a:off x="2592816" y="1491441"/>
            <a:ext cx="252095" cy="418465"/>
          </a:xfrm>
          <a:custGeom>
            <a:avLst/>
            <a:gdLst/>
            <a:ahLst/>
            <a:cxnLst/>
            <a:rect l="l" t="t" r="r" b="b"/>
            <a:pathLst>
              <a:path w="252094" h="418464">
                <a:moveTo>
                  <a:pt x="252031" y="418007"/>
                </a:moveTo>
                <a:lnTo>
                  <a:pt x="0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5" name="object 105"/>
          <p:cNvSpPr/>
          <p:nvPr/>
        </p:nvSpPr>
        <p:spPr>
          <a:xfrm>
            <a:off x="2953318" y="1474487"/>
            <a:ext cx="992505" cy="449580"/>
          </a:xfrm>
          <a:custGeom>
            <a:avLst/>
            <a:gdLst/>
            <a:ahLst/>
            <a:cxnLst/>
            <a:rect l="l" t="t" r="r" b="b"/>
            <a:pathLst>
              <a:path w="992504" h="449580">
                <a:moveTo>
                  <a:pt x="0" y="449427"/>
                </a:moveTo>
                <a:lnTo>
                  <a:pt x="991958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6" name="object 106"/>
          <p:cNvSpPr/>
          <p:nvPr/>
        </p:nvSpPr>
        <p:spPr>
          <a:xfrm>
            <a:off x="2341127" y="1478995"/>
            <a:ext cx="748665" cy="440690"/>
          </a:xfrm>
          <a:custGeom>
            <a:avLst/>
            <a:gdLst/>
            <a:ahLst/>
            <a:cxnLst/>
            <a:rect l="l" t="t" r="r" b="b"/>
            <a:pathLst>
              <a:path w="748664" h="440689">
                <a:moveTo>
                  <a:pt x="748144" y="440296"/>
                </a:moveTo>
                <a:lnTo>
                  <a:pt x="0" y="0"/>
                </a:lnTo>
              </a:path>
            </a:pathLst>
          </a:custGeom>
          <a:ln w="17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7" name="object 107"/>
          <p:cNvSpPr/>
          <p:nvPr/>
        </p:nvSpPr>
        <p:spPr>
          <a:xfrm>
            <a:off x="2901134" y="1491962"/>
            <a:ext cx="229235" cy="417195"/>
          </a:xfrm>
          <a:custGeom>
            <a:avLst/>
            <a:gdLst/>
            <a:ahLst/>
            <a:cxnLst/>
            <a:rect l="l" t="t" r="r" b="b"/>
            <a:pathLst>
              <a:path w="229235" h="417194">
                <a:moveTo>
                  <a:pt x="228727" y="417144"/>
                </a:moveTo>
                <a:lnTo>
                  <a:pt x="0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8" name="object 108"/>
          <p:cNvSpPr/>
          <p:nvPr/>
        </p:nvSpPr>
        <p:spPr>
          <a:xfrm>
            <a:off x="3235868" y="1474398"/>
            <a:ext cx="995680" cy="450215"/>
          </a:xfrm>
          <a:custGeom>
            <a:avLst/>
            <a:gdLst/>
            <a:ahLst/>
            <a:cxnLst/>
            <a:rect l="l" t="t" r="r" b="b"/>
            <a:pathLst>
              <a:path w="995679" h="450214">
                <a:moveTo>
                  <a:pt x="0" y="449592"/>
                </a:moveTo>
                <a:lnTo>
                  <a:pt x="995299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9" name="object 109"/>
          <p:cNvSpPr/>
          <p:nvPr/>
        </p:nvSpPr>
        <p:spPr>
          <a:xfrm>
            <a:off x="2621785" y="1479211"/>
            <a:ext cx="726440" cy="440690"/>
          </a:xfrm>
          <a:custGeom>
            <a:avLst/>
            <a:gdLst/>
            <a:ahLst/>
            <a:cxnLst/>
            <a:rect l="l" t="t" r="r" b="b"/>
            <a:pathLst>
              <a:path w="726439" h="440689">
                <a:moveTo>
                  <a:pt x="725817" y="440347"/>
                </a:moveTo>
                <a:lnTo>
                  <a:pt x="0" y="0"/>
                </a:lnTo>
              </a:path>
            </a:pathLst>
          </a:custGeom>
          <a:ln w="17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0" name="object 110"/>
          <p:cNvSpPr/>
          <p:nvPr/>
        </p:nvSpPr>
        <p:spPr>
          <a:xfrm>
            <a:off x="2918888" y="1486361"/>
            <a:ext cx="447675" cy="427990"/>
          </a:xfrm>
          <a:custGeom>
            <a:avLst/>
            <a:gdLst/>
            <a:ahLst/>
            <a:cxnLst/>
            <a:rect l="l" t="t" r="r" b="b"/>
            <a:pathLst>
              <a:path w="447675" h="427989">
                <a:moveTo>
                  <a:pt x="447230" y="427863"/>
                </a:moveTo>
                <a:lnTo>
                  <a:pt x="0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1" name="object 111"/>
          <p:cNvSpPr/>
          <p:nvPr/>
        </p:nvSpPr>
        <p:spPr>
          <a:xfrm>
            <a:off x="3491138" y="1474067"/>
            <a:ext cx="1000125" cy="450850"/>
          </a:xfrm>
          <a:custGeom>
            <a:avLst/>
            <a:gdLst/>
            <a:ahLst/>
            <a:cxnLst/>
            <a:rect l="l" t="t" r="r" b="b"/>
            <a:pathLst>
              <a:path w="1000125" h="450850">
                <a:moveTo>
                  <a:pt x="0" y="450405"/>
                </a:moveTo>
                <a:lnTo>
                  <a:pt x="999959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2" name="object 112"/>
          <p:cNvSpPr/>
          <p:nvPr/>
        </p:nvSpPr>
        <p:spPr>
          <a:xfrm>
            <a:off x="3202670" y="1487364"/>
            <a:ext cx="447040" cy="426084"/>
          </a:xfrm>
          <a:custGeom>
            <a:avLst/>
            <a:gdLst/>
            <a:ahLst/>
            <a:cxnLst/>
            <a:rect l="l" t="t" r="r" b="b"/>
            <a:pathLst>
              <a:path w="447039" h="426085">
                <a:moveTo>
                  <a:pt x="446646" y="425564"/>
                </a:moveTo>
                <a:lnTo>
                  <a:pt x="0" y="0"/>
                </a:lnTo>
              </a:path>
            </a:pathLst>
          </a:custGeom>
          <a:ln w="17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3" name="object 113"/>
          <p:cNvSpPr/>
          <p:nvPr/>
        </p:nvSpPr>
        <p:spPr>
          <a:xfrm>
            <a:off x="3439753" y="1491924"/>
            <a:ext cx="231140" cy="417195"/>
          </a:xfrm>
          <a:custGeom>
            <a:avLst/>
            <a:gdLst/>
            <a:ahLst/>
            <a:cxnLst/>
            <a:rect l="l" t="t" r="r" b="b"/>
            <a:pathLst>
              <a:path w="231139" h="417194">
                <a:moveTo>
                  <a:pt x="230543" y="417169"/>
                </a:moveTo>
                <a:lnTo>
                  <a:pt x="0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4" name="object 114"/>
          <p:cNvSpPr/>
          <p:nvPr/>
        </p:nvSpPr>
        <p:spPr>
          <a:xfrm>
            <a:off x="3728526" y="1492902"/>
            <a:ext cx="254000" cy="416559"/>
          </a:xfrm>
          <a:custGeom>
            <a:avLst/>
            <a:gdLst/>
            <a:ahLst/>
            <a:cxnLst/>
            <a:rect l="l" t="t" r="r" b="b"/>
            <a:pathLst>
              <a:path w="254000" h="416560">
                <a:moveTo>
                  <a:pt x="0" y="416534"/>
                </a:moveTo>
                <a:lnTo>
                  <a:pt x="253644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5" name="object 115"/>
          <p:cNvSpPr/>
          <p:nvPr/>
        </p:nvSpPr>
        <p:spPr>
          <a:xfrm>
            <a:off x="3216246" y="1479744"/>
            <a:ext cx="728980" cy="439420"/>
          </a:xfrm>
          <a:custGeom>
            <a:avLst/>
            <a:gdLst/>
            <a:ahLst/>
            <a:cxnLst/>
            <a:rect l="l" t="t" r="r" b="b"/>
            <a:pathLst>
              <a:path w="728979" h="439419">
                <a:moveTo>
                  <a:pt x="728370" y="438975"/>
                </a:moveTo>
                <a:lnTo>
                  <a:pt x="0" y="0"/>
                </a:lnTo>
              </a:path>
            </a:pathLst>
          </a:custGeom>
          <a:ln w="17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6" name="object 116"/>
          <p:cNvSpPr/>
          <p:nvPr/>
        </p:nvSpPr>
        <p:spPr>
          <a:xfrm>
            <a:off x="3726659" y="1491365"/>
            <a:ext cx="255270" cy="418465"/>
          </a:xfrm>
          <a:custGeom>
            <a:avLst/>
            <a:gdLst/>
            <a:ahLst/>
            <a:cxnLst/>
            <a:rect l="l" t="t" r="r" b="b"/>
            <a:pathLst>
              <a:path w="255270" h="418464">
                <a:moveTo>
                  <a:pt x="254990" y="418084"/>
                </a:moveTo>
                <a:lnTo>
                  <a:pt x="0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7" name="object 117"/>
          <p:cNvSpPr/>
          <p:nvPr/>
        </p:nvSpPr>
        <p:spPr>
          <a:xfrm>
            <a:off x="4040006" y="1493448"/>
            <a:ext cx="230504" cy="415925"/>
          </a:xfrm>
          <a:custGeom>
            <a:avLst/>
            <a:gdLst/>
            <a:ahLst/>
            <a:cxnLst/>
            <a:rect l="l" t="t" r="r" b="b"/>
            <a:pathLst>
              <a:path w="230504" h="415925">
                <a:moveTo>
                  <a:pt x="0" y="415658"/>
                </a:moveTo>
                <a:lnTo>
                  <a:pt x="230428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8" name="object 118"/>
          <p:cNvSpPr/>
          <p:nvPr/>
        </p:nvSpPr>
        <p:spPr>
          <a:xfrm>
            <a:off x="3471897" y="1478474"/>
            <a:ext cx="758190" cy="441959"/>
          </a:xfrm>
          <a:custGeom>
            <a:avLst/>
            <a:gdLst/>
            <a:ahLst/>
            <a:cxnLst/>
            <a:rect l="l" t="t" r="r" b="b"/>
            <a:pathLst>
              <a:path w="758189" h="441960">
                <a:moveTo>
                  <a:pt x="758024" y="441680"/>
                </a:moveTo>
                <a:lnTo>
                  <a:pt x="0" y="0"/>
                </a:lnTo>
              </a:path>
            </a:pathLst>
          </a:custGeom>
          <a:ln w="17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9" name="object 119"/>
          <p:cNvSpPr/>
          <p:nvPr/>
        </p:nvSpPr>
        <p:spPr>
          <a:xfrm>
            <a:off x="3745112" y="1484901"/>
            <a:ext cx="501015" cy="430530"/>
          </a:xfrm>
          <a:custGeom>
            <a:avLst/>
            <a:gdLst/>
            <a:ahLst/>
            <a:cxnLst/>
            <a:rect l="l" t="t" r="r" b="b"/>
            <a:pathLst>
              <a:path w="501014" h="430530">
                <a:moveTo>
                  <a:pt x="500811" y="430326"/>
                </a:moveTo>
                <a:lnTo>
                  <a:pt x="0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0" name="object 120"/>
          <p:cNvSpPr/>
          <p:nvPr/>
        </p:nvSpPr>
        <p:spPr>
          <a:xfrm>
            <a:off x="4322099" y="1492495"/>
            <a:ext cx="210820" cy="418465"/>
          </a:xfrm>
          <a:custGeom>
            <a:avLst/>
            <a:gdLst/>
            <a:ahLst/>
            <a:cxnLst/>
            <a:rect l="l" t="t" r="r" b="b"/>
            <a:pathLst>
              <a:path w="210820" h="418464">
                <a:moveTo>
                  <a:pt x="0" y="417995"/>
                </a:moveTo>
                <a:lnTo>
                  <a:pt x="210566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1" name="object 121"/>
          <p:cNvSpPr/>
          <p:nvPr/>
        </p:nvSpPr>
        <p:spPr>
          <a:xfrm>
            <a:off x="4057367" y="1487504"/>
            <a:ext cx="450215" cy="425450"/>
          </a:xfrm>
          <a:custGeom>
            <a:avLst/>
            <a:gdLst/>
            <a:ahLst/>
            <a:cxnLst/>
            <a:rect l="l" t="t" r="r" b="b"/>
            <a:pathLst>
              <a:path w="450214" h="425450">
                <a:moveTo>
                  <a:pt x="450164" y="425323"/>
                </a:moveTo>
                <a:lnTo>
                  <a:pt x="0" y="0"/>
                </a:lnTo>
              </a:path>
            </a:pathLst>
          </a:custGeom>
          <a:ln w="17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2" name="object 122"/>
          <p:cNvSpPr/>
          <p:nvPr/>
        </p:nvSpPr>
        <p:spPr>
          <a:xfrm>
            <a:off x="4322581" y="1493943"/>
            <a:ext cx="208915" cy="415290"/>
          </a:xfrm>
          <a:custGeom>
            <a:avLst/>
            <a:gdLst/>
            <a:ahLst/>
            <a:cxnLst/>
            <a:rect l="l" t="t" r="r" b="b"/>
            <a:pathLst>
              <a:path w="208914" h="415289">
                <a:moveTo>
                  <a:pt x="208762" y="414807"/>
                </a:moveTo>
                <a:lnTo>
                  <a:pt x="0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3" name="object 123"/>
          <p:cNvSpPr/>
          <p:nvPr/>
        </p:nvSpPr>
        <p:spPr>
          <a:xfrm>
            <a:off x="4556845" y="1494768"/>
            <a:ext cx="635" cy="412750"/>
          </a:xfrm>
          <a:custGeom>
            <a:avLst/>
            <a:gdLst/>
            <a:ahLst/>
            <a:cxnLst/>
            <a:rect l="l" t="t" r="r" b="b"/>
            <a:pathLst>
              <a:path w="635" h="412750">
                <a:moveTo>
                  <a:pt x="0" y="412584"/>
                </a:moveTo>
                <a:lnTo>
                  <a:pt x="12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4" name="object 124"/>
          <p:cNvSpPr/>
          <p:nvPr/>
        </p:nvSpPr>
        <p:spPr>
          <a:xfrm>
            <a:off x="2072687" y="963654"/>
            <a:ext cx="455930" cy="439420"/>
          </a:xfrm>
          <a:custGeom>
            <a:avLst/>
            <a:gdLst/>
            <a:ahLst/>
            <a:cxnLst/>
            <a:rect l="l" t="t" r="r" b="b"/>
            <a:pathLst>
              <a:path w="455930" h="439419">
                <a:moveTo>
                  <a:pt x="0" y="439127"/>
                </a:moveTo>
                <a:lnTo>
                  <a:pt x="455777" y="0"/>
                </a:lnTo>
              </a:path>
            </a:pathLst>
          </a:custGeom>
          <a:ln w="17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5" name="object 125"/>
          <p:cNvSpPr/>
          <p:nvPr/>
        </p:nvSpPr>
        <p:spPr>
          <a:xfrm>
            <a:off x="2085832" y="955565"/>
            <a:ext cx="746760" cy="454659"/>
          </a:xfrm>
          <a:custGeom>
            <a:avLst/>
            <a:gdLst/>
            <a:ahLst/>
            <a:cxnLst/>
            <a:rect l="l" t="t" r="r" b="b"/>
            <a:pathLst>
              <a:path w="746760" h="454659">
                <a:moveTo>
                  <a:pt x="0" y="454558"/>
                </a:moveTo>
                <a:lnTo>
                  <a:pt x="746467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6" name="object 126"/>
          <p:cNvSpPr/>
          <p:nvPr/>
        </p:nvSpPr>
        <p:spPr>
          <a:xfrm>
            <a:off x="2309085" y="973167"/>
            <a:ext cx="231140" cy="422275"/>
          </a:xfrm>
          <a:custGeom>
            <a:avLst/>
            <a:gdLst/>
            <a:ahLst/>
            <a:cxnLst/>
            <a:rect l="l" t="t" r="r" b="b"/>
            <a:pathLst>
              <a:path w="231139" h="422275">
                <a:moveTo>
                  <a:pt x="0" y="422249"/>
                </a:moveTo>
                <a:lnTo>
                  <a:pt x="230974" y="0"/>
                </a:lnTo>
              </a:path>
            </a:pathLst>
          </a:custGeom>
          <a:ln w="17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7" name="object 127"/>
          <p:cNvSpPr/>
          <p:nvPr/>
        </p:nvSpPr>
        <p:spPr>
          <a:xfrm>
            <a:off x="2344327" y="953647"/>
            <a:ext cx="886460" cy="459105"/>
          </a:xfrm>
          <a:custGeom>
            <a:avLst/>
            <a:gdLst/>
            <a:ahLst/>
            <a:cxnLst/>
            <a:rect l="l" t="t" r="r" b="b"/>
            <a:pathLst>
              <a:path w="886460" h="459105">
                <a:moveTo>
                  <a:pt x="0" y="458635"/>
                </a:moveTo>
                <a:lnTo>
                  <a:pt x="886460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8" name="object 128"/>
          <p:cNvSpPr/>
          <p:nvPr/>
        </p:nvSpPr>
        <p:spPr>
          <a:xfrm>
            <a:off x="2564050" y="979733"/>
            <a:ext cx="635" cy="414655"/>
          </a:xfrm>
          <a:custGeom>
            <a:avLst/>
            <a:gdLst/>
            <a:ahLst/>
            <a:cxnLst/>
            <a:rect l="l" t="t" r="r" b="b"/>
            <a:pathLst>
              <a:path w="635" h="414655">
                <a:moveTo>
                  <a:pt x="393" y="414401"/>
                </a:moveTo>
                <a:lnTo>
                  <a:pt x="0" y="0"/>
                </a:lnTo>
              </a:path>
            </a:pathLst>
          </a:custGeom>
          <a:ln w="17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9" name="object 129"/>
          <p:cNvSpPr/>
          <p:nvPr/>
        </p:nvSpPr>
        <p:spPr>
          <a:xfrm>
            <a:off x="2628922" y="950942"/>
            <a:ext cx="1021715" cy="464820"/>
          </a:xfrm>
          <a:custGeom>
            <a:avLst/>
            <a:gdLst/>
            <a:ahLst/>
            <a:cxnLst/>
            <a:rect l="l" t="t" r="r" b="b"/>
            <a:pathLst>
              <a:path w="1021714" h="464819">
                <a:moveTo>
                  <a:pt x="0" y="464223"/>
                </a:moveTo>
                <a:lnTo>
                  <a:pt x="1021372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0" name="object 130"/>
          <p:cNvSpPr/>
          <p:nvPr/>
        </p:nvSpPr>
        <p:spPr>
          <a:xfrm>
            <a:off x="2589755" y="972049"/>
            <a:ext cx="257175" cy="425450"/>
          </a:xfrm>
          <a:custGeom>
            <a:avLst/>
            <a:gdLst/>
            <a:ahLst/>
            <a:cxnLst/>
            <a:rect l="l" t="t" r="r" b="b"/>
            <a:pathLst>
              <a:path w="257175" h="425450">
                <a:moveTo>
                  <a:pt x="256959" y="425424"/>
                </a:moveTo>
                <a:lnTo>
                  <a:pt x="0" y="0"/>
                </a:lnTo>
              </a:path>
            </a:pathLst>
          </a:custGeom>
          <a:ln w="17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1" name="object 131"/>
          <p:cNvSpPr/>
          <p:nvPr/>
        </p:nvSpPr>
        <p:spPr>
          <a:xfrm>
            <a:off x="2939538" y="950853"/>
            <a:ext cx="1024890" cy="464820"/>
          </a:xfrm>
          <a:custGeom>
            <a:avLst/>
            <a:gdLst/>
            <a:ahLst/>
            <a:cxnLst/>
            <a:rect l="l" t="t" r="r" b="b"/>
            <a:pathLst>
              <a:path w="1024889" h="464819">
                <a:moveTo>
                  <a:pt x="0" y="464400"/>
                </a:moveTo>
                <a:lnTo>
                  <a:pt x="1024826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2" name="object 132"/>
          <p:cNvSpPr/>
          <p:nvPr/>
        </p:nvSpPr>
        <p:spPr>
          <a:xfrm>
            <a:off x="2899432" y="973522"/>
            <a:ext cx="231775" cy="422275"/>
          </a:xfrm>
          <a:custGeom>
            <a:avLst/>
            <a:gdLst/>
            <a:ahLst/>
            <a:cxnLst/>
            <a:rect l="l" t="t" r="r" b="b"/>
            <a:pathLst>
              <a:path w="231775" h="422275">
                <a:moveTo>
                  <a:pt x="231228" y="421817"/>
                </a:moveTo>
                <a:lnTo>
                  <a:pt x="0" y="0"/>
                </a:lnTo>
              </a:path>
            </a:pathLst>
          </a:custGeom>
          <a:ln w="17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3" name="object 133"/>
          <p:cNvSpPr/>
          <p:nvPr/>
        </p:nvSpPr>
        <p:spPr>
          <a:xfrm>
            <a:off x="3169561" y="980101"/>
            <a:ext cx="96520" cy="413384"/>
          </a:xfrm>
          <a:custGeom>
            <a:avLst/>
            <a:gdLst/>
            <a:ahLst/>
            <a:cxnLst/>
            <a:rect l="l" t="t" r="r" b="b"/>
            <a:pathLst>
              <a:path w="96519" h="413384">
                <a:moveTo>
                  <a:pt x="0" y="412800"/>
                </a:moveTo>
                <a:lnTo>
                  <a:pt x="96367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4" name="object 134"/>
          <p:cNvSpPr/>
          <p:nvPr/>
        </p:nvSpPr>
        <p:spPr>
          <a:xfrm>
            <a:off x="2911586" y="964188"/>
            <a:ext cx="458470" cy="438784"/>
          </a:xfrm>
          <a:custGeom>
            <a:avLst/>
            <a:gdLst/>
            <a:ahLst/>
            <a:cxnLst/>
            <a:rect l="l" t="t" r="r" b="b"/>
            <a:pathLst>
              <a:path w="458470" h="438784">
                <a:moveTo>
                  <a:pt x="458114" y="438340"/>
                </a:moveTo>
                <a:lnTo>
                  <a:pt x="0" y="0"/>
                </a:lnTo>
              </a:path>
            </a:pathLst>
          </a:custGeom>
          <a:ln w="17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5" name="object 135"/>
          <p:cNvSpPr/>
          <p:nvPr/>
        </p:nvSpPr>
        <p:spPr>
          <a:xfrm>
            <a:off x="3439702" y="973878"/>
            <a:ext cx="233679" cy="423545"/>
          </a:xfrm>
          <a:custGeom>
            <a:avLst/>
            <a:gdLst/>
            <a:ahLst/>
            <a:cxnLst/>
            <a:rect l="l" t="t" r="r" b="b"/>
            <a:pathLst>
              <a:path w="233679" h="423544">
                <a:moveTo>
                  <a:pt x="0" y="423087"/>
                </a:moveTo>
                <a:lnTo>
                  <a:pt x="233413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6" name="object 136"/>
          <p:cNvSpPr/>
          <p:nvPr/>
        </p:nvSpPr>
        <p:spPr>
          <a:xfrm>
            <a:off x="2917872" y="956098"/>
            <a:ext cx="723900" cy="453390"/>
          </a:xfrm>
          <a:custGeom>
            <a:avLst/>
            <a:gdLst/>
            <a:ahLst/>
            <a:cxnLst/>
            <a:rect l="l" t="t" r="r" b="b"/>
            <a:pathLst>
              <a:path w="723900" h="453390">
                <a:moveTo>
                  <a:pt x="723773" y="453047"/>
                </a:moveTo>
                <a:lnTo>
                  <a:pt x="0" y="0"/>
                </a:lnTo>
              </a:path>
            </a:pathLst>
          </a:custGeom>
          <a:ln w="17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7" name="object 137"/>
          <p:cNvSpPr/>
          <p:nvPr/>
        </p:nvSpPr>
        <p:spPr>
          <a:xfrm>
            <a:off x="3726621" y="972824"/>
            <a:ext cx="259079" cy="424815"/>
          </a:xfrm>
          <a:custGeom>
            <a:avLst/>
            <a:gdLst/>
            <a:ahLst/>
            <a:cxnLst/>
            <a:rect l="l" t="t" r="r" b="b"/>
            <a:pathLst>
              <a:path w="259079" h="424815">
                <a:moveTo>
                  <a:pt x="0" y="424700"/>
                </a:moveTo>
                <a:lnTo>
                  <a:pt x="258610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8" name="object 138"/>
          <p:cNvSpPr/>
          <p:nvPr/>
        </p:nvSpPr>
        <p:spPr>
          <a:xfrm>
            <a:off x="3320970" y="959654"/>
            <a:ext cx="636270" cy="446405"/>
          </a:xfrm>
          <a:custGeom>
            <a:avLst/>
            <a:gdLst/>
            <a:ahLst/>
            <a:cxnLst/>
            <a:rect l="l" t="t" r="r" b="b"/>
            <a:pathLst>
              <a:path w="636270" h="446405">
                <a:moveTo>
                  <a:pt x="635901" y="446227"/>
                </a:moveTo>
                <a:lnTo>
                  <a:pt x="0" y="0"/>
                </a:lnTo>
              </a:path>
            </a:pathLst>
          </a:custGeom>
          <a:ln w="17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9" name="object 139"/>
          <p:cNvSpPr/>
          <p:nvPr/>
        </p:nvSpPr>
        <p:spPr>
          <a:xfrm>
            <a:off x="3724132" y="972836"/>
            <a:ext cx="258445" cy="423545"/>
          </a:xfrm>
          <a:custGeom>
            <a:avLst/>
            <a:gdLst/>
            <a:ahLst/>
            <a:cxnLst/>
            <a:rect l="l" t="t" r="r" b="b"/>
            <a:pathLst>
              <a:path w="258445" h="423544">
                <a:moveTo>
                  <a:pt x="258000" y="423024"/>
                </a:moveTo>
                <a:lnTo>
                  <a:pt x="0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0" name="object 140"/>
          <p:cNvSpPr/>
          <p:nvPr/>
        </p:nvSpPr>
        <p:spPr>
          <a:xfrm>
            <a:off x="3325009" y="953202"/>
            <a:ext cx="909319" cy="459105"/>
          </a:xfrm>
          <a:custGeom>
            <a:avLst/>
            <a:gdLst/>
            <a:ahLst/>
            <a:cxnLst/>
            <a:rect l="l" t="t" r="r" b="b"/>
            <a:pathLst>
              <a:path w="909320" h="459105">
                <a:moveTo>
                  <a:pt x="908761" y="458927"/>
                </a:moveTo>
                <a:lnTo>
                  <a:pt x="0" y="0"/>
                </a:lnTo>
              </a:path>
            </a:pathLst>
          </a:custGeom>
          <a:ln w="17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1" name="object 141"/>
          <p:cNvSpPr/>
          <p:nvPr/>
        </p:nvSpPr>
        <p:spPr>
          <a:xfrm>
            <a:off x="4036311" y="973789"/>
            <a:ext cx="234315" cy="421640"/>
          </a:xfrm>
          <a:custGeom>
            <a:avLst/>
            <a:gdLst/>
            <a:ahLst/>
            <a:cxnLst/>
            <a:rect l="l" t="t" r="r" b="b"/>
            <a:pathLst>
              <a:path w="234314" h="421640">
                <a:moveTo>
                  <a:pt x="234073" y="421525"/>
                </a:moveTo>
                <a:lnTo>
                  <a:pt x="0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2" name="object 142"/>
          <p:cNvSpPr/>
          <p:nvPr/>
        </p:nvSpPr>
        <p:spPr>
          <a:xfrm>
            <a:off x="3742089" y="956060"/>
            <a:ext cx="756920" cy="453390"/>
          </a:xfrm>
          <a:custGeom>
            <a:avLst/>
            <a:gdLst/>
            <a:ahLst/>
            <a:cxnLst/>
            <a:rect l="l" t="t" r="r" b="b"/>
            <a:pathLst>
              <a:path w="756920" h="453390">
                <a:moveTo>
                  <a:pt x="756361" y="453377"/>
                </a:moveTo>
                <a:lnTo>
                  <a:pt x="0" y="0"/>
                </a:lnTo>
              </a:path>
            </a:pathLst>
          </a:custGeom>
          <a:ln w="17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3" name="object 143"/>
          <p:cNvSpPr/>
          <p:nvPr/>
        </p:nvSpPr>
        <p:spPr>
          <a:xfrm>
            <a:off x="4048985" y="964658"/>
            <a:ext cx="463550" cy="438150"/>
          </a:xfrm>
          <a:custGeom>
            <a:avLst/>
            <a:gdLst/>
            <a:ahLst/>
            <a:cxnLst/>
            <a:rect l="l" t="t" r="r" b="b"/>
            <a:pathLst>
              <a:path w="463550" h="438150">
                <a:moveTo>
                  <a:pt x="463321" y="437692"/>
                </a:moveTo>
                <a:lnTo>
                  <a:pt x="0" y="0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4" name="object 144"/>
          <p:cNvSpPr/>
          <p:nvPr/>
        </p:nvSpPr>
        <p:spPr>
          <a:xfrm>
            <a:off x="2603928" y="438979"/>
            <a:ext cx="645795" cy="462280"/>
          </a:xfrm>
          <a:custGeom>
            <a:avLst/>
            <a:gdLst/>
            <a:ahLst/>
            <a:cxnLst/>
            <a:rect l="l" t="t" r="r" b="b"/>
            <a:pathLst>
              <a:path w="645794" h="462280">
                <a:moveTo>
                  <a:pt x="0" y="461873"/>
                </a:moveTo>
                <a:lnTo>
                  <a:pt x="645718" y="0"/>
                </a:lnTo>
              </a:path>
            </a:pathLst>
          </a:custGeom>
          <a:ln w="17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5" name="object 145"/>
          <p:cNvSpPr/>
          <p:nvPr/>
        </p:nvSpPr>
        <p:spPr>
          <a:xfrm>
            <a:off x="2906569" y="450498"/>
            <a:ext cx="349885" cy="440055"/>
          </a:xfrm>
          <a:custGeom>
            <a:avLst/>
            <a:gdLst/>
            <a:ahLst/>
            <a:cxnLst/>
            <a:rect l="l" t="t" r="r" b="b"/>
            <a:pathLst>
              <a:path w="349885" h="440055">
                <a:moveTo>
                  <a:pt x="0" y="439547"/>
                </a:moveTo>
                <a:lnTo>
                  <a:pt x="349669" y="0"/>
                </a:lnTo>
              </a:path>
            </a:pathLst>
          </a:custGeom>
          <a:ln w="17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6" name="object 146"/>
          <p:cNvSpPr/>
          <p:nvPr/>
        </p:nvSpPr>
        <p:spPr>
          <a:xfrm>
            <a:off x="3278628" y="466881"/>
            <a:ext cx="6985" cy="410845"/>
          </a:xfrm>
          <a:custGeom>
            <a:avLst/>
            <a:gdLst/>
            <a:ahLst/>
            <a:cxnLst/>
            <a:rect l="l" t="t" r="r" b="b"/>
            <a:pathLst>
              <a:path w="6985" h="410844">
                <a:moveTo>
                  <a:pt x="0" y="410400"/>
                </a:moveTo>
                <a:lnTo>
                  <a:pt x="6680" y="0"/>
                </a:lnTo>
              </a:path>
            </a:pathLst>
          </a:custGeom>
          <a:ln w="17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7" name="object 147"/>
          <p:cNvSpPr/>
          <p:nvPr/>
        </p:nvSpPr>
        <p:spPr>
          <a:xfrm>
            <a:off x="3316170" y="450473"/>
            <a:ext cx="349885" cy="439420"/>
          </a:xfrm>
          <a:custGeom>
            <a:avLst/>
            <a:gdLst/>
            <a:ahLst/>
            <a:cxnLst/>
            <a:rect l="l" t="t" r="r" b="b"/>
            <a:pathLst>
              <a:path w="349885" h="439419">
                <a:moveTo>
                  <a:pt x="349643" y="438975"/>
                </a:moveTo>
                <a:lnTo>
                  <a:pt x="0" y="0"/>
                </a:lnTo>
              </a:path>
            </a:pathLst>
          </a:custGeom>
          <a:ln w="17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8" name="object 148"/>
          <p:cNvSpPr/>
          <p:nvPr/>
        </p:nvSpPr>
        <p:spPr>
          <a:xfrm>
            <a:off x="3322786" y="438890"/>
            <a:ext cx="647065" cy="461009"/>
          </a:xfrm>
          <a:custGeom>
            <a:avLst/>
            <a:gdLst/>
            <a:ahLst/>
            <a:cxnLst/>
            <a:rect l="l" t="t" r="r" b="b"/>
            <a:pathLst>
              <a:path w="647064" h="461009">
                <a:moveTo>
                  <a:pt x="646849" y="460590"/>
                </a:moveTo>
                <a:lnTo>
                  <a:pt x="0" y="0"/>
                </a:lnTo>
              </a:path>
            </a:pathLst>
          </a:custGeom>
          <a:ln w="17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9" name="object 149"/>
          <p:cNvSpPr/>
          <p:nvPr/>
        </p:nvSpPr>
        <p:spPr>
          <a:xfrm>
            <a:off x="-152" y="3348761"/>
            <a:ext cx="4608093" cy="108204"/>
          </a:xfrm>
          <a:prstGeom prst="rect">
            <a:avLst/>
          </a:prstGeom>
          <a:blipFill>
            <a:blip r:embed="rId2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0" name="object 15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</a:pPr>
            <a:r>
              <a:rPr spc="-5" dirty="0"/>
              <a:t>Zaki &amp; Meira </a:t>
            </a:r>
            <a:r>
              <a:rPr spc="-10" dirty="0"/>
              <a:t>Jr. </a:t>
            </a:r>
            <a:r>
              <a:rPr spc="-5" dirty="0"/>
              <a:t>(RPI and</a:t>
            </a:r>
            <a:r>
              <a:rPr spc="-35" dirty="0"/>
              <a:t> </a:t>
            </a:r>
            <a:r>
              <a:rPr spc="-5" dirty="0"/>
              <a:t>UFMG)</a:t>
            </a:r>
          </a:p>
        </p:txBody>
      </p:sp>
      <p:sp>
        <p:nvSpPr>
          <p:cNvPr id="151" name="object 1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</a:pPr>
            <a:r>
              <a:rPr spc="-5" dirty="0"/>
              <a:t>Data Mining and</a:t>
            </a:r>
            <a:r>
              <a:rPr spc="-55" dirty="0"/>
              <a:t> </a:t>
            </a:r>
            <a:r>
              <a:rPr spc="-5" dirty="0"/>
              <a:t>Analysis</a:t>
            </a:r>
          </a:p>
        </p:txBody>
      </p:sp>
      <p:sp>
        <p:nvSpPr>
          <p:cNvPr id="152" name="object 1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  <a:tabLst>
                <a:tab pos="883919" algn="l"/>
              </a:tabLst>
            </a:pPr>
            <a:r>
              <a:rPr spc="-5" dirty="0"/>
              <a:t>Chapter 8:</a:t>
            </a:r>
            <a:r>
              <a:rPr spc="50" dirty="0"/>
              <a:t> </a:t>
            </a:r>
            <a:r>
              <a:rPr spc="-5" dirty="0"/>
              <a:t>Itemset</a:t>
            </a:r>
            <a:r>
              <a:rPr spc="-25" dirty="0"/>
              <a:t> </a:t>
            </a:r>
            <a:r>
              <a:rPr spc="-5" dirty="0"/>
              <a:t>Mining	</a:t>
            </a:r>
            <a:fld id="{81D60167-4931-47E6-BA6A-407CBD079E47}" type="slidenum">
              <a:rPr spc="-5" dirty="0"/>
              <a:t>19</a:t>
            </a:fld>
            <a:r>
              <a:rPr spc="-5" dirty="0"/>
              <a:t> /</a:t>
            </a:r>
            <a:r>
              <a:rPr spc="-60" dirty="0"/>
              <a:t> </a:t>
            </a:r>
            <a:r>
              <a:rPr spc="-5" dirty="0"/>
              <a:t>32</a:t>
            </a:r>
          </a:p>
        </p:txBody>
      </p:sp>
      <p:pic>
        <p:nvPicPr>
          <p:cNvPr id="153" name="圖片 152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23" y="2725059"/>
            <a:ext cx="2813694" cy="603243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5652" y="206375"/>
            <a:ext cx="1979198" cy="1633989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23" y="51191"/>
            <a:ext cx="2342737" cy="77851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82" y="877970"/>
            <a:ext cx="2276268" cy="255282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1927" y="1958975"/>
            <a:ext cx="1982924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7726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5502" y="46276"/>
            <a:ext cx="4419094" cy="215444"/>
          </a:xfrm>
        </p:spPr>
        <p:txBody>
          <a:bodyPr/>
          <a:lstStyle/>
          <a:p>
            <a:r>
              <a:rPr lang="en-US" altLang="zh-TW" dirty="0" smtClean="0"/>
              <a:t>Concept</a:t>
            </a:r>
            <a:endParaRPr lang="zh-TW" altLang="en-US" dirty="0"/>
          </a:p>
        </p:txBody>
      </p:sp>
      <p:pic>
        <p:nvPicPr>
          <p:cNvPr id="1026" name="Picture 2" descr="Order in which the nodes get expand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1449" y="1196975"/>
            <a:ext cx="2024063" cy="12954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rder in which the nodes get expand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08237" y="1196975"/>
            <a:ext cx="2030413" cy="129946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624987" y="882533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Depth-first search</a:t>
            </a:r>
            <a:endParaRPr lang="en-US" altLang="zh-TW" sz="1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0484" y="882534"/>
            <a:ext cx="1745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Breadth-first search</a:t>
            </a:r>
            <a:endParaRPr lang="en-US" altLang="zh-TW" sz="1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43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02" y="46276"/>
            <a:ext cx="17976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Brute </a:t>
            </a:r>
            <a:r>
              <a:rPr spc="0" dirty="0"/>
              <a:t>Force</a:t>
            </a:r>
            <a:r>
              <a:rPr spc="-55" dirty="0"/>
              <a:t> </a:t>
            </a:r>
            <a:r>
              <a:rPr spc="10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253998" y="721639"/>
                <a:ext cx="2588895" cy="627736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ts val="1195"/>
                  </a:lnSpc>
                </a:pPr>
                <a:r>
                  <a:rPr lang="en-US" sz="700" b="1" spc="-5" dirty="0">
                    <a:latin typeface="Arial"/>
                    <a:cs typeface="Arial"/>
                  </a:rPr>
                  <a:t>1 </a:t>
                </a:r>
                <a14:m>
                  <m:oMath xmlns:m="http://schemas.openxmlformats.org/officeDocument/2006/math">
                    <m:r>
                      <a:rPr lang="en-US" altLang="zh-TW" sz="1000" i="1" spc="5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ℱ</m:t>
                    </m:r>
                    <m:r>
                      <a:rPr lang="en-US" altLang="zh-TW" sz="1000" i="1" spc="50" dirty="0">
                        <a:latin typeface="Cambria Math" panose="02040503050406030204" pitchFamily="18" charset="0"/>
                        <a:cs typeface="Lucida Sans Unicode"/>
                      </a:rPr>
                      <m:t>←</m:t>
                    </m:r>
                    <m:r>
                      <a:rPr lang="en-US" altLang="zh-TW" sz="1000" i="1" spc="-480" dirty="0">
                        <a:latin typeface="Cambria Math" panose="02040503050406030204" pitchFamily="18" charset="0"/>
                        <a:cs typeface="Lucida Sans Unicode"/>
                      </a:rPr>
                      <m:t>∅</m:t>
                    </m:r>
                    <m:r>
                      <a:rPr lang="en-US" altLang="zh-TW" sz="1000" i="1" spc="-40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</m:oMath>
                </a14:m>
                <a:r>
                  <a:rPr lang="en-US" sz="1000" spc="-5" dirty="0">
                    <a:latin typeface="Courier New"/>
                    <a:cs typeface="Courier New"/>
                  </a:rPr>
                  <a:t> // set of frequent</a:t>
                </a:r>
                <a:r>
                  <a:rPr lang="en-US" sz="1000" spc="-355" dirty="0">
                    <a:latin typeface="Courier New"/>
                    <a:cs typeface="Courier New"/>
                  </a:rPr>
                  <a:t> </a:t>
                </a:r>
                <a:r>
                  <a:rPr lang="en-US" sz="1000" spc="-5" dirty="0">
                    <a:latin typeface="Courier New"/>
                    <a:cs typeface="Courier New"/>
                  </a:rPr>
                  <a:t>itemsets</a:t>
                </a:r>
                <a:endParaRPr lang="en-US" sz="1000" dirty="0">
                  <a:latin typeface="Courier New"/>
                  <a:cs typeface="Courier New"/>
                </a:endParaRPr>
              </a:p>
              <a:p>
                <a:pPr marL="12700">
                  <a:lnSpc>
                    <a:spcPts val="1195"/>
                  </a:lnSpc>
                </a:pPr>
                <a:r>
                  <a:rPr lang="en-US" sz="700" b="1" spc="-5" dirty="0">
                    <a:latin typeface="Arial"/>
                    <a:cs typeface="Arial"/>
                  </a:rPr>
                  <a:t>2 </a:t>
                </a:r>
                <a:r>
                  <a:rPr lang="en-US" sz="1000" b="1" spc="-10" dirty="0">
                    <a:latin typeface="Arial"/>
                    <a:cs typeface="Arial"/>
                  </a:rPr>
                  <a:t>foreach </a:t>
                </a:r>
                <a14:m>
                  <m:oMath xmlns:m="http://schemas.openxmlformats.org/officeDocument/2006/math">
                    <m:r>
                      <a:rPr lang="en-US" altLang="zh-TW" sz="1000" i="1" spc="-5" dirty="0" smtClean="0">
                        <a:latin typeface="Cambria Math" panose="02040503050406030204" pitchFamily="18" charset="0"/>
                        <a:cs typeface="Arial"/>
                      </a:rPr>
                      <m:t>𝑋</m:t>
                    </m:r>
                    <m:r>
                      <a:rPr lang="en-US" altLang="zh-TW" sz="1000" i="1" spc="-25" dirty="0">
                        <a:latin typeface="Cambria Math" panose="02040503050406030204" pitchFamily="18" charset="0"/>
                        <a:cs typeface="Lucida Sans Unicode"/>
                      </a:rPr>
                      <m:t>⊆</m:t>
                    </m:r>
                    <m:r>
                      <a:rPr lang="en-US" altLang="zh-TW" sz="1000" i="1" spc="250" dirty="0" smtClean="0">
                        <a:latin typeface="Cambria Math" panose="02040503050406030204" pitchFamily="18" charset="0"/>
                        <a:cs typeface="Lucida Sans Unicode"/>
                      </a:rPr>
                      <m:t>𝔩</m:t>
                    </m:r>
                    <m:r>
                      <a:rPr lang="en-US" altLang="zh-TW" sz="1000" i="1" spc="-200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</m:oMath>
                </a14:m>
                <a:r>
                  <a:rPr lang="en-US" sz="1000" b="1" spc="-5" dirty="0">
                    <a:latin typeface="Arial"/>
                    <a:cs typeface="Arial"/>
                  </a:rPr>
                  <a:t>do</a:t>
                </a:r>
                <a:endParaRPr lang="en-US" sz="1000" dirty="0">
                  <a:latin typeface="Arial"/>
                  <a:cs typeface="Arial"/>
                </a:endParaRPr>
              </a:p>
              <a:p>
                <a:pPr marL="12700">
                  <a:lnSpc>
                    <a:spcPts val="1195"/>
                  </a:lnSpc>
                  <a:tabLst>
                    <a:tab pos="320040" algn="l"/>
                  </a:tabLst>
                </a:pPr>
                <a:r>
                  <a:rPr lang="en-US" sz="700" b="1" spc="-5" dirty="0">
                    <a:latin typeface="Arial"/>
                    <a:cs typeface="Arial"/>
                  </a:rPr>
                  <a:t>3	</a:t>
                </a:r>
                <a:r>
                  <a:rPr lang="en-US" sz="1000" i="1" spc="5" dirty="0">
                    <a:latin typeface="Arial"/>
                    <a:cs typeface="Arial"/>
                  </a:rPr>
                  <a:t>sup</a:t>
                </a:r>
                <a:r>
                  <a:rPr lang="en-US" sz="1000" spc="5" dirty="0">
                    <a:latin typeface="Lucida Sans Unicode"/>
                    <a:cs typeface="Lucida Sans Unicode"/>
                  </a:rPr>
                  <a:t>(</a:t>
                </a:r>
                <a:r>
                  <a:rPr lang="en-US" sz="1000" i="1" spc="5" dirty="0">
                    <a:latin typeface="Arial"/>
                    <a:cs typeface="Arial"/>
                  </a:rPr>
                  <a:t>X</a:t>
                </a:r>
                <a:r>
                  <a:rPr lang="en-US" sz="1000" i="1" spc="-165" dirty="0">
                    <a:latin typeface="Arial"/>
                    <a:cs typeface="Arial"/>
                  </a:rPr>
                  <a:t> </a:t>
                </a:r>
                <a:r>
                  <a:rPr lang="en-US" sz="1000" spc="55" dirty="0">
                    <a:latin typeface="Lucida Sans Unicode"/>
                    <a:cs typeface="Lucida Sans Unicode"/>
                  </a:rPr>
                  <a:t>)</a:t>
                </a:r>
                <a:r>
                  <a:rPr lang="en-US" sz="1000" spc="-35" dirty="0">
                    <a:latin typeface="Lucida Sans Unicode"/>
                    <a:cs typeface="Lucida Sans Unicode"/>
                  </a:rPr>
                  <a:t> </a:t>
                </a:r>
                <a:r>
                  <a:rPr lang="en-US" sz="1000" spc="50" dirty="0">
                    <a:latin typeface="Lucida Sans Unicode"/>
                    <a:cs typeface="Lucida Sans Unicode"/>
                  </a:rPr>
                  <a:t>←</a:t>
                </a:r>
                <a:r>
                  <a:rPr lang="en-US" sz="1000" spc="-20" dirty="0">
                    <a:latin typeface="Lucida Sans Unicode"/>
                    <a:cs typeface="Lucida Sans Unicode"/>
                  </a:rPr>
                  <a:t> </a:t>
                </a:r>
                <a:r>
                  <a:rPr lang="en-US" sz="1000" spc="25" dirty="0">
                    <a:latin typeface="Arial"/>
                    <a:cs typeface="Arial"/>
                  </a:rPr>
                  <a:t>C</a:t>
                </a:r>
                <a:r>
                  <a:rPr lang="en-US" sz="800" spc="25" dirty="0">
                    <a:latin typeface="Arial"/>
                    <a:cs typeface="Arial"/>
                  </a:rPr>
                  <a:t>OMPUTE</a:t>
                </a:r>
                <a:r>
                  <a:rPr lang="en-US" sz="1000" spc="25" dirty="0">
                    <a:latin typeface="Arial"/>
                    <a:cs typeface="Arial"/>
                  </a:rPr>
                  <a:t>S</a:t>
                </a:r>
                <a:r>
                  <a:rPr lang="en-US" sz="800" spc="25" dirty="0">
                    <a:latin typeface="Arial"/>
                    <a:cs typeface="Arial"/>
                  </a:rPr>
                  <a:t>UPPORT</a:t>
                </a:r>
                <a:r>
                  <a:rPr lang="en-US" sz="800" spc="100" dirty="0">
                    <a:latin typeface="Arial"/>
                    <a:cs typeface="Arial"/>
                  </a:rPr>
                  <a:t> </a:t>
                </a:r>
                <a:r>
                  <a:rPr lang="en-US" sz="1000" spc="-5" dirty="0">
                    <a:latin typeface="Arial"/>
                    <a:cs typeface="Arial"/>
                  </a:rPr>
                  <a:t>(</a:t>
                </a:r>
                <a:r>
                  <a:rPr lang="en-US" sz="1000" i="1" spc="-5" dirty="0">
                    <a:latin typeface="Arial"/>
                    <a:cs typeface="Arial"/>
                  </a:rPr>
                  <a:t>X</a:t>
                </a:r>
                <a:r>
                  <a:rPr lang="en-US" sz="1000" i="1" spc="-165" dirty="0">
                    <a:latin typeface="Arial"/>
                    <a:cs typeface="Arial"/>
                  </a:rPr>
                  <a:t> </a:t>
                </a:r>
                <a:r>
                  <a:rPr lang="en-US" sz="1000" spc="-45" dirty="0">
                    <a:latin typeface="Lucida Sans Unicode"/>
                    <a:cs typeface="Lucida Sans Unicode"/>
                  </a:rPr>
                  <a:t>,</a:t>
                </a:r>
                <a:r>
                  <a:rPr lang="en-US" sz="1000" spc="-150" dirty="0">
                    <a:latin typeface="Lucida Sans Unicode"/>
                    <a:cs typeface="Lucida Sans Unicode"/>
                  </a:rPr>
                  <a:t> </a:t>
                </a:r>
                <a:r>
                  <a:rPr lang="en-US" sz="1000" b="1" spc="-5" dirty="0">
                    <a:latin typeface="Arial"/>
                    <a:cs typeface="Arial"/>
                  </a:rPr>
                  <a:t>D</a:t>
                </a:r>
                <a:r>
                  <a:rPr lang="en-US" sz="1000" spc="-5" dirty="0">
                    <a:latin typeface="Arial"/>
                    <a:cs typeface="Arial"/>
                  </a:rPr>
                  <a:t>)</a:t>
                </a:r>
                <a:endParaRPr lang="en-US" sz="1000" dirty="0">
                  <a:latin typeface="Arial"/>
                  <a:cs typeface="Arial"/>
                </a:endParaRPr>
              </a:p>
              <a:p>
                <a:pPr marL="12700">
                  <a:lnSpc>
                    <a:spcPts val="1195"/>
                  </a:lnSpc>
                  <a:tabLst>
                    <a:tab pos="320040" algn="l"/>
                  </a:tabLst>
                </a:pPr>
                <a:r>
                  <a:rPr lang="en-US" sz="700" b="1" spc="-5" dirty="0">
                    <a:latin typeface="Arial"/>
                    <a:cs typeface="Arial"/>
                  </a:rPr>
                  <a:t>4	</a:t>
                </a:r>
                <a:r>
                  <a:rPr lang="en-US" sz="1000" b="1" spc="-5" dirty="0">
                    <a:latin typeface="Arial"/>
                    <a:cs typeface="Arial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i="1" spc="5" dirty="0" smtClean="0">
                        <a:latin typeface="Cambria Math" panose="02040503050406030204" pitchFamily="18" charset="0"/>
                        <a:cs typeface="Arial"/>
                      </a:rPr>
                      <m:t>sup</m:t>
                    </m:r>
                    <m:r>
                      <a:rPr lang="en-US" sz="1000" i="1" spc="5" dirty="0" smtClean="0">
                        <a:latin typeface="Cambria Math" panose="02040503050406030204" pitchFamily="18" charset="0"/>
                        <a:cs typeface="Arial"/>
                      </a:rPr>
                      <m:t>⁡(</m:t>
                    </m:r>
                    <m:r>
                      <a:rPr lang="en-US" sz="1000" i="1" spc="5" dirty="0">
                        <a:latin typeface="Cambria Math" panose="02040503050406030204" pitchFamily="18" charset="0"/>
                        <a:cs typeface="Arial"/>
                      </a:rPr>
                      <m:t>𝑋</m:t>
                    </m:r>
                    <m:r>
                      <a:rPr lang="en-US" sz="1000" i="1" spc="5" dirty="0">
                        <a:latin typeface="Cambria Math" panose="02040503050406030204" pitchFamily="18" charset="0"/>
                        <a:cs typeface="Arial"/>
                      </a:rPr>
                      <m:t> ) ≥ </m:t>
                    </m:r>
                    <m:r>
                      <a:rPr lang="en-US" sz="1000" i="1" spc="-10" dirty="0" err="1">
                        <a:latin typeface="Cambria Math" panose="02040503050406030204" pitchFamily="18" charset="0"/>
                        <a:cs typeface="Arial"/>
                      </a:rPr>
                      <m:t>𝑚𝑖𝑛𝑠𝑢𝑝</m:t>
                    </m:r>
                    <m:r>
                      <a:rPr lang="en-US" sz="1000" i="1" spc="-10" dirty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1000" b="1" spc="-5" dirty="0">
                    <a:latin typeface="Arial"/>
                    <a:cs typeface="Arial"/>
                  </a:rPr>
                  <a:t>then</a:t>
                </a:r>
                <a:endParaRPr sz="10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98" y="721639"/>
                <a:ext cx="2588895" cy="627736"/>
              </a:xfrm>
              <a:prstGeom prst="rect">
                <a:avLst/>
              </a:prstGeom>
              <a:blipFill>
                <a:blip r:embed="rId3"/>
                <a:stretch>
                  <a:fillRect l="-1463" t="-4000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 txBox="1"/>
          <p:nvPr/>
        </p:nvSpPr>
        <p:spPr>
          <a:xfrm>
            <a:off x="253996" y="1398729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 dirty="0">
                <a:latin typeface="Arial"/>
                <a:cs typeface="Arial"/>
              </a:rPr>
              <a:t>5</a:t>
            </a:r>
            <a:endParaRPr sz="7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8"/>
              <p:cNvSpPr txBox="1"/>
              <p:nvPr/>
            </p:nvSpPr>
            <p:spPr>
              <a:xfrm>
                <a:off x="253998" y="1536984"/>
                <a:ext cx="1656714" cy="934230"/>
              </a:xfrm>
              <a:prstGeom prst="rect">
                <a:avLst/>
              </a:prstGeom>
            </p:spPr>
            <p:txBody>
              <a:bodyPr vert="horz" wrap="square" lIns="0" tIns="8699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685"/>
                  </a:spcBef>
                </a:pPr>
                <a:r>
                  <a:rPr lang="en-US" sz="700" b="1" spc="-5" dirty="0">
                    <a:latin typeface="Arial"/>
                    <a:cs typeface="Arial"/>
                  </a:rPr>
                  <a:t>6 </a:t>
                </a:r>
                <a:r>
                  <a:rPr lang="en-US" sz="1000" b="1" spc="-5" dirty="0">
                    <a:latin typeface="Arial"/>
                    <a:cs typeface="Arial"/>
                  </a:rPr>
                  <a:t>return</a:t>
                </a:r>
                <a:r>
                  <a:rPr lang="en-US" sz="1000" b="1" spc="-8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i="1" spc="17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ℱ</m:t>
                    </m:r>
                  </m:oMath>
                </a14:m>
                <a:endParaRPr lang="en-US" sz="1000" dirty="0">
                  <a:latin typeface="Lucida Sans Unicode"/>
                  <a:cs typeface="Lucida Sans Unicode"/>
                </a:endParaRPr>
              </a:p>
              <a:p>
                <a:pPr marL="128270">
                  <a:lnSpc>
                    <a:spcPts val="1195"/>
                  </a:lnSpc>
                  <a:spcBef>
                    <a:spcPts val="585"/>
                  </a:spcBef>
                </a:pPr>
                <a:r>
                  <a:rPr lang="en-US" sz="1000" b="1" spc="25" dirty="0">
                    <a:latin typeface="Arial"/>
                    <a:cs typeface="Arial"/>
                  </a:rPr>
                  <a:t>C</a:t>
                </a:r>
                <a:r>
                  <a:rPr lang="en-US" sz="800" b="1" spc="25" dirty="0">
                    <a:latin typeface="Arial"/>
                    <a:cs typeface="Arial"/>
                  </a:rPr>
                  <a:t>OMPUTE</a:t>
                </a:r>
                <a:r>
                  <a:rPr lang="en-US" sz="1000" b="1" spc="25" dirty="0">
                    <a:latin typeface="Arial"/>
                    <a:cs typeface="Arial"/>
                  </a:rPr>
                  <a:t>S</a:t>
                </a:r>
                <a:r>
                  <a:rPr lang="en-US" sz="800" b="1" spc="25" dirty="0">
                    <a:latin typeface="Arial"/>
                    <a:cs typeface="Arial"/>
                  </a:rPr>
                  <a:t>UPPORT </a:t>
                </a:r>
                <a:r>
                  <a:rPr lang="en-US" sz="1000" b="1" spc="-5" dirty="0">
                    <a:latin typeface="Arial"/>
                    <a:cs typeface="Arial"/>
                  </a:rPr>
                  <a:t>(</a:t>
                </a:r>
                <a:r>
                  <a:rPr lang="en-US" sz="1000" i="1" spc="-5" dirty="0">
                    <a:latin typeface="Arial"/>
                    <a:cs typeface="Arial"/>
                  </a:rPr>
                  <a:t>X </a:t>
                </a:r>
                <a:r>
                  <a:rPr lang="en-US" sz="1000" spc="-45" dirty="0">
                    <a:latin typeface="Lucida Sans Unicode"/>
                    <a:cs typeface="Lucida Sans Unicode"/>
                  </a:rPr>
                  <a:t>,</a:t>
                </a:r>
                <a:r>
                  <a:rPr lang="en-US" sz="1000" spc="-229" dirty="0">
                    <a:latin typeface="Lucida Sans Unicode"/>
                    <a:cs typeface="Lucida Sans Unicode"/>
                  </a:rPr>
                  <a:t> </a:t>
                </a:r>
                <a:r>
                  <a:rPr lang="en-US" sz="1000" b="1" spc="-5" dirty="0">
                    <a:latin typeface="Arial"/>
                    <a:cs typeface="Arial"/>
                  </a:rPr>
                  <a:t>D)</a:t>
                </a:r>
                <a:r>
                  <a:rPr lang="en-US" sz="1000" spc="-5" dirty="0">
                    <a:latin typeface="Arial"/>
                    <a:cs typeface="Arial"/>
                  </a:rPr>
                  <a:t>:</a:t>
                </a:r>
                <a:endParaRPr lang="en-US" sz="1000" dirty="0">
                  <a:latin typeface="Arial"/>
                  <a:cs typeface="Arial"/>
                </a:endParaRPr>
              </a:p>
              <a:p>
                <a:pPr marL="12700">
                  <a:lnSpc>
                    <a:spcPts val="1195"/>
                  </a:lnSpc>
                </a:pPr>
                <a:r>
                  <a:rPr lang="en-US" sz="700" b="1" spc="-5" dirty="0" smtClean="0">
                    <a:latin typeface="Arial"/>
                    <a:cs typeface="Arial"/>
                  </a:rPr>
                  <a:t>7 </a:t>
                </a:r>
                <a:r>
                  <a:rPr lang="en-US" sz="1000" i="1" spc="5" dirty="0">
                    <a:latin typeface="Arial"/>
                    <a:cs typeface="Arial"/>
                  </a:rPr>
                  <a:t>sup</a:t>
                </a:r>
                <a:r>
                  <a:rPr lang="en-US" sz="1000" spc="5" dirty="0">
                    <a:latin typeface="Lucida Sans Unicode"/>
                    <a:cs typeface="Lucida Sans Unicode"/>
                  </a:rPr>
                  <a:t>(</a:t>
                </a:r>
                <a:r>
                  <a:rPr lang="en-US" sz="1000" i="1" spc="5" dirty="0">
                    <a:latin typeface="Arial"/>
                    <a:cs typeface="Arial"/>
                  </a:rPr>
                  <a:t>X </a:t>
                </a:r>
                <a:r>
                  <a:rPr lang="en-US" sz="1000" spc="55" dirty="0">
                    <a:latin typeface="Lucida Sans Unicode"/>
                    <a:cs typeface="Lucida Sans Unicode"/>
                  </a:rPr>
                  <a:t>) </a:t>
                </a:r>
                <a:r>
                  <a:rPr lang="en-US" sz="1000" spc="50" dirty="0">
                    <a:latin typeface="Lucida Sans Unicode"/>
                    <a:cs typeface="Lucida Sans Unicode"/>
                  </a:rPr>
                  <a:t>←</a:t>
                </a:r>
                <a:r>
                  <a:rPr lang="en-US" sz="1000" spc="-210" dirty="0">
                    <a:latin typeface="Lucida Sans Unicode"/>
                    <a:cs typeface="Lucida Sans Unicode"/>
                  </a:rPr>
                  <a:t> </a:t>
                </a:r>
                <a:r>
                  <a:rPr lang="en-US" sz="1000" spc="-5" dirty="0">
                    <a:latin typeface="Arial"/>
                    <a:cs typeface="Arial"/>
                  </a:rPr>
                  <a:t>0</a:t>
                </a:r>
                <a:endParaRPr lang="en-US" sz="1000" dirty="0"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</a:pPr>
                <a:r>
                  <a:rPr lang="en-US" sz="700" b="1" spc="-5" dirty="0" smtClean="0">
                    <a:latin typeface="Arial"/>
                    <a:cs typeface="Arial"/>
                  </a:rPr>
                  <a:t>8 </a:t>
                </a:r>
                <a:r>
                  <a:rPr lang="en-US" sz="1000" b="1" spc="-10" dirty="0">
                    <a:latin typeface="Arial"/>
                    <a:cs typeface="Arial"/>
                  </a:rPr>
                  <a:t>foreach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ar-AE" altLang="zh-TW" sz="1000" i="1" spc="40" dirty="0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dPr>
                      <m:e>
                        <m:r>
                          <a:rPr lang="ar-AE" altLang="zh-TW" sz="1000" b="0" i="1" spc="40" dirty="0" smtClean="0">
                            <a:latin typeface="Cambria Math" panose="02040503050406030204" pitchFamily="18" charset="0"/>
                            <a:cs typeface="Lucida Sans Unicode"/>
                          </a:rPr>
                          <m:t>𝑡</m:t>
                        </m:r>
                        <m:r>
                          <a:rPr lang="en-US" altLang="zh-TW" sz="1000" b="0" i="1" spc="40" dirty="0" smtClean="0">
                            <a:latin typeface="Cambria Math" panose="02040503050406030204" pitchFamily="18" charset="0"/>
                            <a:cs typeface="Lucida Sans Unicode"/>
                          </a:rPr>
                          <m:t>,</m:t>
                        </m:r>
                        <m:r>
                          <a:rPr lang="en-US" altLang="zh-TW" sz="1000" b="0" i="1" spc="40" dirty="0" smtClean="0">
                            <a:latin typeface="Cambria Math" panose="02040503050406030204" pitchFamily="18" charset="0"/>
                            <a:cs typeface="Lucida Sans Unicode"/>
                          </a:rPr>
                          <m:t>𝑖</m:t>
                        </m:r>
                        <m:d>
                          <m:dPr>
                            <m:ctrlPr>
                              <a:rPr lang="en-US" altLang="zh-TW" sz="1000" b="0" i="1" spc="40" dirty="0" smtClean="0">
                                <a:latin typeface="Cambria Math" panose="02040503050406030204" pitchFamily="18" charset="0"/>
                                <a:cs typeface="Lucida Sans Unicode"/>
                              </a:rPr>
                            </m:ctrlPr>
                          </m:dPr>
                          <m:e>
                            <m:r>
                              <a:rPr lang="en-US" altLang="zh-TW" sz="1000" b="0" i="1" spc="40" dirty="0" smtClean="0">
                                <a:latin typeface="Cambria Math" panose="02040503050406030204" pitchFamily="18" charset="0"/>
                                <a:cs typeface="Lucida Sans Unicode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ar-AE" altLang="zh-TW" sz="1000" i="1" spc="-135" dirty="0">
                        <a:latin typeface="Cambria Math" panose="02040503050406030204" pitchFamily="18" charset="0"/>
                        <a:cs typeface="Lucida Sans Unicode"/>
                      </a:rPr>
                      <m:t>∈ </m:t>
                    </m:r>
                    <m:r>
                      <a:rPr lang="ar-AE" altLang="zh-TW" sz="1000" b="1" i="1" spc="-5" dirty="0">
                        <a:latin typeface="Cambria Math" panose="02040503050406030204" pitchFamily="18" charset="0"/>
                        <a:cs typeface="Arial"/>
                      </a:rPr>
                      <m:t>𝑫</m:t>
                    </m:r>
                    <m:r>
                      <a:rPr lang="ar-AE" altLang="zh-TW" sz="1000" b="1" i="1" spc="-50" dirty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1000" b="1" spc="-5" dirty="0">
                    <a:latin typeface="Arial"/>
                    <a:cs typeface="Arial"/>
                  </a:rPr>
                  <a:t>do</a:t>
                </a:r>
                <a:endParaRPr lang="en-US" sz="1000" dirty="0"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tabLst>
                    <a:tab pos="320040" algn="l"/>
                  </a:tabLst>
                </a:pPr>
                <a:r>
                  <a:rPr lang="en-US" sz="700" b="1" spc="-5" dirty="0" smtClean="0">
                    <a:latin typeface="Arial"/>
                    <a:cs typeface="Arial"/>
                  </a:rPr>
                  <a:t>9</a:t>
                </a:r>
                <a:r>
                  <a:rPr lang="en-US" sz="700" b="1" spc="-5" dirty="0">
                    <a:latin typeface="Arial"/>
                    <a:cs typeface="Arial"/>
                  </a:rPr>
                  <a:t>	</a:t>
                </a:r>
                <a:r>
                  <a:rPr lang="en-US" sz="1000" b="1" spc="-5" dirty="0">
                    <a:latin typeface="Arial"/>
                    <a:cs typeface="Arial"/>
                  </a:rPr>
                  <a:t>if </a:t>
                </a:r>
                <a:r>
                  <a:rPr lang="en-US" sz="1000" i="1" spc="-5" dirty="0">
                    <a:latin typeface="Arial"/>
                    <a:cs typeface="Arial"/>
                  </a:rPr>
                  <a:t>X </a:t>
                </a:r>
                <a:r>
                  <a:rPr lang="en-US" sz="1000" spc="-25" dirty="0">
                    <a:latin typeface="Lucida Sans Unicode"/>
                    <a:cs typeface="Lucida Sans Unicode"/>
                  </a:rPr>
                  <a:t>⊆ </a:t>
                </a:r>
                <a:r>
                  <a:rPr lang="en-US" sz="1000" b="1" spc="40" dirty="0">
                    <a:latin typeface="Arial"/>
                    <a:cs typeface="Arial"/>
                  </a:rPr>
                  <a:t>i</a:t>
                </a:r>
                <a:r>
                  <a:rPr lang="en-US" sz="1000" spc="40" dirty="0">
                    <a:latin typeface="Lucida Sans Unicode"/>
                    <a:cs typeface="Lucida Sans Unicode"/>
                  </a:rPr>
                  <a:t>(</a:t>
                </a:r>
                <a:r>
                  <a:rPr lang="en-US" sz="1000" i="1" spc="40" dirty="0">
                    <a:latin typeface="Arial"/>
                    <a:cs typeface="Arial"/>
                  </a:rPr>
                  <a:t>t</a:t>
                </a:r>
                <a:r>
                  <a:rPr lang="en-US" sz="1000" spc="40" dirty="0">
                    <a:latin typeface="Lucida Sans Unicode"/>
                    <a:cs typeface="Lucida Sans Unicode"/>
                  </a:rPr>
                  <a:t>)</a:t>
                </a:r>
                <a:r>
                  <a:rPr lang="en-US" sz="1000" spc="-220" dirty="0">
                    <a:latin typeface="Lucida Sans Unicode"/>
                    <a:cs typeface="Lucida Sans Unicode"/>
                  </a:rPr>
                  <a:t> </a:t>
                </a:r>
                <a:r>
                  <a:rPr lang="en-US" sz="1000" b="1" spc="-5" dirty="0">
                    <a:latin typeface="Arial"/>
                    <a:cs typeface="Arial"/>
                  </a:rPr>
                  <a:t>then</a:t>
                </a:r>
                <a:endParaRPr sz="10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98" y="1536984"/>
                <a:ext cx="1656714" cy="934230"/>
              </a:xfrm>
              <a:prstGeom prst="rect">
                <a:avLst/>
              </a:prstGeom>
              <a:blipFill rotWithShape="0">
                <a:blip r:embed="rId4"/>
                <a:stretch>
                  <a:fillRect l="-2952" r="-2952" b="-78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9"/>
          <p:cNvSpPr txBox="1"/>
          <p:nvPr/>
        </p:nvSpPr>
        <p:spPr>
          <a:xfrm>
            <a:off x="756919" y="2445858"/>
            <a:ext cx="125857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5" dirty="0">
                <a:latin typeface="Arial"/>
                <a:cs typeface="Arial"/>
              </a:rPr>
              <a:t>sup</a:t>
            </a:r>
            <a:r>
              <a:rPr sz="1000" spc="5" dirty="0">
                <a:latin typeface="Lucida Sans Unicode"/>
                <a:cs typeface="Lucida Sans Unicode"/>
              </a:rPr>
              <a:t>(</a:t>
            </a:r>
            <a:r>
              <a:rPr sz="1000" i="1" spc="5" dirty="0">
                <a:latin typeface="Arial"/>
                <a:cs typeface="Arial"/>
              </a:rPr>
              <a:t>X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spc="55" dirty="0">
                <a:latin typeface="Lucida Sans Unicode"/>
                <a:cs typeface="Lucida Sans Unicode"/>
              </a:rPr>
              <a:t>)</a:t>
            </a:r>
            <a:r>
              <a:rPr sz="1000" spc="50" dirty="0">
                <a:latin typeface="Lucida Sans Unicode"/>
                <a:cs typeface="Lucida Sans Unicode"/>
              </a:rPr>
              <a:t>←</a:t>
            </a:r>
            <a:r>
              <a:rPr sz="1000" spc="-60" dirty="0">
                <a:latin typeface="Lucida Sans Unicode"/>
                <a:cs typeface="Lucida Sans Unicode"/>
              </a:rPr>
              <a:t> </a:t>
            </a:r>
            <a:r>
              <a:rPr sz="1000" i="1" spc="5" dirty="0">
                <a:latin typeface="Arial"/>
                <a:cs typeface="Arial"/>
              </a:rPr>
              <a:t>sup</a:t>
            </a:r>
            <a:r>
              <a:rPr sz="1000" spc="5" dirty="0">
                <a:latin typeface="Lucida Sans Unicode"/>
                <a:cs typeface="Lucida Sans Unicode"/>
              </a:rPr>
              <a:t>(</a:t>
            </a:r>
            <a:r>
              <a:rPr sz="1000" i="1" spc="5" dirty="0">
                <a:latin typeface="Arial"/>
                <a:cs typeface="Arial"/>
              </a:rPr>
              <a:t>X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spc="55" dirty="0">
                <a:latin typeface="Lucida Sans Unicode"/>
                <a:cs typeface="Lucida Sans Unicode"/>
              </a:rPr>
              <a:t>)</a:t>
            </a:r>
            <a:r>
              <a:rPr sz="1000" spc="-90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+</a:t>
            </a:r>
            <a:r>
              <a:rPr sz="1000" spc="-10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Arial"/>
                <a:cs typeface="Arial"/>
              </a:rPr>
              <a:t>1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7650" y="2483815"/>
            <a:ext cx="139403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700" b="1" spc="-5" dirty="0" smtClean="0">
                <a:latin typeface="Arial"/>
                <a:cs typeface="Arial"/>
              </a:rPr>
              <a:t>10</a:t>
            </a:r>
            <a:endParaRPr sz="700" dirty="0">
              <a:latin typeface="Arial"/>
              <a:cs typeface="Arial"/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xmlns="" id="{60CFDCF8-D7F6-314C-8091-318509676C71}"/>
              </a:ext>
            </a:extLst>
          </p:cNvPr>
          <p:cNvGrpSpPr/>
          <p:nvPr/>
        </p:nvGrpSpPr>
        <p:grpSpPr>
          <a:xfrm>
            <a:off x="443331" y="1088669"/>
            <a:ext cx="263651" cy="1597152"/>
            <a:chOff x="443331" y="1088669"/>
            <a:chExt cx="263651" cy="1597152"/>
          </a:xfrm>
        </p:grpSpPr>
        <p:sp>
          <p:nvSpPr>
            <p:cNvPr id="6" name="object 6"/>
            <p:cNvSpPr/>
            <p:nvPr/>
          </p:nvSpPr>
          <p:spPr>
            <a:xfrm>
              <a:off x="636879" y="1391945"/>
              <a:ext cx="70103" cy="158496"/>
            </a:xfrm>
            <a:prstGeom prst="rect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443331" y="1088669"/>
              <a:ext cx="70103" cy="512063"/>
            </a:xfrm>
            <a:prstGeom prst="rect">
              <a:avLst/>
            </a:prstGeom>
            <a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636879" y="2480081"/>
              <a:ext cx="70103" cy="156972"/>
            </a:xfrm>
            <a:prstGeom prst="rect">
              <a:avLst/>
            </a:prstGeom>
            <a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3331" y="2326157"/>
              <a:ext cx="70103" cy="359664"/>
            </a:xfrm>
            <a:prstGeom prst="rect">
              <a:avLst/>
            </a:prstGeom>
            <a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54000" y="2698841"/>
            <a:ext cx="94361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700" b="1" spc="-5" dirty="0" smtClean="0">
                <a:latin typeface="Arial"/>
                <a:cs typeface="Arial"/>
              </a:rPr>
              <a:t>11</a:t>
            </a:r>
            <a:r>
              <a:rPr sz="700" b="1" spc="-5" dirty="0" smtClean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return </a:t>
            </a:r>
            <a:r>
              <a:rPr sz="1000" i="1" spc="5" dirty="0">
                <a:latin typeface="Arial"/>
                <a:cs typeface="Arial"/>
              </a:rPr>
              <a:t>sup</a:t>
            </a:r>
            <a:r>
              <a:rPr sz="1000" spc="5" dirty="0">
                <a:latin typeface="Lucida Sans Unicode"/>
                <a:cs typeface="Lucida Sans Unicode"/>
              </a:rPr>
              <a:t>(</a:t>
            </a:r>
            <a:r>
              <a:rPr sz="1000" i="1" spc="5" dirty="0">
                <a:latin typeface="Arial"/>
                <a:cs typeface="Arial"/>
              </a:rPr>
              <a:t>X</a:t>
            </a:r>
            <a:r>
              <a:rPr sz="1000" i="1" spc="-105" dirty="0">
                <a:latin typeface="Arial"/>
                <a:cs typeface="Arial"/>
              </a:rPr>
              <a:t> </a:t>
            </a:r>
            <a:r>
              <a:rPr sz="1000" spc="55" dirty="0">
                <a:latin typeface="Lucida Sans Unicode"/>
                <a:cs typeface="Lucida Sans Unicode"/>
              </a:rPr>
              <a:t>)</a:t>
            </a:r>
            <a:endParaRPr sz="1000" dirty="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-152" y="3348761"/>
            <a:ext cx="4608093" cy="108204"/>
          </a:xfrm>
          <a:prstGeom prst="rect">
            <a:avLst/>
          </a:prstGeom>
          <a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</a:pPr>
            <a:r>
              <a:rPr spc="-5" dirty="0"/>
              <a:t>Zaki &amp; Meira </a:t>
            </a:r>
            <a:r>
              <a:rPr spc="-10" dirty="0"/>
              <a:t>Jr. </a:t>
            </a:r>
            <a:r>
              <a:rPr spc="-5" dirty="0"/>
              <a:t>(RPI and</a:t>
            </a:r>
            <a:r>
              <a:rPr spc="-35" dirty="0"/>
              <a:t> </a:t>
            </a:r>
            <a:r>
              <a:rPr spc="-5" dirty="0"/>
              <a:t>UFMG)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</a:pPr>
            <a:r>
              <a:rPr spc="-5" dirty="0"/>
              <a:t>Data Mining and</a:t>
            </a:r>
            <a:r>
              <a:rPr spc="-55" dirty="0"/>
              <a:t> </a:t>
            </a:r>
            <a:r>
              <a:rPr spc="-5" dirty="0"/>
              <a:t>Analysis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  <a:tabLst>
                <a:tab pos="883919" algn="l"/>
              </a:tabLst>
            </a:pPr>
            <a:r>
              <a:rPr spc="-5" dirty="0"/>
              <a:t>Chapter 8:</a:t>
            </a:r>
            <a:r>
              <a:rPr spc="50" dirty="0"/>
              <a:t> </a:t>
            </a:r>
            <a:r>
              <a:rPr spc="-5" dirty="0"/>
              <a:t>Itemset</a:t>
            </a:r>
            <a:r>
              <a:rPr spc="-25" dirty="0"/>
              <a:t> </a:t>
            </a:r>
            <a:r>
              <a:rPr spc="-5" dirty="0"/>
              <a:t>Mining	</a:t>
            </a:r>
            <a:fld id="{81D60167-4931-47E6-BA6A-407CBD079E47}" type="slidenum">
              <a:rPr spc="-5" dirty="0"/>
              <a:t>21</a:t>
            </a:fld>
            <a:r>
              <a:rPr spc="-5" dirty="0"/>
              <a:t> /</a:t>
            </a:r>
            <a:r>
              <a:rPr spc="-60" dirty="0"/>
              <a:t> </a:t>
            </a:r>
            <a:r>
              <a:rPr spc="-5" dirty="0"/>
              <a:t>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xmlns="" id="{A60160DA-EBB2-3D4D-AFD2-7192148A3600}"/>
                  </a:ext>
                </a:extLst>
              </p:cNvPr>
              <p:cNvSpPr/>
              <p:nvPr/>
            </p:nvSpPr>
            <p:spPr>
              <a:xfrm>
                <a:off x="102364" y="526009"/>
                <a:ext cx="2305050" cy="2462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12827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altLang="zh-TW" sz="1000" b="1" spc="30" dirty="0">
                    <a:latin typeface="Arial"/>
                    <a:cs typeface="Arial"/>
                  </a:rPr>
                  <a:t>BRUTEFORCE </a:t>
                </a:r>
                <a:r>
                  <a:rPr lang="en-US" altLang="zh-TW" sz="1000" b="1" spc="-5" dirty="0">
                    <a:latin typeface="Arial"/>
                    <a:cs typeface="Arial"/>
                  </a:rPr>
                  <a:t>(D, </a:t>
                </a:r>
                <a14:m>
                  <m:oMath xmlns:m="http://schemas.openxmlformats.org/officeDocument/2006/math">
                    <m:r>
                      <a:rPr lang="en-US" altLang="zh-TW" sz="1000" i="1" spc="15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𝔩</m:t>
                    </m:r>
                  </m:oMath>
                </a14:m>
                <a:r>
                  <a:rPr lang="en-US" altLang="zh-TW" sz="1000" b="1" spc="150" dirty="0">
                    <a:latin typeface="Arial"/>
                    <a:cs typeface="Arial"/>
                  </a:rPr>
                  <a:t>,</a:t>
                </a:r>
                <a:r>
                  <a:rPr lang="en-US" altLang="zh-TW" sz="1000" b="1" spc="25" dirty="0">
                    <a:latin typeface="Arial"/>
                    <a:cs typeface="Arial"/>
                  </a:rPr>
                  <a:t> </a:t>
                </a:r>
                <a:r>
                  <a:rPr lang="en-US" altLang="zh-TW" sz="1000" i="1" spc="-5" dirty="0">
                    <a:latin typeface="Arial"/>
                    <a:cs typeface="Arial"/>
                  </a:rPr>
                  <a:t>minsup</a:t>
                </a:r>
                <a:r>
                  <a:rPr lang="en-US" altLang="zh-TW" sz="1000" b="1" spc="-5" dirty="0">
                    <a:latin typeface="Arial"/>
                    <a:cs typeface="Arial"/>
                  </a:rPr>
                  <a:t>)</a:t>
                </a:r>
                <a:r>
                  <a:rPr lang="en-US" altLang="zh-TW" sz="1000" spc="-5" dirty="0">
                    <a:latin typeface="Arial"/>
                    <a:cs typeface="Arial"/>
                  </a:rPr>
                  <a:t>:</a:t>
                </a:r>
                <a:endParaRPr lang="en-US" altLang="zh-TW" sz="10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60160DA-EBB2-3D4D-AFD2-7192148A36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64" y="526009"/>
                <a:ext cx="2305050" cy="246221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xmlns="" id="{C1C069FC-D989-5D4A-B61F-A626F0464B79}"/>
                  </a:ext>
                </a:extLst>
              </p:cNvPr>
              <p:cNvSpPr txBox="1"/>
              <p:nvPr/>
            </p:nvSpPr>
            <p:spPr>
              <a:xfrm>
                <a:off x="728055" y="1367469"/>
                <a:ext cx="1288173" cy="173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r>
                        <a:rPr kumimoji="1" lang="en-US" altLang="zh-TW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kumimoji="1" lang="en-US" altLang="zh-TW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r>
                        <a:rPr kumimoji="1" lang="en-US" altLang="zh-TW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TW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zh-TW" sz="1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zh-TW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TW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𝑠𝑢𝑝</m:t>
                              </m:r>
                              <m:d>
                                <m:dPr>
                                  <m:ctrlPr>
                                    <a:rPr kumimoji="1" lang="en-US" altLang="zh-TW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1" lang="zh-TW" altLang="en-US" sz="10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C1C069FC-D989-5D4A-B61F-A626F0464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55" y="1367469"/>
                <a:ext cx="1288173" cy="173702"/>
              </a:xfrm>
              <a:prstGeom prst="rect">
                <a:avLst/>
              </a:prstGeom>
              <a:blipFill>
                <a:blip r:embed="rId11"/>
                <a:stretch>
                  <a:fillRect l="-971" b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xmlns="" id="{BCAE2F0D-B058-A445-916B-B9C9E7D3E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836353"/>
              </p:ext>
            </p:extLst>
          </p:nvPr>
        </p:nvGraphicFramePr>
        <p:xfrm>
          <a:off x="2154197" y="1929765"/>
          <a:ext cx="2397552" cy="867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0162">
                  <a:extLst>
                    <a:ext uri="{9D8B030D-6E8A-4147-A177-3AD203B41FA5}">
                      <a16:colId xmlns:a16="http://schemas.microsoft.com/office/drawing/2014/main" xmlns="" val="3578204816"/>
                    </a:ext>
                  </a:extLst>
                </a:gridCol>
                <a:gridCol w="1967390">
                  <a:extLst>
                    <a:ext uri="{9D8B030D-6E8A-4147-A177-3AD203B41FA5}">
                      <a16:colId xmlns:a16="http://schemas.microsoft.com/office/drawing/2014/main" xmlns="" val="2773167292"/>
                    </a:ext>
                  </a:extLst>
                </a:gridCol>
              </a:tblGrid>
              <a:tr h="76200"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</a:pPr>
                      <a:r>
                        <a:rPr sz="800" i="1" spc="-5" dirty="0" smtClean="0">
                          <a:latin typeface="Arial"/>
                          <a:cs typeface="Arial"/>
                        </a:rPr>
                        <a:t>sup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61594" algn="ctr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itemsets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02214654"/>
                  </a:ext>
                </a:extLst>
              </a:tr>
              <a:tr h="85573">
                <a:tc>
                  <a:txBody>
                    <a:bodyPr/>
                    <a:lstStyle/>
                    <a:p>
                      <a:pPr marL="182880" algn="ctr">
                        <a:lnSpc>
                          <a:spcPts val="112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ts val="1120"/>
                        </a:lnSpc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B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83850242"/>
                  </a:ext>
                </a:extLst>
              </a:tr>
              <a:tr h="90502">
                <a:tc>
                  <a:txBody>
                    <a:bodyPr/>
                    <a:lstStyle/>
                    <a:p>
                      <a:pPr marL="182880" algn="ctr">
                        <a:lnSpc>
                          <a:spcPts val="107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070"/>
                        </a:lnSpc>
                      </a:pPr>
                      <a:r>
                        <a:rPr sz="800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800" i="1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45" dirty="0">
                          <a:latin typeface="Lucida Sans Unicode"/>
                          <a:cs typeface="Lucida Sans Unicode"/>
                        </a:rPr>
                        <a:t>,</a:t>
                      </a:r>
                      <a:r>
                        <a:rPr sz="8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BE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39405835"/>
                  </a:ext>
                </a:extLst>
              </a:tr>
              <a:tr h="90502">
                <a:tc>
                  <a:txBody>
                    <a:bodyPr/>
                    <a:lstStyle/>
                    <a:p>
                      <a:pPr marL="182880" algn="ctr">
                        <a:lnSpc>
                          <a:spcPts val="106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060"/>
                        </a:lnSpc>
                      </a:pPr>
                      <a:r>
                        <a:rPr sz="800" i="1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25" dirty="0">
                          <a:latin typeface="Lucida Sans Unicode"/>
                          <a:cs typeface="Lucida Sans Unicode"/>
                        </a:rPr>
                        <a:t>,</a:t>
                      </a:r>
                      <a:r>
                        <a:rPr sz="8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i="1" spc="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800" spc="0" dirty="0">
                          <a:latin typeface="Lucida Sans Unicode"/>
                          <a:cs typeface="Lucida Sans Unicode"/>
                        </a:rPr>
                        <a:t>,</a:t>
                      </a:r>
                      <a:r>
                        <a:rPr sz="8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800" spc="-10" dirty="0">
                          <a:latin typeface="Lucida Sans Unicode"/>
                          <a:cs typeface="Lucida Sans Unicode"/>
                        </a:rPr>
                        <a:t>,</a:t>
                      </a:r>
                      <a:r>
                        <a:rPr sz="8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AB</a:t>
                      </a:r>
                      <a:r>
                        <a:rPr sz="800" spc="-5" dirty="0">
                          <a:latin typeface="Lucida Sans Unicode"/>
                          <a:cs typeface="Lucida Sans Unicode"/>
                        </a:rPr>
                        <a:t>,</a:t>
                      </a:r>
                      <a:r>
                        <a:rPr sz="8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AE</a:t>
                      </a:r>
                      <a:r>
                        <a:rPr sz="800" i="1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45" dirty="0">
                          <a:latin typeface="Lucida Sans Unicode"/>
                          <a:cs typeface="Lucida Sans Unicode"/>
                        </a:rPr>
                        <a:t>,</a:t>
                      </a:r>
                      <a:r>
                        <a:rPr sz="8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BC</a:t>
                      </a:r>
                      <a:r>
                        <a:rPr sz="800" dirty="0">
                          <a:latin typeface="Lucida Sans Unicode"/>
                          <a:cs typeface="Lucida Sans Unicode"/>
                        </a:rPr>
                        <a:t>,</a:t>
                      </a:r>
                      <a:r>
                        <a:rPr sz="8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BD</a:t>
                      </a:r>
                      <a:r>
                        <a:rPr sz="800" spc="-5" dirty="0">
                          <a:latin typeface="Lucida Sans Unicode"/>
                          <a:cs typeface="Lucida Sans Unicode"/>
                        </a:rPr>
                        <a:t>,</a:t>
                      </a:r>
                      <a:r>
                        <a:rPr sz="8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ABE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73767010"/>
                  </a:ext>
                </a:extLst>
              </a:tr>
              <a:tr h="90502">
                <a:tc>
                  <a:txBody>
                    <a:bodyPr/>
                    <a:lstStyle/>
                    <a:p>
                      <a:pPr marL="182880" algn="ctr">
                        <a:lnSpc>
                          <a:spcPts val="1055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055"/>
                        </a:lnSpc>
                      </a:pPr>
                      <a:r>
                        <a:rPr sz="800" i="1" spc="-5" dirty="0">
                          <a:latin typeface="Arial"/>
                          <a:cs typeface="Arial"/>
                        </a:rPr>
                        <a:t>AD</a:t>
                      </a:r>
                      <a:r>
                        <a:rPr sz="800" spc="-5" dirty="0">
                          <a:latin typeface="Lucida Sans Unicode"/>
                          <a:cs typeface="Lucida Sans Unicode"/>
                        </a:rPr>
                        <a:t>,</a:t>
                      </a:r>
                      <a:r>
                        <a:rPr sz="8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CE</a:t>
                      </a:r>
                      <a:r>
                        <a:rPr sz="800" i="1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45" dirty="0">
                          <a:latin typeface="Lucida Sans Unicode"/>
                          <a:cs typeface="Lucida Sans Unicode"/>
                        </a:rPr>
                        <a:t>,</a:t>
                      </a:r>
                      <a:r>
                        <a:rPr sz="8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800" i="1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45" dirty="0">
                          <a:latin typeface="Lucida Sans Unicode"/>
                          <a:cs typeface="Lucida Sans Unicode"/>
                        </a:rPr>
                        <a:t>,</a:t>
                      </a:r>
                      <a:r>
                        <a:rPr sz="8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ABD</a:t>
                      </a:r>
                      <a:r>
                        <a:rPr sz="800" spc="-5" dirty="0">
                          <a:latin typeface="Lucida Sans Unicode"/>
                          <a:cs typeface="Lucida Sans Unicode"/>
                        </a:rPr>
                        <a:t>,</a:t>
                      </a:r>
                      <a:r>
                        <a:rPr sz="8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ADE</a:t>
                      </a:r>
                      <a:r>
                        <a:rPr sz="800" i="1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45" dirty="0">
                          <a:latin typeface="Lucida Sans Unicode"/>
                          <a:cs typeface="Lucida Sans Unicode"/>
                        </a:rPr>
                        <a:t>,</a:t>
                      </a:r>
                      <a:r>
                        <a:rPr sz="8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BCE</a:t>
                      </a:r>
                      <a:r>
                        <a:rPr sz="800" i="1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45" dirty="0">
                          <a:latin typeface="Lucida Sans Unicode"/>
                          <a:cs typeface="Lucida Sans Unicode"/>
                        </a:rPr>
                        <a:t>,</a:t>
                      </a:r>
                      <a:r>
                        <a:rPr sz="8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BDE</a:t>
                      </a:r>
                      <a:r>
                        <a:rPr sz="800" i="1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45" dirty="0">
                          <a:latin typeface="Lucida Sans Unicode"/>
                          <a:cs typeface="Lucida Sans Unicode"/>
                        </a:rPr>
                        <a:t>,</a:t>
                      </a:r>
                      <a:r>
                        <a:rPr sz="8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ABDE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65456207"/>
                  </a:ext>
                </a:extLst>
              </a:tr>
              <a:tr h="645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6374001"/>
                  </a:ext>
                </a:extLst>
              </a:tr>
            </a:tbl>
          </a:graphicData>
        </a:graphic>
      </p:graphicFrame>
      <p:sp>
        <p:nvSpPr>
          <p:cNvPr id="23" name="object 5"/>
          <p:cNvSpPr/>
          <p:nvPr/>
        </p:nvSpPr>
        <p:spPr>
          <a:xfrm>
            <a:off x="3463544" y="651825"/>
            <a:ext cx="838200" cy="1104900"/>
          </a:xfrm>
          <a:prstGeom prst="rect">
            <a:avLst/>
          </a:prstGeom>
          <a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xmlns="" id="{62A48430-1882-3941-8123-B364C9B9E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74519"/>
              </p:ext>
            </p:extLst>
          </p:nvPr>
        </p:nvGraphicFramePr>
        <p:xfrm>
          <a:off x="3265627" y="739048"/>
          <a:ext cx="953135" cy="991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">
                  <a:extLst>
                    <a:ext uri="{9D8B030D-6E8A-4147-A177-3AD203B41FA5}">
                      <a16:colId xmlns:a16="http://schemas.microsoft.com/office/drawing/2014/main" xmlns="" val="3704383782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xmlns="" val="2384654586"/>
                    </a:ext>
                  </a:extLst>
                </a:gridCol>
              </a:tblGrid>
              <a:tr h="111125">
                <a:tc>
                  <a:txBody>
                    <a:bodyPr/>
                    <a:lstStyle/>
                    <a:p>
                      <a:pPr marR="95885" algn="r">
                        <a:lnSpc>
                          <a:spcPts val="595"/>
                        </a:lnSpc>
                      </a:pPr>
                      <a:r>
                        <a:rPr sz="1000" i="1" dirty="0">
                          <a:latin typeface="Arial"/>
                          <a:cs typeface="Arial"/>
                        </a:rPr>
                        <a:t>t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595"/>
                        </a:lnSpc>
                      </a:pPr>
                      <a:r>
                        <a:rPr sz="1000" b="1" spc="4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40" dirty="0">
                          <a:latin typeface="Lucida Sans Unicode"/>
                          <a:cs typeface="Lucida Sans Unicode"/>
                        </a:rPr>
                        <a:t>(</a:t>
                      </a:r>
                      <a:r>
                        <a:rPr sz="1000" i="1" spc="4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40" dirty="0">
                          <a:latin typeface="Lucida Sans Unicode"/>
                          <a:cs typeface="Lucida Sans Unicode"/>
                        </a:rPr>
                        <a:t>)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824453106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marR="72390" algn="r">
                        <a:lnSpc>
                          <a:spcPts val="95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950"/>
                        </a:lnSpc>
                      </a:pPr>
                      <a:r>
                        <a:rPr sz="1000" i="1" spc="-5" dirty="0">
                          <a:latin typeface="Arial"/>
                          <a:cs typeface="Arial"/>
                        </a:rPr>
                        <a:t>AB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DE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452123721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marR="72390" algn="r">
                        <a:lnSpc>
                          <a:spcPts val="1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000"/>
                        </a:lnSpc>
                      </a:pPr>
                      <a:r>
                        <a:rPr sz="1000" i="1" spc="-5" dirty="0">
                          <a:latin typeface="Arial"/>
                          <a:cs typeface="Arial"/>
                        </a:rPr>
                        <a:t>BCE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49448674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marR="72390" algn="r">
                        <a:lnSpc>
                          <a:spcPts val="104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045"/>
                        </a:lnSpc>
                      </a:pPr>
                      <a:r>
                        <a:rPr sz="1000" i="1" spc="-5" dirty="0">
                          <a:latin typeface="Arial"/>
                          <a:cs typeface="Arial"/>
                        </a:rPr>
                        <a:t>AB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DE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4006142513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marR="72390" algn="r">
                        <a:lnSpc>
                          <a:spcPts val="109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090"/>
                        </a:lnSpc>
                      </a:pPr>
                      <a:r>
                        <a:rPr sz="1000" i="1" spc="-5" dirty="0">
                          <a:latin typeface="Arial"/>
                          <a:cs typeface="Arial"/>
                        </a:rPr>
                        <a:t>AB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CE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22040273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marR="72390" algn="r">
                        <a:lnSpc>
                          <a:spcPts val="107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endParaRPr lang="en-US" altLang="zh-TW" sz="1000" dirty="0">
                        <a:latin typeface="Arial"/>
                        <a:cs typeface="Arial"/>
                      </a:endParaRPr>
                    </a:p>
                    <a:p>
                      <a:pPr marR="72390" algn="r">
                        <a:lnSpc>
                          <a:spcPts val="1075"/>
                        </a:lnSpc>
                      </a:pPr>
                      <a:r>
                        <a:rPr lang="en-US" altLang="zh-TW" sz="1000" dirty="0">
                          <a:latin typeface="Arial"/>
                          <a:cs typeface="Arial"/>
                        </a:rPr>
                        <a:t>6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1075"/>
                        </a:lnSpc>
                      </a:pPr>
                      <a:r>
                        <a:rPr sz="1000" i="1" spc="-5" dirty="0">
                          <a:latin typeface="Arial"/>
                          <a:cs typeface="Arial"/>
                        </a:rPr>
                        <a:t>AB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CDE</a:t>
                      </a:r>
                      <a:endParaRPr lang="en-US" altLang="zh-TW" sz="1000" i="1" dirty="0">
                        <a:latin typeface="Arial"/>
                        <a:cs typeface="Arial"/>
                      </a:endParaRPr>
                    </a:p>
                    <a:p>
                      <a:pPr marR="26670" algn="ctr">
                        <a:lnSpc>
                          <a:spcPts val="1075"/>
                        </a:lnSpc>
                      </a:pPr>
                      <a:r>
                        <a:rPr lang="en-US" sz="1000" i="1" dirty="0">
                          <a:latin typeface="Arial"/>
                          <a:cs typeface="Arial"/>
                        </a:rPr>
                        <a:t>BCD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60587022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552450" y="2932378"/>
            <a:ext cx="3697351" cy="24622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1000" b="1" dirty="0">
                <a:solidFill>
                  <a:srgbClr val="C00000"/>
                </a:solidFill>
              </a:rPr>
              <a:t>The approach is impractical from an I/O </a:t>
            </a:r>
            <a:r>
              <a:rPr lang="en-US" altLang="zh-TW" sz="1000" b="1" dirty="0" smtClean="0">
                <a:solidFill>
                  <a:srgbClr val="C00000"/>
                </a:solidFill>
              </a:rPr>
              <a:t>perspective as </a:t>
            </a:r>
            <a:r>
              <a:rPr lang="en-US" altLang="zh-TW" sz="1000" b="1" dirty="0">
                <a:solidFill>
                  <a:srgbClr val="C00000"/>
                </a:solidFill>
              </a:rPr>
              <a:t>well.</a:t>
            </a:r>
            <a:endParaRPr lang="zh-TW" altLang="en-US" sz="1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02" y="46276"/>
            <a:ext cx="17976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Brute </a:t>
            </a:r>
            <a:r>
              <a:rPr spc="0" dirty="0"/>
              <a:t>Force</a:t>
            </a:r>
            <a:r>
              <a:rPr spc="-55" dirty="0"/>
              <a:t> </a:t>
            </a:r>
            <a:r>
              <a:rPr spc="10" dirty="0"/>
              <a:t>Algorithm</a:t>
            </a:r>
          </a:p>
        </p:txBody>
      </p:sp>
      <p:sp>
        <p:nvSpPr>
          <p:cNvPr id="14" name="object 14"/>
          <p:cNvSpPr/>
          <p:nvPr/>
        </p:nvSpPr>
        <p:spPr>
          <a:xfrm>
            <a:off x="-152" y="3348761"/>
            <a:ext cx="4608093" cy="108204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</a:pPr>
            <a:r>
              <a:rPr spc="-5" dirty="0"/>
              <a:t>Zaki &amp; Meira </a:t>
            </a:r>
            <a:r>
              <a:rPr spc="-10" dirty="0"/>
              <a:t>Jr. </a:t>
            </a:r>
            <a:r>
              <a:rPr spc="-5" dirty="0"/>
              <a:t>(RPI and</a:t>
            </a:r>
            <a:r>
              <a:rPr spc="-35" dirty="0"/>
              <a:t> </a:t>
            </a:r>
            <a:r>
              <a:rPr spc="-5" dirty="0"/>
              <a:t>UFMG)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</a:pPr>
            <a:r>
              <a:rPr spc="-5" dirty="0"/>
              <a:t>Data Mining and</a:t>
            </a:r>
            <a:r>
              <a:rPr spc="-55" dirty="0"/>
              <a:t> </a:t>
            </a:r>
            <a:r>
              <a:rPr spc="-5" dirty="0"/>
              <a:t>Analysis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  <a:tabLst>
                <a:tab pos="883919" algn="l"/>
              </a:tabLst>
            </a:pPr>
            <a:r>
              <a:rPr spc="-5" dirty="0"/>
              <a:t>Chapter 8:</a:t>
            </a:r>
            <a:r>
              <a:rPr spc="50" dirty="0"/>
              <a:t> </a:t>
            </a:r>
            <a:r>
              <a:rPr spc="-5" dirty="0"/>
              <a:t>Itemset</a:t>
            </a:r>
            <a:r>
              <a:rPr spc="-25" dirty="0"/>
              <a:t> </a:t>
            </a:r>
            <a:r>
              <a:rPr spc="-5" dirty="0"/>
              <a:t>Mining	</a:t>
            </a:r>
            <a:fld id="{81D60167-4931-47E6-BA6A-407CBD079E47}" type="slidenum">
              <a:rPr spc="-5" dirty="0"/>
              <a:t>22</a:t>
            </a:fld>
            <a:r>
              <a:rPr spc="-5" dirty="0"/>
              <a:t> /</a:t>
            </a:r>
            <a:r>
              <a:rPr spc="-60" dirty="0"/>
              <a:t> </a:t>
            </a:r>
            <a:r>
              <a:rPr spc="-5" dirty="0"/>
              <a:t>32</a:t>
            </a:r>
          </a:p>
        </p:txBody>
      </p:sp>
      <p:sp>
        <p:nvSpPr>
          <p:cNvPr id="23" name="object 5"/>
          <p:cNvSpPr/>
          <p:nvPr/>
        </p:nvSpPr>
        <p:spPr>
          <a:xfrm>
            <a:off x="3722167" y="358775"/>
            <a:ext cx="838200" cy="1104900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xmlns="" id="{62A48430-1882-3941-8123-B364C9B9E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620655"/>
              </p:ext>
            </p:extLst>
          </p:nvPr>
        </p:nvGraphicFramePr>
        <p:xfrm>
          <a:off x="3524250" y="445998"/>
          <a:ext cx="953135" cy="991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">
                  <a:extLst>
                    <a:ext uri="{9D8B030D-6E8A-4147-A177-3AD203B41FA5}">
                      <a16:colId xmlns:a16="http://schemas.microsoft.com/office/drawing/2014/main" xmlns="" val="3704383782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xmlns="" val="2384654586"/>
                    </a:ext>
                  </a:extLst>
                </a:gridCol>
              </a:tblGrid>
              <a:tr h="111125">
                <a:tc>
                  <a:txBody>
                    <a:bodyPr/>
                    <a:lstStyle/>
                    <a:p>
                      <a:pPr marR="95885" algn="r">
                        <a:lnSpc>
                          <a:spcPts val="595"/>
                        </a:lnSpc>
                      </a:pPr>
                      <a:r>
                        <a:rPr sz="1000" i="1" dirty="0">
                          <a:latin typeface="Arial"/>
                          <a:cs typeface="Arial"/>
                        </a:rPr>
                        <a:t>t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595"/>
                        </a:lnSpc>
                      </a:pPr>
                      <a:r>
                        <a:rPr sz="1000" b="1" spc="4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40" dirty="0">
                          <a:latin typeface="Lucida Sans Unicode"/>
                          <a:cs typeface="Lucida Sans Unicode"/>
                        </a:rPr>
                        <a:t>(</a:t>
                      </a:r>
                      <a:r>
                        <a:rPr sz="1000" i="1" spc="4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40" dirty="0">
                          <a:latin typeface="Lucida Sans Unicode"/>
                          <a:cs typeface="Lucida Sans Unicode"/>
                        </a:rPr>
                        <a:t>)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824453106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marR="72390" algn="r">
                        <a:lnSpc>
                          <a:spcPts val="95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950"/>
                        </a:lnSpc>
                      </a:pPr>
                      <a:r>
                        <a:rPr sz="1000" i="1" spc="-5" dirty="0">
                          <a:latin typeface="Arial"/>
                          <a:cs typeface="Arial"/>
                        </a:rPr>
                        <a:t>AB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DE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452123721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marR="72390" algn="r">
                        <a:lnSpc>
                          <a:spcPts val="1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000"/>
                        </a:lnSpc>
                      </a:pPr>
                      <a:r>
                        <a:rPr sz="1000" i="1" spc="-5" dirty="0">
                          <a:latin typeface="Arial"/>
                          <a:cs typeface="Arial"/>
                        </a:rPr>
                        <a:t>BCE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49448674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marR="72390" algn="r">
                        <a:lnSpc>
                          <a:spcPts val="104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045"/>
                        </a:lnSpc>
                      </a:pPr>
                      <a:r>
                        <a:rPr sz="1000" i="1" spc="-5" dirty="0">
                          <a:latin typeface="Arial"/>
                          <a:cs typeface="Arial"/>
                        </a:rPr>
                        <a:t>AB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DE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4006142513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marR="72390" algn="r">
                        <a:lnSpc>
                          <a:spcPts val="109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090"/>
                        </a:lnSpc>
                      </a:pPr>
                      <a:r>
                        <a:rPr sz="1000" i="1" spc="-5" dirty="0">
                          <a:latin typeface="Arial"/>
                          <a:cs typeface="Arial"/>
                        </a:rPr>
                        <a:t>AB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CE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22040273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marR="72390" algn="r">
                        <a:lnSpc>
                          <a:spcPts val="107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endParaRPr lang="en-US" altLang="zh-TW" sz="1000" dirty="0">
                        <a:latin typeface="Arial"/>
                        <a:cs typeface="Arial"/>
                      </a:endParaRPr>
                    </a:p>
                    <a:p>
                      <a:pPr marR="72390" algn="r">
                        <a:lnSpc>
                          <a:spcPts val="1075"/>
                        </a:lnSpc>
                      </a:pPr>
                      <a:r>
                        <a:rPr lang="en-US" altLang="zh-TW" sz="1000" dirty="0">
                          <a:latin typeface="Arial"/>
                          <a:cs typeface="Arial"/>
                        </a:rPr>
                        <a:t>6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1075"/>
                        </a:lnSpc>
                      </a:pPr>
                      <a:r>
                        <a:rPr sz="1000" i="1" spc="-5" dirty="0">
                          <a:latin typeface="Arial"/>
                          <a:cs typeface="Arial"/>
                        </a:rPr>
                        <a:t>AB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CDE</a:t>
                      </a:r>
                      <a:endParaRPr lang="en-US" altLang="zh-TW" sz="1000" i="1" dirty="0">
                        <a:latin typeface="Arial"/>
                        <a:cs typeface="Arial"/>
                      </a:endParaRPr>
                    </a:p>
                    <a:p>
                      <a:pPr marR="26670" algn="ctr">
                        <a:lnSpc>
                          <a:spcPts val="1075"/>
                        </a:lnSpc>
                      </a:pPr>
                      <a:r>
                        <a:rPr lang="en-US" sz="1000" i="1" dirty="0">
                          <a:latin typeface="Arial"/>
                          <a:cs typeface="Arial"/>
                        </a:rPr>
                        <a:t>BCD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60587022"/>
                  </a:ext>
                </a:extLst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51" y="303443"/>
            <a:ext cx="3505199" cy="3103332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2673477" y="2907289"/>
            <a:ext cx="1904999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1000" b="1" dirty="0">
                <a:solidFill>
                  <a:srgbClr val="C00000"/>
                </a:solidFill>
              </a:rPr>
              <a:t>The approach is impractical from an I/O </a:t>
            </a:r>
            <a:r>
              <a:rPr lang="en-US" altLang="zh-TW" sz="1000" b="1" dirty="0" smtClean="0">
                <a:solidFill>
                  <a:srgbClr val="C00000"/>
                </a:solidFill>
              </a:rPr>
              <a:t>perspective as </a:t>
            </a:r>
            <a:r>
              <a:rPr lang="en-US" altLang="zh-TW" sz="1000" b="1" dirty="0">
                <a:solidFill>
                  <a:srgbClr val="C00000"/>
                </a:solidFill>
              </a:rPr>
              <a:t>well.</a:t>
            </a:r>
            <a:endParaRPr lang="zh-TW" altLang="en-US" sz="1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0649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02" y="46276"/>
            <a:ext cx="31737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Level-wise </a:t>
            </a:r>
            <a:r>
              <a:rPr spc="5" dirty="0"/>
              <a:t>Approach: </a:t>
            </a:r>
            <a:r>
              <a:rPr spc="10" dirty="0"/>
              <a:t>Apriori</a:t>
            </a:r>
            <a:r>
              <a:rPr spc="125" dirty="0"/>
              <a:t> </a:t>
            </a:r>
            <a:r>
              <a:rPr spc="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525" y="1044575"/>
            <a:ext cx="4378325" cy="215138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If </a:t>
            </a:r>
            <a:r>
              <a:rPr sz="1000" i="1" spc="-5" dirty="0">
                <a:latin typeface="Arial"/>
                <a:cs typeface="Arial"/>
              </a:rPr>
              <a:t>X </a:t>
            </a:r>
            <a:r>
              <a:rPr sz="1000" spc="-25" dirty="0">
                <a:latin typeface="Lucida Sans Unicode"/>
                <a:cs typeface="Lucida Sans Unicode"/>
              </a:rPr>
              <a:t>⊆ </a:t>
            </a:r>
            <a:r>
              <a:rPr sz="1000" i="1" spc="-5" dirty="0">
                <a:latin typeface="Arial"/>
                <a:cs typeface="Arial"/>
              </a:rPr>
              <a:t>Y 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-10" dirty="0">
                <a:latin typeface="Arial"/>
                <a:cs typeface="Arial"/>
              </a:rPr>
              <a:t>then </a:t>
            </a:r>
            <a:r>
              <a:rPr sz="1000" i="1" spc="5" dirty="0">
                <a:latin typeface="Arial"/>
                <a:cs typeface="Arial"/>
              </a:rPr>
              <a:t>sup</a:t>
            </a:r>
            <a:r>
              <a:rPr sz="1000" spc="5" dirty="0">
                <a:latin typeface="Lucida Sans Unicode"/>
                <a:cs typeface="Lucida Sans Unicode"/>
              </a:rPr>
              <a:t>(</a:t>
            </a:r>
            <a:r>
              <a:rPr sz="1000" i="1" spc="5" dirty="0">
                <a:latin typeface="Arial"/>
                <a:cs typeface="Arial"/>
              </a:rPr>
              <a:t>X </a:t>
            </a:r>
            <a:r>
              <a:rPr sz="1000" spc="55" dirty="0">
                <a:latin typeface="Lucida Sans Unicode"/>
                <a:cs typeface="Lucida Sans Unicode"/>
              </a:rPr>
              <a:t>) </a:t>
            </a:r>
            <a:r>
              <a:rPr sz="1000" spc="-25" dirty="0">
                <a:latin typeface="Lucida Sans Unicode"/>
                <a:cs typeface="Lucida Sans Unicode"/>
              </a:rPr>
              <a:t>≥ </a:t>
            </a:r>
            <a:r>
              <a:rPr sz="1000" i="1" spc="5" dirty="0">
                <a:latin typeface="Arial"/>
                <a:cs typeface="Arial"/>
              </a:rPr>
              <a:t>sup</a:t>
            </a:r>
            <a:r>
              <a:rPr sz="1000" spc="5" dirty="0">
                <a:latin typeface="Lucida Sans Unicode"/>
                <a:cs typeface="Lucida Sans Unicode"/>
              </a:rPr>
              <a:t>(</a:t>
            </a:r>
            <a:r>
              <a:rPr sz="1000" i="1" spc="5" dirty="0">
                <a:latin typeface="Arial"/>
                <a:cs typeface="Arial"/>
              </a:rPr>
              <a:t>Y </a:t>
            </a:r>
            <a:r>
              <a:rPr sz="1000" spc="25" dirty="0">
                <a:latin typeface="Lucida Sans Unicode"/>
                <a:cs typeface="Lucida Sans Unicode"/>
              </a:rPr>
              <a:t>)</a:t>
            </a:r>
            <a:r>
              <a:rPr sz="1000" spc="25" dirty="0">
                <a:latin typeface="Arial"/>
                <a:cs typeface="Arial"/>
              </a:rPr>
              <a:t>, </a:t>
            </a:r>
            <a:r>
              <a:rPr sz="1000" spc="-10" dirty="0">
                <a:latin typeface="Arial"/>
                <a:cs typeface="Arial"/>
              </a:rPr>
              <a:t>which leads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15" dirty="0">
                <a:latin typeface="Arial"/>
                <a:cs typeface="Arial"/>
              </a:rPr>
              <a:t>following </a:t>
            </a:r>
            <a:r>
              <a:rPr sz="1000" spc="-10" dirty="0">
                <a:latin typeface="Arial"/>
                <a:cs typeface="Arial"/>
              </a:rPr>
              <a:t>two  </a:t>
            </a:r>
            <a:r>
              <a:rPr sz="1000" spc="-5" dirty="0">
                <a:latin typeface="Arial"/>
                <a:cs typeface="Arial"/>
              </a:rPr>
              <a:t>observations: </a:t>
            </a:r>
            <a:r>
              <a:rPr sz="1000" spc="-5" dirty="0">
                <a:solidFill>
                  <a:srgbClr val="0070C0"/>
                </a:solidFill>
                <a:latin typeface="Arial"/>
                <a:cs typeface="Arial"/>
              </a:rPr>
              <a:t>(1) </a:t>
            </a:r>
            <a:r>
              <a:rPr sz="1000" spc="-10" dirty="0">
                <a:solidFill>
                  <a:srgbClr val="0070C0"/>
                </a:solidFill>
                <a:latin typeface="Arial"/>
                <a:cs typeface="Arial"/>
              </a:rPr>
              <a:t>if </a:t>
            </a:r>
            <a:r>
              <a:rPr sz="1000" i="1" spc="-5" dirty="0">
                <a:solidFill>
                  <a:srgbClr val="0070C0"/>
                </a:solidFill>
                <a:latin typeface="Arial"/>
                <a:cs typeface="Arial"/>
              </a:rPr>
              <a:t>X </a:t>
            </a:r>
            <a:r>
              <a:rPr sz="1000" spc="-10" dirty="0">
                <a:solidFill>
                  <a:srgbClr val="0070C0"/>
                </a:solidFill>
                <a:latin typeface="Arial"/>
                <a:cs typeface="Arial"/>
              </a:rPr>
              <a:t>is frequent, then any </a:t>
            </a:r>
            <a:r>
              <a:rPr sz="1000" spc="-5" dirty="0">
                <a:solidFill>
                  <a:srgbClr val="0070C0"/>
                </a:solidFill>
                <a:latin typeface="Arial"/>
                <a:cs typeface="Arial"/>
              </a:rPr>
              <a:t>subset </a:t>
            </a:r>
            <a:r>
              <a:rPr sz="1000" i="1" spc="-5" dirty="0">
                <a:solidFill>
                  <a:srgbClr val="0070C0"/>
                </a:solidFill>
                <a:latin typeface="Arial"/>
                <a:cs typeface="Arial"/>
              </a:rPr>
              <a:t>Y </a:t>
            </a:r>
            <a:r>
              <a:rPr sz="1000" spc="-25" dirty="0">
                <a:solidFill>
                  <a:srgbClr val="0070C0"/>
                </a:solidFill>
                <a:latin typeface="Lucida Sans Unicode"/>
                <a:cs typeface="Lucida Sans Unicode"/>
              </a:rPr>
              <a:t>⊆ </a:t>
            </a:r>
            <a:r>
              <a:rPr sz="1000" i="1" spc="-5" dirty="0">
                <a:solidFill>
                  <a:srgbClr val="0070C0"/>
                </a:solidFill>
                <a:latin typeface="Arial"/>
                <a:cs typeface="Arial"/>
              </a:rPr>
              <a:t>X</a:t>
            </a:r>
            <a:r>
              <a:rPr sz="1000" i="1" spc="7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70C0"/>
                </a:solidFill>
                <a:latin typeface="Arial"/>
                <a:cs typeface="Arial"/>
              </a:rPr>
              <a:t>is also frequent, and</a:t>
            </a:r>
            <a:endParaRPr sz="10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70C0"/>
                </a:solidFill>
                <a:latin typeface="Arial"/>
                <a:cs typeface="Arial"/>
              </a:rPr>
              <a:t>(2) </a:t>
            </a:r>
            <a:r>
              <a:rPr sz="1000" spc="-10" dirty="0">
                <a:solidFill>
                  <a:srgbClr val="0070C0"/>
                </a:solidFill>
                <a:latin typeface="Arial"/>
                <a:cs typeface="Arial"/>
              </a:rPr>
              <a:t>if </a:t>
            </a:r>
            <a:r>
              <a:rPr sz="1000" i="1" spc="-5" dirty="0">
                <a:solidFill>
                  <a:srgbClr val="0070C0"/>
                </a:solidFill>
                <a:latin typeface="Arial"/>
                <a:cs typeface="Arial"/>
              </a:rPr>
              <a:t>X </a:t>
            </a:r>
            <a:r>
              <a:rPr sz="1000" spc="-10" dirty="0">
                <a:solidFill>
                  <a:srgbClr val="0070C0"/>
                </a:solidFill>
                <a:latin typeface="Arial"/>
                <a:cs typeface="Arial"/>
              </a:rPr>
              <a:t>is not frequent, then any </a:t>
            </a:r>
            <a:r>
              <a:rPr sz="1000" spc="-5" dirty="0">
                <a:solidFill>
                  <a:srgbClr val="0070C0"/>
                </a:solidFill>
                <a:latin typeface="Arial"/>
                <a:cs typeface="Arial"/>
              </a:rPr>
              <a:t>superset </a:t>
            </a:r>
            <a:r>
              <a:rPr sz="1000" i="1" spc="-5" dirty="0">
                <a:solidFill>
                  <a:srgbClr val="0070C0"/>
                </a:solidFill>
                <a:latin typeface="Arial"/>
                <a:cs typeface="Arial"/>
              </a:rPr>
              <a:t>Y </a:t>
            </a:r>
            <a:r>
              <a:rPr sz="1000" spc="-25" dirty="0">
                <a:solidFill>
                  <a:srgbClr val="0070C0"/>
                </a:solidFill>
                <a:latin typeface="Lucida Sans Unicode"/>
                <a:cs typeface="Lucida Sans Unicode"/>
              </a:rPr>
              <a:t>⊇ </a:t>
            </a:r>
            <a:r>
              <a:rPr sz="1000" i="1" spc="-5" dirty="0">
                <a:solidFill>
                  <a:srgbClr val="0070C0"/>
                </a:solidFill>
                <a:latin typeface="Arial"/>
                <a:cs typeface="Arial"/>
              </a:rPr>
              <a:t>X </a:t>
            </a:r>
            <a:r>
              <a:rPr sz="1000" spc="-10" dirty="0">
                <a:solidFill>
                  <a:srgbClr val="0070C0"/>
                </a:solidFill>
                <a:latin typeface="Arial"/>
                <a:cs typeface="Arial"/>
              </a:rPr>
              <a:t>cannot </a:t>
            </a:r>
            <a:r>
              <a:rPr sz="1000" spc="-5" dirty="0">
                <a:solidFill>
                  <a:srgbClr val="0070C0"/>
                </a:solidFill>
                <a:latin typeface="Arial"/>
                <a:cs typeface="Arial"/>
              </a:rPr>
              <a:t>be</a:t>
            </a:r>
            <a:r>
              <a:rPr sz="1000" spc="2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70C0"/>
                </a:solidFill>
                <a:latin typeface="Arial"/>
                <a:cs typeface="Arial"/>
              </a:rPr>
              <a:t>frequent.</a:t>
            </a:r>
            <a:endParaRPr sz="10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12700" marR="59690">
              <a:lnSpc>
                <a:spcPct val="99700"/>
              </a:lnSpc>
              <a:spcBef>
                <a:spcPts val="590"/>
              </a:spcBef>
            </a:pPr>
            <a:r>
              <a:rPr sz="1000" spc="-5" dirty="0">
                <a:latin typeface="Arial"/>
                <a:cs typeface="Arial"/>
              </a:rPr>
              <a:t>The </a:t>
            </a:r>
            <a:r>
              <a:rPr sz="1000" i="1" spc="-5" dirty="0">
                <a:latin typeface="Arial"/>
                <a:cs typeface="Arial"/>
              </a:rPr>
              <a:t>Apriori </a:t>
            </a:r>
            <a:r>
              <a:rPr sz="1000" i="1" spc="-10" dirty="0">
                <a:latin typeface="Arial"/>
                <a:cs typeface="Arial"/>
              </a:rPr>
              <a:t>algorithm </a:t>
            </a:r>
            <a:r>
              <a:rPr sz="1000" spc="-10" dirty="0">
                <a:latin typeface="Arial"/>
                <a:cs typeface="Arial"/>
              </a:rPr>
              <a:t>utilizes </a:t>
            </a:r>
            <a:r>
              <a:rPr sz="1000" spc="-5" dirty="0">
                <a:latin typeface="Arial"/>
                <a:cs typeface="Arial"/>
              </a:rPr>
              <a:t>these </a:t>
            </a:r>
            <a:r>
              <a:rPr sz="1000" spc="-10" dirty="0">
                <a:latin typeface="Arial"/>
                <a:cs typeface="Arial"/>
              </a:rPr>
              <a:t>two </a:t>
            </a:r>
            <a:r>
              <a:rPr sz="1000" spc="-5" dirty="0">
                <a:latin typeface="Arial"/>
                <a:cs typeface="Arial"/>
              </a:rPr>
              <a:t>properties to </a:t>
            </a:r>
            <a:r>
              <a:rPr sz="1000" spc="-10" dirty="0">
                <a:latin typeface="Arial"/>
                <a:cs typeface="Arial"/>
              </a:rPr>
              <a:t>significantly improve the  brute-force approach. </a:t>
            </a:r>
            <a:r>
              <a:rPr sz="1000" spc="-5" dirty="0">
                <a:latin typeface="Arial"/>
                <a:cs typeface="Arial"/>
              </a:rPr>
              <a:t>It </a:t>
            </a:r>
            <a:r>
              <a:rPr sz="1000" spc="-10" dirty="0">
                <a:latin typeface="Arial"/>
                <a:cs typeface="Arial"/>
              </a:rPr>
              <a:t>employs </a:t>
            </a: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15" dirty="0">
                <a:latin typeface="Arial"/>
                <a:cs typeface="Arial"/>
              </a:rPr>
              <a:t>level-wise </a:t>
            </a:r>
            <a:r>
              <a:rPr sz="1000" spc="-5" dirty="0">
                <a:latin typeface="Arial"/>
                <a:cs typeface="Arial"/>
              </a:rPr>
              <a:t>or </a:t>
            </a:r>
            <a:r>
              <a:rPr sz="1000" spc="-10" dirty="0">
                <a:latin typeface="Arial"/>
                <a:cs typeface="Arial"/>
              </a:rPr>
              <a:t>breadth-first exploration </a:t>
            </a:r>
            <a:r>
              <a:rPr sz="1000" spc="-5" dirty="0">
                <a:latin typeface="Arial"/>
                <a:cs typeface="Arial"/>
              </a:rPr>
              <a:t>of  </a:t>
            </a:r>
            <a:r>
              <a:rPr sz="1000" spc="-10" dirty="0">
                <a:latin typeface="Arial"/>
                <a:cs typeface="Arial"/>
              </a:rPr>
              <a:t>the itemset </a:t>
            </a:r>
            <a:r>
              <a:rPr sz="1000" spc="-5" dirty="0">
                <a:latin typeface="Arial"/>
                <a:cs typeface="Arial"/>
              </a:rPr>
              <a:t>search </a:t>
            </a:r>
            <a:r>
              <a:rPr sz="1000" spc="-10" dirty="0">
                <a:latin typeface="Arial"/>
                <a:cs typeface="Arial"/>
              </a:rPr>
              <a:t>space, and </a:t>
            </a:r>
            <a:r>
              <a:rPr sz="1000" spc="-5" dirty="0">
                <a:latin typeface="Arial"/>
                <a:cs typeface="Arial"/>
              </a:rPr>
              <a:t>prunes </a:t>
            </a:r>
            <a:r>
              <a:rPr sz="1000" spc="-10" dirty="0">
                <a:latin typeface="Arial"/>
                <a:cs typeface="Arial"/>
              </a:rPr>
              <a:t>all </a:t>
            </a:r>
            <a:r>
              <a:rPr sz="1000" spc="-5" dirty="0">
                <a:latin typeface="Arial"/>
                <a:cs typeface="Arial"/>
              </a:rPr>
              <a:t>supersets of </a:t>
            </a:r>
            <a:r>
              <a:rPr sz="1000" spc="-10" dirty="0">
                <a:latin typeface="Arial"/>
                <a:cs typeface="Arial"/>
              </a:rPr>
              <a:t>any infrequent  candidate, </a:t>
            </a:r>
            <a:r>
              <a:rPr sz="1000" spc="-5" dirty="0">
                <a:latin typeface="Arial"/>
                <a:cs typeface="Arial"/>
              </a:rPr>
              <a:t>as no superset of an </a:t>
            </a:r>
            <a:r>
              <a:rPr sz="1000" spc="-10" dirty="0">
                <a:latin typeface="Arial"/>
                <a:cs typeface="Arial"/>
              </a:rPr>
              <a:t>infrequent itemset </a:t>
            </a:r>
            <a:r>
              <a:rPr sz="1000" spc="-5" dirty="0">
                <a:latin typeface="Arial"/>
                <a:cs typeface="Arial"/>
              </a:rPr>
              <a:t>can be </a:t>
            </a:r>
            <a:r>
              <a:rPr sz="1000" spc="-10" dirty="0">
                <a:latin typeface="Arial"/>
                <a:cs typeface="Arial"/>
              </a:rPr>
              <a:t>frequent. </a:t>
            </a:r>
            <a:r>
              <a:rPr sz="1000" spc="-5" dirty="0">
                <a:latin typeface="Arial"/>
                <a:cs typeface="Arial"/>
              </a:rPr>
              <a:t>It </a:t>
            </a:r>
            <a:r>
              <a:rPr sz="1000" spc="-10" dirty="0">
                <a:latin typeface="Arial"/>
                <a:cs typeface="Arial"/>
              </a:rPr>
              <a:t>also  </a:t>
            </a:r>
            <a:r>
              <a:rPr sz="1000" spc="-15" dirty="0">
                <a:latin typeface="Arial"/>
                <a:cs typeface="Arial"/>
              </a:rPr>
              <a:t>avoids </a:t>
            </a:r>
            <a:r>
              <a:rPr sz="1000" spc="-10" dirty="0">
                <a:latin typeface="Arial"/>
                <a:cs typeface="Arial"/>
              </a:rPr>
              <a:t>generating any candidate that has </a:t>
            </a:r>
            <a:r>
              <a:rPr sz="1000" spc="-5" dirty="0">
                <a:latin typeface="Arial"/>
                <a:cs typeface="Arial"/>
              </a:rPr>
              <a:t>an </a:t>
            </a:r>
            <a:r>
              <a:rPr sz="1000" spc="-10" dirty="0">
                <a:latin typeface="Arial"/>
                <a:cs typeface="Arial"/>
              </a:rPr>
              <a:t>infrequent</a:t>
            </a:r>
            <a:r>
              <a:rPr sz="1000" spc="1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subset.</a:t>
            </a:r>
            <a:endParaRPr sz="1000" dirty="0">
              <a:latin typeface="Arial"/>
              <a:cs typeface="Arial"/>
            </a:endParaRPr>
          </a:p>
          <a:p>
            <a:pPr marL="12700" marR="6350">
              <a:lnSpc>
                <a:spcPct val="99500"/>
              </a:lnSpc>
              <a:spcBef>
                <a:spcPts val="590"/>
              </a:spcBef>
            </a:pPr>
            <a:r>
              <a:rPr sz="1000" spc="-5" dirty="0">
                <a:latin typeface="Arial"/>
                <a:cs typeface="Arial"/>
              </a:rPr>
              <a:t>In </a:t>
            </a:r>
            <a:r>
              <a:rPr sz="1000" spc="-10" dirty="0">
                <a:latin typeface="Arial"/>
                <a:cs typeface="Arial"/>
              </a:rPr>
              <a:t>addition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improving the candidate generation </a:t>
            </a:r>
            <a:r>
              <a:rPr sz="1000" spc="-5" dirty="0">
                <a:latin typeface="Arial"/>
                <a:cs typeface="Arial"/>
              </a:rPr>
              <a:t>step </a:t>
            </a:r>
            <a:r>
              <a:rPr sz="1000" spc="-10" dirty="0">
                <a:latin typeface="Arial"/>
                <a:cs typeface="Arial"/>
              </a:rPr>
              <a:t>via itemset </a:t>
            </a:r>
            <a:r>
              <a:rPr sz="1000" spc="-5" dirty="0">
                <a:latin typeface="Arial"/>
                <a:cs typeface="Arial"/>
              </a:rPr>
              <a:t>pruning, </a:t>
            </a:r>
            <a:r>
              <a:rPr sz="1000" spc="-10" dirty="0">
                <a:latin typeface="Arial"/>
                <a:cs typeface="Arial"/>
              </a:rPr>
              <a:t>the  </a:t>
            </a:r>
            <a:r>
              <a:rPr sz="1000" spc="-5" dirty="0">
                <a:latin typeface="Arial"/>
                <a:cs typeface="Arial"/>
              </a:rPr>
              <a:t>Apriori </a:t>
            </a:r>
            <a:r>
              <a:rPr sz="1000" spc="-10" dirty="0">
                <a:latin typeface="Arial"/>
                <a:cs typeface="Arial"/>
              </a:rPr>
              <a:t>method also significantly improves the </a:t>
            </a:r>
            <a:r>
              <a:rPr sz="1000" spc="-5" dirty="0">
                <a:latin typeface="Arial"/>
                <a:cs typeface="Arial"/>
              </a:rPr>
              <a:t>I/O </a:t>
            </a:r>
            <a:r>
              <a:rPr sz="1000" spc="-20" dirty="0">
                <a:latin typeface="Arial"/>
                <a:cs typeface="Arial"/>
              </a:rPr>
              <a:t>complexity. </a:t>
            </a:r>
            <a:r>
              <a:rPr sz="1000" spc="-10" dirty="0">
                <a:latin typeface="Arial"/>
                <a:cs typeface="Arial"/>
              </a:rPr>
              <a:t>Instead </a:t>
            </a:r>
            <a:r>
              <a:rPr sz="1000" spc="-5" dirty="0">
                <a:latin typeface="Arial"/>
                <a:cs typeface="Arial"/>
              </a:rPr>
              <a:t>of  </a:t>
            </a:r>
            <a:r>
              <a:rPr sz="1000" spc="-10" dirty="0">
                <a:latin typeface="Arial"/>
                <a:cs typeface="Arial"/>
              </a:rPr>
              <a:t>counting the </a:t>
            </a:r>
            <a:r>
              <a:rPr sz="1000" dirty="0">
                <a:latin typeface="Arial"/>
                <a:cs typeface="Arial"/>
              </a:rPr>
              <a:t>support </a:t>
            </a:r>
            <a:r>
              <a:rPr sz="1000" spc="-15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10" dirty="0">
                <a:latin typeface="Arial"/>
                <a:cs typeface="Arial"/>
              </a:rPr>
              <a:t>single itemset, it explores the prefix </a:t>
            </a:r>
            <a:r>
              <a:rPr sz="1000" spc="-5" dirty="0">
                <a:latin typeface="Arial"/>
                <a:cs typeface="Arial"/>
              </a:rPr>
              <a:t>tree </a:t>
            </a:r>
            <a:r>
              <a:rPr sz="1000" spc="-10" dirty="0">
                <a:latin typeface="Arial"/>
                <a:cs typeface="Arial"/>
              </a:rPr>
              <a:t>in </a:t>
            </a:r>
            <a:r>
              <a:rPr sz="1000" spc="-5" dirty="0">
                <a:latin typeface="Arial"/>
                <a:cs typeface="Arial"/>
              </a:rPr>
              <a:t>a  </a:t>
            </a:r>
            <a:r>
              <a:rPr sz="1000" spc="-10" dirty="0">
                <a:latin typeface="Arial"/>
                <a:cs typeface="Arial"/>
              </a:rPr>
              <a:t>breadth-first </a:t>
            </a:r>
            <a:r>
              <a:rPr sz="1000" spc="-15" dirty="0">
                <a:latin typeface="Arial"/>
                <a:cs typeface="Arial"/>
              </a:rPr>
              <a:t>manner, </a:t>
            </a:r>
            <a:r>
              <a:rPr sz="1000" spc="-10" dirty="0">
                <a:latin typeface="Arial"/>
                <a:cs typeface="Arial"/>
              </a:rPr>
              <a:t>and computes the </a:t>
            </a:r>
            <a:r>
              <a:rPr sz="1000" dirty="0">
                <a:latin typeface="Arial"/>
                <a:cs typeface="Arial"/>
              </a:rPr>
              <a:t>support </a:t>
            </a:r>
            <a:r>
              <a:rPr sz="1000" spc="-5" dirty="0">
                <a:latin typeface="Arial"/>
                <a:cs typeface="Arial"/>
              </a:rPr>
              <a:t>of </a:t>
            </a:r>
            <a:r>
              <a:rPr sz="1000" spc="-10" dirty="0">
                <a:latin typeface="Arial"/>
                <a:cs typeface="Arial"/>
              </a:rPr>
              <a:t>all the </a:t>
            </a:r>
            <a:r>
              <a:rPr sz="1000" spc="-15" dirty="0">
                <a:latin typeface="Arial"/>
                <a:cs typeface="Arial"/>
              </a:rPr>
              <a:t>valid </a:t>
            </a:r>
            <a:r>
              <a:rPr sz="1000" spc="-10" dirty="0">
                <a:latin typeface="Arial"/>
                <a:cs typeface="Arial"/>
              </a:rPr>
              <a:t>candidates </a:t>
            </a:r>
            <a:r>
              <a:rPr sz="1000" spc="-5" dirty="0">
                <a:latin typeface="Arial"/>
                <a:cs typeface="Arial"/>
              </a:rPr>
              <a:t>of  </a:t>
            </a:r>
            <a:r>
              <a:rPr sz="1000" spc="-10" dirty="0">
                <a:latin typeface="Arial"/>
                <a:cs typeface="Arial"/>
              </a:rPr>
              <a:t>size </a:t>
            </a:r>
            <a:r>
              <a:rPr sz="1000" i="1" spc="-5" dirty="0">
                <a:latin typeface="Arial"/>
                <a:cs typeface="Arial"/>
              </a:rPr>
              <a:t>k </a:t>
            </a:r>
            <a:r>
              <a:rPr sz="1000" spc="-10" dirty="0">
                <a:latin typeface="Arial"/>
                <a:cs typeface="Arial"/>
              </a:rPr>
              <a:t>that </a:t>
            </a:r>
            <a:r>
              <a:rPr sz="1000" spc="-5" dirty="0">
                <a:latin typeface="Arial"/>
                <a:cs typeface="Arial"/>
              </a:rPr>
              <a:t>comprise </a:t>
            </a:r>
            <a:r>
              <a:rPr sz="1000" spc="-15" dirty="0">
                <a:latin typeface="Arial"/>
                <a:cs typeface="Arial"/>
              </a:rPr>
              <a:t>level </a:t>
            </a:r>
            <a:r>
              <a:rPr sz="1000" i="1" spc="-5" dirty="0">
                <a:latin typeface="Arial"/>
                <a:cs typeface="Arial"/>
              </a:rPr>
              <a:t>k </a:t>
            </a:r>
            <a:r>
              <a:rPr sz="1000" spc="-10" dirty="0">
                <a:latin typeface="Arial"/>
                <a:cs typeface="Arial"/>
              </a:rPr>
              <a:t>in the prefix</a:t>
            </a:r>
            <a:r>
              <a:rPr sz="1000" spc="2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tree.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-152" y="3348761"/>
            <a:ext cx="4608093" cy="108204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</a:pPr>
            <a:r>
              <a:rPr spc="-5" dirty="0"/>
              <a:t>Zaki &amp; Meira </a:t>
            </a:r>
            <a:r>
              <a:rPr spc="-10" dirty="0"/>
              <a:t>Jr. </a:t>
            </a:r>
            <a:r>
              <a:rPr spc="-5" dirty="0"/>
              <a:t>(RPI and</a:t>
            </a:r>
            <a:r>
              <a:rPr spc="-35" dirty="0"/>
              <a:t> </a:t>
            </a:r>
            <a:r>
              <a:rPr spc="-5" dirty="0"/>
              <a:t>UFMG)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</a:pPr>
            <a:r>
              <a:rPr spc="-5" dirty="0"/>
              <a:t>Data Mining and</a:t>
            </a:r>
            <a:r>
              <a:rPr spc="-55" dirty="0"/>
              <a:t> </a:t>
            </a:r>
            <a:r>
              <a:rPr spc="-5" dirty="0"/>
              <a:t>Analysis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  <a:tabLst>
                <a:tab pos="883919" algn="l"/>
              </a:tabLst>
            </a:pPr>
            <a:r>
              <a:rPr spc="-5" dirty="0"/>
              <a:t>Chapter 8:</a:t>
            </a:r>
            <a:r>
              <a:rPr spc="50" dirty="0"/>
              <a:t> </a:t>
            </a:r>
            <a:r>
              <a:rPr spc="-5" dirty="0"/>
              <a:t>Itemset</a:t>
            </a:r>
            <a:r>
              <a:rPr spc="-25" dirty="0"/>
              <a:t> </a:t>
            </a:r>
            <a:r>
              <a:rPr spc="-5" dirty="0"/>
              <a:t>Mining	</a:t>
            </a:r>
            <a:fld id="{81D60167-4931-47E6-BA6A-407CBD079E47}" type="slidenum">
              <a:rPr spc="-5" dirty="0"/>
              <a:t>23</a:t>
            </a:fld>
            <a:r>
              <a:rPr spc="-5" dirty="0"/>
              <a:t> /</a:t>
            </a:r>
            <a:r>
              <a:rPr spc="-60" dirty="0"/>
              <a:t> </a:t>
            </a:r>
            <a:r>
              <a:rPr spc="-5" dirty="0"/>
              <a:t>32</a:t>
            </a:r>
          </a:p>
        </p:txBody>
      </p:sp>
      <p:sp>
        <p:nvSpPr>
          <p:cNvPr id="8" name="矩形 7"/>
          <p:cNvSpPr/>
          <p:nvPr/>
        </p:nvSpPr>
        <p:spPr>
          <a:xfrm>
            <a:off x="113794" y="358775"/>
            <a:ext cx="4378325" cy="5386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9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brute force approach </a:t>
            </a:r>
            <a:r>
              <a:rPr lang="en-US" altLang="zh-TW" sz="900" dirty="0">
                <a:latin typeface="Arial" panose="020B0604020202020204" pitchFamily="34" charset="0"/>
                <a:cs typeface="Arial" panose="020B0604020202020204" pitchFamily="34" charset="0"/>
              </a:rPr>
              <a:t>enumerates all possible itemsets in its quest to </a:t>
            </a:r>
            <a:r>
              <a:rPr lang="en-US" altLang="zh-TW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determine the </a:t>
            </a:r>
            <a:r>
              <a:rPr lang="en-US" altLang="zh-TW" sz="900" dirty="0">
                <a:latin typeface="Arial" panose="020B0604020202020204" pitchFamily="34" charset="0"/>
                <a:cs typeface="Arial" panose="020B0604020202020204" pitchFamily="34" charset="0"/>
              </a:rPr>
              <a:t>frequent ones. This results in </a:t>
            </a:r>
            <a:r>
              <a:rPr lang="en-US" altLang="zh-TW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lot of wasteful computation </a:t>
            </a:r>
            <a:r>
              <a:rPr lang="en-US" altLang="zh-TW" sz="900" dirty="0">
                <a:latin typeface="Arial" panose="020B0604020202020204" pitchFamily="34" charset="0"/>
                <a:cs typeface="Arial" panose="020B0604020202020204" pitchFamily="34" charset="0"/>
              </a:rPr>
              <a:t>because many </a:t>
            </a:r>
            <a:r>
              <a:rPr lang="en-US" altLang="zh-TW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en-US" altLang="zh-TW" sz="900" dirty="0">
                <a:latin typeface="Arial" panose="020B0604020202020204" pitchFamily="34" charset="0"/>
                <a:cs typeface="Arial" panose="020B0604020202020204" pitchFamily="34" charset="0"/>
              </a:rPr>
              <a:t>candidates may not be frequent.</a:t>
            </a:r>
            <a:endParaRPr lang="zh-TW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02" y="46276"/>
            <a:ext cx="40252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Apriori </a:t>
            </a:r>
            <a:r>
              <a:rPr spc="5" dirty="0"/>
              <a:t>Algorithm: Prefix Search </a:t>
            </a:r>
            <a:r>
              <a:rPr spc="-30" dirty="0"/>
              <a:t>Tree </a:t>
            </a:r>
            <a:r>
              <a:rPr spc="5" dirty="0"/>
              <a:t>and</a:t>
            </a:r>
            <a:r>
              <a:rPr spc="175" dirty="0"/>
              <a:t> </a:t>
            </a:r>
            <a:r>
              <a:rPr spc="10" dirty="0"/>
              <a:t>Pruning</a:t>
            </a:r>
          </a:p>
        </p:txBody>
      </p:sp>
      <p:sp>
        <p:nvSpPr>
          <p:cNvPr id="40" name="object 40"/>
          <p:cNvSpPr/>
          <p:nvPr/>
        </p:nvSpPr>
        <p:spPr>
          <a:xfrm>
            <a:off x="-152" y="3348761"/>
            <a:ext cx="4608093" cy="108204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</a:pPr>
            <a:r>
              <a:rPr spc="-5" dirty="0"/>
              <a:t>Zaki &amp; Meira </a:t>
            </a:r>
            <a:r>
              <a:rPr spc="-10" dirty="0"/>
              <a:t>Jr. </a:t>
            </a:r>
            <a:r>
              <a:rPr spc="-5" dirty="0"/>
              <a:t>(RPI and</a:t>
            </a:r>
            <a:r>
              <a:rPr spc="-35" dirty="0"/>
              <a:t> </a:t>
            </a:r>
            <a:r>
              <a:rPr spc="-5" dirty="0"/>
              <a:t>UFMG)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</a:pPr>
            <a:r>
              <a:rPr spc="-5" dirty="0"/>
              <a:t>Data Mining and</a:t>
            </a:r>
            <a:r>
              <a:rPr spc="-55" dirty="0"/>
              <a:t> </a:t>
            </a:r>
            <a:r>
              <a:rPr spc="-5" dirty="0"/>
              <a:t>Analysis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  <a:tabLst>
                <a:tab pos="883919" algn="l"/>
              </a:tabLst>
            </a:pPr>
            <a:r>
              <a:rPr spc="-5" dirty="0"/>
              <a:t>Chapter 8:</a:t>
            </a:r>
            <a:r>
              <a:rPr spc="50" dirty="0"/>
              <a:t> </a:t>
            </a:r>
            <a:r>
              <a:rPr spc="-5" dirty="0"/>
              <a:t>Itemset</a:t>
            </a:r>
            <a:r>
              <a:rPr spc="-25" dirty="0"/>
              <a:t> </a:t>
            </a:r>
            <a:r>
              <a:rPr spc="-5" dirty="0"/>
              <a:t>Mining	</a:t>
            </a:r>
            <a:fld id="{81D60167-4931-47E6-BA6A-407CBD079E47}" type="slidenum">
              <a:rPr spc="-5" dirty="0"/>
              <a:t>24</a:t>
            </a:fld>
            <a:r>
              <a:rPr spc="-5" dirty="0"/>
              <a:t> /</a:t>
            </a:r>
            <a:r>
              <a:rPr spc="-60" dirty="0"/>
              <a:t> </a:t>
            </a:r>
            <a:r>
              <a:rPr spc="-5" dirty="0"/>
              <a:t>32</a:t>
            </a:r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4" y="358775"/>
            <a:ext cx="3787456" cy="23622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87960" y="2280461"/>
            <a:ext cx="3919982" cy="10618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700" b="1" dirty="0">
                <a:latin typeface="Arial" panose="020B0604020202020204" pitchFamily="34" charset="0"/>
                <a:cs typeface="Arial" panose="020B0604020202020204" pitchFamily="34" charset="0"/>
              </a:rPr>
              <a:t>Example 8.6. </a:t>
            </a:r>
            <a:r>
              <a:rPr lang="en-US" altLang="zh-TW" sz="700" dirty="0">
                <a:latin typeface="Arial" panose="020B0604020202020204" pitchFamily="34" charset="0"/>
                <a:cs typeface="Arial" panose="020B0604020202020204" pitchFamily="34" charset="0"/>
              </a:rPr>
              <a:t>Consider the example dataset in Figure 8.1; let </a:t>
            </a:r>
            <a:r>
              <a:rPr lang="en-US" altLang="zh-TW" sz="700" i="1" dirty="0">
                <a:latin typeface="Arial" panose="020B0604020202020204" pitchFamily="34" charset="0"/>
                <a:cs typeface="Arial" panose="020B0604020202020204" pitchFamily="34" charset="0"/>
              </a:rPr>
              <a:t>minsup </a:t>
            </a:r>
            <a:r>
              <a:rPr lang="en-US" altLang="zh-TW" sz="700" dirty="0">
                <a:latin typeface="Arial" panose="020B0604020202020204" pitchFamily="34" charset="0"/>
                <a:cs typeface="Arial" panose="020B0604020202020204" pitchFamily="34" charset="0"/>
              </a:rPr>
              <a:t>= 3. Figure </a:t>
            </a:r>
            <a:r>
              <a:rPr lang="en-US" altLang="zh-TW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8.3 shows </a:t>
            </a:r>
            <a:r>
              <a:rPr lang="en-US" altLang="zh-TW" sz="700" dirty="0">
                <a:latin typeface="Arial" panose="020B0604020202020204" pitchFamily="34" charset="0"/>
                <a:cs typeface="Arial" panose="020B0604020202020204" pitchFamily="34" charset="0"/>
              </a:rPr>
              <a:t>the itemset search space for the Apriori method, organized as a prefix </a:t>
            </a:r>
            <a:r>
              <a:rPr lang="en-US" altLang="zh-TW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tree where </a:t>
            </a:r>
            <a:r>
              <a:rPr lang="en-US" altLang="zh-TW" sz="700" dirty="0">
                <a:latin typeface="Arial" panose="020B0604020202020204" pitchFamily="34" charset="0"/>
                <a:cs typeface="Arial" panose="020B0604020202020204" pitchFamily="34" charset="0"/>
              </a:rPr>
              <a:t>two itemsets are connected if one is a prefix and immediate subset of </a:t>
            </a:r>
            <a:r>
              <a:rPr lang="en-US" altLang="zh-TW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the other</a:t>
            </a:r>
            <a:r>
              <a:rPr lang="en-US" altLang="zh-TW" sz="700" dirty="0">
                <a:latin typeface="Arial" panose="020B0604020202020204" pitchFamily="34" charset="0"/>
                <a:cs typeface="Arial" panose="020B0604020202020204" pitchFamily="34" charset="0"/>
              </a:rPr>
              <a:t>. Each node shows an itemset along with its support, thus </a:t>
            </a:r>
            <a:r>
              <a:rPr lang="en-US" altLang="zh-TW" sz="700" i="1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lang="en-US" altLang="zh-TW" sz="700" dirty="0">
                <a:latin typeface="Arial" panose="020B0604020202020204" pitchFamily="34" charset="0"/>
                <a:cs typeface="Arial" panose="020B0604020202020204" pitchFamily="34" charset="0"/>
              </a:rPr>
              <a:t>(2) indicates </a:t>
            </a:r>
            <a:r>
              <a:rPr lang="en-US" altLang="zh-TW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altLang="zh-TW" sz="7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sup</a:t>
            </a:r>
            <a:r>
              <a:rPr lang="en-US" altLang="zh-TW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7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lang="en-US" altLang="zh-TW" sz="700" dirty="0">
                <a:latin typeface="Arial" panose="020B0604020202020204" pitchFamily="34" charset="0"/>
                <a:cs typeface="Arial" panose="020B0604020202020204" pitchFamily="34" charset="0"/>
              </a:rPr>
              <a:t>) = 2. Apriori enumerates the candidate patterns in a level-wise manner</a:t>
            </a:r>
            <a:r>
              <a:rPr lang="en-US" altLang="zh-TW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, as </a:t>
            </a:r>
            <a:r>
              <a:rPr lang="en-US" altLang="zh-TW" sz="700" dirty="0">
                <a:latin typeface="Arial" panose="020B0604020202020204" pitchFamily="34" charset="0"/>
                <a:cs typeface="Arial" panose="020B0604020202020204" pitchFamily="34" charset="0"/>
              </a:rPr>
              <a:t>shown in the figure, which also demonstrates the power of pruning the </a:t>
            </a:r>
            <a:r>
              <a:rPr lang="en-US" altLang="zh-TW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search space </a:t>
            </a:r>
            <a:r>
              <a:rPr lang="en-US" altLang="zh-TW" sz="700" dirty="0">
                <a:latin typeface="Arial" panose="020B0604020202020204" pitchFamily="34" charset="0"/>
                <a:cs typeface="Arial" panose="020B0604020202020204" pitchFamily="34" charset="0"/>
              </a:rPr>
              <a:t>via the two Apriori properties. For example, once we determine that </a:t>
            </a:r>
            <a:r>
              <a:rPr lang="en-US" altLang="zh-TW" sz="700" i="1" dirty="0">
                <a:latin typeface="Arial" panose="020B0604020202020204" pitchFamily="34" charset="0"/>
                <a:cs typeface="Arial" panose="020B0604020202020204" pitchFamily="34" charset="0"/>
              </a:rPr>
              <a:t>AC </a:t>
            </a:r>
            <a:r>
              <a:rPr lang="en-US" altLang="zh-TW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is infrequent</a:t>
            </a:r>
            <a:r>
              <a:rPr lang="en-US" altLang="zh-TW" sz="700" dirty="0">
                <a:latin typeface="Arial" panose="020B0604020202020204" pitchFamily="34" charset="0"/>
                <a:cs typeface="Arial" panose="020B0604020202020204" pitchFamily="34" charset="0"/>
              </a:rPr>
              <a:t>, we can prune any itemset that has </a:t>
            </a:r>
            <a:r>
              <a:rPr lang="en-US" altLang="zh-TW" sz="700" i="1" dirty="0">
                <a:latin typeface="Arial" panose="020B0604020202020204" pitchFamily="34" charset="0"/>
                <a:cs typeface="Arial" panose="020B0604020202020204" pitchFamily="34" charset="0"/>
              </a:rPr>
              <a:t>AC </a:t>
            </a:r>
            <a:r>
              <a:rPr lang="en-US" altLang="zh-TW" sz="700" dirty="0">
                <a:latin typeface="Arial" panose="020B0604020202020204" pitchFamily="34" charset="0"/>
                <a:cs typeface="Arial" panose="020B0604020202020204" pitchFamily="34" charset="0"/>
              </a:rPr>
              <a:t>as a prefix, that is, the </a:t>
            </a:r>
            <a:r>
              <a:rPr lang="en-US" altLang="zh-TW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entire subtree </a:t>
            </a:r>
            <a:r>
              <a:rPr lang="en-US" altLang="zh-TW" sz="700" dirty="0">
                <a:latin typeface="Arial" panose="020B0604020202020204" pitchFamily="34" charset="0"/>
                <a:cs typeface="Arial" panose="020B0604020202020204" pitchFamily="34" charset="0"/>
              </a:rPr>
              <a:t>under </a:t>
            </a:r>
            <a:r>
              <a:rPr lang="en-US" altLang="zh-TW" sz="700" i="1" dirty="0">
                <a:latin typeface="Arial" panose="020B0604020202020204" pitchFamily="34" charset="0"/>
                <a:cs typeface="Arial" panose="020B0604020202020204" pitchFamily="34" charset="0"/>
              </a:rPr>
              <a:t>AC </a:t>
            </a:r>
            <a:r>
              <a:rPr lang="en-US" altLang="zh-TW" sz="700" dirty="0">
                <a:latin typeface="Arial" panose="020B0604020202020204" pitchFamily="34" charset="0"/>
                <a:cs typeface="Arial" panose="020B0604020202020204" pitchFamily="34" charset="0"/>
              </a:rPr>
              <a:t>can be pruned. Likewise for </a:t>
            </a:r>
            <a:r>
              <a:rPr lang="en-US" altLang="zh-TW" sz="700" i="1" dirty="0">
                <a:latin typeface="Arial" panose="020B0604020202020204" pitchFamily="34" charset="0"/>
                <a:cs typeface="Arial" panose="020B0604020202020204" pitchFamily="34" charset="0"/>
              </a:rPr>
              <a:t>CD</a:t>
            </a:r>
            <a:r>
              <a:rPr lang="en-US" altLang="zh-TW" sz="700" dirty="0">
                <a:latin typeface="Arial" panose="020B0604020202020204" pitchFamily="34" charset="0"/>
                <a:cs typeface="Arial" panose="020B0604020202020204" pitchFamily="34" charset="0"/>
              </a:rPr>
              <a:t>. Also, the extension </a:t>
            </a:r>
            <a:r>
              <a:rPr lang="en-US" altLang="zh-TW" sz="700" i="1" dirty="0">
                <a:latin typeface="Arial" panose="020B0604020202020204" pitchFamily="34" charset="0"/>
                <a:cs typeface="Arial" panose="020B0604020202020204" pitchFamily="34" charset="0"/>
              </a:rPr>
              <a:t>BCD </a:t>
            </a:r>
            <a:r>
              <a:rPr lang="en-US" altLang="zh-TW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zh-TW" sz="7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BC </a:t>
            </a:r>
            <a:r>
              <a:rPr lang="en-US" altLang="zh-TW" sz="700" dirty="0">
                <a:latin typeface="Arial" panose="020B0604020202020204" pitchFamily="34" charset="0"/>
                <a:cs typeface="Arial" panose="020B0604020202020204" pitchFamily="34" charset="0"/>
              </a:rPr>
              <a:t>can be pruned, since it has an infrequent subset, namely </a:t>
            </a:r>
            <a:r>
              <a:rPr lang="en-US" altLang="zh-TW" sz="700" i="1" dirty="0">
                <a:latin typeface="Arial" panose="020B0604020202020204" pitchFamily="34" charset="0"/>
                <a:cs typeface="Arial" panose="020B0604020202020204" pitchFamily="34" charset="0"/>
              </a:rPr>
              <a:t>CD</a:t>
            </a:r>
            <a:r>
              <a:rPr lang="en-US" altLang="zh-TW" sz="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TW" alt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02" y="46276"/>
            <a:ext cx="17443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The </a:t>
            </a:r>
            <a:r>
              <a:rPr spc="10" dirty="0"/>
              <a:t>Apriori</a:t>
            </a:r>
            <a:r>
              <a:rPr spc="-40" dirty="0"/>
              <a:t> </a:t>
            </a:r>
            <a:r>
              <a:rPr spc="10" dirty="0"/>
              <a:t>Algorithm</a:t>
            </a:r>
          </a:p>
        </p:txBody>
      </p:sp>
      <p:sp>
        <p:nvSpPr>
          <p:cNvPr id="10" name="object 10"/>
          <p:cNvSpPr/>
          <p:nvPr/>
        </p:nvSpPr>
        <p:spPr>
          <a:xfrm>
            <a:off x="-5837" y="3369132"/>
            <a:ext cx="4608093" cy="78896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275749" y="3382073"/>
            <a:ext cx="973455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</a:pPr>
            <a:r>
              <a:rPr spc="-5" dirty="0"/>
              <a:t>Zaki &amp; Meira </a:t>
            </a:r>
            <a:r>
              <a:rPr spc="-10" dirty="0"/>
              <a:t>Jr. </a:t>
            </a:r>
            <a:r>
              <a:rPr spc="-5" dirty="0"/>
              <a:t>(RPI and</a:t>
            </a:r>
            <a:r>
              <a:rPr spc="-35" dirty="0"/>
              <a:t> </a:t>
            </a:r>
            <a:r>
              <a:rPr spc="-5" dirty="0"/>
              <a:t>UFMG)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929287" y="3382073"/>
            <a:ext cx="738505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</a:pPr>
            <a:r>
              <a:rPr spc="-5" dirty="0"/>
              <a:t>Data Mining and</a:t>
            </a:r>
            <a:r>
              <a:rPr spc="-55" dirty="0"/>
              <a:t> </a:t>
            </a:r>
            <a:r>
              <a:rPr spc="-5" dirty="0"/>
              <a:t>Analysis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3457859" y="3382073"/>
            <a:ext cx="1090929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  <a:tabLst>
                <a:tab pos="883919" algn="l"/>
              </a:tabLst>
            </a:pPr>
            <a:r>
              <a:rPr spc="-5" dirty="0"/>
              <a:t>Chapter 8:</a:t>
            </a:r>
            <a:r>
              <a:rPr spc="50" dirty="0"/>
              <a:t> </a:t>
            </a:r>
            <a:r>
              <a:rPr spc="-5" dirty="0"/>
              <a:t>Itemset</a:t>
            </a:r>
            <a:r>
              <a:rPr spc="-25" dirty="0"/>
              <a:t> </a:t>
            </a:r>
            <a:r>
              <a:rPr spc="-5" dirty="0"/>
              <a:t>Mining	</a:t>
            </a:r>
            <a:fld id="{81D60167-4931-47E6-BA6A-407CBD079E47}" type="slidenum">
              <a:rPr spc="-5" dirty="0"/>
              <a:t>25</a:t>
            </a:fld>
            <a:r>
              <a:rPr spc="-5" dirty="0"/>
              <a:t> /</a:t>
            </a:r>
            <a:r>
              <a:rPr spc="-60" dirty="0"/>
              <a:t> </a:t>
            </a:r>
            <a:r>
              <a:rPr spc="-5" dirty="0"/>
              <a:t>32</a:t>
            </a: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" y="358775"/>
            <a:ext cx="2974467" cy="224155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8800" y="2122728"/>
            <a:ext cx="2762250" cy="1207847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02" y="46276"/>
            <a:ext cx="43681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Frequent </a:t>
            </a:r>
            <a:r>
              <a:rPr spc="0" dirty="0"/>
              <a:t>Pattern </a:t>
            </a:r>
            <a:r>
              <a:rPr spc="-30" dirty="0"/>
              <a:t>Tree </a:t>
            </a:r>
            <a:r>
              <a:rPr spc="5" dirty="0"/>
              <a:t>Approach: FPGrowth</a:t>
            </a:r>
            <a:r>
              <a:rPr spc="204" dirty="0"/>
              <a:t> </a:t>
            </a:r>
            <a:r>
              <a:rPr spc="10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13792" y="652111"/>
                <a:ext cx="4363085" cy="222758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 marR="508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000" spc="-5" dirty="0">
                    <a:latin typeface="Arial"/>
                    <a:cs typeface="Arial"/>
                  </a:rPr>
                  <a:t>The </a:t>
                </a:r>
                <a:r>
                  <a:rPr lang="en-US" sz="1000" spc="-10" dirty="0">
                    <a:latin typeface="Arial"/>
                    <a:cs typeface="Arial"/>
                  </a:rPr>
                  <a:t>FPGrowth method </a:t>
                </a:r>
                <a:r>
                  <a:rPr lang="en-US" sz="1000" spc="-15" dirty="0">
                    <a:latin typeface="Arial"/>
                    <a:cs typeface="Arial"/>
                  </a:rPr>
                  <a:t>indexes </a:t>
                </a:r>
                <a:r>
                  <a:rPr lang="en-US" sz="1000" spc="-10" dirty="0">
                    <a:latin typeface="Arial"/>
                    <a:cs typeface="Arial"/>
                  </a:rPr>
                  <a:t>the database </a:t>
                </a:r>
                <a:r>
                  <a:rPr lang="en-US" sz="1000" spc="-15" dirty="0">
                    <a:latin typeface="Arial"/>
                    <a:cs typeface="Arial"/>
                  </a:rPr>
                  <a:t>for </a:t>
                </a:r>
                <a:r>
                  <a:rPr lang="en-US" sz="1000" spc="-10" dirty="0">
                    <a:latin typeface="Arial"/>
                    <a:cs typeface="Arial"/>
                  </a:rPr>
                  <a:t>fast </a:t>
                </a:r>
                <a:r>
                  <a:rPr lang="en-US" sz="1000" dirty="0">
                    <a:latin typeface="Arial"/>
                    <a:cs typeface="Arial"/>
                  </a:rPr>
                  <a:t>support </a:t>
                </a:r>
                <a:r>
                  <a:rPr lang="en-US" sz="1000" spc="-10" dirty="0">
                    <a:latin typeface="Arial"/>
                    <a:cs typeface="Arial"/>
                  </a:rPr>
                  <a:t>computation via  the </a:t>
                </a:r>
                <a:r>
                  <a:rPr lang="en-US" sz="1000" spc="-5" dirty="0">
                    <a:latin typeface="Arial"/>
                    <a:cs typeface="Arial"/>
                  </a:rPr>
                  <a:t>use of an </a:t>
                </a:r>
                <a:r>
                  <a:rPr lang="en-US" sz="1000" spc="-10" dirty="0">
                    <a:latin typeface="Arial"/>
                    <a:cs typeface="Arial"/>
                  </a:rPr>
                  <a:t>augmented prefix </a:t>
                </a:r>
                <a:r>
                  <a:rPr lang="en-US" sz="1000" spc="-5" dirty="0">
                    <a:latin typeface="Arial"/>
                    <a:cs typeface="Arial"/>
                  </a:rPr>
                  <a:t>tree </a:t>
                </a:r>
                <a:r>
                  <a:rPr lang="en-US" sz="1000" spc="-10" dirty="0">
                    <a:latin typeface="Arial"/>
                    <a:cs typeface="Arial"/>
                  </a:rPr>
                  <a:t>called the </a:t>
                </a:r>
                <a:r>
                  <a:rPr lang="en-US" sz="1000" i="1" spc="-10" dirty="0">
                    <a:latin typeface="Arial"/>
                    <a:cs typeface="Arial"/>
                  </a:rPr>
                  <a:t>frequent </a:t>
                </a:r>
                <a:r>
                  <a:rPr lang="en-US" sz="1000" i="1" spc="-5" dirty="0">
                    <a:latin typeface="Arial"/>
                    <a:cs typeface="Arial"/>
                  </a:rPr>
                  <a:t>pattern tree</a:t>
                </a:r>
                <a:r>
                  <a:rPr lang="en-US" sz="1000" i="1" spc="185" dirty="0">
                    <a:latin typeface="Arial"/>
                    <a:cs typeface="Arial"/>
                  </a:rPr>
                  <a:t> </a:t>
                </a:r>
                <a:r>
                  <a:rPr lang="en-US" sz="1000" spc="-5" dirty="0">
                    <a:latin typeface="Arial"/>
                    <a:cs typeface="Arial"/>
                  </a:rPr>
                  <a:t>(FP-tree).</a:t>
                </a:r>
                <a:endParaRPr lang="en-US" sz="1000" dirty="0">
                  <a:latin typeface="Arial"/>
                  <a:cs typeface="Arial"/>
                </a:endParaRPr>
              </a:p>
              <a:p>
                <a:pPr marL="12700" marR="33020">
                  <a:lnSpc>
                    <a:spcPct val="100000"/>
                  </a:lnSpc>
                  <a:spcBef>
                    <a:spcPts val="585"/>
                  </a:spcBef>
                </a:pPr>
                <a:r>
                  <a:rPr lang="en-US" sz="1000" spc="-5" dirty="0">
                    <a:latin typeface="Arial"/>
                    <a:cs typeface="Arial"/>
                  </a:rPr>
                  <a:t>Each </a:t>
                </a:r>
                <a:r>
                  <a:rPr lang="en-US" sz="1000" spc="-10" dirty="0">
                    <a:latin typeface="Arial"/>
                    <a:cs typeface="Arial"/>
                  </a:rPr>
                  <a:t>node in the </a:t>
                </a:r>
                <a:r>
                  <a:rPr lang="en-US" sz="1000" spc="-5" dirty="0">
                    <a:latin typeface="Arial"/>
                    <a:cs typeface="Arial"/>
                  </a:rPr>
                  <a:t>tree </a:t>
                </a:r>
                <a:r>
                  <a:rPr lang="en-US" sz="1000" spc="-10" dirty="0">
                    <a:latin typeface="Arial"/>
                    <a:cs typeface="Arial"/>
                  </a:rPr>
                  <a:t>is labeled with </a:t>
                </a:r>
                <a:r>
                  <a:rPr lang="en-US" sz="1000" spc="-5" dirty="0">
                    <a:latin typeface="Arial"/>
                    <a:cs typeface="Arial"/>
                  </a:rPr>
                  <a:t>a </a:t>
                </a:r>
                <a:r>
                  <a:rPr lang="en-US" sz="1000" spc="-10" dirty="0">
                    <a:latin typeface="Arial"/>
                    <a:cs typeface="Arial"/>
                  </a:rPr>
                  <a:t>single item, and </a:t>
                </a:r>
                <a:r>
                  <a:rPr lang="en-US" sz="1000" spc="-5" dirty="0">
                    <a:latin typeface="Arial"/>
                    <a:cs typeface="Arial"/>
                  </a:rPr>
                  <a:t>each </a:t>
                </a:r>
                <a:r>
                  <a:rPr lang="en-US" sz="1000" spc="-10" dirty="0">
                    <a:latin typeface="Arial"/>
                    <a:cs typeface="Arial"/>
                  </a:rPr>
                  <a:t>child node  </a:t>
                </a:r>
                <a:r>
                  <a:rPr lang="en-US" sz="1000" spc="-5" dirty="0">
                    <a:latin typeface="Arial"/>
                    <a:cs typeface="Arial"/>
                  </a:rPr>
                  <a:t>represents a </a:t>
                </a:r>
                <a:r>
                  <a:rPr lang="en-US" sz="1000" spc="-10" dirty="0">
                    <a:latin typeface="Arial"/>
                    <a:cs typeface="Arial"/>
                  </a:rPr>
                  <a:t>different item. </a:t>
                </a:r>
                <a:r>
                  <a:rPr lang="en-US" sz="1000" spc="-5" dirty="0">
                    <a:latin typeface="Arial"/>
                    <a:cs typeface="Arial"/>
                  </a:rPr>
                  <a:t>Each </a:t>
                </a:r>
                <a:r>
                  <a:rPr lang="en-US" sz="1000" spc="-10" dirty="0">
                    <a:latin typeface="Arial"/>
                    <a:cs typeface="Arial"/>
                  </a:rPr>
                  <a:t>node also </a:t>
                </a:r>
                <a:r>
                  <a:rPr lang="en-US" sz="1000" spc="-5" dirty="0">
                    <a:latin typeface="Arial"/>
                    <a:cs typeface="Arial"/>
                  </a:rPr>
                  <a:t>stores </a:t>
                </a:r>
                <a:r>
                  <a:rPr lang="en-US" sz="1000" spc="-10" dirty="0">
                    <a:latin typeface="Arial"/>
                    <a:cs typeface="Arial"/>
                  </a:rPr>
                  <a:t>the </a:t>
                </a:r>
                <a:r>
                  <a:rPr lang="en-US" sz="1000" dirty="0">
                    <a:latin typeface="Arial"/>
                    <a:cs typeface="Arial"/>
                  </a:rPr>
                  <a:t>support </a:t>
                </a:r>
                <a:r>
                  <a:rPr lang="en-US" sz="1000" spc="-10" dirty="0">
                    <a:latin typeface="Arial"/>
                    <a:cs typeface="Arial"/>
                  </a:rPr>
                  <a:t>information </a:t>
                </a:r>
                <a:r>
                  <a:rPr lang="en-US" sz="1000" spc="-15" dirty="0">
                    <a:latin typeface="Arial"/>
                    <a:cs typeface="Arial"/>
                  </a:rPr>
                  <a:t>for  </a:t>
                </a:r>
                <a:r>
                  <a:rPr lang="en-US" sz="1000" spc="-10" dirty="0">
                    <a:latin typeface="Arial"/>
                    <a:cs typeface="Arial"/>
                  </a:rPr>
                  <a:t>the itemset </a:t>
                </a:r>
                <a:r>
                  <a:rPr lang="en-US" sz="1000" spc="-5" dirty="0">
                    <a:latin typeface="Arial"/>
                    <a:cs typeface="Arial"/>
                  </a:rPr>
                  <a:t>comprising </a:t>
                </a:r>
                <a:r>
                  <a:rPr lang="en-US" sz="1000" spc="-10" dirty="0">
                    <a:latin typeface="Arial"/>
                    <a:cs typeface="Arial"/>
                  </a:rPr>
                  <a:t>the items </a:t>
                </a:r>
                <a:r>
                  <a:rPr lang="en-US" sz="1000" spc="-5" dirty="0">
                    <a:latin typeface="Arial"/>
                    <a:cs typeface="Arial"/>
                  </a:rPr>
                  <a:t>on </a:t>
                </a:r>
                <a:r>
                  <a:rPr lang="en-US" sz="1000" spc="-10" dirty="0">
                    <a:latin typeface="Arial"/>
                    <a:cs typeface="Arial"/>
                  </a:rPr>
                  <a:t>the path </a:t>
                </a:r>
                <a:r>
                  <a:rPr lang="en-US" sz="1000" spc="-5" dirty="0">
                    <a:latin typeface="Arial"/>
                    <a:cs typeface="Arial"/>
                  </a:rPr>
                  <a:t>from </a:t>
                </a:r>
                <a:r>
                  <a:rPr lang="en-US" sz="1000" spc="-10" dirty="0">
                    <a:latin typeface="Arial"/>
                    <a:cs typeface="Arial"/>
                  </a:rPr>
                  <a:t>the </a:t>
                </a:r>
                <a:r>
                  <a:rPr lang="en-US" sz="1000" spc="-5" dirty="0">
                    <a:latin typeface="Arial"/>
                    <a:cs typeface="Arial"/>
                  </a:rPr>
                  <a:t>root to </a:t>
                </a:r>
                <a:r>
                  <a:rPr lang="en-US" sz="1000" spc="-10" dirty="0">
                    <a:latin typeface="Arial"/>
                    <a:cs typeface="Arial"/>
                  </a:rPr>
                  <a:t>that</a:t>
                </a:r>
                <a:r>
                  <a:rPr lang="en-US" sz="1000" spc="135" dirty="0">
                    <a:latin typeface="Arial"/>
                    <a:cs typeface="Arial"/>
                  </a:rPr>
                  <a:t> </a:t>
                </a:r>
                <a:r>
                  <a:rPr lang="en-US" sz="1000" spc="-10" dirty="0">
                    <a:latin typeface="Arial"/>
                    <a:cs typeface="Arial"/>
                  </a:rPr>
                  <a:t>node.</a:t>
                </a:r>
                <a:endParaRPr lang="en-US" sz="1000" dirty="0">
                  <a:latin typeface="Arial"/>
                  <a:cs typeface="Arial"/>
                </a:endParaRPr>
              </a:p>
              <a:p>
                <a:pPr marL="12700" marR="24765">
                  <a:lnSpc>
                    <a:spcPct val="99700"/>
                  </a:lnSpc>
                  <a:spcBef>
                    <a:spcPts val="590"/>
                  </a:spcBef>
                </a:pPr>
                <a:r>
                  <a:rPr lang="en-US" sz="1000" spc="-5" dirty="0">
                    <a:latin typeface="Arial"/>
                    <a:cs typeface="Arial"/>
                  </a:rPr>
                  <a:t>The FP-tree </a:t>
                </a:r>
                <a:r>
                  <a:rPr lang="en-US" sz="1000" spc="-10" dirty="0">
                    <a:latin typeface="Arial"/>
                    <a:cs typeface="Arial"/>
                  </a:rPr>
                  <a:t>is </a:t>
                </a:r>
                <a:r>
                  <a:rPr lang="en-US" sz="1000" spc="-5" dirty="0">
                    <a:latin typeface="Arial"/>
                    <a:cs typeface="Arial"/>
                  </a:rPr>
                  <a:t>constructed as </a:t>
                </a:r>
                <a:r>
                  <a:rPr lang="en-US" sz="1000" spc="-15" dirty="0">
                    <a:latin typeface="Arial"/>
                    <a:cs typeface="Arial"/>
                  </a:rPr>
                  <a:t>follows. </a:t>
                </a:r>
                <a:r>
                  <a:rPr lang="en-US" sz="1000" spc="-10" dirty="0">
                    <a:latin typeface="Arial"/>
                    <a:cs typeface="Arial"/>
                  </a:rPr>
                  <a:t>Initially the </a:t>
                </a:r>
                <a:r>
                  <a:rPr lang="en-US" sz="1000" spc="-5" dirty="0">
                    <a:latin typeface="Arial"/>
                    <a:cs typeface="Arial"/>
                  </a:rPr>
                  <a:t>tree </a:t>
                </a:r>
                <a:r>
                  <a:rPr lang="en-US" sz="1000" spc="-10" dirty="0">
                    <a:latin typeface="Arial"/>
                    <a:cs typeface="Arial"/>
                  </a:rPr>
                  <a:t>contains </a:t>
                </a:r>
                <a:r>
                  <a:rPr lang="en-US" sz="1000" spc="-5" dirty="0">
                    <a:latin typeface="Arial"/>
                    <a:cs typeface="Arial"/>
                  </a:rPr>
                  <a:t>as root </a:t>
                </a:r>
                <a:r>
                  <a:rPr lang="en-US" sz="1000" spc="-10" dirty="0">
                    <a:latin typeface="Arial"/>
                    <a:cs typeface="Arial"/>
                  </a:rPr>
                  <a:t>the   null item </a:t>
                </a:r>
                <a14:m>
                  <m:oMath xmlns:m="http://schemas.openxmlformats.org/officeDocument/2006/math">
                    <m:r>
                      <a:rPr lang="en-US" altLang="zh-TW" sz="1000" b="0" i="0" spc="-240" dirty="0" smtClean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n-US" altLang="zh-TW" sz="1000" i="1" spc="-240" dirty="0" smtClean="0">
                        <a:latin typeface="Cambria Math" panose="02040503050406030204" pitchFamily="18" charset="0"/>
                        <a:cs typeface="Lucida Sans Unicode"/>
                      </a:rPr>
                      <m:t>∅</m:t>
                    </m:r>
                  </m:oMath>
                </a14:m>
                <a:r>
                  <a:rPr lang="en-US" sz="1000" spc="-10" dirty="0">
                    <a:latin typeface="Arial"/>
                    <a:cs typeface="Arial"/>
                  </a:rPr>
                  <a:t> . Next, </a:t>
                </a:r>
                <a:r>
                  <a:rPr lang="en-US" sz="1000" spc="-15" dirty="0">
                    <a:latin typeface="Arial"/>
                    <a:cs typeface="Arial"/>
                  </a:rPr>
                  <a:t>for </a:t>
                </a:r>
                <a:r>
                  <a:rPr lang="en-US" sz="1000" spc="-5" dirty="0">
                    <a:latin typeface="Arial"/>
                    <a:cs typeface="Arial"/>
                  </a:rPr>
                  <a:t>each </a:t>
                </a:r>
                <a:r>
                  <a:rPr lang="en-US" sz="1000" spc="-10" dirty="0">
                    <a:latin typeface="Arial"/>
                    <a:cs typeface="Arial"/>
                  </a:rPr>
                  <a:t>tuple </a:t>
                </a:r>
                <a14:m>
                  <m:oMath xmlns:m="http://schemas.openxmlformats.org/officeDocument/2006/math">
                    <m:r>
                      <a:rPr lang="en-US" altLang="zh-TW" sz="1000" i="1" spc="55" dirty="0" smtClean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ar-AE" altLang="zh-TW" sz="1000" i="1" spc="55" dirty="0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TW" sz="1000" i="1" spc="25" dirty="0" smtClean="0">
                            <a:latin typeface="Arial"/>
                            <a:cs typeface="Arial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TW" sz="1000" spc="25" dirty="0" smtClean="0">
                            <a:latin typeface="Lucida Sans Unicode"/>
                            <a:cs typeface="Lucida Sans Unicode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zh-TW" sz="1000" i="1" spc="-5" dirty="0" smtClean="0">
                            <a:latin typeface="Arial"/>
                            <a:cs typeface="Arial"/>
                          </a:rPr>
                          <m:t>X</m:t>
                        </m:r>
                      </m:e>
                    </m:d>
                    <m:r>
                      <a:rPr lang="ar-AE" altLang="zh-TW" sz="1000" i="1" spc="-135" dirty="0">
                        <a:latin typeface="Cambria Math" panose="02040503050406030204" pitchFamily="18" charset="0"/>
                        <a:cs typeface="Lucida Sans Unicode"/>
                      </a:rPr>
                      <m:t>∈ </m:t>
                    </m:r>
                    <m:r>
                      <a:rPr lang="ar-AE" altLang="zh-TW" sz="1000" b="1" i="1" spc="-5" dirty="0">
                        <a:latin typeface="Cambria Math" panose="02040503050406030204" pitchFamily="18" charset="0"/>
                        <a:cs typeface="Arial"/>
                      </a:rPr>
                      <m:t>𝑫</m:t>
                    </m:r>
                  </m:oMath>
                </a14:m>
                <a:r>
                  <a:rPr lang="ar-AE" sz="1000" spc="-5" dirty="0">
                    <a:latin typeface="Arial"/>
                    <a:cs typeface="Arial"/>
                  </a:rPr>
                  <a:t>, </a:t>
                </a:r>
                <a:r>
                  <a:rPr lang="en-US" sz="1000" spc="-5" dirty="0">
                    <a:latin typeface="Arial"/>
                    <a:cs typeface="Arial"/>
                  </a:rPr>
                  <a:t>where </a:t>
                </a:r>
                <a:r>
                  <a:rPr lang="en-US" sz="1000" i="1" spc="-5" dirty="0">
                    <a:latin typeface="Arial"/>
                    <a:cs typeface="Arial"/>
                  </a:rPr>
                  <a:t>X </a:t>
                </a:r>
                <a:r>
                  <a:rPr lang="en-US" sz="1000" spc="-25" dirty="0">
                    <a:latin typeface="Lucida Sans Unicode"/>
                    <a:cs typeface="Lucida Sans Unicode"/>
                  </a:rPr>
                  <a:t>= </a:t>
                </a:r>
                <a:r>
                  <a:rPr lang="en-US" sz="1000" b="1" spc="30" dirty="0">
                    <a:latin typeface="Arial"/>
                    <a:cs typeface="Arial"/>
                  </a:rPr>
                  <a:t>i</a:t>
                </a:r>
                <a:r>
                  <a:rPr lang="en-US" sz="1000" spc="30" dirty="0">
                    <a:latin typeface="Lucida Sans Unicode"/>
                    <a:cs typeface="Lucida Sans Unicode"/>
                  </a:rPr>
                  <a:t>(</a:t>
                </a:r>
                <a:r>
                  <a:rPr lang="en-US" sz="1000" i="1" spc="30" dirty="0">
                    <a:latin typeface="Arial"/>
                    <a:cs typeface="Arial"/>
                  </a:rPr>
                  <a:t>t</a:t>
                </a:r>
                <a:r>
                  <a:rPr lang="en-US" sz="1000" spc="30" dirty="0">
                    <a:latin typeface="Lucida Sans Unicode"/>
                    <a:cs typeface="Lucida Sans Unicode"/>
                  </a:rPr>
                  <a:t>)</a:t>
                </a:r>
                <a:r>
                  <a:rPr lang="en-US" sz="1000" spc="30" dirty="0">
                    <a:latin typeface="Arial"/>
                    <a:cs typeface="Arial"/>
                  </a:rPr>
                  <a:t>, </a:t>
                </a:r>
                <a:r>
                  <a:rPr lang="en-US" sz="1000" spc="-15" dirty="0">
                    <a:latin typeface="Arial"/>
                    <a:cs typeface="Arial"/>
                  </a:rPr>
                  <a:t>we </a:t>
                </a:r>
                <a:r>
                  <a:rPr lang="en-US" sz="1000" dirty="0">
                    <a:latin typeface="Arial"/>
                    <a:cs typeface="Arial"/>
                  </a:rPr>
                  <a:t>insert </a:t>
                </a:r>
                <a:r>
                  <a:rPr lang="en-US" sz="1000" spc="-10" dirty="0">
                    <a:latin typeface="Arial"/>
                    <a:cs typeface="Arial"/>
                  </a:rPr>
                  <a:t>the  itemset </a:t>
                </a:r>
                <a:r>
                  <a:rPr lang="en-US" sz="1000" i="1" spc="-5" dirty="0">
                    <a:latin typeface="Arial"/>
                    <a:cs typeface="Arial"/>
                  </a:rPr>
                  <a:t>X </a:t>
                </a:r>
                <a:r>
                  <a:rPr lang="en-US" sz="1000" spc="-10" dirty="0">
                    <a:latin typeface="Arial"/>
                    <a:cs typeface="Arial"/>
                  </a:rPr>
                  <a:t>into the FP-tree, incrementing the </a:t>
                </a:r>
                <a:r>
                  <a:rPr lang="en-US" sz="1000" spc="-5" dirty="0">
                    <a:latin typeface="Arial"/>
                    <a:cs typeface="Arial"/>
                  </a:rPr>
                  <a:t>count of </a:t>
                </a:r>
                <a:r>
                  <a:rPr lang="en-US" sz="1000" spc="-10" dirty="0">
                    <a:latin typeface="Arial"/>
                    <a:cs typeface="Arial"/>
                  </a:rPr>
                  <a:t>all nodes along the path  that </a:t>
                </a:r>
                <a:r>
                  <a:rPr lang="en-US" sz="1000" spc="-5" dirty="0">
                    <a:latin typeface="Arial"/>
                    <a:cs typeface="Arial"/>
                  </a:rPr>
                  <a:t>represents </a:t>
                </a:r>
                <a:r>
                  <a:rPr lang="en-US" sz="1000" i="1" spc="-5" dirty="0">
                    <a:latin typeface="Arial"/>
                    <a:cs typeface="Arial"/>
                  </a:rPr>
                  <a:t>X</a:t>
                </a:r>
                <a:r>
                  <a:rPr lang="en-US" sz="1000" i="1" spc="-160" dirty="0">
                    <a:latin typeface="Arial"/>
                    <a:cs typeface="Arial"/>
                  </a:rPr>
                  <a:t> </a:t>
                </a:r>
                <a:r>
                  <a:rPr lang="en-US" sz="1000" spc="-5" dirty="0">
                    <a:latin typeface="Arial"/>
                    <a:cs typeface="Arial"/>
                  </a:rPr>
                  <a:t>.</a:t>
                </a:r>
                <a:endParaRPr lang="en-US" sz="1000" dirty="0">
                  <a:latin typeface="Arial"/>
                  <a:cs typeface="Arial"/>
                </a:endParaRPr>
              </a:p>
              <a:p>
                <a:pPr marL="12700" marR="85725" indent="-635">
                  <a:lnSpc>
                    <a:spcPct val="99700"/>
                  </a:lnSpc>
                  <a:spcBef>
                    <a:spcPts val="590"/>
                  </a:spcBef>
                </a:pPr>
                <a:r>
                  <a:rPr lang="en-US" sz="1000" spc="-5" dirty="0">
                    <a:latin typeface="Arial"/>
                    <a:cs typeface="Arial"/>
                  </a:rPr>
                  <a:t>If </a:t>
                </a:r>
                <a:r>
                  <a:rPr lang="en-US" sz="1000" i="1" spc="-5" dirty="0">
                    <a:latin typeface="Arial"/>
                    <a:cs typeface="Arial"/>
                  </a:rPr>
                  <a:t>X </a:t>
                </a:r>
                <a:r>
                  <a:rPr lang="en-US" sz="1000" spc="-5" dirty="0">
                    <a:latin typeface="Arial"/>
                    <a:cs typeface="Arial"/>
                  </a:rPr>
                  <a:t>shares a </a:t>
                </a:r>
                <a:r>
                  <a:rPr lang="en-US" sz="1000" spc="-10" dirty="0">
                    <a:latin typeface="Arial"/>
                    <a:cs typeface="Arial"/>
                  </a:rPr>
                  <a:t>prefix with </a:t>
                </a:r>
                <a:r>
                  <a:rPr lang="en-US" sz="1000" spc="-5" dirty="0">
                    <a:latin typeface="Arial"/>
                    <a:cs typeface="Arial"/>
                  </a:rPr>
                  <a:t>some </a:t>
                </a:r>
                <a:r>
                  <a:rPr lang="en-US" sz="1000" spc="-10" dirty="0">
                    <a:latin typeface="Arial"/>
                    <a:cs typeface="Arial"/>
                  </a:rPr>
                  <a:t>previously </a:t>
                </a:r>
                <a:r>
                  <a:rPr lang="en-US" sz="1000" spc="-5" dirty="0">
                    <a:latin typeface="Arial"/>
                    <a:cs typeface="Arial"/>
                  </a:rPr>
                  <a:t>inserted </a:t>
                </a:r>
                <a:r>
                  <a:rPr lang="en-US" sz="1000" spc="-10" dirty="0">
                    <a:latin typeface="Arial"/>
                    <a:cs typeface="Arial"/>
                  </a:rPr>
                  <a:t>transaction, then </a:t>
                </a:r>
                <a:r>
                  <a:rPr lang="en-US" sz="1000" i="1" spc="-5" dirty="0">
                    <a:latin typeface="Arial"/>
                    <a:cs typeface="Arial"/>
                  </a:rPr>
                  <a:t>X </a:t>
                </a:r>
                <a:r>
                  <a:rPr lang="en-US" sz="1000" spc="-10" dirty="0">
                    <a:latin typeface="Arial"/>
                    <a:cs typeface="Arial"/>
                  </a:rPr>
                  <a:t>will  </a:t>
                </a:r>
                <a:r>
                  <a:rPr lang="en-US" sz="1000" spc="-15" dirty="0">
                    <a:latin typeface="Arial"/>
                    <a:cs typeface="Arial"/>
                  </a:rPr>
                  <a:t>follow </a:t>
                </a:r>
                <a:r>
                  <a:rPr lang="en-US" sz="1000" spc="-10" dirty="0">
                    <a:latin typeface="Arial"/>
                    <a:cs typeface="Arial"/>
                  </a:rPr>
                  <a:t>the </a:t>
                </a:r>
                <a:r>
                  <a:rPr lang="en-US" sz="1000" spc="-5" dirty="0">
                    <a:latin typeface="Arial"/>
                    <a:cs typeface="Arial"/>
                  </a:rPr>
                  <a:t>same </a:t>
                </a:r>
                <a:r>
                  <a:rPr lang="en-US" sz="1000" spc="-10" dirty="0">
                    <a:latin typeface="Arial"/>
                    <a:cs typeface="Arial"/>
                  </a:rPr>
                  <a:t>path until the common prefix. </a:t>
                </a:r>
                <a:r>
                  <a:rPr lang="en-US" sz="1000" spc="-15" dirty="0">
                    <a:latin typeface="Arial"/>
                    <a:cs typeface="Arial"/>
                  </a:rPr>
                  <a:t>For </a:t>
                </a:r>
                <a:r>
                  <a:rPr lang="en-US" sz="1000" spc="-10" dirty="0">
                    <a:latin typeface="Arial"/>
                    <a:cs typeface="Arial"/>
                  </a:rPr>
                  <a:t>the remaining items in </a:t>
                </a:r>
                <a:r>
                  <a:rPr lang="en-US" sz="1000" i="1" spc="-5" dirty="0">
                    <a:latin typeface="Arial"/>
                    <a:cs typeface="Arial"/>
                  </a:rPr>
                  <a:t>X </a:t>
                </a:r>
                <a:r>
                  <a:rPr lang="en-US" sz="1000" spc="-5" dirty="0">
                    <a:latin typeface="Arial"/>
                    <a:cs typeface="Arial"/>
                  </a:rPr>
                  <a:t>,  </a:t>
                </a:r>
                <a:r>
                  <a:rPr lang="en-US" sz="1000" spc="-15" dirty="0">
                    <a:latin typeface="Arial"/>
                    <a:cs typeface="Arial"/>
                  </a:rPr>
                  <a:t>new </a:t>
                </a:r>
                <a:r>
                  <a:rPr lang="en-US" sz="1000" spc="-10" dirty="0">
                    <a:latin typeface="Arial"/>
                    <a:cs typeface="Arial"/>
                  </a:rPr>
                  <a:t>nodes </a:t>
                </a:r>
                <a:r>
                  <a:rPr lang="en-US" sz="1000" spc="-5" dirty="0">
                    <a:latin typeface="Arial"/>
                    <a:cs typeface="Arial"/>
                  </a:rPr>
                  <a:t>are created </a:t>
                </a:r>
                <a:r>
                  <a:rPr lang="en-US" sz="1000" spc="-10" dirty="0">
                    <a:latin typeface="Arial"/>
                    <a:cs typeface="Arial"/>
                  </a:rPr>
                  <a:t>under the common prefix, with counts initialized </a:t>
                </a:r>
                <a:r>
                  <a:rPr lang="en-US" sz="1000" spc="-5" dirty="0">
                    <a:latin typeface="Arial"/>
                    <a:cs typeface="Arial"/>
                  </a:rPr>
                  <a:t>to 1.  The FP-tree </a:t>
                </a:r>
                <a:r>
                  <a:rPr lang="en-US" sz="1000" spc="-10" dirty="0">
                    <a:latin typeface="Arial"/>
                    <a:cs typeface="Arial"/>
                  </a:rPr>
                  <a:t>is complete </a:t>
                </a:r>
                <a:r>
                  <a:rPr lang="en-US" sz="1000" spc="-5" dirty="0">
                    <a:latin typeface="Arial"/>
                    <a:cs typeface="Arial"/>
                  </a:rPr>
                  <a:t>when </a:t>
                </a:r>
                <a:r>
                  <a:rPr lang="en-US" sz="1000" spc="-10" dirty="0">
                    <a:latin typeface="Arial"/>
                    <a:cs typeface="Arial"/>
                  </a:rPr>
                  <a:t>all transactions </a:t>
                </a:r>
                <a:r>
                  <a:rPr lang="en-US" sz="1000" spc="-20" dirty="0">
                    <a:latin typeface="Arial"/>
                    <a:cs typeface="Arial"/>
                  </a:rPr>
                  <a:t>have </a:t>
                </a:r>
                <a:r>
                  <a:rPr lang="en-US" sz="1000" spc="-10" dirty="0">
                    <a:latin typeface="Arial"/>
                    <a:cs typeface="Arial"/>
                  </a:rPr>
                  <a:t>been</a:t>
                </a:r>
                <a:r>
                  <a:rPr lang="en-US" sz="1000" spc="100" dirty="0">
                    <a:latin typeface="Arial"/>
                    <a:cs typeface="Arial"/>
                  </a:rPr>
                  <a:t> </a:t>
                </a:r>
                <a:r>
                  <a:rPr lang="en-US" sz="1000" spc="-5" dirty="0">
                    <a:latin typeface="Arial"/>
                    <a:cs typeface="Arial"/>
                  </a:rPr>
                  <a:t>inserted.</a:t>
                </a:r>
                <a:endParaRPr sz="10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92" y="652111"/>
                <a:ext cx="4363085" cy="2227580"/>
              </a:xfrm>
              <a:prstGeom prst="rect">
                <a:avLst/>
              </a:prstGeom>
              <a:blipFill>
                <a:blip r:embed="rId3"/>
                <a:stretch>
                  <a:fillRect l="-1449" t="-1130" b="-28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/>
          <p:nvPr/>
        </p:nvSpPr>
        <p:spPr>
          <a:xfrm>
            <a:off x="-152" y="3348761"/>
            <a:ext cx="4608093" cy="108204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</a:pPr>
            <a:r>
              <a:rPr spc="-5" dirty="0"/>
              <a:t>Zaki &amp; Meira </a:t>
            </a:r>
            <a:r>
              <a:rPr spc="-10" dirty="0"/>
              <a:t>Jr. </a:t>
            </a:r>
            <a:r>
              <a:rPr spc="-5" dirty="0"/>
              <a:t>(RPI and</a:t>
            </a:r>
            <a:r>
              <a:rPr spc="-35" dirty="0"/>
              <a:t> </a:t>
            </a:r>
            <a:r>
              <a:rPr spc="-5" dirty="0"/>
              <a:t>UFMG)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</a:pPr>
            <a:r>
              <a:rPr spc="-5" dirty="0"/>
              <a:t>Data Mining and</a:t>
            </a:r>
            <a:r>
              <a:rPr spc="-55" dirty="0"/>
              <a:t> </a:t>
            </a:r>
            <a:r>
              <a:rPr spc="-5" dirty="0"/>
              <a:t>Analysis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  <a:tabLst>
                <a:tab pos="883919" algn="l"/>
              </a:tabLst>
            </a:pPr>
            <a:r>
              <a:rPr spc="-5" dirty="0"/>
              <a:t>Chapter 8:</a:t>
            </a:r>
            <a:r>
              <a:rPr spc="50" dirty="0"/>
              <a:t> </a:t>
            </a:r>
            <a:r>
              <a:rPr spc="-5" dirty="0"/>
              <a:t>Itemset</a:t>
            </a:r>
            <a:r>
              <a:rPr spc="-25" dirty="0"/>
              <a:t> </a:t>
            </a:r>
            <a:r>
              <a:rPr spc="-5" dirty="0"/>
              <a:t>Mining	</a:t>
            </a:r>
            <a:fld id="{81D60167-4931-47E6-BA6A-407CBD079E47}" type="slidenum">
              <a:rPr spc="-5" dirty="0"/>
              <a:t>26</a:t>
            </a:fld>
            <a:r>
              <a:rPr spc="-5" dirty="0"/>
              <a:t> /</a:t>
            </a:r>
            <a:r>
              <a:rPr spc="-60" dirty="0"/>
              <a:t> </a:t>
            </a:r>
            <a:r>
              <a:rPr spc="-5" dirty="0"/>
              <a:t>32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02" y="46276"/>
            <a:ext cx="17849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Frequent </a:t>
            </a:r>
            <a:r>
              <a:rPr spc="0" dirty="0"/>
              <a:t>Pattern</a:t>
            </a:r>
            <a:r>
              <a:rPr spc="5" dirty="0"/>
              <a:t> </a:t>
            </a:r>
            <a:r>
              <a:rPr spc="-30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794" y="368647"/>
            <a:ext cx="3686175" cy="32829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ts val="1190"/>
              </a:lnSpc>
              <a:spcBef>
                <a:spcPts val="145"/>
              </a:spcBef>
            </a:pPr>
            <a:r>
              <a:rPr sz="1000" spc="-5" dirty="0">
                <a:latin typeface="Arial"/>
                <a:cs typeface="Arial"/>
              </a:rPr>
              <a:t>The FP-tree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10" dirty="0">
                <a:latin typeface="Arial"/>
                <a:cs typeface="Arial"/>
              </a:rPr>
              <a:t>prefix </a:t>
            </a:r>
            <a:r>
              <a:rPr sz="1000" spc="-5" dirty="0">
                <a:latin typeface="Arial"/>
                <a:cs typeface="Arial"/>
              </a:rPr>
              <a:t>compressed </a:t>
            </a:r>
            <a:r>
              <a:rPr sz="1000" spc="-10" dirty="0">
                <a:latin typeface="Arial"/>
                <a:cs typeface="Arial"/>
              </a:rPr>
              <a:t>representation </a:t>
            </a:r>
            <a:r>
              <a:rPr sz="1000" spc="-5" dirty="0">
                <a:latin typeface="Arial"/>
                <a:cs typeface="Arial"/>
              </a:rPr>
              <a:t>of </a:t>
            </a:r>
            <a:r>
              <a:rPr sz="1000" b="1" spc="-5" dirty="0">
                <a:latin typeface="Arial"/>
                <a:cs typeface="Arial"/>
              </a:rPr>
              <a:t>D</a:t>
            </a:r>
            <a:r>
              <a:rPr sz="1000" spc="-5" dirty="0">
                <a:latin typeface="Arial"/>
                <a:cs typeface="Arial"/>
              </a:rPr>
              <a:t>. </a:t>
            </a:r>
            <a:r>
              <a:rPr sz="1000" spc="-15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most  </a:t>
            </a:r>
            <a:r>
              <a:rPr sz="1000" spc="-10" dirty="0">
                <a:latin typeface="Arial"/>
                <a:cs typeface="Arial"/>
              </a:rPr>
              <a:t>compression items </a:t>
            </a:r>
            <a:r>
              <a:rPr sz="1000" spc="-5" dirty="0">
                <a:latin typeface="Arial"/>
                <a:cs typeface="Arial"/>
              </a:rPr>
              <a:t>are </a:t>
            </a:r>
            <a:r>
              <a:rPr sz="1000" dirty="0">
                <a:latin typeface="Arial"/>
                <a:cs typeface="Arial"/>
              </a:rPr>
              <a:t>sorted </a:t>
            </a:r>
            <a:r>
              <a:rPr sz="1000" spc="-10" dirty="0">
                <a:latin typeface="Arial"/>
                <a:cs typeface="Arial"/>
              </a:rPr>
              <a:t>in descending </a:t>
            </a:r>
            <a:r>
              <a:rPr sz="1000" spc="-5" dirty="0">
                <a:latin typeface="Arial"/>
                <a:cs typeface="Arial"/>
              </a:rPr>
              <a:t>order of</a:t>
            </a:r>
            <a:r>
              <a:rPr sz="1000" spc="1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support.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222" y="745444"/>
            <a:ext cx="591185" cy="89852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70"/>
              </a:spcBef>
            </a:pPr>
            <a:r>
              <a:rPr sz="800" spc="-100" dirty="0">
                <a:latin typeface="Arial"/>
                <a:cs typeface="Arial"/>
              </a:rPr>
              <a:t>T</a:t>
            </a:r>
            <a:r>
              <a:rPr sz="800" spc="-20" dirty="0">
                <a:latin typeface="Arial"/>
                <a:cs typeface="Arial"/>
              </a:rPr>
              <a:t>r</a:t>
            </a:r>
            <a:r>
              <a:rPr sz="800" spc="-5" dirty="0">
                <a:latin typeface="Arial"/>
                <a:cs typeface="Arial"/>
              </a:rPr>
              <a:t>an</a:t>
            </a:r>
            <a:r>
              <a:rPr sz="800" spc="-10" dirty="0">
                <a:latin typeface="Arial"/>
                <a:cs typeface="Arial"/>
              </a:rPr>
              <a:t>s</a:t>
            </a:r>
            <a:r>
              <a:rPr sz="800" spc="-5" dirty="0">
                <a:latin typeface="Arial"/>
                <a:cs typeface="Arial"/>
              </a:rPr>
              <a:t>a</a:t>
            </a:r>
            <a:r>
              <a:rPr sz="800" spc="-10" dirty="0">
                <a:latin typeface="Arial"/>
                <a:cs typeface="Arial"/>
              </a:rPr>
              <a:t>c</a:t>
            </a:r>
            <a:r>
              <a:rPr sz="800" spc="-15" dirty="0">
                <a:latin typeface="Arial"/>
                <a:cs typeface="Arial"/>
              </a:rPr>
              <a:t>t</a:t>
            </a:r>
            <a:r>
              <a:rPr sz="800" spc="-5" dirty="0">
                <a:latin typeface="Arial"/>
                <a:cs typeface="Arial"/>
              </a:rPr>
              <a:t>ions  </a:t>
            </a:r>
            <a:r>
              <a:rPr sz="800" spc="-10" dirty="0">
                <a:latin typeface="Arial"/>
                <a:cs typeface="Arial"/>
              </a:rPr>
              <a:t>BEAD</a:t>
            </a:r>
            <a:endParaRPr sz="800" dirty="0">
              <a:latin typeface="Arial"/>
              <a:cs typeface="Arial"/>
            </a:endParaRPr>
          </a:p>
          <a:p>
            <a:pPr marL="12700" marR="226060">
              <a:lnSpc>
                <a:spcPct val="102499"/>
              </a:lnSpc>
            </a:pPr>
            <a:r>
              <a:rPr sz="800" spc="-10" dirty="0">
                <a:latin typeface="Arial"/>
                <a:cs typeface="Arial"/>
              </a:rPr>
              <a:t>BEC  BEAD  </a:t>
            </a:r>
            <a:r>
              <a:rPr sz="800" spc="-15" dirty="0">
                <a:latin typeface="Arial"/>
                <a:cs typeface="Arial"/>
              </a:rPr>
              <a:t>BEAC  </a:t>
            </a:r>
            <a:r>
              <a:rPr sz="800" spc="-10" dirty="0">
                <a:latin typeface="Arial"/>
                <a:cs typeface="Arial"/>
              </a:rPr>
              <a:t>BE</a:t>
            </a:r>
            <a:r>
              <a:rPr sz="800" spc="-35" dirty="0">
                <a:latin typeface="Arial"/>
                <a:cs typeface="Arial"/>
              </a:rPr>
              <a:t>A</a:t>
            </a:r>
            <a:r>
              <a:rPr sz="800" spc="-5" dirty="0">
                <a:latin typeface="Arial"/>
                <a:cs typeface="Arial"/>
              </a:rPr>
              <a:t>CD</a:t>
            </a:r>
            <a:endParaRPr sz="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spc="-5" dirty="0">
                <a:latin typeface="Arial"/>
                <a:cs typeface="Arial"/>
              </a:rPr>
              <a:t>BCD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-152" y="3348760"/>
            <a:ext cx="4608093" cy="108204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2" name="object 1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</a:pPr>
            <a:r>
              <a:rPr spc="-5" dirty="0"/>
              <a:t>Zaki &amp; Meira </a:t>
            </a:r>
            <a:r>
              <a:rPr spc="-10" dirty="0"/>
              <a:t>Jr. </a:t>
            </a:r>
            <a:r>
              <a:rPr spc="-5" dirty="0"/>
              <a:t>(RPI and</a:t>
            </a:r>
            <a:r>
              <a:rPr spc="-35" dirty="0"/>
              <a:t> </a:t>
            </a:r>
            <a:r>
              <a:rPr spc="-5" dirty="0"/>
              <a:t>UFMG)</a:t>
            </a:r>
          </a:p>
        </p:txBody>
      </p:sp>
      <p:sp>
        <p:nvSpPr>
          <p:cNvPr id="123" name="object 1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</a:pPr>
            <a:r>
              <a:rPr spc="-5" dirty="0"/>
              <a:t>Data Mining and</a:t>
            </a:r>
            <a:r>
              <a:rPr spc="-55" dirty="0"/>
              <a:t> </a:t>
            </a:r>
            <a:r>
              <a:rPr spc="-5" dirty="0"/>
              <a:t>Analysis</a:t>
            </a:r>
          </a:p>
        </p:txBody>
      </p:sp>
      <p:sp>
        <p:nvSpPr>
          <p:cNvPr id="124" name="object 1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  <a:tabLst>
                <a:tab pos="883919" algn="l"/>
              </a:tabLst>
            </a:pPr>
            <a:r>
              <a:rPr spc="-5" dirty="0"/>
              <a:t>Chapter 8:</a:t>
            </a:r>
            <a:r>
              <a:rPr spc="50" dirty="0"/>
              <a:t> </a:t>
            </a:r>
            <a:r>
              <a:rPr spc="-5" dirty="0"/>
              <a:t>Itemset</a:t>
            </a:r>
            <a:r>
              <a:rPr spc="-25" dirty="0"/>
              <a:t> </a:t>
            </a:r>
            <a:r>
              <a:rPr spc="-5" dirty="0"/>
              <a:t>Mining	</a:t>
            </a:r>
            <a:fld id="{81D60167-4931-47E6-BA6A-407CBD079E47}" type="slidenum">
              <a:rPr spc="-5" dirty="0"/>
              <a:t>27</a:t>
            </a:fld>
            <a:r>
              <a:rPr spc="-5" dirty="0"/>
              <a:t> /</a:t>
            </a:r>
            <a:r>
              <a:rPr spc="-60" dirty="0"/>
              <a:t> </a:t>
            </a:r>
            <a:r>
              <a:rPr spc="-5" dirty="0"/>
              <a:t>32</a:t>
            </a:r>
          </a:p>
        </p:txBody>
      </p:sp>
      <p:sp>
        <p:nvSpPr>
          <p:cNvPr id="125" name="object 5">
            <a:extLst>
              <a:ext uri="{FF2B5EF4-FFF2-40B4-BE49-F238E27FC236}">
                <a16:creationId xmlns:a16="http://schemas.microsoft.com/office/drawing/2014/main" xmlns="" id="{9E82A70C-19F1-E14A-8245-45AA316965E6}"/>
              </a:ext>
            </a:extLst>
          </p:cNvPr>
          <p:cNvSpPr/>
          <p:nvPr/>
        </p:nvSpPr>
        <p:spPr>
          <a:xfrm>
            <a:off x="52578" y="739775"/>
            <a:ext cx="728472" cy="883919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36" name="圖片 1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" y="795655"/>
            <a:ext cx="3714373" cy="78232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" y="1730375"/>
            <a:ext cx="2660109" cy="1400608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6050" y="1730375"/>
            <a:ext cx="1806713" cy="1430315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Dataset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/>
          </p:nvPr>
        </p:nvGraphicFramePr>
        <p:xfrm>
          <a:off x="373723" y="1154430"/>
          <a:ext cx="1105916" cy="17047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6544">
                  <a:extLst>
                    <a:ext uri="{9D8B030D-6E8A-4147-A177-3AD203B41FA5}">
                      <a16:colId xmlns:a16="http://schemas.microsoft.com/office/drawing/2014/main" xmlns="" val="420561351"/>
                    </a:ext>
                  </a:extLst>
                </a:gridCol>
                <a:gridCol w="819372">
                  <a:extLst>
                    <a:ext uri="{9D8B030D-6E8A-4147-A177-3AD203B41FA5}">
                      <a16:colId xmlns:a16="http://schemas.microsoft.com/office/drawing/2014/main" xmlns="" val="659252708"/>
                    </a:ext>
                  </a:extLst>
                </a:gridCol>
              </a:tblGrid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TID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Item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118982143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a</a:t>
                      </a:r>
                      <a:r>
                        <a:rPr lang="en-US" altLang="zh-TW" sz="900" baseline="0" dirty="0" smtClean="0"/>
                        <a:t> b c d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3014262664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a c d 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821961268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3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aseline="0" dirty="0" smtClean="0"/>
                        <a:t>c d e g a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21317760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4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a d f b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284542964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5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b c g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54332877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6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 f</a:t>
                      </a:r>
                      <a:r>
                        <a:rPr lang="en-US" altLang="zh-TW" sz="900" baseline="0" dirty="0" smtClean="0"/>
                        <a:t> g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3371843498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7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a b g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151183959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8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c d f g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3280441353"/>
                  </a:ext>
                </a:extLst>
              </a:tr>
            </a:tbl>
          </a:graphicData>
        </a:graphic>
      </p:graphicFrame>
      <p:sp>
        <p:nvSpPr>
          <p:cNvPr id="7" name="向右箭號 6"/>
          <p:cNvSpPr/>
          <p:nvPr/>
        </p:nvSpPr>
        <p:spPr>
          <a:xfrm>
            <a:off x="1586417" y="1883842"/>
            <a:ext cx="162709" cy="174732"/>
          </a:xfrm>
          <a:prstGeom prst="rightArrow">
            <a:avLst>
              <a:gd name="adj1" fmla="val 50000"/>
              <a:gd name="adj2" fmla="val 5937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681">
              <a:solidFill>
                <a:prstClr val="black"/>
              </a:solidFill>
            </a:endParaRPr>
          </a:p>
        </p:txBody>
      </p:sp>
      <p:graphicFrame>
        <p:nvGraphicFramePr>
          <p:cNvPr id="8" name="內容版面配置區 5"/>
          <p:cNvGraphicFramePr>
            <a:graphicFrameLocks/>
          </p:cNvGraphicFramePr>
          <p:nvPr>
            <p:extLst/>
          </p:nvPr>
        </p:nvGraphicFramePr>
        <p:xfrm>
          <a:off x="1916072" y="1154430"/>
          <a:ext cx="885580" cy="15153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0861">
                  <a:extLst>
                    <a:ext uri="{9D8B030D-6E8A-4147-A177-3AD203B41FA5}">
                      <a16:colId xmlns:a16="http://schemas.microsoft.com/office/drawing/2014/main" xmlns="" val="420561351"/>
                    </a:ext>
                  </a:extLst>
                </a:gridCol>
                <a:gridCol w="464719">
                  <a:extLst>
                    <a:ext uri="{9D8B030D-6E8A-4147-A177-3AD203B41FA5}">
                      <a16:colId xmlns:a16="http://schemas.microsoft.com/office/drawing/2014/main" xmlns="" val="659252708"/>
                    </a:ext>
                  </a:extLst>
                </a:gridCol>
              </a:tblGrid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C1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Count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118982143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a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5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3014262664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b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4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821961268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c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5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21317760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6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284542964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e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54332877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4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3371843498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g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5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1511839596"/>
                  </a:ext>
                </a:extLst>
              </a:tr>
            </a:tbl>
          </a:graphicData>
        </a:graphic>
      </p:graphicFrame>
      <p:sp>
        <p:nvSpPr>
          <p:cNvPr id="9" name="十字形 8"/>
          <p:cNvSpPr/>
          <p:nvPr/>
        </p:nvSpPr>
        <p:spPr>
          <a:xfrm rot="1550861">
            <a:off x="2818052" y="2149545"/>
            <a:ext cx="109307" cy="100315"/>
          </a:xfrm>
          <a:prstGeom prst="plus">
            <a:avLst>
              <a:gd name="adj" fmla="val 31691"/>
            </a:avLst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81">
              <a:solidFill>
                <a:prstClr val="white"/>
              </a:solidFill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2993043" y="1883842"/>
            <a:ext cx="162709" cy="174732"/>
          </a:xfrm>
          <a:prstGeom prst="rightArrow">
            <a:avLst>
              <a:gd name="adj1" fmla="val 50000"/>
              <a:gd name="adj2" fmla="val 5937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681">
              <a:solidFill>
                <a:prstClr val="black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3301645" y="1154430"/>
          <a:ext cx="885580" cy="13259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0861">
                  <a:extLst>
                    <a:ext uri="{9D8B030D-6E8A-4147-A177-3AD203B41FA5}">
                      <a16:colId xmlns:a16="http://schemas.microsoft.com/office/drawing/2014/main" xmlns="" val="4040016183"/>
                    </a:ext>
                  </a:extLst>
                </a:gridCol>
                <a:gridCol w="464719">
                  <a:extLst>
                    <a:ext uri="{9D8B030D-6E8A-4147-A177-3AD203B41FA5}">
                      <a16:colId xmlns:a16="http://schemas.microsoft.com/office/drawing/2014/main" xmlns="" val="3680560355"/>
                    </a:ext>
                  </a:extLst>
                </a:gridCol>
              </a:tblGrid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L1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Count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3755023983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6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4096714397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a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5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721791138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c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5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44621583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g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5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809084708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b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4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944999673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4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1163231567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23892" y="1014777"/>
            <a:ext cx="522900" cy="197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81" dirty="0">
                <a:solidFill>
                  <a:prstClr val="black"/>
                </a:solidFill>
              </a:rPr>
              <a:t>Raw Data</a:t>
            </a:r>
            <a:endParaRPr lang="zh-TW" altLang="en-US" sz="681" dirty="0">
              <a:solidFill>
                <a:prstClr val="black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963965" y="1016117"/>
            <a:ext cx="909223" cy="197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81" dirty="0">
                <a:solidFill>
                  <a:prstClr val="black"/>
                </a:solidFill>
              </a:rPr>
              <a:t>Candidate 1-Itemset</a:t>
            </a:r>
            <a:endParaRPr lang="zh-TW" altLang="en-US" sz="681" dirty="0">
              <a:solidFill>
                <a:prstClr val="black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433269" y="1016117"/>
            <a:ext cx="740908" cy="197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81" dirty="0">
                <a:solidFill>
                  <a:prstClr val="black"/>
                </a:solidFill>
              </a:rPr>
              <a:t>Large 1-Itemset</a:t>
            </a:r>
            <a:endParaRPr lang="zh-TW" altLang="en-US" sz="681" dirty="0">
              <a:solidFill>
                <a:prstClr val="black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118165" y="2669756"/>
            <a:ext cx="596638" cy="197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81" dirty="0">
                <a:solidFill>
                  <a:prstClr val="black"/>
                </a:solidFill>
              </a:rPr>
              <a:t>Support = 3</a:t>
            </a:r>
            <a:endParaRPr lang="zh-TW" altLang="en-US" sz="681" dirty="0">
              <a:solidFill>
                <a:prstClr val="black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95250" y="5070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783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Dataset</a:t>
            </a:r>
            <a:endParaRPr lang="zh-TW" altLang="en-US" dirty="0"/>
          </a:p>
        </p:txBody>
      </p:sp>
      <p:graphicFrame>
        <p:nvGraphicFramePr>
          <p:cNvPr id="5" name="內容版面配置區 5"/>
          <p:cNvGraphicFramePr>
            <a:graphicFrameLocks/>
          </p:cNvGraphicFramePr>
          <p:nvPr>
            <p:extLst/>
          </p:nvPr>
        </p:nvGraphicFramePr>
        <p:xfrm>
          <a:off x="2656742" y="1154430"/>
          <a:ext cx="1105916" cy="17047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6544">
                  <a:extLst>
                    <a:ext uri="{9D8B030D-6E8A-4147-A177-3AD203B41FA5}">
                      <a16:colId xmlns:a16="http://schemas.microsoft.com/office/drawing/2014/main" xmlns="" val="420561351"/>
                    </a:ext>
                  </a:extLst>
                </a:gridCol>
                <a:gridCol w="819372">
                  <a:extLst>
                    <a:ext uri="{9D8B030D-6E8A-4147-A177-3AD203B41FA5}">
                      <a16:colId xmlns:a16="http://schemas.microsoft.com/office/drawing/2014/main" xmlns="" val="659252708"/>
                    </a:ext>
                  </a:extLst>
                </a:gridCol>
              </a:tblGrid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TID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Item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118982143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 a</a:t>
                      </a:r>
                      <a:r>
                        <a:rPr lang="en-US" altLang="zh-TW" sz="900" baseline="0" dirty="0" smtClean="0"/>
                        <a:t> c b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3014262664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 a c 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821961268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3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aseline="0" dirty="0" smtClean="0"/>
                        <a:t>d a c g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21317760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4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 a</a:t>
                      </a:r>
                      <a:r>
                        <a:rPr lang="en-US" altLang="zh-TW" sz="900" baseline="0" dirty="0" smtClean="0"/>
                        <a:t> b </a:t>
                      </a:r>
                      <a:r>
                        <a:rPr lang="en-US" altLang="zh-TW" sz="900" dirty="0" smtClean="0"/>
                        <a:t>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284542964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5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c g b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54332877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6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 g</a:t>
                      </a:r>
                      <a:r>
                        <a:rPr lang="en-US" altLang="zh-TW" sz="900" baseline="0" dirty="0" smtClean="0"/>
                        <a:t> </a:t>
                      </a:r>
                      <a:r>
                        <a:rPr lang="en-US" altLang="zh-TW" sz="900" dirty="0" smtClean="0"/>
                        <a:t>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3371843498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7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a g b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151183959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8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 c g 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328044135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737448" y="1014777"/>
            <a:ext cx="1035861" cy="197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81" dirty="0">
                <a:solidFill>
                  <a:prstClr val="black"/>
                </a:solidFill>
              </a:rPr>
              <a:t>Raw Data ordered by L1</a:t>
            </a:r>
            <a:endParaRPr lang="zh-TW" altLang="en-US" sz="681" dirty="0">
              <a:solidFill>
                <a:prstClr val="black"/>
              </a:solidFill>
            </a:endParaRPr>
          </a:p>
        </p:txBody>
      </p:sp>
      <p:graphicFrame>
        <p:nvGraphicFramePr>
          <p:cNvPr id="11" name="內容版面配置區 5"/>
          <p:cNvGraphicFramePr>
            <a:graphicFrameLocks/>
          </p:cNvGraphicFramePr>
          <p:nvPr>
            <p:extLst/>
          </p:nvPr>
        </p:nvGraphicFramePr>
        <p:xfrm>
          <a:off x="805918" y="1154430"/>
          <a:ext cx="1105916" cy="17047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6544">
                  <a:extLst>
                    <a:ext uri="{9D8B030D-6E8A-4147-A177-3AD203B41FA5}">
                      <a16:colId xmlns:a16="http://schemas.microsoft.com/office/drawing/2014/main" xmlns="" val="420561351"/>
                    </a:ext>
                  </a:extLst>
                </a:gridCol>
                <a:gridCol w="819372">
                  <a:extLst>
                    <a:ext uri="{9D8B030D-6E8A-4147-A177-3AD203B41FA5}">
                      <a16:colId xmlns:a16="http://schemas.microsoft.com/office/drawing/2014/main" xmlns="" val="659252708"/>
                    </a:ext>
                  </a:extLst>
                </a:gridCol>
              </a:tblGrid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TID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Item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118982143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a</a:t>
                      </a:r>
                      <a:r>
                        <a:rPr lang="en-US" altLang="zh-TW" sz="900" baseline="0" dirty="0" smtClean="0"/>
                        <a:t> b c d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3014262664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a c d 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821961268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3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aseline="0" dirty="0" smtClean="0"/>
                        <a:t>c d e g a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21317760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4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a d f b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284542964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5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b c g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54332877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6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 f</a:t>
                      </a:r>
                      <a:r>
                        <a:rPr lang="en-US" altLang="zh-TW" sz="900" baseline="0" dirty="0" smtClean="0"/>
                        <a:t> g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3371843498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7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a b g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151183959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8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c d f g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3280441353"/>
                  </a:ext>
                </a:extLst>
              </a:tr>
            </a:tbl>
          </a:graphicData>
        </a:graphic>
      </p:graphicFrame>
      <p:sp>
        <p:nvSpPr>
          <p:cNvPr id="12" name="向右箭號 11"/>
          <p:cNvSpPr/>
          <p:nvPr/>
        </p:nvSpPr>
        <p:spPr>
          <a:xfrm>
            <a:off x="2202933" y="1919435"/>
            <a:ext cx="162709" cy="174732"/>
          </a:xfrm>
          <a:prstGeom prst="rightArrow">
            <a:avLst>
              <a:gd name="adj1" fmla="val 50000"/>
              <a:gd name="adj2" fmla="val 5937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681">
              <a:solidFill>
                <a:prstClr val="black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156087" y="1014777"/>
            <a:ext cx="522900" cy="197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81" dirty="0">
                <a:solidFill>
                  <a:prstClr val="black"/>
                </a:solidFill>
              </a:rPr>
              <a:t>Raw Data</a:t>
            </a:r>
            <a:endParaRPr lang="zh-TW" altLang="en-US" sz="681" dirty="0">
              <a:solidFill>
                <a:prstClr val="black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5250" y="6564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886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20" y="485448"/>
            <a:ext cx="2577618" cy="2306289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7072" y="2071881"/>
            <a:ext cx="2691076" cy="813380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4" name="直線接點 3"/>
          <p:cNvCxnSpPr/>
          <p:nvPr/>
        </p:nvCxnSpPr>
        <p:spPr>
          <a:xfrm flipH="1">
            <a:off x="3145596" y="2868257"/>
            <a:ext cx="85632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-22225"/>
            <a:ext cx="4438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PageRank</a:t>
            </a:r>
            <a:endParaRPr lang="zh-TW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13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橢圓 8"/>
          <p:cNvSpPr/>
          <p:nvPr/>
        </p:nvSpPr>
        <p:spPr>
          <a:xfrm>
            <a:off x="2178239" y="2128932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c: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1898582" y="2484274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b: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Construct FP-Tree</a:t>
            </a:r>
            <a:endParaRPr lang="zh-TW" altLang="en-US" dirty="0"/>
          </a:p>
        </p:txBody>
      </p:sp>
      <p:graphicFrame>
        <p:nvGraphicFramePr>
          <p:cNvPr id="5" name="內容版面配置區 5"/>
          <p:cNvGraphicFramePr>
            <a:graphicFrameLocks/>
          </p:cNvGraphicFramePr>
          <p:nvPr>
            <p:extLst/>
          </p:nvPr>
        </p:nvGraphicFramePr>
        <p:xfrm>
          <a:off x="373723" y="1062906"/>
          <a:ext cx="1105916" cy="17047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6544">
                  <a:extLst>
                    <a:ext uri="{9D8B030D-6E8A-4147-A177-3AD203B41FA5}">
                      <a16:colId xmlns:a16="http://schemas.microsoft.com/office/drawing/2014/main" xmlns="" val="420561351"/>
                    </a:ext>
                  </a:extLst>
                </a:gridCol>
                <a:gridCol w="819372">
                  <a:extLst>
                    <a:ext uri="{9D8B030D-6E8A-4147-A177-3AD203B41FA5}">
                      <a16:colId xmlns:a16="http://schemas.microsoft.com/office/drawing/2014/main" xmlns="" val="659252708"/>
                    </a:ext>
                  </a:extLst>
                </a:gridCol>
              </a:tblGrid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TID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Item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118982143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d a</a:t>
                      </a:r>
                      <a:r>
                        <a:rPr lang="en-US" altLang="zh-TW" sz="900" baseline="0" dirty="0" smtClean="0">
                          <a:solidFill>
                            <a:srgbClr val="FF0000"/>
                          </a:solidFill>
                        </a:rPr>
                        <a:t> c b</a:t>
                      </a:r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3014262664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 a c 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821961268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3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aseline="0" dirty="0" smtClean="0"/>
                        <a:t>d a c g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21317760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4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 a</a:t>
                      </a:r>
                      <a:r>
                        <a:rPr lang="en-US" altLang="zh-TW" sz="900" baseline="0" dirty="0" smtClean="0"/>
                        <a:t> b </a:t>
                      </a:r>
                      <a:r>
                        <a:rPr lang="en-US" altLang="zh-TW" sz="900" dirty="0" smtClean="0"/>
                        <a:t>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284542964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5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c g b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54332877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6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 g</a:t>
                      </a:r>
                      <a:r>
                        <a:rPr lang="en-US" altLang="zh-TW" sz="900" baseline="0" dirty="0" smtClean="0"/>
                        <a:t> </a:t>
                      </a:r>
                      <a:r>
                        <a:rPr lang="en-US" altLang="zh-TW" sz="900" dirty="0" smtClean="0"/>
                        <a:t>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3371843498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7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a g b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151183959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8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 c g 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3280441353"/>
                  </a:ext>
                </a:extLst>
              </a:tr>
            </a:tbl>
          </a:graphicData>
        </a:graphic>
      </p:graphicFrame>
      <p:sp>
        <p:nvSpPr>
          <p:cNvPr id="2" name="橢圓 1"/>
          <p:cNvSpPr/>
          <p:nvPr/>
        </p:nvSpPr>
        <p:spPr>
          <a:xfrm>
            <a:off x="3506647" y="1062906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root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947333" y="1418248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d: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376754" y="1773590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a: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cxnSp>
        <p:nvCxnSpPr>
          <p:cNvPr id="19" name="直線接點 18"/>
          <p:cNvCxnSpPr>
            <a:stCxn id="2" idx="3"/>
            <a:endCxn id="7" idx="0"/>
          </p:cNvCxnSpPr>
          <p:nvPr/>
        </p:nvCxnSpPr>
        <p:spPr>
          <a:xfrm flipH="1">
            <a:off x="3049027" y="1236508"/>
            <a:ext cx="487406" cy="181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7" idx="3"/>
            <a:endCxn id="8" idx="0"/>
          </p:cNvCxnSpPr>
          <p:nvPr/>
        </p:nvCxnSpPr>
        <p:spPr>
          <a:xfrm flipH="1">
            <a:off x="2478448" y="1591850"/>
            <a:ext cx="498670" cy="181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8" idx="3"/>
            <a:endCxn id="9" idx="0"/>
          </p:cNvCxnSpPr>
          <p:nvPr/>
        </p:nvCxnSpPr>
        <p:spPr>
          <a:xfrm flipH="1">
            <a:off x="2279932" y="1947192"/>
            <a:ext cx="126608" cy="181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9" idx="3"/>
            <a:endCxn id="10" idx="0"/>
          </p:cNvCxnSpPr>
          <p:nvPr/>
        </p:nvCxnSpPr>
        <p:spPr>
          <a:xfrm flipH="1">
            <a:off x="2000275" y="2302533"/>
            <a:ext cx="207749" cy="1817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5250" y="6564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859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橢圓 8"/>
          <p:cNvSpPr/>
          <p:nvPr/>
        </p:nvSpPr>
        <p:spPr>
          <a:xfrm>
            <a:off x="2178239" y="2128932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c: 2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cxnSp>
        <p:nvCxnSpPr>
          <p:cNvPr id="32" name="直線接點 31"/>
          <p:cNvCxnSpPr>
            <a:stCxn id="11" idx="0"/>
            <a:endCxn id="9" idx="4"/>
          </p:cNvCxnSpPr>
          <p:nvPr/>
        </p:nvCxnSpPr>
        <p:spPr>
          <a:xfrm flipV="1">
            <a:off x="2278331" y="2332318"/>
            <a:ext cx="1601" cy="151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1898582" y="2484274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b: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2176637" y="2484274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f: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Construct FP-Tree</a:t>
            </a:r>
            <a:endParaRPr lang="zh-TW" altLang="en-US" dirty="0"/>
          </a:p>
        </p:txBody>
      </p:sp>
      <p:graphicFrame>
        <p:nvGraphicFramePr>
          <p:cNvPr id="5" name="內容版面配置區 5"/>
          <p:cNvGraphicFramePr>
            <a:graphicFrameLocks/>
          </p:cNvGraphicFramePr>
          <p:nvPr>
            <p:extLst/>
          </p:nvPr>
        </p:nvGraphicFramePr>
        <p:xfrm>
          <a:off x="373723" y="1062906"/>
          <a:ext cx="1105916" cy="17047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6544">
                  <a:extLst>
                    <a:ext uri="{9D8B030D-6E8A-4147-A177-3AD203B41FA5}">
                      <a16:colId xmlns:a16="http://schemas.microsoft.com/office/drawing/2014/main" xmlns="" val="420561351"/>
                    </a:ext>
                  </a:extLst>
                </a:gridCol>
                <a:gridCol w="819372">
                  <a:extLst>
                    <a:ext uri="{9D8B030D-6E8A-4147-A177-3AD203B41FA5}">
                      <a16:colId xmlns:a16="http://schemas.microsoft.com/office/drawing/2014/main" xmlns="" val="659252708"/>
                    </a:ext>
                  </a:extLst>
                </a:gridCol>
              </a:tblGrid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TID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Item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118982143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chemeClr val="tx1"/>
                          </a:solidFill>
                        </a:rPr>
                        <a:t>d a</a:t>
                      </a:r>
                      <a:r>
                        <a:rPr lang="en-US" altLang="zh-TW" sz="900" baseline="0" dirty="0" smtClean="0">
                          <a:solidFill>
                            <a:schemeClr val="tx1"/>
                          </a:solidFill>
                        </a:rPr>
                        <a:t> c b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3014262664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d a c f</a:t>
                      </a:r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821961268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3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aseline="0" dirty="0" smtClean="0"/>
                        <a:t>d a c g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21317760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4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 a</a:t>
                      </a:r>
                      <a:r>
                        <a:rPr lang="en-US" altLang="zh-TW" sz="900" baseline="0" dirty="0" smtClean="0"/>
                        <a:t> b </a:t>
                      </a:r>
                      <a:r>
                        <a:rPr lang="en-US" altLang="zh-TW" sz="900" dirty="0" smtClean="0"/>
                        <a:t>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284542964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5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c g b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54332877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6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 g</a:t>
                      </a:r>
                      <a:r>
                        <a:rPr lang="en-US" altLang="zh-TW" sz="900" baseline="0" dirty="0" smtClean="0"/>
                        <a:t> </a:t>
                      </a:r>
                      <a:r>
                        <a:rPr lang="en-US" altLang="zh-TW" sz="900" dirty="0" smtClean="0"/>
                        <a:t>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3371843498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7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a g b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151183959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8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 c g 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3280441353"/>
                  </a:ext>
                </a:extLst>
              </a:tr>
            </a:tbl>
          </a:graphicData>
        </a:graphic>
      </p:graphicFrame>
      <p:sp>
        <p:nvSpPr>
          <p:cNvPr id="2" name="橢圓 1"/>
          <p:cNvSpPr/>
          <p:nvPr/>
        </p:nvSpPr>
        <p:spPr>
          <a:xfrm>
            <a:off x="3506647" y="1062906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root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947333" y="1418248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d: 2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376754" y="1773590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a: 2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cxnSp>
        <p:nvCxnSpPr>
          <p:cNvPr id="19" name="直線接點 18"/>
          <p:cNvCxnSpPr>
            <a:stCxn id="2" idx="3"/>
            <a:endCxn id="7" idx="0"/>
          </p:cNvCxnSpPr>
          <p:nvPr/>
        </p:nvCxnSpPr>
        <p:spPr>
          <a:xfrm flipH="1">
            <a:off x="3049027" y="1236508"/>
            <a:ext cx="487406" cy="181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7" idx="3"/>
            <a:endCxn id="8" idx="0"/>
          </p:cNvCxnSpPr>
          <p:nvPr/>
        </p:nvCxnSpPr>
        <p:spPr>
          <a:xfrm flipH="1">
            <a:off x="2478448" y="1591850"/>
            <a:ext cx="498670" cy="181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8" idx="3"/>
            <a:endCxn id="9" idx="0"/>
          </p:cNvCxnSpPr>
          <p:nvPr/>
        </p:nvCxnSpPr>
        <p:spPr>
          <a:xfrm flipH="1">
            <a:off x="2279932" y="1947192"/>
            <a:ext cx="126608" cy="181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9" idx="3"/>
            <a:endCxn id="10" idx="0"/>
          </p:cNvCxnSpPr>
          <p:nvPr/>
        </p:nvCxnSpPr>
        <p:spPr>
          <a:xfrm flipH="1">
            <a:off x="2000275" y="2302533"/>
            <a:ext cx="207749" cy="1817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5250" y="5070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678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橢圓 8"/>
          <p:cNvSpPr/>
          <p:nvPr/>
        </p:nvSpPr>
        <p:spPr>
          <a:xfrm>
            <a:off x="2178239" y="2128932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c: 3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cxnSp>
        <p:nvCxnSpPr>
          <p:cNvPr id="29" name="直線接點 28"/>
          <p:cNvCxnSpPr>
            <a:stCxn id="9" idx="5"/>
            <a:endCxn id="15" idx="0"/>
          </p:cNvCxnSpPr>
          <p:nvPr/>
        </p:nvCxnSpPr>
        <p:spPr>
          <a:xfrm>
            <a:off x="2351840" y="2302533"/>
            <a:ext cx="191139" cy="1817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1" idx="0"/>
            <a:endCxn id="9" idx="4"/>
          </p:cNvCxnSpPr>
          <p:nvPr/>
        </p:nvCxnSpPr>
        <p:spPr>
          <a:xfrm flipV="1">
            <a:off x="2278331" y="2332318"/>
            <a:ext cx="1601" cy="1519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1898582" y="2484274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b: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2176637" y="2484274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f: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2441286" y="2484274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g: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Construct FP-Tree</a:t>
            </a:r>
            <a:endParaRPr lang="zh-TW" altLang="en-US" dirty="0"/>
          </a:p>
        </p:txBody>
      </p:sp>
      <p:graphicFrame>
        <p:nvGraphicFramePr>
          <p:cNvPr id="5" name="內容版面配置區 5"/>
          <p:cNvGraphicFramePr>
            <a:graphicFrameLocks/>
          </p:cNvGraphicFramePr>
          <p:nvPr>
            <p:extLst/>
          </p:nvPr>
        </p:nvGraphicFramePr>
        <p:xfrm>
          <a:off x="373723" y="1062906"/>
          <a:ext cx="1105916" cy="17047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6544">
                  <a:extLst>
                    <a:ext uri="{9D8B030D-6E8A-4147-A177-3AD203B41FA5}">
                      <a16:colId xmlns:a16="http://schemas.microsoft.com/office/drawing/2014/main" xmlns="" val="420561351"/>
                    </a:ext>
                  </a:extLst>
                </a:gridCol>
                <a:gridCol w="819372">
                  <a:extLst>
                    <a:ext uri="{9D8B030D-6E8A-4147-A177-3AD203B41FA5}">
                      <a16:colId xmlns:a16="http://schemas.microsoft.com/office/drawing/2014/main" xmlns="" val="659252708"/>
                    </a:ext>
                  </a:extLst>
                </a:gridCol>
              </a:tblGrid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TID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Item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118982143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chemeClr val="tx1"/>
                          </a:solidFill>
                        </a:rPr>
                        <a:t>d a</a:t>
                      </a:r>
                      <a:r>
                        <a:rPr lang="en-US" altLang="zh-TW" sz="900" baseline="0" dirty="0" smtClean="0">
                          <a:solidFill>
                            <a:schemeClr val="tx1"/>
                          </a:solidFill>
                        </a:rPr>
                        <a:t> c b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3014262664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 a c 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821961268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aseline="0" dirty="0" smtClean="0">
                          <a:solidFill>
                            <a:srgbClr val="FF0000"/>
                          </a:solidFill>
                        </a:rPr>
                        <a:t>d a c g</a:t>
                      </a:r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21317760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4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 a</a:t>
                      </a:r>
                      <a:r>
                        <a:rPr lang="en-US" altLang="zh-TW" sz="900" baseline="0" dirty="0" smtClean="0"/>
                        <a:t> b </a:t>
                      </a:r>
                      <a:r>
                        <a:rPr lang="en-US" altLang="zh-TW" sz="900" dirty="0" smtClean="0"/>
                        <a:t>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284542964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5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c g b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54332877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6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 g</a:t>
                      </a:r>
                      <a:r>
                        <a:rPr lang="en-US" altLang="zh-TW" sz="900" baseline="0" dirty="0" smtClean="0"/>
                        <a:t> </a:t>
                      </a:r>
                      <a:r>
                        <a:rPr lang="en-US" altLang="zh-TW" sz="900" dirty="0" smtClean="0"/>
                        <a:t>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3371843498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7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a g b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151183959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8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 c g 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3280441353"/>
                  </a:ext>
                </a:extLst>
              </a:tr>
            </a:tbl>
          </a:graphicData>
        </a:graphic>
      </p:graphicFrame>
      <p:sp>
        <p:nvSpPr>
          <p:cNvPr id="2" name="橢圓 1"/>
          <p:cNvSpPr/>
          <p:nvPr/>
        </p:nvSpPr>
        <p:spPr>
          <a:xfrm>
            <a:off x="3506647" y="1062906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root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947333" y="1418248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d: 3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376754" y="1773590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a: 3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cxnSp>
        <p:nvCxnSpPr>
          <p:cNvPr id="19" name="直線接點 18"/>
          <p:cNvCxnSpPr>
            <a:stCxn id="2" idx="3"/>
            <a:endCxn id="7" idx="0"/>
          </p:cNvCxnSpPr>
          <p:nvPr/>
        </p:nvCxnSpPr>
        <p:spPr>
          <a:xfrm flipH="1">
            <a:off x="3049027" y="1236508"/>
            <a:ext cx="487406" cy="181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7" idx="3"/>
            <a:endCxn id="8" idx="0"/>
          </p:cNvCxnSpPr>
          <p:nvPr/>
        </p:nvCxnSpPr>
        <p:spPr>
          <a:xfrm flipH="1">
            <a:off x="2478448" y="1591850"/>
            <a:ext cx="498670" cy="181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8" idx="3"/>
            <a:endCxn id="9" idx="0"/>
          </p:cNvCxnSpPr>
          <p:nvPr/>
        </p:nvCxnSpPr>
        <p:spPr>
          <a:xfrm flipH="1">
            <a:off x="2279932" y="1947192"/>
            <a:ext cx="126608" cy="181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9" idx="3"/>
            <a:endCxn id="10" idx="0"/>
          </p:cNvCxnSpPr>
          <p:nvPr/>
        </p:nvCxnSpPr>
        <p:spPr>
          <a:xfrm flipH="1">
            <a:off x="2000275" y="2302533"/>
            <a:ext cx="207749" cy="1817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95250" y="5070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031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橢圓 8"/>
          <p:cNvSpPr/>
          <p:nvPr/>
        </p:nvSpPr>
        <p:spPr>
          <a:xfrm>
            <a:off x="2178239" y="2128932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c: 3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689769" y="2128932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b: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cxnSp>
        <p:nvCxnSpPr>
          <p:cNvPr id="29" name="直線接點 28"/>
          <p:cNvCxnSpPr>
            <a:stCxn id="9" idx="5"/>
            <a:endCxn id="15" idx="0"/>
          </p:cNvCxnSpPr>
          <p:nvPr/>
        </p:nvCxnSpPr>
        <p:spPr>
          <a:xfrm>
            <a:off x="2351840" y="2302533"/>
            <a:ext cx="191139" cy="1817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1" idx="0"/>
            <a:endCxn id="9" idx="4"/>
          </p:cNvCxnSpPr>
          <p:nvPr/>
        </p:nvCxnSpPr>
        <p:spPr>
          <a:xfrm flipV="1">
            <a:off x="2278331" y="2332318"/>
            <a:ext cx="1601" cy="1519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12" idx="4"/>
            <a:endCxn id="13" idx="0"/>
          </p:cNvCxnSpPr>
          <p:nvPr/>
        </p:nvCxnSpPr>
        <p:spPr>
          <a:xfrm>
            <a:off x="2791462" y="2332318"/>
            <a:ext cx="0" cy="151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1898582" y="2484274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b: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2176637" y="2484274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f: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689769" y="2484274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f: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2441286" y="2484274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g: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Construct FP-Tree</a:t>
            </a:r>
            <a:endParaRPr lang="zh-TW" altLang="en-US" dirty="0"/>
          </a:p>
        </p:txBody>
      </p:sp>
      <p:graphicFrame>
        <p:nvGraphicFramePr>
          <p:cNvPr id="5" name="內容版面配置區 5"/>
          <p:cNvGraphicFramePr>
            <a:graphicFrameLocks/>
          </p:cNvGraphicFramePr>
          <p:nvPr>
            <p:extLst/>
          </p:nvPr>
        </p:nvGraphicFramePr>
        <p:xfrm>
          <a:off x="373723" y="1062906"/>
          <a:ext cx="1105916" cy="17047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6544">
                  <a:extLst>
                    <a:ext uri="{9D8B030D-6E8A-4147-A177-3AD203B41FA5}">
                      <a16:colId xmlns:a16="http://schemas.microsoft.com/office/drawing/2014/main" xmlns="" val="420561351"/>
                    </a:ext>
                  </a:extLst>
                </a:gridCol>
                <a:gridCol w="819372">
                  <a:extLst>
                    <a:ext uri="{9D8B030D-6E8A-4147-A177-3AD203B41FA5}">
                      <a16:colId xmlns:a16="http://schemas.microsoft.com/office/drawing/2014/main" xmlns="" val="659252708"/>
                    </a:ext>
                  </a:extLst>
                </a:gridCol>
              </a:tblGrid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TID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Item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118982143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chemeClr val="tx1"/>
                          </a:solidFill>
                        </a:rPr>
                        <a:t>d a</a:t>
                      </a:r>
                      <a:r>
                        <a:rPr lang="en-US" altLang="zh-TW" sz="900" baseline="0" dirty="0" smtClean="0">
                          <a:solidFill>
                            <a:schemeClr val="tx1"/>
                          </a:solidFill>
                        </a:rPr>
                        <a:t> c b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3014262664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 a c 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821961268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3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aseline="0" dirty="0" smtClean="0"/>
                        <a:t>d a c g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21317760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d a</a:t>
                      </a:r>
                      <a:r>
                        <a:rPr lang="en-US" altLang="zh-TW" sz="900" baseline="0" dirty="0" smtClean="0">
                          <a:solidFill>
                            <a:srgbClr val="FF0000"/>
                          </a:solidFill>
                        </a:rPr>
                        <a:t> b </a:t>
                      </a:r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284542964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5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c g b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54332877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6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 g</a:t>
                      </a:r>
                      <a:r>
                        <a:rPr lang="en-US" altLang="zh-TW" sz="900" baseline="0" dirty="0" smtClean="0"/>
                        <a:t> </a:t>
                      </a:r>
                      <a:r>
                        <a:rPr lang="en-US" altLang="zh-TW" sz="900" dirty="0" smtClean="0"/>
                        <a:t>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3371843498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7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a g b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151183959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8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 c g 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3280441353"/>
                  </a:ext>
                </a:extLst>
              </a:tr>
            </a:tbl>
          </a:graphicData>
        </a:graphic>
      </p:graphicFrame>
      <p:sp>
        <p:nvSpPr>
          <p:cNvPr id="2" name="橢圓 1"/>
          <p:cNvSpPr/>
          <p:nvPr/>
        </p:nvSpPr>
        <p:spPr>
          <a:xfrm>
            <a:off x="3506647" y="1062906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root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947333" y="1418248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d: 4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376754" y="1773590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a: 4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cxnSp>
        <p:nvCxnSpPr>
          <p:cNvPr id="19" name="直線接點 18"/>
          <p:cNvCxnSpPr>
            <a:stCxn id="2" idx="3"/>
            <a:endCxn id="7" idx="0"/>
          </p:cNvCxnSpPr>
          <p:nvPr/>
        </p:nvCxnSpPr>
        <p:spPr>
          <a:xfrm flipH="1">
            <a:off x="3049027" y="1236508"/>
            <a:ext cx="487406" cy="181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7" idx="3"/>
            <a:endCxn id="8" idx="0"/>
          </p:cNvCxnSpPr>
          <p:nvPr/>
        </p:nvCxnSpPr>
        <p:spPr>
          <a:xfrm flipH="1">
            <a:off x="2478448" y="1591850"/>
            <a:ext cx="498670" cy="181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8" idx="3"/>
            <a:endCxn id="9" idx="0"/>
          </p:cNvCxnSpPr>
          <p:nvPr/>
        </p:nvCxnSpPr>
        <p:spPr>
          <a:xfrm flipH="1">
            <a:off x="2279932" y="1947192"/>
            <a:ext cx="126608" cy="181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9" idx="3"/>
            <a:endCxn id="10" idx="0"/>
          </p:cNvCxnSpPr>
          <p:nvPr/>
        </p:nvCxnSpPr>
        <p:spPr>
          <a:xfrm flipH="1">
            <a:off x="2000275" y="2302533"/>
            <a:ext cx="207749" cy="1817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8" idx="5"/>
            <a:endCxn id="12" idx="0"/>
          </p:cNvCxnSpPr>
          <p:nvPr/>
        </p:nvCxnSpPr>
        <p:spPr>
          <a:xfrm>
            <a:off x="2550356" y="1947192"/>
            <a:ext cx="241106" cy="181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95250" y="5070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743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橢圓 8"/>
          <p:cNvSpPr/>
          <p:nvPr/>
        </p:nvSpPr>
        <p:spPr>
          <a:xfrm>
            <a:off x="2178239" y="2128932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c: 3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689769" y="2128932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b: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3506647" y="2128932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b: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cxnSp>
        <p:nvCxnSpPr>
          <p:cNvPr id="29" name="直線接點 28"/>
          <p:cNvCxnSpPr>
            <a:stCxn id="9" idx="5"/>
            <a:endCxn id="15" idx="0"/>
          </p:cNvCxnSpPr>
          <p:nvPr/>
        </p:nvCxnSpPr>
        <p:spPr>
          <a:xfrm>
            <a:off x="2351840" y="2302533"/>
            <a:ext cx="191139" cy="1817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1" idx="0"/>
            <a:endCxn id="9" idx="4"/>
          </p:cNvCxnSpPr>
          <p:nvPr/>
        </p:nvCxnSpPr>
        <p:spPr>
          <a:xfrm flipV="1">
            <a:off x="2278331" y="2332318"/>
            <a:ext cx="1601" cy="1519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12" idx="4"/>
            <a:endCxn id="13" idx="0"/>
          </p:cNvCxnSpPr>
          <p:nvPr/>
        </p:nvCxnSpPr>
        <p:spPr>
          <a:xfrm>
            <a:off x="2791462" y="2332318"/>
            <a:ext cx="0" cy="1519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1898582" y="2484274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b: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2176637" y="2484274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f: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689769" y="2484274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f: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2441286" y="2484274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g: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Construct FP-Tree</a:t>
            </a:r>
            <a:endParaRPr lang="zh-TW" altLang="en-US" dirty="0"/>
          </a:p>
        </p:txBody>
      </p:sp>
      <p:graphicFrame>
        <p:nvGraphicFramePr>
          <p:cNvPr id="5" name="內容版面配置區 5"/>
          <p:cNvGraphicFramePr>
            <a:graphicFrameLocks/>
          </p:cNvGraphicFramePr>
          <p:nvPr>
            <p:extLst/>
          </p:nvPr>
        </p:nvGraphicFramePr>
        <p:xfrm>
          <a:off x="373723" y="1062906"/>
          <a:ext cx="1105916" cy="17047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6544">
                  <a:extLst>
                    <a:ext uri="{9D8B030D-6E8A-4147-A177-3AD203B41FA5}">
                      <a16:colId xmlns:a16="http://schemas.microsoft.com/office/drawing/2014/main" xmlns="" val="420561351"/>
                    </a:ext>
                  </a:extLst>
                </a:gridCol>
                <a:gridCol w="819372">
                  <a:extLst>
                    <a:ext uri="{9D8B030D-6E8A-4147-A177-3AD203B41FA5}">
                      <a16:colId xmlns:a16="http://schemas.microsoft.com/office/drawing/2014/main" xmlns="" val="659252708"/>
                    </a:ext>
                  </a:extLst>
                </a:gridCol>
              </a:tblGrid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TID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Item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118982143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chemeClr val="tx1"/>
                          </a:solidFill>
                        </a:rPr>
                        <a:t>d a</a:t>
                      </a:r>
                      <a:r>
                        <a:rPr lang="en-US" altLang="zh-TW" sz="900" baseline="0" dirty="0" smtClean="0">
                          <a:solidFill>
                            <a:schemeClr val="tx1"/>
                          </a:solidFill>
                        </a:rPr>
                        <a:t> c b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3014262664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 a c 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821961268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3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aseline="0" dirty="0" smtClean="0"/>
                        <a:t>d a c g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21317760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4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 a</a:t>
                      </a:r>
                      <a:r>
                        <a:rPr lang="en-US" altLang="zh-TW" sz="900" baseline="0" dirty="0" smtClean="0"/>
                        <a:t> b </a:t>
                      </a:r>
                      <a:r>
                        <a:rPr lang="en-US" altLang="zh-TW" sz="900" dirty="0" smtClean="0"/>
                        <a:t>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284542964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c g b</a:t>
                      </a:r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54332877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6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 g</a:t>
                      </a:r>
                      <a:r>
                        <a:rPr lang="en-US" altLang="zh-TW" sz="900" baseline="0" dirty="0" smtClean="0"/>
                        <a:t> </a:t>
                      </a:r>
                      <a:r>
                        <a:rPr lang="en-US" altLang="zh-TW" sz="900" dirty="0" smtClean="0"/>
                        <a:t>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3371843498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7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a g b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151183959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8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 c g 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3280441353"/>
                  </a:ext>
                </a:extLst>
              </a:tr>
            </a:tbl>
          </a:graphicData>
        </a:graphic>
      </p:graphicFrame>
      <p:sp>
        <p:nvSpPr>
          <p:cNvPr id="2" name="橢圓 1"/>
          <p:cNvSpPr/>
          <p:nvPr/>
        </p:nvSpPr>
        <p:spPr>
          <a:xfrm>
            <a:off x="3506647" y="1062906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root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947333" y="1418248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d: 4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376754" y="177359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a: 4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3506647" y="1773590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g:</a:t>
            </a:r>
            <a:r>
              <a:rPr lang="zh-TW" altLang="en-US" sz="605" b="1" dirty="0">
                <a:solidFill>
                  <a:srgbClr val="FF0000"/>
                </a:solidFill>
              </a:rPr>
              <a:t> </a:t>
            </a:r>
            <a:r>
              <a:rPr lang="en-US" altLang="zh-TW" sz="605" b="1" dirty="0">
                <a:solidFill>
                  <a:srgbClr val="FF0000"/>
                </a:solidFill>
              </a:rPr>
              <a:t>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3506647" y="1418248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c: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cxnSp>
        <p:nvCxnSpPr>
          <p:cNvPr id="19" name="直線接點 18"/>
          <p:cNvCxnSpPr>
            <a:stCxn id="2" idx="3"/>
            <a:endCxn id="7" idx="0"/>
          </p:cNvCxnSpPr>
          <p:nvPr/>
        </p:nvCxnSpPr>
        <p:spPr>
          <a:xfrm flipH="1">
            <a:off x="3049027" y="1236508"/>
            <a:ext cx="487406" cy="181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7" idx="3"/>
            <a:endCxn id="8" idx="0"/>
          </p:cNvCxnSpPr>
          <p:nvPr/>
        </p:nvCxnSpPr>
        <p:spPr>
          <a:xfrm flipH="1">
            <a:off x="2478448" y="1591850"/>
            <a:ext cx="498670" cy="181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8" idx="3"/>
            <a:endCxn id="9" idx="0"/>
          </p:cNvCxnSpPr>
          <p:nvPr/>
        </p:nvCxnSpPr>
        <p:spPr>
          <a:xfrm flipH="1">
            <a:off x="2279932" y="1947192"/>
            <a:ext cx="126608" cy="181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9" idx="3"/>
            <a:endCxn id="10" idx="0"/>
          </p:cNvCxnSpPr>
          <p:nvPr/>
        </p:nvCxnSpPr>
        <p:spPr>
          <a:xfrm flipH="1">
            <a:off x="2000275" y="2302533"/>
            <a:ext cx="207749" cy="1817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8" idx="5"/>
            <a:endCxn id="12" idx="0"/>
          </p:cNvCxnSpPr>
          <p:nvPr/>
        </p:nvCxnSpPr>
        <p:spPr>
          <a:xfrm>
            <a:off x="2550356" y="1947192"/>
            <a:ext cx="241106" cy="181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2" idx="4"/>
            <a:endCxn id="17" idx="0"/>
          </p:cNvCxnSpPr>
          <p:nvPr/>
        </p:nvCxnSpPr>
        <p:spPr>
          <a:xfrm>
            <a:off x="3608341" y="1266293"/>
            <a:ext cx="0" cy="1519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17" idx="4"/>
            <a:endCxn id="14" idx="0"/>
          </p:cNvCxnSpPr>
          <p:nvPr/>
        </p:nvCxnSpPr>
        <p:spPr>
          <a:xfrm>
            <a:off x="3608341" y="1621635"/>
            <a:ext cx="0" cy="1519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14" idx="4"/>
            <a:endCxn id="18" idx="0"/>
          </p:cNvCxnSpPr>
          <p:nvPr/>
        </p:nvCxnSpPr>
        <p:spPr>
          <a:xfrm>
            <a:off x="3608341" y="1976977"/>
            <a:ext cx="0" cy="1519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95250" y="5070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371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橢圓 8"/>
          <p:cNvSpPr/>
          <p:nvPr/>
        </p:nvSpPr>
        <p:spPr>
          <a:xfrm>
            <a:off x="2178239" y="2128932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c: 3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689769" y="2128932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b: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3506647" y="2128932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b: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cxnSp>
        <p:nvCxnSpPr>
          <p:cNvPr id="29" name="直線接點 28"/>
          <p:cNvCxnSpPr>
            <a:stCxn id="9" idx="5"/>
            <a:endCxn id="15" idx="0"/>
          </p:cNvCxnSpPr>
          <p:nvPr/>
        </p:nvCxnSpPr>
        <p:spPr>
          <a:xfrm>
            <a:off x="2351840" y="2302533"/>
            <a:ext cx="191139" cy="1817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1" idx="0"/>
            <a:endCxn id="9" idx="4"/>
          </p:cNvCxnSpPr>
          <p:nvPr/>
        </p:nvCxnSpPr>
        <p:spPr>
          <a:xfrm flipV="1">
            <a:off x="2278331" y="2332318"/>
            <a:ext cx="1601" cy="1519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12" idx="4"/>
            <a:endCxn id="13" idx="0"/>
          </p:cNvCxnSpPr>
          <p:nvPr/>
        </p:nvCxnSpPr>
        <p:spPr>
          <a:xfrm>
            <a:off x="2791462" y="2332318"/>
            <a:ext cx="0" cy="1519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/>
          <p:cNvSpPr/>
          <p:nvPr/>
        </p:nvSpPr>
        <p:spPr>
          <a:xfrm>
            <a:off x="2948565" y="2128932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f: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1898582" y="2484274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b: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2176637" y="2484274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f: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689769" y="2484274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f: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2441286" y="2484274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g: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Construct FP-Tree</a:t>
            </a:r>
            <a:endParaRPr lang="zh-TW" altLang="en-US" dirty="0"/>
          </a:p>
        </p:txBody>
      </p:sp>
      <p:graphicFrame>
        <p:nvGraphicFramePr>
          <p:cNvPr id="5" name="內容版面配置區 5"/>
          <p:cNvGraphicFramePr>
            <a:graphicFrameLocks/>
          </p:cNvGraphicFramePr>
          <p:nvPr>
            <p:extLst/>
          </p:nvPr>
        </p:nvGraphicFramePr>
        <p:xfrm>
          <a:off x="373723" y="1062906"/>
          <a:ext cx="1105916" cy="17047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6544">
                  <a:extLst>
                    <a:ext uri="{9D8B030D-6E8A-4147-A177-3AD203B41FA5}">
                      <a16:colId xmlns:a16="http://schemas.microsoft.com/office/drawing/2014/main" xmlns="" val="420561351"/>
                    </a:ext>
                  </a:extLst>
                </a:gridCol>
                <a:gridCol w="819372">
                  <a:extLst>
                    <a:ext uri="{9D8B030D-6E8A-4147-A177-3AD203B41FA5}">
                      <a16:colId xmlns:a16="http://schemas.microsoft.com/office/drawing/2014/main" xmlns="" val="659252708"/>
                    </a:ext>
                  </a:extLst>
                </a:gridCol>
              </a:tblGrid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TID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Item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118982143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chemeClr val="tx1"/>
                          </a:solidFill>
                        </a:rPr>
                        <a:t>d a</a:t>
                      </a:r>
                      <a:r>
                        <a:rPr lang="en-US" altLang="zh-TW" sz="900" baseline="0" dirty="0" smtClean="0">
                          <a:solidFill>
                            <a:schemeClr val="tx1"/>
                          </a:solidFill>
                        </a:rPr>
                        <a:t> c b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3014262664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 a c 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821961268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3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aseline="0" dirty="0" smtClean="0"/>
                        <a:t>d a c g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21317760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4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 a</a:t>
                      </a:r>
                      <a:r>
                        <a:rPr lang="en-US" altLang="zh-TW" sz="900" baseline="0" dirty="0" smtClean="0"/>
                        <a:t> b </a:t>
                      </a:r>
                      <a:r>
                        <a:rPr lang="en-US" altLang="zh-TW" sz="900" dirty="0" smtClean="0"/>
                        <a:t>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284542964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5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c g b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54332877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d g</a:t>
                      </a:r>
                      <a:r>
                        <a:rPr lang="en-US" altLang="zh-TW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3371843498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7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a g b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151183959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8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 c g 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3280441353"/>
                  </a:ext>
                </a:extLst>
              </a:tr>
            </a:tbl>
          </a:graphicData>
        </a:graphic>
      </p:graphicFrame>
      <p:sp>
        <p:nvSpPr>
          <p:cNvPr id="2" name="橢圓 1"/>
          <p:cNvSpPr/>
          <p:nvPr/>
        </p:nvSpPr>
        <p:spPr>
          <a:xfrm>
            <a:off x="3506647" y="1062906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root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947333" y="1418248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d: 5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376754" y="177359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a: 4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3506647" y="177359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g:</a:t>
            </a:r>
            <a:r>
              <a:rPr lang="zh-TW" altLang="en-US" sz="605" b="1" dirty="0">
                <a:solidFill>
                  <a:prstClr val="black"/>
                </a:solidFill>
              </a:rPr>
              <a:t> </a:t>
            </a:r>
            <a:r>
              <a:rPr lang="en-US" altLang="zh-TW" sz="605" b="1" dirty="0">
                <a:solidFill>
                  <a:prstClr val="black"/>
                </a:solidFill>
              </a:rPr>
              <a:t>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3506647" y="1418248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c: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cxnSp>
        <p:nvCxnSpPr>
          <p:cNvPr id="19" name="直線接點 18"/>
          <p:cNvCxnSpPr>
            <a:stCxn id="2" idx="3"/>
            <a:endCxn id="7" idx="0"/>
          </p:cNvCxnSpPr>
          <p:nvPr/>
        </p:nvCxnSpPr>
        <p:spPr>
          <a:xfrm flipH="1">
            <a:off x="3049027" y="1236508"/>
            <a:ext cx="487406" cy="181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7" idx="3"/>
            <a:endCxn id="8" idx="0"/>
          </p:cNvCxnSpPr>
          <p:nvPr/>
        </p:nvCxnSpPr>
        <p:spPr>
          <a:xfrm flipH="1">
            <a:off x="2478448" y="1591850"/>
            <a:ext cx="498670" cy="181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8" idx="3"/>
            <a:endCxn id="9" idx="0"/>
          </p:cNvCxnSpPr>
          <p:nvPr/>
        </p:nvCxnSpPr>
        <p:spPr>
          <a:xfrm flipH="1">
            <a:off x="2279932" y="1947192"/>
            <a:ext cx="126608" cy="181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9" idx="3"/>
            <a:endCxn id="10" idx="0"/>
          </p:cNvCxnSpPr>
          <p:nvPr/>
        </p:nvCxnSpPr>
        <p:spPr>
          <a:xfrm flipH="1">
            <a:off x="2000275" y="2302533"/>
            <a:ext cx="207749" cy="1817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8" idx="5"/>
            <a:endCxn id="12" idx="0"/>
          </p:cNvCxnSpPr>
          <p:nvPr/>
        </p:nvCxnSpPr>
        <p:spPr>
          <a:xfrm>
            <a:off x="2550356" y="1947192"/>
            <a:ext cx="241106" cy="181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橢圓 49"/>
          <p:cNvSpPr/>
          <p:nvPr/>
        </p:nvSpPr>
        <p:spPr>
          <a:xfrm>
            <a:off x="2947333" y="1773590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g: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cxnSp>
        <p:nvCxnSpPr>
          <p:cNvPr id="54" name="直線接點 53"/>
          <p:cNvCxnSpPr>
            <a:stCxn id="2" idx="4"/>
            <a:endCxn id="17" idx="0"/>
          </p:cNvCxnSpPr>
          <p:nvPr/>
        </p:nvCxnSpPr>
        <p:spPr>
          <a:xfrm>
            <a:off x="3608341" y="1266293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7" idx="4"/>
            <a:endCxn id="50" idx="0"/>
          </p:cNvCxnSpPr>
          <p:nvPr/>
        </p:nvCxnSpPr>
        <p:spPr>
          <a:xfrm>
            <a:off x="3049026" y="1621635"/>
            <a:ext cx="0" cy="1519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50" idx="4"/>
            <a:endCxn id="49" idx="0"/>
          </p:cNvCxnSpPr>
          <p:nvPr/>
        </p:nvCxnSpPr>
        <p:spPr>
          <a:xfrm>
            <a:off x="3049026" y="1976977"/>
            <a:ext cx="1232" cy="1519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17" idx="4"/>
            <a:endCxn id="14" idx="0"/>
          </p:cNvCxnSpPr>
          <p:nvPr/>
        </p:nvCxnSpPr>
        <p:spPr>
          <a:xfrm>
            <a:off x="3608341" y="1621635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14" idx="4"/>
            <a:endCxn id="18" idx="0"/>
          </p:cNvCxnSpPr>
          <p:nvPr/>
        </p:nvCxnSpPr>
        <p:spPr>
          <a:xfrm>
            <a:off x="3608341" y="1976977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95250" y="5070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24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橢圓 8"/>
          <p:cNvSpPr/>
          <p:nvPr/>
        </p:nvSpPr>
        <p:spPr>
          <a:xfrm>
            <a:off x="2178239" y="2128932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c: 3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689769" y="2128932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b: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3506647" y="2128932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b: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cxnSp>
        <p:nvCxnSpPr>
          <p:cNvPr id="29" name="直線接點 28"/>
          <p:cNvCxnSpPr>
            <a:stCxn id="9" idx="5"/>
            <a:endCxn id="15" idx="0"/>
          </p:cNvCxnSpPr>
          <p:nvPr/>
        </p:nvCxnSpPr>
        <p:spPr>
          <a:xfrm>
            <a:off x="2351840" y="2302533"/>
            <a:ext cx="191139" cy="1817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1" idx="0"/>
            <a:endCxn id="9" idx="4"/>
          </p:cNvCxnSpPr>
          <p:nvPr/>
        </p:nvCxnSpPr>
        <p:spPr>
          <a:xfrm flipV="1">
            <a:off x="2278331" y="2332318"/>
            <a:ext cx="1601" cy="1519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12" idx="4"/>
            <a:endCxn id="13" idx="0"/>
          </p:cNvCxnSpPr>
          <p:nvPr/>
        </p:nvCxnSpPr>
        <p:spPr>
          <a:xfrm>
            <a:off x="2791462" y="2332318"/>
            <a:ext cx="0" cy="1519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3864946" y="2128932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b: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2948565" y="2128932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f: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1898582" y="2484274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b: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2176637" y="2484274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f: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689769" y="2484274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f: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2441286" y="2484274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g: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Construct FP-Tree</a:t>
            </a:r>
            <a:endParaRPr lang="zh-TW" altLang="en-US" dirty="0"/>
          </a:p>
        </p:txBody>
      </p:sp>
      <p:graphicFrame>
        <p:nvGraphicFramePr>
          <p:cNvPr id="5" name="內容版面配置區 5"/>
          <p:cNvGraphicFramePr>
            <a:graphicFrameLocks/>
          </p:cNvGraphicFramePr>
          <p:nvPr>
            <p:extLst/>
          </p:nvPr>
        </p:nvGraphicFramePr>
        <p:xfrm>
          <a:off x="373723" y="1062906"/>
          <a:ext cx="1105916" cy="17047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6544">
                  <a:extLst>
                    <a:ext uri="{9D8B030D-6E8A-4147-A177-3AD203B41FA5}">
                      <a16:colId xmlns:a16="http://schemas.microsoft.com/office/drawing/2014/main" xmlns="" val="420561351"/>
                    </a:ext>
                  </a:extLst>
                </a:gridCol>
                <a:gridCol w="819372">
                  <a:extLst>
                    <a:ext uri="{9D8B030D-6E8A-4147-A177-3AD203B41FA5}">
                      <a16:colId xmlns:a16="http://schemas.microsoft.com/office/drawing/2014/main" xmlns="" val="659252708"/>
                    </a:ext>
                  </a:extLst>
                </a:gridCol>
              </a:tblGrid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TID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Item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118982143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chemeClr val="tx1"/>
                          </a:solidFill>
                        </a:rPr>
                        <a:t>d a</a:t>
                      </a:r>
                      <a:r>
                        <a:rPr lang="en-US" altLang="zh-TW" sz="900" baseline="0" dirty="0" smtClean="0">
                          <a:solidFill>
                            <a:schemeClr val="tx1"/>
                          </a:solidFill>
                        </a:rPr>
                        <a:t> c b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3014262664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 a c 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821961268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3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aseline="0" dirty="0" smtClean="0"/>
                        <a:t>d a c g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21317760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4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 a</a:t>
                      </a:r>
                      <a:r>
                        <a:rPr lang="en-US" altLang="zh-TW" sz="900" baseline="0" dirty="0" smtClean="0"/>
                        <a:t> b </a:t>
                      </a:r>
                      <a:r>
                        <a:rPr lang="en-US" altLang="zh-TW" sz="900" dirty="0" smtClean="0"/>
                        <a:t>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284542964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5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c g b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54332877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6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 g</a:t>
                      </a:r>
                      <a:r>
                        <a:rPr lang="en-US" altLang="zh-TW" sz="900" baseline="0" dirty="0" smtClean="0"/>
                        <a:t> </a:t>
                      </a:r>
                      <a:r>
                        <a:rPr lang="en-US" altLang="zh-TW" sz="900" dirty="0" smtClean="0"/>
                        <a:t>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3371843498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a g b</a:t>
                      </a:r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151183959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8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 c g 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3280441353"/>
                  </a:ext>
                </a:extLst>
              </a:tr>
            </a:tbl>
          </a:graphicData>
        </a:graphic>
      </p:graphicFrame>
      <p:sp>
        <p:nvSpPr>
          <p:cNvPr id="2" name="橢圓 1"/>
          <p:cNvSpPr/>
          <p:nvPr/>
        </p:nvSpPr>
        <p:spPr>
          <a:xfrm>
            <a:off x="3506647" y="1062906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root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947333" y="1418248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d: 5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376754" y="177359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a: 4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3506647" y="177359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g:</a:t>
            </a:r>
            <a:r>
              <a:rPr lang="zh-TW" altLang="en-US" sz="605" b="1" dirty="0">
                <a:solidFill>
                  <a:prstClr val="black"/>
                </a:solidFill>
              </a:rPr>
              <a:t> </a:t>
            </a:r>
            <a:r>
              <a:rPr lang="en-US" altLang="zh-TW" sz="605" b="1" dirty="0">
                <a:solidFill>
                  <a:prstClr val="black"/>
                </a:solidFill>
              </a:rPr>
              <a:t>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3506647" y="1418248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c: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cxnSp>
        <p:nvCxnSpPr>
          <p:cNvPr id="19" name="直線接點 18"/>
          <p:cNvCxnSpPr>
            <a:stCxn id="2" idx="3"/>
            <a:endCxn id="7" idx="0"/>
          </p:cNvCxnSpPr>
          <p:nvPr/>
        </p:nvCxnSpPr>
        <p:spPr>
          <a:xfrm flipH="1">
            <a:off x="3049027" y="1236508"/>
            <a:ext cx="487406" cy="181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7" idx="3"/>
            <a:endCxn id="8" idx="0"/>
          </p:cNvCxnSpPr>
          <p:nvPr/>
        </p:nvCxnSpPr>
        <p:spPr>
          <a:xfrm flipH="1">
            <a:off x="2478448" y="1591850"/>
            <a:ext cx="498670" cy="181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8" idx="3"/>
            <a:endCxn id="9" idx="0"/>
          </p:cNvCxnSpPr>
          <p:nvPr/>
        </p:nvCxnSpPr>
        <p:spPr>
          <a:xfrm flipH="1">
            <a:off x="2279932" y="1947192"/>
            <a:ext cx="126608" cy="181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9" idx="3"/>
            <a:endCxn id="10" idx="0"/>
          </p:cNvCxnSpPr>
          <p:nvPr/>
        </p:nvCxnSpPr>
        <p:spPr>
          <a:xfrm flipH="1">
            <a:off x="2000275" y="2302533"/>
            <a:ext cx="207749" cy="1817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8" idx="5"/>
            <a:endCxn id="12" idx="0"/>
          </p:cNvCxnSpPr>
          <p:nvPr/>
        </p:nvCxnSpPr>
        <p:spPr>
          <a:xfrm>
            <a:off x="2550356" y="1947192"/>
            <a:ext cx="241106" cy="181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/>
          <p:cNvSpPr/>
          <p:nvPr/>
        </p:nvSpPr>
        <p:spPr>
          <a:xfrm>
            <a:off x="3864946" y="1773590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g: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3864946" y="1418248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a: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2947333" y="177359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g: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cxnSp>
        <p:nvCxnSpPr>
          <p:cNvPr id="54" name="直線接點 53"/>
          <p:cNvCxnSpPr>
            <a:stCxn id="2" idx="4"/>
            <a:endCxn id="17" idx="0"/>
          </p:cNvCxnSpPr>
          <p:nvPr/>
        </p:nvCxnSpPr>
        <p:spPr>
          <a:xfrm>
            <a:off x="3608341" y="1266293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2" idx="5"/>
            <a:endCxn id="48" idx="0"/>
          </p:cNvCxnSpPr>
          <p:nvPr/>
        </p:nvCxnSpPr>
        <p:spPr>
          <a:xfrm>
            <a:off x="3680249" y="1236508"/>
            <a:ext cx="286391" cy="181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7" idx="4"/>
            <a:endCxn id="50" idx="0"/>
          </p:cNvCxnSpPr>
          <p:nvPr/>
        </p:nvCxnSpPr>
        <p:spPr>
          <a:xfrm>
            <a:off x="3049026" y="1621635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50" idx="4"/>
            <a:endCxn id="49" idx="0"/>
          </p:cNvCxnSpPr>
          <p:nvPr/>
        </p:nvCxnSpPr>
        <p:spPr>
          <a:xfrm>
            <a:off x="3049026" y="1976977"/>
            <a:ext cx="1232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17" idx="4"/>
            <a:endCxn id="14" idx="0"/>
          </p:cNvCxnSpPr>
          <p:nvPr/>
        </p:nvCxnSpPr>
        <p:spPr>
          <a:xfrm>
            <a:off x="3608341" y="1621635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14" idx="4"/>
            <a:endCxn id="18" idx="0"/>
          </p:cNvCxnSpPr>
          <p:nvPr/>
        </p:nvCxnSpPr>
        <p:spPr>
          <a:xfrm>
            <a:off x="3608341" y="1976977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48" idx="4"/>
            <a:endCxn id="47" idx="0"/>
          </p:cNvCxnSpPr>
          <p:nvPr/>
        </p:nvCxnSpPr>
        <p:spPr>
          <a:xfrm>
            <a:off x="3966640" y="1621635"/>
            <a:ext cx="0" cy="1519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47" idx="4"/>
            <a:endCxn id="46" idx="0"/>
          </p:cNvCxnSpPr>
          <p:nvPr/>
        </p:nvCxnSpPr>
        <p:spPr>
          <a:xfrm>
            <a:off x="3966640" y="1976977"/>
            <a:ext cx="0" cy="1519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95250" y="5070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63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橢圓 8"/>
          <p:cNvSpPr/>
          <p:nvPr/>
        </p:nvSpPr>
        <p:spPr>
          <a:xfrm>
            <a:off x="2178239" y="2128932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c: 3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689769" y="2128932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b: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3506647" y="2128932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b: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cxnSp>
        <p:nvCxnSpPr>
          <p:cNvPr id="29" name="直線接點 28"/>
          <p:cNvCxnSpPr>
            <a:stCxn id="9" idx="5"/>
            <a:endCxn id="15" idx="0"/>
          </p:cNvCxnSpPr>
          <p:nvPr/>
        </p:nvCxnSpPr>
        <p:spPr>
          <a:xfrm>
            <a:off x="2351840" y="2302533"/>
            <a:ext cx="191139" cy="1817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1" idx="0"/>
            <a:endCxn id="9" idx="4"/>
          </p:cNvCxnSpPr>
          <p:nvPr/>
        </p:nvCxnSpPr>
        <p:spPr>
          <a:xfrm flipV="1">
            <a:off x="2278331" y="2332318"/>
            <a:ext cx="1601" cy="1519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12" idx="4"/>
            <a:endCxn id="13" idx="0"/>
          </p:cNvCxnSpPr>
          <p:nvPr/>
        </p:nvCxnSpPr>
        <p:spPr>
          <a:xfrm>
            <a:off x="2791462" y="2332318"/>
            <a:ext cx="0" cy="1519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3864946" y="2128932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b: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2948565" y="2128932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f: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3229882" y="2128932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g: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cxnSp>
        <p:nvCxnSpPr>
          <p:cNvPr id="67" name="直線接點 66"/>
          <p:cNvCxnSpPr>
            <a:stCxn id="52" idx="4"/>
            <a:endCxn id="51" idx="0"/>
          </p:cNvCxnSpPr>
          <p:nvPr/>
        </p:nvCxnSpPr>
        <p:spPr>
          <a:xfrm>
            <a:off x="3331576" y="2332318"/>
            <a:ext cx="2591" cy="151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1898582" y="2484274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b: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2176637" y="2484274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f: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689769" y="2484274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f: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2441286" y="2484274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g: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3232473" y="2484274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f: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Construct FP-Tree</a:t>
            </a:r>
            <a:endParaRPr lang="zh-TW" altLang="en-US" dirty="0"/>
          </a:p>
        </p:txBody>
      </p:sp>
      <p:graphicFrame>
        <p:nvGraphicFramePr>
          <p:cNvPr id="5" name="內容版面配置區 5"/>
          <p:cNvGraphicFramePr>
            <a:graphicFrameLocks/>
          </p:cNvGraphicFramePr>
          <p:nvPr>
            <p:extLst/>
          </p:nvPr>
        </p:nvGraphicFramePr>
        <p:xfrm>
          <a:off x="373723" y="1062906"/>
          <a:ext cx="1105916" cy="17047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6544">
                  <a:extLst>
                    <a:ext uri="{9D8B030D-6E8A-4147-A177-3AD203B41FA5}">
                      <a16:colId xmlns:a16="http://schemas.microsoft.com/office/drawing/2014/main" xmlns="" val="420561351"/>
                    </a:ext>
                  </a:extLst>
                </a:gridCol>
                <a:gridCol w="819372">
                  <a:extLst>
                    <a:ext uri="{9D8B030D-6E8A-4147-A177-3AD203B41FA5}">
                      <a16:colId xmlns:a16="http://schemas.microsoft.com/office/drawing/2014/main" xmlns="" val="659252708"/>
                    </a:ext>
                  </a:extLst>
                </a:gridCol>
              </a:tblGrid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TID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Item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118982143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chemeClr val="tx1"/>
                          </a:solidFill>
                        </a:rPr>
                        <a:t>d a</a:t>
                      </a:r>
                      <a:r>
                        <a:rPr lang="en-US" altLang="zh-TW" sz="900" baseline="0" dirty="0" smtClean="0">
                          <a:solidFill>
                            <a:schemeClr val="tx1"/>
                          </a:solidFill>
                        </a:rPr>
                        <a:t> c b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3014262664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 a c 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821961268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3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aseline="0" dirty="0" smtClean="0"/>
                        <a:t>d a c g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21317760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4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 a</a:t>
                      </a:r>
                      <a:r>
                        <a:rPr lang="en-US" altLang="zh-TW" sz="900" baseline="0" dirty="0" smtClean="0"/>
                        <a:t> b </a:t>
                      </a:r>
                      <a:r>
                        <a:rPr lang="en-US" altLang="zh-TW" sz="900" dirty="0" smtClean="0"/>
                        <a:t>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284542964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5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c g b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54332877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6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 g</a:t>
                      </a:r>
                      <a:r>
                        <a:rPr lang="en-US" altLang="zh-TW" sz="900" baseline="0" dirty="0" smtClean="0"/>
                        <a:t> </a:t>
                      </a:r>
                      <a:r>
                        <a:rPr lang="en-US" altLang="zh-TW" sz="900" dirty="0" smtClean="0"/>
                        <a:t>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3371843498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7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a g b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151183959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d c g f</a:t>
                      </a:r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3280441353"/>
                  </a:ext>
                </a:extLst>
              </a:tr>
            </a:tbl>
          </a:graphicData>
        </a:graphic>
      </p:graphicFrame>
      <p:sp>
        <p:nvSpPr>
          <p:cNvPr id="2" name="橢圓 1"/>
          <p:cNvSpPr/>
          <p:nvPr/>
        </p:nvSpPr>
        <p:spPr>
          <a:xfrm>
            <a:off x="3506647" y="1062906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root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947333" y="1418248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d: 6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376754" y="177359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a: 4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3506647" y="177359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g:</a:t>
            </a:r>
            <a:r>
              <a:rPr lang="zh-TW" altLang="en-US" sz="605" b="1" dirty="0">
                <a:solidFill>
                  <a:prstClr val="black"/>
                </a:solidFill>
              </a:rPr>
              <a:t> </a:t>
            </a:r>
            <a:r>
              <a:rPr lang="en-US" altLang="zh-TW" sz="605" b="1" dirty="0">
                <a:solidFill>
                  <a:prstClr val="black"/>
                </a:solidFill>
              </a:rPr>
              <a:t>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3506647" y="1418248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c: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cxnSp>
        <p:nvCxnSpPr>
          <p:cNvPr id="19" name="直線接點 18"/>
          <p:cNvCxnSpPr>
            <a:stCxn id="2" idx="3"/>
            <a:endCxn id="7" idx="0"/>
          </p:cNvCxnSpPr>
          <p:nvPr/>
        </p:nvCxnSpPr>
        <p:spPr>
          <a:xfrm flipH="1">
            <a:off x="3049027" y="1236508"/>
            <a:ext cx="487406" cy="181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7" idx="3"/>
            <a:endCxn id="8" idx="0"/>
          </p:cNvCxnSpPr>
          <p:nvPr/>
        </p:nvCxnSpPr>
        <p:spPr>
          <a:xfrm flipH="1">
            <a:off x="2478448" y="1591850"/>
            <a:ext cx="498670" cy="181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8" idx="3"/>
            <a:endCxn id="9" idx="0"/>
          </p:cNvCxnSpPr>
          <p:nvPr/>
        </p:nvCxnSpPr>
        <p:spPr>
          <a:xfrm flipH="1">
            <a:off x="2279932" y="1947192"/>
            <a:ext cx="126608" cy="181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9" idx="3"/>
            <a:endCxn id="10" idx="0"/>
          </p:cNvCxnSpPr>
          <p:nvPr/>
        </p:nvCxnSpPr>
        <p:spPr>
          <a:xfrm flipH="1">
            <a:off x="2000275" y="2302533"/>
            <a:ext cx="207749" cy="1817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8" idx="5"/>
            <a:endCxn id="12" idx="0"/>
          </p:cNvCxnSpPr>
          <p:nvPr/>
        </p:nvCxnSpPr>
        <p:spPr>
          <a:xfrm>
            <a:off x="2550356" y="1947192"/>
            <a:ext cx="241106" cy="181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3229882" y="1773590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c: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3864946" y="177359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g: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3864946" y="1418248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a: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2947333" y="177359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g: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cxnSp>
        <p:nvCxnSpPr>
          <p:cNvPr id="54" name="直線接點 53"/>
          <p:cNvCxnSpPr>
            <a:stCxn id="2" idx="4"/>
            <a:endCxn id="17" idx="0"/>
          </p:cNvCxnSpPr>
          <p:nvPr/>
        </p:nvCxnSpPr>
        <p:spPr>
          <a:xfrm>
            <a:off x="3608341" y="1266293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2" idx="5"/>
            <a:endCxn id="48" idx="0"/>
          </p:cNvCxnSpPr>
          <p:nvPr/>
        </p:nvCxnSpPr>
        <p:spPr>
          <a:xfrm>
            <a:off x="3680249" y="1236508"/>
            <a:ext cx="286391" cy="181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7" idx="4"/>
            <a:endCxn id="50" idx="0"/>
          </p:cNvCxnSpPr>
          <p:nvPr/>
        </p:nvCxnSpPr>
        <p:spPr>
          <a:xfrm>
            <a:off x="3049026" y="1621635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7" idx="5"/>
            <a:endCxn id="45" idx="0"/>
          </p:cNvCxnSpPr>
          <p:nvPr/>
        </p:nvCxnSpPr>
        <p:spPr>
          <a:xfrm>
            <a:off x="3120935" y="1591850"/>
            <a:ext cx="210641" cy="181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50" idx="4"/>
            <a:endCxn id="49" idx="0"/>
          </p:cNvCxnSpPr>
          <p:nvPr/>
        </p:nvCxnSpPr>
        <p:spPr>
          <a:xfrm>
            <a:off x="3049026" y="1976977"/>
            <a:ext cx="1232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45" idx="4"/>
            <a:endCxn id="52" idx="0"/>
          </p:cNvCxnSpPr>
          <p:nvPr/>
        </p:nvCxnSpPr>
        <p:spPr>
          <a:xfrm>
            <a:off x="3331576" y="1976977"/>
            <a:ext cx="0" cy="1519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17" idx="4"/>
            <a:endCxn id="14" idx="0"/>
          </p:cNvCxnSpPr>
          <p:nvPr/>
        </p:nvCxnSpPr>
        <p:spPr>
          <a:xfrm>
            <a:off x="3608341" y="1621635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14" idx="4"/>
            <a:endCxn id="18" idx="0"/>
          </p:cNvCxnSpPr>
          <p:nvPr/>
        </p:nvCxnSpPr>
        <p:spPr>
          <a:xfrm>
            <a:off x="3608341" y="1976977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48" idx="4"/>
            <a:endCxn id="47" idx="0"/>
          </p:cNvCxnSpPr>
          <p:nvPr/>
        </p:nvCxnSpPr>
        <p:spPr>
          <a:xfrm>
            <a:off x="3966640" y="1621635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47" idx="4"/>
            <a:endCxn id="46" idx="0"/>
          </p:cNvCxnSpPr>
          <p:nvPr/>
        </p:nvCxnSpPr>
        <p:spPr>
          <a:xfrm>
            <a:off x="3966640" y="1976977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95250" y="5070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776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橢圓 8"/>
          <p:cNvSpPr/>
          <p:nvPr/>
        </p:nvSpPr>
        <p:spPr>
          <a:xfrm>
            <a:off x="2178239" y="2128932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c: 3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689769" y="2128932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b: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3506647" y="2128932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b: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cxnSp>
        <p:nvCxnSpPr>
          <p:cNvPr id="29" name="直線接點 28"/>
          <p:cNvCxnSpPr>
            <a:stCxn id="9" idx="5"/>
            <a:endCxn id="15" idx="0"/>
          </p:cNvCxnSpPr>
          <p:nvPr/>
        </p:nvCxnSpPr>
        <p:spPr>
          <a:xfrm>
            <a:off x="2351840" y="2302533"/>
            <a:ext cx="191139" cy="1817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1" idx="0"/>
            <a:endCxn id="9" idx="4"/>
          </p:cNvCxnSpPr>
          <p:nvPr/>
        </p:nvCxnSpPr>
        <p:spPr>
          <a:xfrm flipV="1">
            <a:off x="2278331" y="2332318"/>
            <a:ext cx="1601" cy="1519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12" idx="4"/>
            <a:endCxn id="13" idx="0"/>
          </p:cNvCxnSpPr>
          <p:nvPr/>
        </p:nvCxnSpPr>
        <p:spPr>
          <a:xfrm>
            <a:off x="2791462" y="2332318"/>
            <a:ext cx="0" cy="1519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3864946" y="2128932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b: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2948565" y="2128932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f: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3229882" y="2128932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g: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cxnSp>
        <p:nvCxnSpPr>
          <p:cNvPr id="67" name="直線接點 66"/>
          <p:cNvCxnSpPr>
            <a:stCxn id="52" idx="4"/>
            <a:endCxn id="51" idx="0"/>
          </p:cNvCxnSpPr>
          <p:nvPr/>
        </p:nvCxnSpPr>
        <p:spPr>
          <a:xfrm>
            <a:off x="3331576" y="2332318"/>
            <a:ext cx="2591" cy="1519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1898582" y="2484274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b: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2176637" y="2484274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f: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689769" y="2484274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f: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2441286" y="2484274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g: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3232473" y="2484274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f: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Construct FP-Tree</a:t>
            </a:r>
            <a:endParaRPr lang="zh-TW" altLang="en-US" dirty="0"/>
          </a:p>
        </p:txBody>
      </p:sp>
      <p:graphicFrame>
        <p:nvGraphicFramePr>
          <p:cNvPr id="5" name="內容版面配置區 5"/>
          <p:cNvGraphicFramePr>
            <a:graphicFrameLocks/>
          </p:cNvGraphicFramePr>
          <p:nvPr/>
        </p:nvGraphicFramePr>
        <p:xfrm>
          <a:off x="373723" y="1062906"/>
          <a:ext cx="1105916" cy="17047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6544">
                  <a:extLst>
                    <a:ext uri="{9D8B030D-6E8A-4147-A177-3AD203B41FA5}">
                      <a16:colId xmlns:a16="http://schemas.microsoft.com/office/drawing/2014/main" xmlns="" val="420561351"/>
                    </a:ext>
                  </a:extLst>
                </a:gridCol>
                <a:gridCol w="819372">
                  <a:extLst>
                    <a:ext uri="{9D8B030D-6E8A-4147-A177-3AD203B41FA5}">
                      <a16:colId xmlns:a16="http://schemas.microsoft.com/office/drawing/2014/main" xmlns="" val="659252708"/>
                    </a:ext>
                  </a:extLst>
                </a:gridCol>
              </a:tblGrid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TID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Item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118982143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chemeClr val="tx1"/>
                          </a:solidFill>
                        </a:rPr>
                        <a:t>d a</a:t>
                      </a:r>
                      <a:r>
                        <a:rPr lang="en-US" altLang="zh-TW" sz="900" baseline="0" dirty="0" smtClean="0">
                          <a:solidFill>
                            <a:schemeClr val="tx1"/>
                          </a:solidFill>
                        </a:rPr>
                        <a:t> c b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3014262664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 a c 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821961268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3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aseline="0" dirty="0" smtClean="0"/>
                        <a:t>d a c g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21317760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4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 a</a:t>
                      </a:r>
                      <a:r>
                        <a:rPr lang="en-US" altLang="zh-TW" sz="900" baseline="0" dirty="0" smtClean="0"/>
                        <a:t> b </a:t>
                      </a:r>
                      <a:r>
                        <a:rPr lang="en-US" altLang="zh-TW" sz="900" dirty="0" smtClean="0"/>
                        <a:t>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284542964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5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c g b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54332877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6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 g</a:t>
                      </a:r>
                      <a:r>
                        <a:rPr lang="en-US" altLang="zh-TW" sz="900" baseline="0" dirty="0" smtClean="0"/>
                        <a:t> </a:t>
                      </a:r>
                      <a:r>
                        <a:rPr lang="en-US" altLang="zh-TW" sz="900" dirty="0" smtClean="0"/>
                        <a:t>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3371843498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7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a g b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151183959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8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 c g 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3280441353"/>
                  </a:ext>
                </a:extLst>
              </a:tr>
            </a:tbl>
          </a:graphicData>
        </a:graphic>
      </p:graphicFrame>
      <p:sp>
        <p:nvSpPr>
          <p:cNvPr id="2" name="橢圓 1"/>
          <p:cNvSpPr/>
          <p:nvPr/>
        </p:nvSpPr>
        <p:spPr>
          <a:xfrm>
            <a:off x="3506647" y="1062906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root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947333" y="1418248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d: 6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376754" y="177359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a: 4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3506647" y="177359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g:</a:t>
            </a:r>
            <a:r>
              <a:rPr lang="zh-TW" altLang="en-US" sz="605" b="1" dirty="0">
                <a:solidFill>
                  <a:prstClr val="black"/>
                </a:solidFill>
              </a:rPr>
              <a:t> </a:t>
            </a:r>
            <a:r>
              <a:rPr lang="en-US" altLang="zh-TW" sz="605" b="1" dirty="0">
                <a:solidFill>
                  <a:prstClr val="black"/>
                </a:solidFill>
              </a:rPr>
              <a:t>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3506647" y="1418248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c: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cxnSp>
        <p:nvCxnSpPr>
          <p:cNvPr id="19" name="直線接點 18"/>
          <p:cNvCxnSpPr>
            <a:stCxn id="2" idx="3"/>
            <a:endCxn id="7" idx="0"/>
          </p:cNvCxnSpPr>
          <p:nvPr/>
        </p:nvCxnSpPr>
        <p:spPr>
          <a:xfrm flipH="1">
            <a:off x="3049027" y="1236508"/>
            <a:ext cx="487406" cy="181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7" idx="3"/>
            <a:endCxn id="8" idx="0"/>
          </p:cNvCxnSpPr>
          <p:nvPr/>
        </p:nvCxnSpPr>
        <p:spPr>
          <a:xfrm flipH="1">
            <a:off x="2478448" y="1591850"/>
            <a:ext cx="498670" cy="181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8" idx="3"/>
            <a:endCxn id="9" idx="0"/>
          </p:cNvCxnSpPr>
          <p:nvPr/>
        </p:nvCxnSpPr>
        <p:spPr>
          <a:xfrm flipH="1">
            <a:off x="2279932" y="1947192"/>
            <a:ext cx="126608" cy="181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9" idx="3"/>
            <a:endCxn id="10" idx="0"/>
          </p:cNvCxnSpPr>
          <p:nvPr/>
        </p:nvCxnSpPr>
        <p:spPr>
          <a:xfrm flipH="1">
            <a:off x="2000275" y="2302533"/>
            <a:ext cx="207749" cy="1817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8" idx="5"/>
            <a:endCxn id="12" idx="0"/>
          </p:cNvCxnSpPr>
          <p:nvPr/>
        </p:nvCxnSpPr>
        <p:spPr>
          <a:xfrm>
            <a:off x="2550356" y="1947192"/>
            <a:ext cx="241106" cy="181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3229882" y="177359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c: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3864946" y="177359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g: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3864946" y="1418248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a: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2947333" y="177359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g: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cxnSp>
        <p:nvCxnSpPr>
          <p:cNvPr id="54" name="直線接點 53"/>
          <p:cNvCxnSpPr>
            <a:stCxn id="2" idx="4"/>
            <a:endCxn id="17" idx="0"/>
          </p:cNvCxnSpPr>
          <p:nvPr/>
        </p:nvCxnSpPr>
        <p:spPr>
          <a:xfrm>
            <a:off x="3608341" y="1266293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2" idx="5"/>
            <a:endCxn id="48" idx="0"/>
          </p:cNvCxnSpPr>
          <p:nvPr/>
        </p:nvCxnSpPr>
        <p:spPr>
          <a:xfrm>
            <a:off x="3680249" y="1236508"/>
            <a:ext cx="286391" cy="181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7" idx="4"/>
            <a:endCxn id="50" idx="0"/>
          </p:cNvCxnSpPr>
          <p:nvPr/>
        </p:nvCxnSpPr>
        <p:spPr>
          <a:xfrm>
            <a:off x="3049026" y="1621635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7" idx="5"/>
            <a:endCxn id="45" idx="0"/>
          </p:cNvCxnSpPr>
          <p:nvPr/>
        </p:nvCxnSpPr>
        <p:spPr>
          <a:xfrm>
            <a:off x="3120935" y="1591850"/>
            <a:ext cx="210641" cy="181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50" idx="4"/>
            <a:endCxn id="49" idx="0"/>
          </p:cNvCxnSpPr>
          <p:nvPr/>
        </p:nvCxnSpPr>
        <p:spPr>
          <a:xfrm>
            <a:off x="3049026" y="1976977"/>
            <a:ext cx="1232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45" idx="4"/>
            <a:endCxn id="52" idx="0"/>
          </p:cNvCxnSpPr>
          <p:nvPr/>
        </p:nvCxnSpPr>
        <p:spPr>
          <a:xfrm>
            <a:off x="3331576" y="1976977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17" idx="4"/>
            <a:endCxn id="14" idx="0"/>
          </p:cNvCxnSpPr>
          <p:nvPr/>
        </p:nvCxnSpPr>
        <p:spPr>
          <a:xfrm>
            <a:off x="3608341" y="1621635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14" idx="4"/>
            <a:endCxn id="18" idx="0"/>
          </p:cNvCxnSpPr>
          <p:nvPr/>
        </p:nvCxnSpPr>
        <p:spPr>
          <a:xfrm>
            <a:off x="3608341" y="1976977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48" idx="4"/>
            <a:endCxn id="47" idx="0"/>
          </p:cNvCxnSpPr>
          <p:nvPr/>
        </p:nvCxnSpPr>
        <p:spPr>
          <a:xfrm>
            <a:off x="3966640" y="1621635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47" idx="4"/>
            <a:endCxn id="46" idx="0"/>
          </p:cNvCxnSpPr>
          <p:nvPr/>
        </p:nvCxnSpPr>
        <p:spPr>
          <a:xfrm>
            <a:off x="3966640" y="1976977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95250" y="5070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052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橢圓 8"/>
          <p:cNvSpPr/>
          <p:nvPr/>
        </p:nvSpPr>
        <p:spPr>
          <a:xfrm>
            <a:off x="2178239" y="2128932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c: 3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689769" y="2128932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b: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3506647" y="2128932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b: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cxnSp>
        <p:nvCxnSpPr>
          <p:cNvPr id="29" name="直線接點 28"/>
          <p:cNvCxnSpPr>
            <a:stCxn id="9" idx="5"/>
            <a:endCxn id="15" idx="0"/>
          </p:cNvCxnSpPr>
          <p:nvPr/>
        </p:nvCxnSpPr>
        <p:spPr>
          <a:xfrm>
            <a:off x="2351840" y="2302533"/>
            <a:ext cx="191139" cy="1817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1" idx="0"/>
            <a:endCxn id="9" idx="4"/>
          </p:cNvCxnSpPr>
          <p:nvPr/>
        </p:nvCxnSpPr>
        <p:spPr>
          <a:xfrm flipV="1">
            <a:off x="2278331" y="2332318"/>
            <a:ext cx="1601" cy="1519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12" idx="4"/>
            <a:endCxn id="13" idx="0"/>
          </p:cNvCxnSpPr>
          <p:nvPr/>
        </p:nvCxnSpPr>
        <p:spPr>
          <a:xfrm>
            <a:off x="2791462" y="2332318"/>
            <a:ext cx="0" cy="1519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3864946" y="2128932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b: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2948565" y="2128932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f: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3229882" y="2128932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g: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cxnSp>
        <p:nvCxnSpPr>
          <p:cNvPr id="67" name="直線接點 66"/>
          <p:cNvCxnSpPr>
            <a:stCxn id="52" idx="4"/>
            <a:endCxn id="51" idx="0"/>
          </p:cNvCxnSpPr>
          <p:nvPr/>
        </p:nvCxnSpPr>
        <p:spPr>
          <a:xfrm>
            <a:off x="3331576" y="2332318"/>
            <a:ext cx="2591" cy="1519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1898582" y="2484274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b: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2176637" y="2484274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f: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689769" y="2484274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f: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2441286" y="2484274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g: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3232473" y="2484274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f: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Construct FP-Tree</a:t>
            </a:r>
            <a:endParaRPr lang="zh-TW" altLang="en-US" dirty="0"/>
          </a:p>
        </p:txBody>
      </p:sp>
      <p:sp>
        <p:nvSpPr>
          <p:cNvPr id="2" name="橢圓 1"/>
          <p:cNvSpPr/>
          <p:nvPr/>
        </p:nvSpPr>
        <p:spPr>
          <a:xfrm>
            <a:off x="3506647" y="1062906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root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947333" y="1418248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d: 6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376754" y="177359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a: 4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3506647" y="177359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g:</a:t>
            </a:r>
            <a:r>
              <a:rPr lang="zh-TW" altLang="en-US" sz="605" b="1" dirty="0">
                <a:solidFill>
                  <a:prstClr val="black"/>
                </a:solidFill>
              </a:rPr>
              <a:t> </a:t>
            </a:r>
            <a:r>
              <a:rPr lang="en-US" altLang="zh-TW" sz="605" b="1" dirty="0">
                <a:solidFill>
                  <a:prstClr val="black"/>
                </a:solidFill>
              </a:rPr>
              <a:t>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3506647" y="1418248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c: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cxnSp>
        <p:nvCxnSpPr>
          <p:cNvPr id="19" name="直線接點 18"/>
          <p:cNvCxnSpPr>
            <a:stCxn id="2" idx="3"/>
            <a:endCxn id="7" idx="0"/>
          </p:cNvCxnSpPr>
          <p:nvPr/>
        </p:nvCxnSpPr>
        <p:spPr>
          <a:xfrm flipH="1">
            <a:off x="3049027" y="1236508"/>
            <a:ext cx="487406" cy="181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7" idx="3"/>
            <a:endCxn id="8" idx="0"/>
          </p:cNvCxnSpPr>
          <p:nvPr/>
        </p:nvCxnSpPr>
        <p:spPr>
          <a:xfrm flipH="1">
            <a:off x="2478448" y="1591850"/>
            <a:ext cx="498670" cy="181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8" idx="3"/>
            <a:endCxn id="9" idx="0"/>
          </p:cNvCxnSpPr>
          <p:nvPr/>
        </p:nvCxnSpPr>
        <p:spPr>
          <a:xfrm flipH="1">
            <a:off x="2279932" y="1947192"/>
            <a:ext cx="126608" cy="181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9" idx="3"/>
            <a:endCxn id="10" idx="0"/>
          </p:cNvCxnSpPr>
          <p:nvPr/>
        </p:nvCxnSpPr>
        <p:spPr>
          <a:xfrm flipH="1">
            <a:off x="2000275" y="2302533"/>
            <a:ext cx="207749" cy="1817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8" idx="5"/>
            <a:endCxn id="12" idx="0"/>
          </p:cNvCxnSpPr>
          <p:nvPr/>
        </p:nvCxnSpPr>
        <p:spPr>
          <a:xfrm>
            <a:off x="2550356" y="1947192"/>
            <a:ext cx="241106" cy="181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3229882" y="177359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c: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3864946" y="177359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g: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3864946" y="1418248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a: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2947333" y="177359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black"/>
                </a:solidFill>
              </a:rPr>
              <a:t>g: 1</a:t>
            </a:r>
            <a:endParaRPr lang="zh-TW" altLang="en-US" sz="605" b="1" dirty="0">
              <a:solidFill>
                <a:prstClr val="black"/>
              </a:solidFill>
            </a:endParaRPr>
          </a:p>
        </p:txBody>
      </p:sp>
      <p:cxnSp>
        <p:nvCxnSpPr>
          <p:cNvPr id="54" name="直線接點 53"/>
          <p:cNvCxnSpPr>
            <a:stCxn id="2" idx="4"/>
            <a:endCxn id="17" idx="0"/>
          </p:cNvCxnSpPr>
          <p:nvPr/>
        </p:nvCxnSpPr>
        <p:spPr>
          <a:xfrm>
            <a:off x="3608341" y="1266293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2" idx="5"/>
            <a:endCxn id="48" idx="0"/>
          </p:cNvCxnSpPr>
          <p:nvPr/>
        </p:nvCxnSpPr>
        <p:spPr>
          <a:xfrm>
            <a:off x="3680249" y="1236508"/>
            <a:ext cx="286391" cy="181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7" idx="4"/>
            <a:endCxn id="50" idx="0"/>
          </p:cNvCxnSpPr>
          <p:nvPr/>
        </p:nvCxnSpPr>
        <p:spPr>
          <a:xfrm>
            <a:off x="3049026" y="1621635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7" idx="5"/>
            <a:endCxn id="45" idx="0"/>
          </p:cNvCxnSpPr>
          <p:nvPr/>
        </p:nvCxnSpPr>
        <p:spPr>
          <a:xfrm>
            <a:off x="3120935" y="1591850"/>
            <a:ext cx="210641" cy="181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50" idx="4"/>
            <a:endCxn id="49" idx="0"/>
          </p:cNvCxnSpPr>
          <p:nvPr/>
        </p:nvCxnSpPr>
        <p:spPr>
          <a:xfrm>
            <a:off x="3049026" y="1976977"/>
            <a:ext cx="1232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45" idx="4"/>
            <a:endCxn id="52" idx="0"/>
          </p:cNvCxnSpPr>
          <p:nvPr/>
        </p:nvCxnSpPr>
        <p:spPr>
          <a:xfrm>
            <a:off x="3331576" y="1976977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17" idx="4"/>
            <a:endCxn id="14" idx="0"/>
          </p:cNvCxnSpPr>
          <p:nvPr/>
        </p:nvCxnSpPr>
        <p:spPr>
          <a:xfrm>
            <a:off x="3608341" y="1621635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14" idx="4"/>
            <a:endCxn id="18" idx="0"/>
          </p:cNvCxnSpPr>
          <p:nvPr/>
        </p:nvCxnSpPr>
        <p:spPr>
          <a:xfrm>
            <a:off x="3608341" y="1976977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48" idx="4"/>
            <a:endCxn id="47" idx="0"/>
          </p:cNvCxnSpPr>
          <p:nvPr/>
        </p:nvCxnSpPr>
        <p:spPr>
          <a:xfrm>
            <a:off x="3966640" y="1621635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47" idx="4"/>
            <a:endCxn id="46" idx="0"/>
          </p:cNvCxnSpPr>
          <p:nvPr/>
        </p:nvCxnSpPr>
        <p:spPr>
          <a:xfrm>
            <a:off x="3966640" y="1976977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>
            <p:extLst/>
          </p:nvPr>
        </p:nvGraphicFramePr>
        <p:xfrm>
          <a:off x="553390" y="1314022"/>
          <a:ext cx="716757" cy="13259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40630">
                  <a:extLst>
                    <a:ext uri="{9D8B030D-6E8A-4147-A177-3AD203B41FA5}">
                      <a16:colId xmlns:a16="http://schemas.microsoft.com/office/drawing/2014/main" xmlns="" val="4040016183"/>
                    </a:ext>
                  </a:extLst>
                </a:gridCol>
                <a:gridCol w="376127">
                  <a:extLst>
                    <a:ext uri="{9D8B030D-6E8A-4147-A177-3AD203B41FA5}">
                      <a16:colId xmlns:a16="http://schemas.microsoft.com/office/drawing/2014/main" xmlns="" val="3680560355"/>
                    </a:ext>
                  </a:extLst>
                </a:gridCol>
              </a:tblGrid>
              <a:tr h="18941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Head Table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55023983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6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4096714397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a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5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721791138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c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5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44621583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g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5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809084708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b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4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944999673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4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1163231567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>
            <a:endCxn id="7" idx="2"/>
          </p:cNvCxnSpPr>
          <p:nvPr/>
        </p:nvCxnSpPr>
        <p:spPr>
          <a:xfrm flipV="1">
            <a:off x="1220320" y="1519942"/>
            <a:ext cx="1727013" cy="71908"/>
          </a:xfrm>
          <a:prstGeom prst="straightConnector1">
            <a:avLst/>
          </a:prstGeom>
          <a:ln w="19050"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8" idx="2"/>
          </p:cNvCxnSpPr>
          <p:nvPr/>
        </p:nvCxnSpPr>
        <p:spPr>
          <a:xfrm>
            <a:off x="1221553" y="1787313"/>
            <a:ext cx="1155202" cy="87971"/>
          </a:xfrm>
          <a:prstGeom prst="straightConnector1">
            <a:avLst/>
          </a:prstGeom>
          <a:ln w="19050"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endCxn id="9" idx="2"/>
          </p:cNvCxnSpPr>
          <p:nvPr/>
        </p:nvCxnSpPr>
        <p:spPr>
          <a:xfrm>
            <a:off x="1220321" y="1977465"/>
            <a:ext cx="957918" cy="253160"/>
          </a:xfrm>
          <a:prstGeom prst="straightConnector1">
            <a:avLst/>
          </a:prstGeom>
          <a:ln w="19050"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endCxn id="15" idx="1"/>
          </p:cNvCxnSpPr>
          <p:nvPr/>
        </p:nvCxnSpPr>
        <p:spPr>
          <a:xfrm>
            <a:off x="1220320" y="2172723"/>
            <a:ext cx="1250751" cy="341337"/>
          </a:xfrm>
          <a:prstGeom prst="straightConnector1">
            <a:avLst/>
          </a:prstGeom>
          <a:ln w="19050"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endCxn id="10" idx="2"/>
          </p:cNvCxnSpPr>
          <p:nvPr/>
        </p:nvCxnSpPr>
        <p:spPr>
          <a:xfrm>
            <a:off x="1220320" y="2356831"/>
            <a:ext cx="678262" cy="229137"/>
          </a:xfrm>
          <a:prstGeom prst="straightConnector1">
            <a:avLst/>
          </a:prstGeom>
          <a:ln w="19050"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弧形接點 30"/>
          <p:cNvCxnSpPr>
            <a:endCxn id="11" idx="3"/>
          </p:cNvCxnSpPr>
          <p:nvPr/>
        </p:nvCxnSpPr>
        <p:spPr>
          <a:xfrm>
            <a:off x="1220101" y="2550014"/>
            <a:ext cx="986322" cy="107862"/>
          </a:xfrm>
          <a:prstGeom prst="curvedConnector4">
            <a:avLst>
              <a:gd name="adj1" fmla="val 41273"/>
              <a:gd name="adj2" fmla="val 260278"/>
            </a:avLst>
          </a:prstGeom>
          <a:ln w="19050"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8" idx="7"/>
            <a:endCxn id="48" idx="3"/>
          </p:cNvCxnSpPr>
          <p:nvPr/>
        </p:nvCxnSpPr>
        <p:spPr>
          <a:xfrm flipV="1">
            <a:off x="2550356" y="1591850"/>
            <a:ext cx="1344376" cy="21152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9" idx="7"/>
            <a:endCxn id="45" idx="3"/>
          </p:cNvCxnSpPr>
          <p:nvPr/>
        </p:nvCxnSpPr>
        <p:spPr>
          <a:xfrm flipV="1">
            <a:off x="2351841" y="1947192"/>
            <a:ext cx="907827" cy="21152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45" idx="7"/>
            <a:endCxn id="17" idx="3"/>
          </p:cNvCxnSpPr>
          <p:nvPr/>
        </p:nvCxnSpPr>
        <p:spPr>
          <a:xfrm flipV="1">
            <a:off x="3403484" y="1591850"/>
            <a:ext cx="132949" cy="21152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52" idx="7"/>
            <a:endCxn id="14" idx="3"/>
          </p:cNvCxnSpPr>
          <p:nvPr/>
        </p:nvCxnSpPr>
        <p:spPr>
          <a:xfrm flipV="1">
            <a:off x="3403484" y="1947192"/>
            <a:ext cx="132949" cy="21152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14" idx="6"/>
            <a:endCxn id="47" idx="2"/>
          </p:cNvCxnSpPr>
          <p:nvPr/>
        </p:nvCxnSpPr>
        <p:spPr>
          <a:xfrm>
            <a:off x="3710034" y="1875283"/>
            <a:ext cx="154913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10" idx="7"/>
            <a:endCxn id="12" idx="2"/>
          </p:cNvCxnSpPr>
          <p:nvPr/>
        </p:nvCxnSpPr>
        <p:spPr>
          <a:xfrm flipV="1">
            <a:off x="2072183" y="2230625"/>
            <a:ext cx="617586" cy="28343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弧形接點 90"/>
          <p:cNvCxnSpPr>
            <a:stCxn id="12" idx="5"/>
            <a:endCxn id="18" idx="3"/>
          </p:cNvCxnSpPr>
          <p:nvPr/>
        </p:nvCxnSpPr>
        <p:spPr>
          <a:xfrm rot="16200000" flipH="1">
            <a:off x="3199901" y="1966002"/>
            <a:ext cx="4802" cy="673062"/>
          </a:xfrm>
          <a:prstGeom prst="curvedConnector3">
            <a:avLst>
              <a:gd name="adj1" fmla="val 2314346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18" idx="6"/>
            <a:endCxn id="46" idx="2"/>
          </p:cNvCxnSpPr>
          <p:nvPr/>
        </p:nvCxnSpPr>
        <p:spPr>
          <a:xfrm>
            <a:off x="3710034" y="2230625"/>
            <a:ext cx="154913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弧形接點 95"/>
          <p:cNvCxnSpPr>
            <a:stCxn id="11" idx="5"/>
            <a:endCxn id="13" idx="4"/>
          </p:cNvCxnSpPr>
          <p:nvPr/>
        </p:nvCxnSpPr>
        <p:spPr>
          <a:xfrm rot="16200000" flipH="1">
            <a:off x="2555959" y="2452156"/>
            <a:ext cx="29785" cy="441223"/>
          </a:xfrm>
          <a:prstGeom prst="curvedConnector3">
            <a:avLst>
              <a:gd name="adj1" fmla="val 390208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13" idx="7"/>
            <a:endCxn id="49" idx="3"/>
          </p:cNvCxnSpPr>
          <p:nvPr/>
        </p:nvCxnSpPr>
        <p:spPr>
          <a:xfrm flipV="1">
            <a:off x="2863371" y="2302533"/>
            <a:ext cx="114980" cy="21152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stCxn id="49" idx="5"/>
            <a:endCxn id="51" idx="1"/>
          </p:cNvCxnSpPr>
          <p:nvPr/>
        </p:nvCxnSpPr>
        <p:spPr>
          <a:xfrm>
            <a:off x="3122167" y="2302533"/>
            <a:ext cx="140092" cy="21152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弧形接點 108"/>
          <p:cNvCxnSpPr>
            <a:stCxn id="15" idx="7"/>
            <a:endCxn id="50" idx="2"/>
          </p:cNvCxnSpPr>
          <p:nvPr/>
        </p:nvCxnSpPr>
        <p:spPr>
          <a:xfrm rot="5400000" flipH="1" flipV="1">
            <a:off x="2461723" y="2028449"/>
            <a:ext cx="638776" cy="332446"/>
          </a:xfrm>
          <a:prstGeom prst="curved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stCxn id="50" idx="5"/>
            <a:endCxn id="52" idx="1"/>
          </p:cNvCxnSpPr>
          <p:nvPr/>
        </p:nvCxnSpPr>
        <p:spPr>
          <a:xfrm>
            <a:off x="3120935" y="1947192"/>
            <a:ext cx="138733" cy="21152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95250" y="5070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150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62" y="510186"/>
            <a:ext cx="2916930" cy="960871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4363" y="1170645"/>
            <a:ext cx="2448280" cy="1839317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4" name="向右箭號 3"/>
          <p:cNvSpPr/>
          <p:nvPr/>
        </p:nvSpPr>
        <p:spPr>
          <a:xfrm>
            <a:off x="1785469" y="2377962"/>
            <a:ext cx="884232" cy="328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81"/>
          </a:p>
        </p:txBody>
      </p:sp>
      <p:sp>
        <p:nvSpPr>
          <p:cNvPr id="5" name="文字方塊 4"/>
          <p:cNvSpPr txBox="1"/>
          <p:nvPr/>
        </p:nvSpPr>
        <p:spPr>
          <a:xfrm>
            <a:off x="867228" y="2472512"/>
            <a:ext cx="918241" cy="197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81" dirty="0"/>
              <a:t>Initial Random Jump</a:t>
            </a:r>
            <a:endParaRPr lang="zh-TW" altLang="en-US" sz="681" dirty="0"/>
          </a:p>
        </p:txBody>
      </p:sp>
      <p:sp>
        <p:nvSpPr>
          <p:cNvPr id="6" name="矩形 5"/>
          <p:cNvSpPr/>
          <p:nvPr/>
        </p:nvSpPr>
        <p:spPr>
          <a:xfrm>
            <a:off x="0" y="-22225"/>
            <a:ext cx="4438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PageRank</a:t>
            </a:r>
            <a:endParaRPr lang="zh-TW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22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橢圓 8"/>
          <p:cNvSpPr/>
          <p:nvPr/>
        </p:nvSpPr>
        <p:spPr>
          <a:xfrm>
            <a:off x="1644349" y="2225540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c: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155879" y="2225540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b: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2972757" y="222554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b: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cxnSp>
        <p:nvCxnSpPr>
          <p:cNvPr id="29" name="直線接點 28"/>
          <p:cNvCxnSpPr>
            <a:stCxn id="9" idx="5"/>
            <a:endCxn id="15" idx="0"/>
          </p:cNvCxnSpPr>
          <p:nvPr/>
        </p:nvCxnSpPr>
        <p:spPr>
          <a:xfrm>
            <a:off x="1817950" y="2399142"/>
            <a:ext cx="191139" cy="1817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1" idx="0"/>
            <a:endCxn id="9" idx="4"/>
          </p:cNvCxnSpPr>
          <p:nvPr/>
        </p:nvCxnSpPr>
        <p:spPr>
          <a:xfrm flipV="1">
            <a:off x="1744441" y="2428927"/>
            <a:ext cx="1601" cy="151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12" idx="4"/>
            <a:endCxn id="13" idx="0"/>
          </p:cNvCxnSpPr>
          <p:nvPr/>
        </p:nvCxnSpPr>
        <p:spPr>
          <a:xfrm>
            <a:off x="2257572" y="2428927"/>
            <a:ext cx="0" cy="151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3331056" y="222554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b: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2414675" y="2225540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f: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2695992" y="2225540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g: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cxnSp>
        <p:nvCxnSpPr>
          <p:cNvPr id="67" name="直線接點 66"/>
          <p:cNvCxnSpPr>
            <a:stCxn id="52" idx="4"/>
            <a:endCxn id="51" idx="0"/>
          </p:cNvCxnSpPr>
          <p:nvPr/>
        </p:nvCxnSpPr>
        <p:spPr>
          <a:xfrm>
            <a:off x="2797686" y="2428927"/>
            <a:ext cx="2591" cy="151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1364692" y="2580883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b: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1642747" y="2580883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f: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155879" y="2580883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f: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1907395" y="2580883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g: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2698583" y="2580883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f: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Projection of { f }</a:t>
            </a:r>
            <a:endParaRPr lang="zh-TW" altLang="en-US" dirty="0"/>
          </a:p>
        </p:txBody>
      </p:sp>
      <p:sp>
        <p:nvSpPr>
          <p:cNvPr id="2" name="橢圓 1"/>
          <p:cNvSpPr/>
          <p:nvPr/>
        </p:nvSpPr>
        <p:spPr>
          <a:xfrm>
            <a:off x="2972757" y="1159515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root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413443" y="1514857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d: 4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1842864" y="1870199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a: 2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972757" y="1870199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g:</a:t>
            </a:r>
            <a:r>
              <a:rPr lang="zh-TW" altLang="en-US" sz="605" b="1" dirty="0">
                <a:solidFill>
                  <a:prstClr val="white"/>
                </a:solidFill>
              </a:rPr>
              <a:t> </a:t>
            </a:r>
            <a:r>
              <a:rPr lang="en-US" altLang="zh-TW" sz="605" b="1" dirty="0">
                <a:solidFill>
                  <a:prstClr val="white"/>
                </a:solidFill>
              </a:rPr>
              <a:t>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2972757" y="1514857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c: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cxnSp>
        <p:nvCxnSpPr>
          <p:cNvPr id="19" name="直線接點 18"/>
          <p:cNvCxnSpPr>
            <a:stCxn id="2" idx="3"/>
            <a:endCxn id="7" idx="0"/>
          </p:cNvCxnSpPr>
          <p:nvPr/>
        </p:nvCxnSpPr>
        <p:spPr>
          <a:xfrm flipH="1">
            <a:off x="2515136" y="1333117"/>
            <a:ext cx="487406" cy="181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7" idx="3"/>
            <a:endCxn id="8" idx="0"/>
          </p:cNvCxnSpPr>
          <p:nvPr/>
        </p:nvCxnSpPr>
        <p:spPr>
          <a:xfrm flipH="1">
            <a:off x="1944558" y="1688459"/>
            <a:ext cx="498670" cy="181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8" idx="3"/>
            <a:endCxn id="9" idx="0"/>
          </p:cNvCxnSpPr>
          <p:nvPr/>
        </p:nvCxnSpPr>
        <p:spPr>
          <a:xfrm flipH="1">
            <a:off x="1746042" y="2043800"/>
            <a:ext cx="126608" cy="181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9" idx="3"/>
            <a:endCxn id="10" idx="0"/>
          </p:cNvCxnSpPr>
          <p:nvPr/>
        </p:nvCxnSpPr>
        <p:spPr>
          <a:xfrm flipH="1">
            <a:off x="1466385" y="2399142"/>
            <a:ext cx="207749" cy="1817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8" idx="5"/>
            <a:endCxn id="12" idx="0"/>
          </p:cNvCxnSpPr>
          <p:nvPr/>
        </p:nvCxnSpPr>
        <p:spPr>
          <a:xfrm>
            <a:off x="2016466" y="2043800"/>
            <a:ext cx="241106" cy="181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2695992" y="1870199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c: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3331056" y="1870199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g: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3331056" y="1514857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a: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2413443" y="1870199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g: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cxnSp>
        <p:nvCxnSpPr>
          <p:cNvPr id="54" name="直線接點 53"/>
          <p:cNvCxnSpPr>
            <a:stCxn id="2" idx="4"/>
            <a:endCxn id="17" idx="0"/>
          </p:cNvCxnSpPr>
          <p:nvPr/>
        </p:nvCxnSpPr>
        <p:spPr>
          <a:xfrm>
            <a:off x="3074450" y="1362902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2" idx="5"/>
            <a:endCxn id="48" idx="0"/>
          </p:cNvCxnSpPr>
          <p:nvPr/>
        </p:nvCxnSpPr>
        <p:spPr>
          <a:xfrm>
            <a:off x="3146359" y="1333117"/>
            <a:ext cx="286391" cy="181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7" idx="4"/>
            <a:endCxn id="50" idx="0"/>
          </p:cNvCxnSpPr>
          <p:nvPr/>
        </p:nvCxnSpPr>
        <p:spPr>
          <a:xfrm>
            <a:off x="2515136" y="1718244"/>
            <a:ext cx="0" cy="1519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7" idx="5"/>
            <a:endCxn id="45" idx="0"/>
          </p:cNvCxnSpPr>
          <p:nvPr/>
        </p:nvCxnSpPr>
        <p:spPr>
          <a:xfrm>
            <a:off x="2587044" y="1688459"/>
            <a:ext cx="210641" cy="181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50" idx="4"/>
            <a:endCxn id="49" idx="0"/>
          </p:cNvCxnSpPr>
          <p:nvPr/>
        </p:nvCxnSpPr>
        <p:spPr>
          <a:xfrm>
            <a:off x="2515136" y="2073586"/>
            <a:ext cx="1232" cy="1519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45" idx="4"/>
            <a:endCxn id="52" idx="0"/>
          </p:cNvCxnSpPr>
          <p:nvPr/>
        </p:nvCxnSpPr>
        <p:spPr>
          <a:xfrm>
            <a:off x="2797686" y="2073586"/>
            <a:ext cx="0" cy="1519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17" idx="4"/>
            <a:endCxn id="14" idx="0"/>
          </p:cNvCxnSpPr>
          <p:nvPr/>
        </p:nvCxnSpPr>
        <p:spPr>
          <a:xfrm>
            <a:off x="3074450" y="1718244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14" idx="4"/>
            <a:endCxn id="18" idx="0"/>
          </p:cNvCxnSpPr>
          <p:nvPr/>
        </p:nvCxnSpPr>
        <p:spPr>
          <a:xfrm>
            <a:off x="3074450" y="2073586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48" idx="4"/>
            <a:endCxn id="47" idx="0"/>
          </p:cNvCxnSpPr>
          <p:nvPr/>
        </p:nvCxnSpPr>
        <p:spPr>
          <a:xfrm>
            <a:off x="3432750" y="1718244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47" idx="4"/>
            <a:endCxn id="46" idx="0"/>
          </p:cNvCxnSpPr>
          <p:nvPr/>
        </p:nvCxnSpPr>
        <p:spPr>
          <a:xfrm>
            <a:off x="3432750" y="2073586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>
            <p:extLst/>
          </p:nvPr>
        </p:nvGraphicFramePr>
        <p:xfrm>
          <a:off x="316944" y="1299408"/>
          <a:ext cx="716757" cy="13259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40630">
                  <a:extLst>
                    <a:ext uri="{9D8B030D-6E8A-4147-A177-3AD203B41FA5}">
                      <a16:colId xmlns:a16="http://schemas.microsoft.com/office/drawing/2014/main" xmlns="" val="4040016183"/>
                    </a:ext>
                  </a:extLst>
                </a:gridCol>
                <a:gridCol w="376127">
                  <a:extLst>
                    <a:ext uri="{9D8B030D-6E8A-4147-A177-3AD203B41FA5}">
                      <a16:colId xmlns:a16="http://schemas.microsoft.com/office/drawing/2014/main" xmlns="" val="3680560355"/>
                    </a:ext>
                  </a:extLst>
                </a:gridCol>
              </a:tblGrid>
              <a:tr h="18941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Head Table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55023983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4096714397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a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721791138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c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44621583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g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809084708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b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944999673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1163231567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633765" y="1159515"/>
            <a:ext cx="824265" cy="301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81" dirty="0">
                <a:solidFill>
                  <a:prstClr val="black"/>
                </a:solidFill>
              </a:rPr>
              <a:t>Frequent Itemset:</a:t>
            </a:r>
          </a:p>
          <a:p>
            <a:pPr algn="ctr"/>
            <a:r>
              <a:rPr lang="en-US" altLang="zh-TW" sz="681" dirty="0">
                <a:solidFill>
                  <a:prstClr val="black"/>
                </a:solidFill>
              </a:rPr>
              <a:t>{</a:t>
            </a:r>
            <a:r>
              <a:rPr lang="zh-TW" altLang="en-US" sz="681" dirty="0">
                <a:solidFill>
                  <a:prstClr val="black"/>
                </a:solidFill>
              </a:rPr>
              <a:t> </a:t>
            </a:r>
            <a:r>
              <a:rPr lang="en-US" altLang="zh-TW" sz="681" dirty="0">
                <a:solidFill>
                  <a:prstClr val="black"/>
                </a:solidFill>
              </a:rPr>
              <a:t>d, f }</a:t>
            </a:r>
            <a:endParaRPr lang="zh-TW" altLang="en-US" sz="681" dirty="0">
              <a:solidFill>
                <a:prstClr val="black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95250" y="5070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397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橢圓 8"/>
          <p:cNvSpPr/>
          <p:nvPr/>
        </p:nvSpPr>
        <p:spPr>
          <a:xfrm>
            <a:off x="1644349" y="2225540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c: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155879" y="2225540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b: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2972757" y="2225540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b: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cxnSp>
        <p:nvCxnSpPr>
          <p:cNvPr id="29" name="直線接點 28"/>
          <p:cNvCxnSpPr>
            <a:stCxn id="9" idx="5"/>
            <a:endCxn id="15" idx="0"/>
          </p:cNvCxnSpPr>
          <p:nvPr/>
        </p:nvCxnSpPr>
        <p:spPr>
          <a:xfrm>
            <a:off x="1817950" y="2399142"/>
            <a:ext cx="191139" cy="1817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1" idx="0"/>
            <a:endCxn id="9" idx="4"/>
          </p:cNvCxnSpPr>
          <p:nvPr/>
        </p:nvCxnSpPr>
        <p:spPr>
          <a:xfrm flipV="1">
            <a:off x="1744441" y="2428927"/>
            <a:ext cx="1601" cy="1519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12" idx="4"/>
            <a:endCxn id="13" idx="0"/>
          </p:cNvCxnSpPr>
          <p:nvPr/>
        </p:nvCxnSpPr>
        <p:spPr>
          <a:xfrm>
            <a:off x="2257572" y="2428927"/>
            <a:ext cx="0" cy="1519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3331056" y="2225540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b: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2414675" y="222554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f: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2695992" y="222554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g: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cxnSp>
        <p:nvCxnSpPr>
          <p:cNvPr id="67" name="直線接點 66"/>
          <p:cNvCxnSpPr>
            <a:stCxn id="52" idx="4"/>
            <a:endCxn id="51" idx="0"/>
          </p:cNvCxnSpPr>
          <p:nvPr/>
        </p:nvCxnSpPr>
        <p:spPr>
          <a:xfrm>
            <a:off x="2797686" y="2428927"/>
            <a:ext cx="2591" cy="1519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1364692" y="2580883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b: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1642747" y="2580883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f: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155879" y="2580883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f: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1907395" y="2580883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g: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2698583" y="2580883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f: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Projection of { b }</a:t>
            </a:r>
            <a:endParaRPr lang="zh-TW" altLang="en-US" dirty="0"/>
          </a:p>
        </p:txBody>
      </p:sp>
      <p:sp>
        <p:nvSpPr>
          <p:cNvPr id="2" name="橢圓 1"/>
          <p:cNvSpPr/>
          <p:nvPr/>
        </p:nvSpPr>
        <p:spPr>
          <a:xfrm>
            <a:off x="2972757" y="1159515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root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413443" y="1514857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d: 2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1842864" y="1870199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a: 2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972757" y="1870199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g:</a:t>
            </a:r>
            <a:r>
              <a:rPr lang="zh-TW" altLang="en-US" sz="605" b="1" dirty="0">
                <a:solidFill>
                  <a:srgbClr val="FF0000"/>
                </a:solidFill>
              </a:rPr>
              <a:t> </a:t>
            </a:r>
            <a:r>
              <a:rPr lang="en-US" altLang="zh-TW" sz="605" b="1" dirty="0">
                <a:solidFill>
                  <a:srgbClr val="FF0000"/>
                </a:solidFill>
              </a:rPr>
              <a:t>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2972757" y="1514857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c: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cxnSp>
        <p:nvCxnSpPr>
          <p:cNvPr id="19" name="直線接點 18"/>
          <p:cNvCxnSpPr>
            <a:stCxn id="2" idx="3"/>
            <a:endCxn id="7" idx="0"/>
          </p:cNvCxnSpPr>
          <p:nvPr/>
        </p:nvCxnSpPr>
        <p:spPr>
          <a:xfrm flipH="1">
            <a:off x="2515136" y="1333117"/>
            <a:ext cx="487406" cy="181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7" idx="3"/>
            <a:endCxn id="8" idx="0"/>
          </p:cNvCxnSpPr>
          <p:nvPr/>
        </p:nvCxnSpPr>
        <p:spPr>
          <a:xfrm flipH="1">
            <a:off x="1944558" y="1688459"/>
            <a:ext cx="498670" cy="181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8" idx="3"/>
            <a:endCxn id="9" idx="0"/>
          </p:cNvCxnSpPr>
          <p:nvPr/>
        </p:nvCxnSpPr>
        <p:spPr>
          <a:xfrm flipH="1">
            <a:off x="1746042" y="2043800"/>
            <a:ext cx="126608" cy="181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9" idx="3"/>
            <a:endCxn id="10" idx="0"/>
          </p:cNvCxnSpPr>
          <p:nvPr/>
        </p:nvCxnSpPr>
        <p:spPr>
          <a:xfrm flipH="1">
            <a:off x="1466385" y="2399142"/>
            <a:ext cx="207749" cy="1817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8" idx="5"/>
            <a:endCxn id="12" idx="0"/>
          </p:cNvCxnSpPr>
          <p:nvPr/>
        </p:nvCxnSpPr>
        <p:spPr>
          <a:xfrm>
            <a:off x="2016466" y="2043800"/>
            <a:ext cx="241106" cy="181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2695992" y="1870199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c: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3331056" y="1870199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g: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3331056" y="1514857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a: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2413443" y="1870199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g: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cxnSp>
        <p:nvCxnSpPr>
          <p:cNvPr id="54" name="直線接點 53"/>
          <p:cNvCxnSpPr>
            <a:stCxn id="2" idx="4"/>
            <a:endCxn id="17" idx="0"/>
          </p:cNvCxnSpPr>
          <p:nvPr/>
        </p:nvCxnSpPr>
        <p:spPr>
          <a:xfrm>
            <a:off x="3074450" y="1362902"/>
            <a:ext cx="0" cy="1519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2" idx="5"/>
            <a:endCxn id="48" idx="0"/>
          </p:cNvCxnSpPr>
          <p:nvPr/>
        </p:nvCxnSpPr>
        <p:spPr>
          <a:xfrm>
            <a:off x="3146359" y="1333117"/>
            <a:ext cx="286391" cy="181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7" idx="4"/>
            <a:endCxn id="50" idx="0"/>
          </p:cNvCxnSpPr>
          <p:nvPr/>
        </p:nvCxnSpPr>
        <p:spPr>
          <a:xfrm>
            <a:off x="2515136" y="1718244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7" idx="5"/>
            <a:endCxn id="45" idx="0"/>
          </p:cNvCxnSpPr>
          <p:nvPr/>
        </p:nvCxnSpPr>
        <p:spPr>
          <a:xfrm>
            <a:off x="2587044" y="1688459"/>
            <a:ext cx="210641" cy="181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50" idx="4"/>
            <a:endCxn id="49" idx="0"/>
          </p:cNvCxnSpPr>
          <p:nvPr/>
        </p:nvCxnSpPr>
        <p:spPr>
          <a:xfrm>
            <a:off x="2515136" y="2073586"/>
            <a:ext cx="1232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45" idx="4"/>
            <a:endCxn id="52" idx="0"/>
          </p:cNvCxnSpPr>
          <p:nvPr/>
        </p:nvCxnSpPr>
        <p:spPr>
          <a:xfrm>
            <a:off x="2797686" y="2073586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17" idx="4"/>
            <a:endCxn id="14" idx="0"/>
          </p:cNvCxnSpPr>
          <p:nvPr/>
        </p:nvCxnSpPr>
        <p:spPr>
          <a:xfrm>
            <a:off x="3074450" y="1718244"/>
            <a:ext cx="0" cy="1519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14" idx="4"/>
            <a:endCxn id="18" idx="0"/>
          </p:cNvCxnSpPr>
          <p:nvPr/>
        </p:nvCxnSpPr>
        <p:spPr>
          <a:xfrm>
            <a:off x="3074450" y="2073586"/>
            <a:ext cx="0" cy="1519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48" idx="4"/>
            <a:endCxn id="47" idx="0"/>
          </p:cNvCxnSpPr>
          <p:nvPr/>
        </p:nvCxnSpPr>
        <p:spPr>
          <a:xfrm>
            <a:off x="3432750" y="1718244"/>
            <a:ext cx="0" cy="1519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47" idx="4"/>
            <a:endCxn id="46" idx="0"/>
          </p:cNvCxnSpPr>
          <p:nvPr/>
        </p:nvCxnSpPr>
        <p:spPr>
          <a:xfrm>
            <a:off x="3432750" y="2073586"/>
            <a:ext cx="0" cy="1519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>
            <p:extLst/>
          </p:nvPr>
        </p:nvGraphicFramePr>
        <p:xfrm>
          <a:off x="316944" y="1299408"/>
          <a:ext cx="716757" cy="13259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40630">
                  <a:extLst>
                    <a:ext uri="{9D8B030D-6E8A-4147-A177-3AD203B41FA5}">
                      <a16:colId xmlns:a16="http://schemas.microsoft.com/office/drawing/2014/main" xmlns="" val="4040016183"/>
                    </a:ext>
                  </a:extLst>
                </a:gridCol>
                <a:gridCol w="376127">
                  <a:extLst>
                    <a:ext uri="{9D8B030D-6E8A-4147-A177-3AD203B41FA5}">
                      <a16:colId xmlns:a16="http://schemas.microsoft.com/office/drawing/2014/main" xmlns="" val="3680560355"/>
                    </a:ext>
                  </a:extLst>
                </a:gridCol>
              </a:tblGrid>
              <a:tr h="18941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Head Table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55023983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4096714397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721791138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c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44621583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g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809084708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944999673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1163231567"/>
                  </a:ext>
                </a:extLst>
              </a:tr>
            </a:tbl>
          </a:graphicData>
        </a:graphic>
      </p:graphicFrame>
      <p:sp>
        <p:nvSpPr>
          <p:cNvPr id="44" name="文字方塊 43"/>
          <p:cNvSpPr txBox="1"/>
          <p:nvPr/>
        </p:nvSpPr>
        <p:spPr>
          <a:xfrm>
            <a:off x="3633765" y="1159515"/>
            <a:ext cx="824265" cy="301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81" dirty="0">
                <a:solidFill>
                  <a:prstClr val="black"/>
                </a:solidFill>
              </a:rPr>
              <a:t>Frequent Itemset:</a:t>
            </a:r>
          </a:p>
          <a:p>
            <a:pPr algn="ctr"/>
            <a:r>
              <a:rPr lang="en-US" altLang="zh-TW" sz="681" dirty="0">
                <a:solidFill>
                  <a:prstClr val="black"/>
                </a:solidFill>
              </a:rPr>
              <a:t>{</a:t>
            </a:r>
            <a:r>
              <a:rPr lang="zh-TW" altLang="en-US" sz="681" dirty="0">
                <a:solidFill>
                  <a:prstClr val="black"/>
                </a:solidFill>
              </a:rPr>
              <a:t> </a:t>
            </a:r>
            <a:r>
              <a:rPr lang="en-US" altLang="zh-TW" sz="681" dirty="0">
                <a:solidFill>
                  <a:prstClr val="black"/>
                </a:solidFill>
              </a:rPr>
              <a:t>a, b }</a:t>
            </a:r>
            <a:endParaRPr lang="zh-TW" altLang="en-US" sz="681" dirty="0">
              <a:solidFill>
                <a:prstClr val="black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95250" y="5070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447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橢圓 8"/>
          <p:cNvSpPr/>
          <p:nvPr/>
        </p:nvSpPr>
        <p:spPr>
          <a:xfrm>
            <a:off x="1644349" y="2225540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c: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155879" y="222554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b: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2972757" y="222554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b: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cxnSp>
        <p:nvCxnSpPr>
          <p:cNvPr id="29" name="直線接點 28"/>
          <p:cNvCxnSpPr>
            <a:stCxn id="9" idx="5"/>
            <a:endCxn id="15" idx="0"/>
          </p:cNvCxnSpPr>
          <p:nvPr/>
        </p:nvCxnSpPr>
        <p:spPr>
          <a:xfrm>
            <a:off x="1817950" y="2399142"/>
            <a:ext cx="191139" cy="1817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1" idx="0"/>
            <a:endCxn id="9" idx="4"/>
          </p:cNvCxnSpPr>
          <p:nvPr/>
        </p:nvCxnSpPr>
        <p:spPr>
          <a:xfrm flipV="1">
            <a:off x="1744441" y="2428927"/>
            <a:ext cx="1601" cy="1519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12" idx="4"/>
            <a:endCxn id="13" idx="0"/>
          </p:cNvCxnSpPr>
          <p:nvPr/>
        </p:nvCxnSpPr>
        <p:spPr>
          <a:xfrm>
            <a:off x="2257572" y="2428927"/>
            <a:ext cx="0" cy="1519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3331056" y="222554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b: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2414675" y="222554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f: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2695992" y="2225540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g: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cxnSp>
        <p:nvCxnSpPr>
          <p:cNvPr id="67" name="直線接點 66"/>
          <p:cNvCxnSpPr>
            <a:stCxn id="52" idx="4"/>
            <a:endCxn id="51" idx="0"/>
          </p:cNvCxnSpPr>
          <p:nvPr/>
        </p:nvCxnSpPr>
        <p:spPr>
          <a:xfrm>
            <a:off x="2797686" y="2428927"/>
            <a:ext cx="2591" cy="1519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1364692" y="2580883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b: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1642747" y="2580883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f: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155879" y="2580883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f: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1907395" y="2580883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g: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2698583" y="2580883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f: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Projection of { g }</a:t>
            </a:r>
            <a:endParaRPr lang="zh-TW" altLang="en-US" dirty="0"/>
          </a:p>
        </p:txBody>
      </p:sp>
      <p:sp>
        <p:nvSpPr>
          <p:cNvPr id="2" name="橢圓 1"/>
          <p:cNvSpPr/>
          <p:nvPr/>
        </p:nvSpPr>
        <p:spPr>
          <a:xfrm>
            <a:off x="2972757" y="1159515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root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413443" y="1514857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d: 3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1842864" y="1870199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a: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972757" y="1870199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g:</a:t>
            </a:r>
            <a:r>
              <a:rPr lang="zh-TW" altLang="en-US" sz="605" b="1" dirty="0">
                <a:solidFill>
                  <a:srgbClr val="FF0000"/>
                </a:solidFill>
              </a:rPr>
              <a:t> </a:t>
            </a:r>
            <a:r>
              <a:rPr lang="en-US" altLang="zh-TW" sz="605" b="1" dirty="0">
                <a:solidFill>
                  <a:srgbClr val="FF0000"/>
                </a:solidFill>
              </a:rPr>
              <a:t>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2972757" y="1514857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c: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cxnSp>
        <p:nvCxnSpPr>
          <p:cNvPr id="19" name="直線接點 18"/>
          <p:cNvCxnSpPr>
            <a:stCxn id="2" idx="3"/>
            <a:endCxn id="7" idx="0"/>
          </p:cNvCxnSpPr>
          <p:nvPr/>
        </p:nvCxnSpPr>
        <p:spPr>
          <a:xfrm flipH="1">
            <a:off x="2515136" y="1333117"/>
            <a:ext cx="487406" cy="181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7" idx="3"/>
            <a:endCxn id="8" idx="0"/>
          </p:cNvCxnSpPr>
          <p:nvPr/>
        </p:nvCxnSpPr>
        <p:spPr>
          <a:xfrm flipH="1">
            <a:off x="1944558" y="1688459"/>
            <a:ext cx="498670" cy="181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8" idx="3"/>
            <a:endCxn id="9" idx="0"/>
          </p:cNvCxnSpPr>
          <p:nvPr/>
        </p:nvCxnSpPr>
        <p:spPr>
          <a:xfrm flipH="1">
            <a:off x="1746042" y="2043800"/>
            <a:ext cx="126608" cy="181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9" idx="3"/>
            <a:endCxn id="10" idx="0"/>
          </p:cNvCxnSpPr>
          <p:nvPr/>
        </p:nvCxnSpPr>
        <p:spPr>
          <a:xfrm flipH="1">
            <a:off x="1466385" y="2399142"/>
            <a:ext cx="207749" cy="1817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8" idx="5"/>
            <a:endCxn id="12" idx="0"/>
          </p:cNvCxnSpPr>
          <p:nvPr/>
        </p:nvCxnSpPr>
        <p:spPr>
          <a:xfrm>
            <a:off x="2016466" y="2043800"/>
            <a:ext cx="241106" cy="181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2695992" y="1870199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c: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3331056" y="1870199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g: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3331056" y="1514857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a: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2413443" y="1870199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g: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cxnSp>
        <p:nvCxnSpPr>
          <p:cNvPr id="54" name="直線接點 53"/>
          <p:cNvCxnSpPr>
            <a:stCxn id="2" idx="4"/>
            <a:endCxn id="17" idx="0"/>
          </p:cNvCxnSpPr>
          <p:nvPr/>
        </p:nvCxnSpPr>
        <p:spPr>
          <a:xfrm>
            <a:off x="3074450" y="1362902"/>
            <a:ext cx="0" cy="1519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2" idx="5"/>
            <a:endCxn id="48" idx="0"/>
          </p:cNvCxnSpPr>
          <p:nvPr/>
        </p:nvCxnSpPr>
        <p:spPr>
          <a:xfrm>
            <a:off x="3146359" y="1333117"/>
            <a:ext cx="286391" cy="181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7" idx="4"/>
            <a:endCxn id="50" idx="0"/>
          </p:cNvCxnSpPr>
          <p:nvPr/>
        </p:nvCxnSpPr>
        <p:spPr>
          <a:xfrm>
            <a:off x="2515136" y="1718244"/>
            <a:ext cx="0" cy="1519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7" idx="5"/>
            <a:endCxn id="45" idx="0"/>
          </p:cNvCxnSpPr>
          <p:nvPr/>
        </p:nvCxnSpPr>
        <p:spPr>
          <a:xfrm>
            <a:off x="2587044" y="1688459"/>
            <a:ext cx="210641" cy="181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50" idx="4"/>
            <a:endCxn id="49" idx="0"/>
          </p:cNvCxnSpPr>
          <p:nvPr/>
        </p:nvCxnSpPr>
        <p:spPr>
          <a:xfrm>
            <a:off x="2515136" y="2073586"/>
            <a:ext cx="1232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45" idx="4"/>
            <a:endCxn id="52" idx="0"/>
          </p:cNvCxnSpPr>
          <p:nvPr/>
        </p:nvCxnSpPr>
        <p:spPr>
          <a:xfrm>
            <a:off x="2797686" y="2073586"/>
            <a:ext cx="0" cy="1519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17" idx="4"/>
            <a:endCxn id="14" idx="0"/>
          </p:cNvCxnSpPr>
          <p:nvPr/>
        </p:nvCxnSpPr>
        <p:spPr>
          <a:xfrm>
            <a:off x="3074450" y="1718244"/>
            <a:ext cx="0" cy="1519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14" idx="4"/>
            <a:endCxn id="18" idx="0"/>
          </p:cNvCxnSpPr>
          <p:nvPr/>
        </p:nvCxnSpPr>
        <p:spPr>
          <a:xfrm>
            <a:off x="3074450" y="2073586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48" idx="4"/>
            <a:endCxn id="47" idx="0"/>
          </p:cNvCxnSpPr>
          <p:nvPr/>
        </p:nvCxnSpPr>
        <p:spPr>
          <a:xfrm>
            <a:off x="3432750" y="1718244"/>
            <a:ext cx="0" cy="1519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47" idx="4"/>
            <a:endCxn id="46" idx="0"/>
          </p:cNvCxnSpPr>
          <p:nvPr/>
        </p:nvCxnSpPr>
        <p:spPr>
          <a:xfrm>
            <a:off x="3432750" y="2073586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>
            <p:extLst/>
          </p:nvPr>
        </p:nvGraphicFramePr>
        <p:xfrm>
          <a:off x="316944" y="1299408"/>
          <a:ext cx="716757" cy="13259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40630">
                  <a:extLst>
                    <a:ext uri="{9D8B030D-6E8A-4147-A177-3AD203B41FA5}">
                      <a16:colId xmlns:a16="http://schemas.microsoft.com/office/drawing/2014/main" xmlns="" val="4040016183"/>
                    </a:ext>
                  </a:extLst>
                </a:gridCol>
                <a:gridCol w="376127">
                  <a:extLst>
                    <a:ext uri="{9D8B030D-6E8A-4147-A177-3AD203B41FA5}">
                      <a16:colId xmlns:a16="http://schemas.microsoft.com/office/drawing/2014/main" xmlns="" val="3680560355"/>
                    </a:ext>
                  </a:extLst>
                </a:gridCol>
              </a:tblGrid>
              <a:tr h="18941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Head Table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55023983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4096714397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a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721791138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44621583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809084708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b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944999673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1163231567"/>
                  </a:ext>
                </a:extLst>
              </a:tr>
            </a:tbl>
          </a:graphicData>
        </a:graphic>
      </p:graphicFrame>
      <p:sp>
        <p:nvSpPr>
          <p:cNvPr id="44" name="文字方塊 43"/>
          <p:cNvSpPr txBox="1"/>
          <p:nvPr/>
        </p:nvSpPr>
        <p:spPr>
          <a:xfrm>
            <a:off x="3633765" y="1159515"/>
            <a:ext cx="824265" cy="406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81" dirty="0">
                <a:solidFill>
                  <a:prstClr val="black"/>
                </a:solidFill>
              </a:rPr>
              <a:t>Frequent Itemset:</a:t>
            </a:r>
          </a:p>
          <a:p>
            <a:pPr algn="ctr"/>
            <a:r>
              <a:rPr lang="en-US" altLang="zh-TW" sz="681" dirty="0">
                <a:solidFill>
                  <a:prstClr val="black"/>
                </a:solidFill>
              </a:rPr>
              <a:t>{</a:t>
            </a:r>
            <a:r>
              <a:rPr lang="zh-TW" altLang="en-US" sz="681" dirty="0">
                <a:solidFill>
                  <a:prstClr val="black"/>
                </a:solidFill>
              </a:rPr>
              <a:t> </a:t>
            </a:r>
            <a:r>
              <a:rPr lang="en-US" altLang="zh-TW" sz="681" dirty="0">
                <a:solidFill>
                  <a:prstClr val="black"/>
                </a:solidFill>
              </a:rPr>
              <a:t>d, g }</a:t>
            </a:r>
          </a:p>
          <a:p>
            <a:pPr algn="ctr"/>
            <a:r>
              <a:rPr lang="en-US" altLang="zh-TW" sz="681" dirty="0">
                <a:solidFill>
                  <a:prstClr val="black"/>
                </a:solidFill>
              </a:rPr>
              <a:t>{ c, g }</a:t>
            </a:r>
            <a:endParaRPr lang="zh-TW" altLang="en-US" sz="681" dirty="0">
              <a:solidFill>
                <a:prstClr val="black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95250" y="5070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95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橢圓 8"/>
          <p:cNvSpPr/>
          <p:nvPr/>
        </p:nvSpPr>
        <p:spPr>
          <a:xfrm>
            <a:off x="1644349" y="2225540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c: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155879" y="222554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b: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2972757" y="222554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b: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cxnSp>
        <p:nvCxnSpPr>
          <p:cNvPr id="29" name="直線接點 28"/>
          <p:cNvCxnSpPr>
            <a:stCxn id="9" idx="5"/>
            <a:endCxn id="15" idx="0"/>
          </p:cNvCxnSpPr>
          <p:nvPr/>
        </p:nvCxnSpPr>
        <p:spPr>
          <a:xfrm>
            <a:off x="1817950" y="2399142"/>
            <a:ext cx="191139" cy="1817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1" idx="0"/>
            <a:endCxn id="9" idx="4"/>
          </p:cNvCxnSpPr>
          <p:nvPr/>
        </p:nvCxnSpPr>
        <p:spPr>
          <a:xfrm flipV="1">
            <a:off x="1744441" y="2428927"/>
            <a:ext cx="1601" cy="1519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12" idx="4"/>
            <a:endCxn id="13" idx="0"/>
          </p:cNvCxnSpPr>
          <p:nvPr/>
        </p:nvCxnSpPr>
        <p:spPr>
          <a:xfrm>
            <a:off x="2257572" y="2428927"/>
            <a:ext cx="0" cy="1519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3331056" y="222554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b: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2414675" y="222554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f: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2695992" y="2225540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g: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cxnSp>
        <p:nvCxnSpPr>
          <p:cNvPr id="67" name="直線接點 66"/>
          <p:cNvCxnSpPr>
            <a:stCxn id="52" idx="4"/>
            <a:endCxn id="51" idx="0"/>
          </p:cNvCxnSpPr>
          <p:nvPr/>
        </p:nvCxnSpPr>
        <p:spPr>
          <a:xfrm>
            <a:off x="2797686" y="2428927"/>
            <a:ext cx="2591" cy="1519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1364692" y="2580883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b: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1642747" y="2580883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f: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155879" y="2580883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f: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1907395" y="2580883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g: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2698583" y="2580883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f: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Projection of { c, g }</a:t>
            </a:r>
            <a:endParaRPr lang="zh-TW" altLang="en-US" dirty="0"/>
          </a:p>
        </p:txBody>
      </p:sp>
      <p:sp>
        <p:nvSpPr>
          <p:cNvPr id="2" name="橢圓 1"/>
          <p:cNvSpPr/>
          <p:nvPr/>
        </p:nvSpPr>
        <p:spPr>
          <a:xfrm>
            <a:off x="2972757" y="1159515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root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413443" y="1514857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d: 2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1842864" y="1870199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a: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972757" y="1870199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g:</a:t>
            </a:r>
            <a:r>
              <a:rPr lang="zh-TW" altLang="en-US" sz="605" b="1" dirty="0">
                <a:solidFill>
                  <a:srgbClr val="FF0000"/>
                </a:solidFill>
              </a:rPr>
              <a:t> </a:t>
            </a:r>
            <a:r>
              <a:rPr lang="en-US" altLang="zh-TW" sz="605" b="1" dirty="0">
                <a:solidFill>
                  <a:srgbClr val="FF0000"/>
                </a:solidFill>
              </a:rPr>
              <a:t>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2972757" y="1514857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c: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cxnSp>
        <p:nvCxnSpPr>
          <p:cNvPr id="19" name="直線接點 18"/>
          <p:cNvCxnSpPr>
            <a:stCxn id="2" idx="3"/>
            <a:endCxn id="7" idx="0"/>
          </p:cNvCxnSpPr>
          <p:nvPr/>
        </p:nvCxnSpPr>
        <p:spPr>
          <a:xfrm flipH="1">
            <a:off x="2515136" y="1333117"/>
            <a:ext cx="487406" cy="181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7" idx="3"/>
            <a:endCxn id="8" idx="0"/>
          </p:cNvCxnSpPr>
          <p:nvPr/>
        </p:nvCxnSpPr>
        <p:spPr>
          <a:xfrm flipH="1">
            <a:off x="1944558" y="1688459"/>
            <a:ext cx="498670" cy="181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8" idx="3"/>
            <a:endCxn id="9" idx="0"/>
          </p:cNvCxnSpPr>
          <p:nvPr/>
        </p:nvCxnSpPr>
        <p:spPr>
          <a:xfrm flipH="1">
            <a:off x="1746042" y="2043800"/>
            <a:ext cx="126608" cy="181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9" idx="3"/>
            <a:endCxn id="10" idx="0"/>
          </p:cNvCxnSpPr>
          <p:nvPr/>
        </p:nvCxnSpPr>
        <p:spPr>
          <a:xfrm flipH="1">
            <a:off x="1466385" y="2399142"/>
            <a:ext cx="207749" cy="1817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8" idx="5"/>
            <a:endCxn id="12" idx="0"/>
          </p:cNvCxnSpPr>
          <p:nvPr/>
        </p:nvCxnSpPr>
        <p:spPr>
          <a:xfrm>
            <a:off x="2016466" y="2043800"/>
            <a:ext cx="241106" cy="181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2695992" y="1870199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c: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3331056" y="1870199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g: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3331056" y="1514857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a: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2413443" y="1870199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g: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cxnSp>
        <p:nvCxnSpPr>
          <p:cNvPr id="54" name="直線接點 53"/>
          <p:cNvCxnSpPr>
            <a:stCxn id="2" idx="4"/>
            <a:endCxn id="17" idx="0"/>
          </p:cNvCxnSpPr>
          <p:nvPr/>
        </p:nvCxnSpPr>
        <p:spPr>
          <a:xfrm>
            <a:off x="3074450" y="1362902"/>
            <a:ext cx="0" cy="1519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2" idx="5"/>
            <a:endCxn id="48" idx="0"/>
          </p:cNvCxnSpPr>
          <p:nvPr/>
        </p:nvCxnSpPr>
        <p:spPr>
          <a:xfrm>
            <a:off x="3146359" y="1333117"/>
            <a:ext cx="286391" cy="181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7" idx="4"/>
            <a:endCxn id="50" idx="0"/>
          </p:cNvCxnSpPr>
          <p:nvPr/>
        </p:nvCxnSpPr>
        <p:spPr>
          <a:xfrm>
            <a:off x="2515136" y="1718244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7" idx="5"/>
            <a:endCxn id="45" idx="0"/>
          </p:cNvCxnSpPr>
          <p:nvPr/>
        </p:nvCxnSpPr>
        <p:spPr>
          <a:xfrm>
            <a:off x="2587044" y="1688459"/>
            <a:ext cx="210641" cy="181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50" idx="4"/>
            <a:endCxn id="49" idx="0"/>
          </p:cNvCxnSpPr>
          <p:nvPr/>
        </p:nvCxnSpPr>
        <p:spPr>
          <a:xfrm>
            <a:off x="2515136" y="2073586"/>
            <a:ext cx="1232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45" idx="4"/>
            <a:endCxn id="52" idx="0"/>
          </p:cNvCxnSpPr>
          <p:nvPr/>
        </p:nvCxnSpPr>
        <p:spPr>
          <a:xfrm>
            <a:off x="2797686" y="2073586"/>
            <a:ext cx="0" cy="1519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17" idx="4"/>
            <a:endCxn id="14" idx="0"/>
          </p:cNvCxnSpPr>
          <p:nvPr/>
        </p:nvCxnSpPr>
        <p:spPr>
          <a:xfrm>
            <a:off x="3074450" y="1718244"/>
            <a:ext cx="0" cy="1519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14" idx="4"/>
            <a:endCxn id="18" idx="0"/>
          </p:cNvCxnSpPr>
          <p:nvPr/>
        </p:nvCxnSpPr>
        <p:spPr>
          <a:xfrm>
            <a:off x="3074450" y="2073586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48" idx="4"/>
            <a:endCxn id="47" idx="0"/>
          </p:cNvCxnSpPr>
          <p:nvPr/>
        </p:nvCxnSpPr>
        <p:spPr>
          <a:xfrm>
            <a:off x="3432750" y="1718244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47" idx="4"/>
            <a:endCxn id="46" idx="0"/>
          </p:cNvCxnSpPr>
          <p:nvPr/>
        </p:nvCxnSpPr>
        <p:spPr>
          <a:xfrm>
            <a:off x="3432750" y="2073586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>
            <p:extLst/>
          </p:nvPr>
        </p:nvGraphicFramePr>
        <p:xfrm>
          <a:off x="316944" y="1299408"/>
          <a:ext cx="716757" cy="13259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40630">
                  <a:extLst>
                    <a:ext uri="{9D8B030D-6E8A-4147-A177-3AD203B41FA5}">
                      <a16:colId xmlns:a16="http://schemas.microsoft.com/office/drawing/2014/main" xmlns="" val="4040016183"/>
                    </a:ext>
                  </a:extLst>
                </a:gridCol>
                <a:gridCol w="376127">
                  <a:extLst>
                    <a:ext uri="{9D8B030D-6E8A-4147-A177-3AD203B41FA5}">
                      <a16:colId xmlns:a16="http://schemas.microsoft.com/office/drawing/2014/main" xmlns="" val="3680560355"/>
                    </a:ext>
                  </a:extLst>
                </a:gridCol>
              </a:tblGrid>
              <a:tr h="18941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Head Table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55023983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4096714397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a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721791138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c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44621583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g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809084708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b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944999673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1163231567"/>
                  </a:ext>
                </a:extLst>
              </a:tr>
            </a:tbl>
          </a:graphicData>
        </a:graphic>
      </p:graphicFrame>
      <p:sp>
        <p:nvSpPr>
          <p:cNvPr id="44" name="文字方塊 43"/>
          <p:cNvSpPr txBox="1"/>
          <p:nvPr/>
        </p:nvSpPr>
        <p:spPr>
          <a:xfrm>
            <a:off x="3633765" y="1159515"/>
            <a:ext cx="824265" cy="301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81" dirty="0">
                <a:solidFill>
                  <a:prstClr val="black"/>
                </a:solidFill>
              </a:rPr>
              <a:t>Frequent Itemset:</a:t>
            </a:r>
          </a:p>
          <a:p>
            <a:pPr algn="ctr"/>
            <a:r>
              <a:rPr lang="en-US" altLang="zh-TW" sz="681" dirty="0">
                <a:solidFill>
                  <a:prstClr val="black"/>
                </a:solidFill>
              </a:rPr>
              <a:t>{ }</a:t>
            </a:r>
            <a:endParaRPr lang="zh-TW" altLang="en-US" sz="681" dirty="0">
              <a:solidFill>
                <a:prstClr val="black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95250" y="5070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49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橢圓 8"/>
          <p:cNvSpPr/>
          <p:nvPr/>
        </p:nvSpPr>
        <p:spPr>
          <a:xfrm>
            <a:off x="1644349" y="2225540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c: 3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155879" y="222554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b: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2972757" y="222554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b: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cxnSp>
        <p:nvCxnSpPr>
          <p:cNvPr id="29" name="直線接點 28"/>
          <p:cNvCxnSpPr>
            <a:stCxn id="9" idx="5"/>
            <a:endCxn id="15" idx="0"/>
          </p:cNvCxnSpPr>
          <p:nvPr/>
        </p:nvCxnSpPr>
        <p:spPr>
          <a:xfrm>
            <a:off x="1817950" y="2399142"/>
            <a:ext cx="191139" cy="1817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1" idx="0"/>
            <a:endCxn id="9" idx="4"/>
          </p:cNvCxnSpPr>
          <p:nvPr/>
        </p:nvCxnSpPr>
        <p:spPr>
          <a:xfrm flipV="1">
            <a:off x="1744441" y="2428927"/>
            <a:ext cx="1601" cy="1519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12" idx="4"/>
            <a:endCxn id="13" idx="0"/>
          </p:cNvCxnSpPr>
          <p:nvPr/>
        </p:nvCxnSpPr>
        <p:spPr>
          <a:xfrm>
            <a:off x="2257572" y="2428927"/>
            <a:ext cx="0" cy="1519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3331056" y="222554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b: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2414675" y="222554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f: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2695992" y="222554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g: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cxnSp>
        <p:nvCxnSpPr>
          <p:cNvPr id="67" name="直線接點 66"/>
          <p:cNvCxnSpPr>
            <a:stCxn id="52" idx="4"/>
            <a:endCxn id="51" idx="0"/>
          </p:cNvCxnSpPr>
          <p:nvPr/>
        </p:nvCxnSpPr>
        <p:spPr>
          <a:xfrm>
            <a:off x="2797686" y="2428927"/>
            <a:ext cx="2591" cy="1519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1364692" y="2580883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b: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1642747" y="2580883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f: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155879" y="2580883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f: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1907395" y="2580883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g: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2698583" y="2580883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f: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Projection of { c }</a:t>
            </a:r>
            <a:endParaRPr lang="zh-TW" altLang="en-US" dirty="0"/>
          </a:p>
        </p:txBody>
      </p:sp>
      <p:sp>
        <p:nvSpPr>
          <p:cNvPr id="2" name="橢圓 1"/>
          <p:cNvSpPr/>
          <p:nvPr/>
        </p:nvSpPr>
        <p:spPr>
          <a:xfrm>
            <a:off x="2972757" y="1159515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root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413443" y="1514857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d: 4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1842864" y="1870199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a: 3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972757" y="1870199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g:</a:t>
            </a:r>
            <a:r>
              <a:rPr lang="zh-TW" altLang="en-US" sz="605" b="1" dirty="0">
                <a:solidFill>
                  <a:prstClr val="white"/>
                </a:solidFill>
              </a:rPr>
              <a:t> </a:t>
            </a:r>
            <a:r>
              <a:rPr lang="en-US" altLang="zh-TW" sz="605" b="1" dirty="0">
                <a:solidFill>
                  <a:prstClr val="white"/>
                </a:solidFill>
              </a:rPr>
              <a:t>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2972757" y="1514857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c: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cxnSp>
        <p:nvCxnSpPr>
          <p:cNvPr id="19" name="直線接點 18"/>
          <p:cNvCxnSpPr>
            <a:stCxn id="2" idx="3"/>
            <a:endCxn id="7" idx="0"/>
          </p:cNvCxnSpPr>
          <p:nvPr/>
        </p:nvCxnSpPr>
        <p:spPr>
          <a:xfrm flipH="1">
            <a:off x="2515136" y="1333117"/>
            <a:ext cx="487406" cy="181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7" idx="3"/>
            <a:endCxn id="8" idx="0"/>
          </p:cNvCxnSpPr>
          <p:nvPr/>
        </p:nvCxnSpPr>
        <p:spPr>
          <a:xfrm flipH="1">
            <a:off x="1944558" y="1688459"/>
            <a:ext cx="498670" cy="181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8" idx="3"/>
            <a:endCxn id="9" idx="0"/>
          </p:cNvCxnSpPr>
          <p:nvPr/>
        </p:nvCxnSpPr>
        <p:spPr>
          <a:xfrm flipH="1">
            <a:off x="1746042" y="2043800"/>
            <a:ext cx="126608" cy="181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9" idx="3"/>
            <a:endCxn id="10" idx="0"/>
          </p:cNvCxnSpPr>
          <p:nvPr/>
        </p:nvCxnSpPr>
        <p:spPr>
          <a:xfrm flipH="1">
            <a:off x="1466385" y="2399142"/>
            <a:ext cx="207749" cy="1817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8" idx="5"/>
            <a:endCxn id="12" idx="0"/>
          </p:cNvCxnSpPr>
          <p:nvPr/>
        </p:nvCxnSpPr>
        <p:spPr>
          <a:xfrm>
            <a:off x="2016466" y="2043800"/>
            <a:ext cx="241106" cy="181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2695992" y="1870199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c: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3331056" y="1870199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g: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3331056" y="1514857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a: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2413443" y="1870199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g: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cxnSp>
        <p:nvCxnSpPr>
          <p:cNvPr id="54" name="直線接點 53"/>
          <p:cNvCxnSpPr>
            <a:stCxn id="2" idx="4"/>
            <a:endCxn id="17" idx="0"/>
          </p:cNvCxnSpPr>
          <p:nvPr/>
        </p:nvCxnSpPr>
        <p:spPr>
          <a:xfrm>
            <a:off x="3074450" y="1362902"/>
            <a:ext cx="0" cy="1519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2" idx="5"/>
            <a:endCxn id="48" idx="0"/>
          </p:cNvCxnSpPr>
          <p:nvPr/>
        </p:nvCxnSpPr>
        <p:spPr>
          <a:xfrm>
            <a:off x="3146359" y="1333117"/>
            <a:ext cx="286391" cy="181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7" idx="4"/>
            <a:endCxn id="50" idx="0"/>
          </p:cNvCxnSpPr>
          <p:nvPr/>
        </p:nvCxnSpPr>
        <p:spPr>
          <a:xfrm>
            <a:off x="2515136" y="1718244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7" idx="5"/>
            <a:endCxn id="45" idx="0"/>
          </p:cNvCxnSpPr>
          <p:nvPr/>
        </p:nvCxnSpPr>
        <p:spPr>
          <a:xfrm>
            <a:off x="2587044" y="1688459"/>
            <a:ext cx="210641" cy="181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50" idx="4"/>
            <a:endCxn id="49" idx="0"/>
          </p:cNvCxnSpPr>
          <p:nvPr/>
        </p:nvCxnSpPr>
        <p:spPr>
          <a:xfrm>
            <a:off x="2515136" y="2073586"/>
            <a:ext cx="1232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45" idx="4"/>
            <a:endCxn id="52" idx="0"/>
          </p:cNvCxnSpPr>
          <p:nvPr/>
        </p:nvCxnSpPr>
        <p:spPr>
          <a:xfrm>
            <a:off x="2797686" y="2073586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17" idx="4"/>
            <a:endCxn id="14" idx="0"/>
          </p:cNvCxnSpPr>
          <p:nvPr/>
        </p:nvCxnSpPr>
        <p:spPr>
          <a:xfrm>
            <a:off x="3074450" y="1718244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14" idx="4"/>
            <a:endCxn id="18" idx="0"/>
          </p:cNvCxnSpPr>
          <p:nvPr/>
        </p:nvCxnSpPr>
        <p:spPr>
          <a:xfrm>
            <a:off x="3074450" y="2073586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48" idx="4"/>
            <a:endCxn id="47" idx="0"/>
          </p:cNvCxnSpPr>
          <p:nvPr/>
        </p:nvCxnSpPr>
        <p:spPr>
          <a:xfrm>
            <a:off x="3432750" y="1718244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47" idx="4"/>
            <a:endCxn id="46" idx="0"/>
          </p:cNvCxnSpPr>
          <p:nvPr/>
        </p:nvCxnSpPr>
        <p:spPr>
          <a:xfrm>
            <a:off x="3432750" y="2073586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>
            <p:extLst/>
          </p:nvPr>
        </p:nvGraphicFramePr>
        <p:xfrm>
          <a:off x="316944" y="1299408"/>
          <a:ext cx="716757" cy="13259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40630">
                  <a:extLst>
                    <a:ext uri="{9D8B030D-6E8A-4147-A177-3AD203B41FA5}">
                      <a16:colId xmlns:a16="http://schemas.microsoft.com/office/drawing/2014/main" xmlns="" val="4040016183"/>
                    </a:ext>
                  </a:extLst>
                </a:gridCol>
                <a:gridCol w="376127">
                  <a:extLst>
                    <a:ext uri="{9D8B030D-6E8A-4147-A177-3AD203B41FA5}">
                      <a16:colId xmlns:a16="http://schemas.microsoft.com/office/drawing/2014/main" xmlns="" val="3680560355"/>
                    </a:ext>
                  </a:extLst>
                </a:gridCol>
              </a:tblGrid>
              <a:tr h="18941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Head Table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55023983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4096714397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721791138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c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44621583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g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809084708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b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944999673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1163231567"/>
                  </a:ext>
                </a:extLst>
              </a:tr>
            </a:tbl>
          </a:graphicData>
        </a:graphic>
      </p:graphicFrame>
      <p:sp>
        <p:nvSpPr>
          <p:cNvPr id="44" name="文字方塊 43"/>
          <p:cNvSpPr txBox="1"/>
          <p:nvPr/>
        </p:nvSpPr>
        <p:spPr>
          <a:xfrm>
            <a:off x="3633765" y="1159515"/>
            <a:ext cx="824265" cy="406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81" dirty="0">
                <a:solidFill>
                  <a:prstClr val="black"/>
                </a:solidFill>
              </a:rPr>
              <a:t>Frequent Itemset:</a:t>
            </a:r>
          </a:p>
          <a:p>
            <a:pPr algn="ctr"/>
            <a:r>
              <a:rPr lang="en-US" altLang="zh-TW" sz="681" dirty="0">
                <a:solidFill>
                  <a:prstClr val="black"/>
                </a:solidFill>
              </a:rPr>
              <a:t>{</a:t>
            </a:r>
            <a:r>
              <a:rPr lang="zh-TW" altLang="en-US" sz="681" dirty="0">
                <a:solidFill>
                  <a:prstClr val="black"/>
                </a:solidFill>
              </a:rPr>
              <a:t> </a:t>
            </a:r>
            <a:r>
              <a:rPr lang="en-US" altLang="zh-TW" sz="681" dirty="0">
                <a:solidFill>
                  <a:prstClr val="black"/>
                </a:solidFill>
              </a:rPr>
              <a:t>a, c }</a:t>
            </a:r>
            <a:br>
              <a:rPr lang="en-US" altLang="zh-TW" sz="681" dirty="0">
                <a:solidFill>
                  <a:prstClr val="black"/>
                </a:solidFill>
              </a:rPr>
            </a:br>
            <a:r>
              <a:rPr lang="en-US" altLang="zh-TW" sz="681" dirty="0">
                <a:solidFill>
                  <a:prstClr val="black"/>
                </a:solidFill>
              </a:rPr>
              <a:t>{</a:t>
            </a:r>
            <a:r>
              <a:rPr lang="zh-TW" altLang="en-US" sz="681" dirty="0">
                <a:solidFill>
                  <a:prstClr val="black"/>
                </a:solidFill>
              </a:rPr>
              <a:t> </a:t>
            </a:r>
            <a:r>
              <a:rPr lang="en-US" altLang="zh-TW" sz="681" dirty="0">
                <a:solidFill>
                  <a:prstClr val="black"/>
                </a:solidFill>
              </a:rPr>
              <a:t>d, c }</a:t>
            </a:r>
            <a:endParaRPr lang="zh-TW" altLang="en-US" sz="681" dirty="0">
              <a:solidFill>
                <a:prstClr val="black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95250" y="5070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742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橢圓 8"/>
          <p:cNvSpPr/>
          <p:nvPr/>
        </p:nvSpPr>
        <p:spPr>
          <a:xfrm>
            <a:off x="1644349" y="2225540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c: 3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155879" y="222554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b: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2972757" y="222554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b: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cxnSp>
        <p:nvCxnSpPr>
          <p:cNvPr id="29" name="直線接點 28"/>
          <p:cNvCxnSpPr>
            <a:stCxn id="9" idx="5"/>
            <a:endCxn id="15" idx="0"/>
          </p:cNvCxnSpPr>
          <p:nvPr/>
        </p:nvCxnSpPr>
        <p:spPr>
          <a:xfrm>
            <a:off x="1817950" y="2399142"/>
            <a:ext cx="191139" cy="1817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1" idx="0"/>
            <a:endCxn id="9" idx="4"/>
          </p:cNvCxnSpPr>
          <p:nvPr/>
        </p:nvCxnSpPr>
        <p:spPr>
          <a:xfrm flipV="1">
            <a:off x="1744441" y="2428927"/>
            <a:ext cx="1601" cy="1519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12" idx="4"/>
            <a:endCxn id="13" idx="0"/>
          </p:cNvCxnSpPr>
          <p:nvPr/>
        </p:nvCxnSpPr>
        <p:spPr>
          <a:xfrm>
            <a:off x="2257572" y="2428927"/>
            <a:ext cx="0" cy="1519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3331056" y="222554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b: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2414675" y="222554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f: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2695992" y="222554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g: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cxnSp>
        <p:nvCxnSpPr>
          <p:cNvPr id="67" name="直線接點 66"/>
          <p:cNvCxnSpPr>
            <a:stCxn id="52" idx="4"/>
            <a:endCxn id="51" idx="0"/>
          </p:cNvCxnSpPr>
          <p:nvPr/>
        </p:nvCxnSpPr>
        <p:spPr>
          <a:xfrm>
            <a:off x="2797686" y="2428927"/>
            <a:ext cx="2591" cy="1519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1364692" y="2580883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b: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1642747" y="2580883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f: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155879" y="2580883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f: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1907395" y="2580883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g: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2698583" y="2580883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f: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Projection of { a, c }</a:t>
            </a:r>
            <a:endParaRPr lang="zh-TW" altLang="en-US" dirty="0"/>
          </a:p>
        </p:txBody>
      </p:sp>
      <p:sp>
        <p:nvSpPr>
          <p:cNvPr id="2" name="橢圓 1"/>
          <p:cNvSpPr/>
          <p:nvPr/>
        </p:nvSpPr>
        <p:spPr>
          <a:xfrm>
            <a:off x="2972757" y="1159515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root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413443" y="1514857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d: 3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1842864" y="1870199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a: 3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972757" y="1870199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g:</a:t>
            </a:r>
            <a:r>
              <a:rPr lang="zh-TW" altLang="en-US" sz="605" b="1" dirty="0">
                <a:solidFill>
                  <a:prstClr val="white"/>
                </a:solidFill>
              </a:rPr>
              <a:t> </a:t>
            </a:r>
            <a:r>
              <a:rPr lang="en-US" altLang="zh-TW" sz="605" b="1" dirty="0">
                <a:solidFill>
                  <a:prstClr val="white"/>
                </a:solidFill>
              </a:rPr>
              <a:t>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2972757" y="1514857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c: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cxnSp>
        <p:nvCxnSpPr>
          <p:cNvPr id="19" name="直線接點 18"/>
          <p:cNvCxnSpPr>
            <a:stCxn id="2" idx="3"/>
            <a:endCxn id="7" idx="0"/>
          </p:cNvCxnSpPr>
          <p:nvPr/>
        </p:nvCxnSpPr>
        <p:spPr>
          <a:xfrm flipH="1">
            <a:off x="2515136" y="1333117"/>
            <a:ext cx="487406" cy="181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7" idx="3"/>
            <a:endCxn id="8" idx="0"/>
          </p:cNvCxnSpPr>
          <p:nvPr/>
        </p:nvCxnSpPr>
        <p:spPr>
          <a:xfrm flipH="1">
            <a:off x="1944558" y="1688459"/>
            <a:ext cx="498670" cy="181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8" idx="3"/>
            <a:endCxn id="9" idx="0"/>
          </p:cNvCxnSpPr>
          <p:nvPr/>
        </p:nvCxnSpPr>
        <p:spPr>
          <a:xfrm flipH="1">
            <a:off x="1746042" y="2043800"/>
            <a:ext cx="126608" cy="181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9" idx="3"/>
            <a:endCxn id="10" idx="0"/>
          </p:cNvCxnSpPr>
          <p:nvPr/>
        </p:nvCxnSpPr>
        <p:spPr>
          <a:xfrm flipH="1">
            <a:off x="1466385" y="2399142"/>
            <a:ext cx="207749" cy="1817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8" idx="5"/>
            <a:endCxn id="12" idx="0"/>
          </p:cNvCxnSpPr>
          <p:nvPr/>
        </p:nvCxnSpPr>
        <p:spPr>
          <a:xfrm>
            <a:off x="2016466" y="2043800"/>
            <a:ext cx="241106" cy="181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2695992" y="1870199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c: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3331056" y="1870199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g: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3331056" y="1514857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a: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2413443" y="1870199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g: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cxnSp>
        <p:nvCxnSpPr>
          <p:cNvPr id="54" name="直線接點 53"/>
          <p:cNvCxnSpPr>
            <a:stCxn id="2" idx="4"/>
            <a:endCxn id="17" idx="0"/>
          </p:cNvCxnSpPr>
          <p:nvPr/>
        </p:nvCxnSpPr>
        <p:spPr>
          <a:xfrm>
            <a:off x="3074450" y="1362902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2" idx="5"/>
            <a:endCxn id="48" idx="0"/>
          </p:cNvCxnSpPr>
          <p:nvPr/>
        </p:nvCxnSpPr>
        <p:spPr>
          <a:xfrm>
            <a:off x="3146359" y="1333117"/>
            <a:ext cx="286391" cy="181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7" idx="4"/>
            <a:endCxn id="50" idx="0"/>
          </p:cNvCxnSpPr>
          <p:nvPr/>
        </p:nvCxnSpPr>
        <p:spPr>
          <a:xfrm>
            <a:off x="2515136" y="1718244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7" idx="5"/>
            <a:endCxn id="45" idx="0"/>
          </p:cNvCxnSpPr>
          <p:nvPr/>
        </p:nvCxnSpPr>
        <p:spPr>
          <a:xfrm>
            <a:off x="2587044" y="1688459"/>
            <a:ext cx="210641" cy="181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50" idx="4"/>
            <a:endCxn id="49" idx="0"/>
          </p:cNvCxnSpPr>
          <p:nvPr/>
        </p:nvCxnSpPr>
        <p:spPr>
          <a:xfrm>
            <a:off x="2515136" y="2073586"/>
            <a:ext cx="1232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45" idx="4"/>
            <a:endCxn id="52" idx="0"/>
          </p:cNvCxnSpPr>
          <p:nvPr/>
        </p:nvCxnSpPr>
        <p:spPr>
          <a:xfrm>
            <a:off x="2797686" y="2073586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17" idx="4"/>
            <a:endCxn id="14" idx="0"/>
          </p:cNvCxnSpPr>
          <p:nvPr/>
        </p:nvCxnSpPr>
        <p:spPr>
          <a:xfrm>
            <a:off x="3074450" y="1718244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14" idx="4"/>
            <a:endCxn id="18" idx="0"/>
          </p:cNvCxnSpPr>
          <p:nvPr/>
        </p:nvCxnSpPr>
        <p:spPr>
          <a:xfrm>
            <a:off x="3074450" y="2073586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48" idx="4"/>
            <a:endCxn id="47" idx="0"/>
          </p:cNvCxnSpPr>
          <p:nvPr/>
        </p:nvCxnSpPr>
        <p:spPr>
          <a:xfrm>
            <a:off x="3432750" y="1718244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47" idx="4"/>
            <a:endCxn id="46" idx="0"/>
          </p:cNvCxnSpPr>
          <p:nvPr/>
        </p:nvCxnSpPr>
        <p:spPr>
          <a:xfrm>
            <a:off x="3432750" y="2073586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>
            <p:extLst/>
          </p:nvPr>
        </p:nvGraphicFramePr>
        <p:xfrm>
          <a:off x="316944" y="1299408"/>
          <a:ext cx="716757" cy="13259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40630">
                  <a:extLst>
                    <a:ext uri="{9D8B030D-6E8A-4147-A177-3AD203B41FA5}">
                      <a16:colId xmlns:a16="http://schemas.microsoft.com/office/drawing/2014/main" xmlns="" val="4040016183"/>
                    </a:ext>
                  </a:extLst>
                </a:gridCol>
                <a:gridCol w="376127">
                  <a:extLst>
                    <a:ext uri="{9D8B030D-6E8A-4147-A177-3AD203B41FA5}">
                      <a16:colId xmlns:a16="http://schemas.microsoft.com/office/drawing/2014/main" xmlns="" val="3680560355"/>
                    </a:ext>
                  </a:extLst>
                </a:gridCol>
              </a:tblGrid>
              <a:tr h="18941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Head Table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55023983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4096714397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a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721791138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c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44621583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g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809084708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b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944999673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1163231567"/>
                  </a:ext>
                </a:extLst>
              </a:tr>
            </a:tbl>
          </a:graphicData>
        </a:graphic>
      </p:graphicFrame>
      <p:sp>
        <p:nvSpPr>
          <p:cNvPr id="44" name="文字方塊 43"/>
          <p:cNvSpPr txBox="1"/>
          <p:nvPr/>
        </p:nvSpPr>
        <p:spPr>
          <a:xfrm>
            <a:off x="3633765" y="1159515"/>
            <a:ext cx="841064" cy="301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81" dirty="0">
                <a:solidFill>
                  <a:prstClr val="black"/>
                </a:solidFill>
              </a:rPr>
              <a:t>Frequent Itemset:</a:t>
            </a:r>
          </a:p>
          <a:p>
            <a:pPr algn="ctr"/>
            <a:r>
              <a:rPr lang="en-US" altLang="zh-TW" sz="681" dirty="0">
                <a:solidFill>
                  <a:prstClr val="black"/>
                </a:solidFill>
              </a:rPr>
              <a:t>{</a:t>
            </a:r>
            <a:r>
              <a:rPr lang="zh-TW" altLang="en-US" sz="681" dirty="0">
                <a:solidFill>
                  <a:prstClr val="black"/>
                </a:solidFill>
              </a:rPr>
              <a:t> </a:t>
            </a:r>
            <a:r>
              <a:rPr lang="en-US" altLang="zh-TW" sz="681" dirty="0">
                <a:solidFill>
                  <a:prstClr val="black"/>
                </a:solidFill>
              </a:rPr>
              <a:t>d, a, c }</a:t>
            </a:r>
            <a:endParaRPr lang="zh-TW" altLang="en-US" sz="681" dirty="0">
              <a:solidFill>
                <a:prstClr val="black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95250" y="5070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993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橢圓 8"/>
          <p:cNvSpPr/>
          <p:nvPr/>
        </p:nvSpPr>
        <p:spPr>
          <a:xfrm>
            <a:off x="1644349" y="222554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c: 3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155879" y="222554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b: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2972757" y="222554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b: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cxnSp>
        <p:nvCxnSpPr>
          <p:cNvPr id="29" name="直線接點 28"/>
          <p:cNvCxnSpPr>
            <a:stCxn id="9" idx="5"/>
            <a:endCxn id="15" idx="0"/>
          </p:cNvCxnSpPr>
          <p:nvPr/>
        </p:nvCxnSpPr>
        <p:spPr>
          <a:xfrm>
            <a:off x="1817950" y="2399142"/>
            <a:ext cx="191139" cy="1817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1" idx="0"/>
            <a:endCxn id="9" idx="4"/>
          </p:cNvCxnSpPr>
          <p:nvPr/>
        </p:nvCxnSpPr>
        <p:spPr>
          <a:xfrm flipV="1">
            <a:off x="1744441" y="2428927"/>
            <a:ext cx="1601" cy="1519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12" idx="4"/>
            <a:endCxn id="13" idx="0"/>
          </p:cNvCxnSpPr>
          <p:nvPr/>
        </p:nvCxnSpPr>
        <p:spPr>
          <a:xfrm>
            <a:off x="2257572" y="2428927"/>
            <a:ext cx="0" cy="1519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3331056" y="222554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b: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2414675" y="222554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f: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2695992" y="2225540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g: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cxnSp>
        <p:nvCxnSpPr>
          <p:cNvPr id="67" name="直線接點 66"/>
          <p:cNvCxnSpPr>
            <a:stCxn id="52" idx="4"/>
            <a:endCxn id="51" idx="0"/>
          </p:cNvCxnSpPr>
          <p:nvPr/>
        </p:nvCxnSpPr>
        <p:spPr>
          <a:xfrm>
            <a:off x="2797686" y="2428927"/>
            <a:ext cx="2591" cy="1519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1364692" y="2580883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b: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1642747" y="2580883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f: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155879" y="2580883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f: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1907395" y="2580883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g: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2698583" y="2580883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f: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Projection of { a }</a:t>
            </a:r>
            <a:endParaRPr lang="zh-TW" altLang="en-US" dirty="0"/>
          </a:p>
        </p:txBody>
      </p:sp>
      <p:sp>
        <p:nvSpPr>
          <p:cNvPr id="2" name="橢圓 1"/>
          <p:cNvSpPr/>
          <p:nvPr/>
        </p:nvSpPr>
        <p:spPr>
          <a:xfrm>
            <a:off x="2972757" y="1159515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root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413443" y="1514857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d: 4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1842864" y="1870199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a: 4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972757" y="1870199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g:</a:t>
            </a:r>
            <a:r>
              <a:rPr lang="zh-TW" altLang="en-US" sz="605" b="1" dirty="0">
                <a:solidFill>
                  <a:prstClr val="white"/>
                </a:solidFill>
              </a:rPr>
              <a:t> </a:t>
            </a:r>
            <a:r>
              <a:rPr lang="en-US" altLang="zh-TW" sz="605" b="1" dirty="0">
                <a:solidFill>
                  <a:prstClr val="white"/>
                </a:solidFill>
              </a:rPr>
              <a:t>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2972757" y="1514857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c: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cxnSp>
        <p:nvCxnSpPr>
          <p:cNvPr id="19" name="直線接點 18"/>
          <p:cNvCxnSpPr>
            <a:stCxn id="2" idx="3"/>
            <a:endCxn id="7" idx="0"/>
          </p:cNvCxnSpPr>
          <p:nvPr/>
        </p:nvCxnSpPr>
        <p:spPr>
          <a:xfrm flipH="1">
            <a:off x="2515136" y="1333117"/>
            <a:ext cx="487406" cy="181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7" idx="3"/>
            <a:endCxn id="8" idx="0"/>
          </p:cNvCxnSpPr>
          <p:nvPr/>
        </p:nvCxnSpPr>
        <p:spPr>
          <a:xfrm flipH="1">
            <a:off x="1944558" y="1688459"/>
            <a:ext cx="498670" cy="181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8" idx="3"/>
            <a:endCxn id="9" idx="0"/>
          </p:cNvCxnSpPr>
          <p:nvPr/>
        </p:nvCxnSpPr>
        <p:spPr>
          <a:xfrm flipH="1">
            <a:off x="1746042" y="2043800"/>
            <a:ext cx="126608" cy="181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9" idx="3"/>
            <a:endCxn id="10" idx="0"/>
          </p:cNvCxnSpPr>
          <p:nvPr/>
        </p:nvCxnSpPr>
        <p:spPr>
          <a:xfrm flipH="1">
            <a:off x="1466385" y="2399142"/>
            <a:ext cx="207749" cy="1817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8" idx="5"/>
            <a:endCxn id="12" idx="0"/>
          </p:cNvCxnSpPr>
          <p:nvPr/>
        </p:nvCxnSpPr>
        <p:spPr>
          <a:xfrm>
            <a:off x="2016466" y="2043800"/>
            <a:ext cx="241106" cy="181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2695992" y="1870199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c: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3331056" y="1870199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g: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3331056" y="1514857"/>
            <a:ext cx="203387" cy="2033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srgbClr val="FF0000"/>
                </a:solidFill>
              </a:rPr>
              <a:t>a: 1</a:t>
            </a:r>
            <a:endParaRPr lang="zh-TW" altLang="en-US" sz="605" b="1" dirty="0">
              <a:solidFill>
                <a:srgbClr val="FF0000"/>
              </a:solidFill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2413443" y="1870199"/>
            <a:ext cx="203387" cy="2033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605" b="1" dirty="0">
                <a:solidFill>
                  <a:prstClr val="white"/>
                </a:solidFill>
              </a:rPr>
              <a:t>g: 1</a:t>
            </a:r>
            <a:endParaRPr lang="zh-TW" altLang="en-US" sz="605" b="1" dirty="0">
              <a:solidFill>
                <a:prstClr val="white"/>
              </a:solidFill>
            </a:endParaRPr>
          </a:p>
        </p:txBody>
      </p:sp>
      <p:cxnSp>
        <p:nvCxnSpPr>
          <p:cNvPr id="54" name="直線接點 53"/>
          <p:cNvCxnSpPr>
            <a:stCxn id="2" idx="4"/>
            <a:endCxn id="17" idx="0"/>
          </p:cNvCxnSpPr>
          <p:nvPr/>
        </p:nvCxnSpPr>
        <p:spPr>
          <a:xfrm>
            <a:off x="3074450" y="1362902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2" idx="5"/>
            <a:endCxn id="48" idx="0"/>
          </p:cNvCxnSpPr>
          <p:nvPr/>
        </p:nvCxnSpPr>
        <p:spPr>
          <a:xfrm>
            <a:off x="3146359" y="1333117"/>
            <a:ext cx="286391" cy="181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7" idx="4"/>
            <a:endCxn id="50" idx="0"/>
          </p:cNvCxnSpPr>
          <p:nvPr/>
        </p:nvCxnSpPr>
        <p:spPr>
          <a:xfrm>
            <a:off x="2515136" y="1718244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7" idx="5"/>
            <a:endCxn id="45" idx="0"/>
          </p:cNvCxnSpPr>
          <p:nvPr/>
        </p:nvCxnSpPr>
        <p:spPr>
          <a:xfrm>
            <a:off x="2587044" y="1688459"/>
            <a:ext cx="210641" cy="181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50" idx="4"/>
            <a:endCxn id="49" idx="0"/>
          </p:cNvCxnSpPr>
          <p:nvPr/>
        </p:nvCxnSpPr>
        <p:spPr>
          <a:xfrm>
            <a:off x="2515136" y="2073586"/>
            <a:ext cx="1232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45" idx="4"/>
            <a:endCxn id="52" idx="0"/>
          </p:cNvCxnSpPr>
          <p:nvPr/>
        </p:nvCxnSpPr>
        <p:spPr>
          <a:xfrm>
            <a:off x="2797686" y="2073586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17" idx="4"/>
            <a:endCxn id="14" idx="0"/>
          </p:cNvCxnSpPr>
          <p:nvPr/>
        </p:nvCxnSpPr>
        <p:spPr>
          <a:xfrm>
            <a:off x="3074450" y="1718244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14" idx="4"/>
            <a:endCxn id="18" idx="0"/>
          </p:cNvCxnSpPr>
          <p:nvPr/>
        </p:nvCxnSpPr>
        <p:spPr>
          <a:xfrm>
            <a:off x="3074450" y="2073586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48" idx="4"/>
            <a:endCxn id="47" idx="0"/>
          </p:cNvCxnSpPr>
          <p:nvPr/>
        </p:nvCxnSpPr>
        <p:spPr>
          <a:xfrm>
            <a:off x="3432750" y="1718244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47" idx="4"/>
            <a:endCxn id="46" idx="0"/>
          </p:cNvCxnSpPr>
          <p:nvPr/>
        </p:nvCxnSpPr>
        <p:spPr>
          <a:xfrm>
            <a:off x="3432750" y="2073586"/>
            <a:ext cx="0" cy="151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>
            <p:extLst/>
          </p:nvPr>
        </p:nvGraphicFramePr>
        <p:xfrm>
          <a:off x="316944" y="1299408"/>
          <a:ext cx="716757" cy="13259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40630">
                  <a:extLst>
                    <a:ext uri="{9D8B030D-6E8A-4147-A177-3AD203B41FA5}">
                      <a16:colId xmlns:a16="http://schemas.microsoft.com/office/drawing/2014/main" xmlns="" val="4040016183"/>
                    </a:ext>
                  </a:extLst>
                </a:gridCol>
                <a:gridCol w="376127">
                  <a:extLst>
                    <a:ext uri="{9D8B030D-6E8A-4147-A177-3AD203B41FA5}">
                      <a16:colId xmlns:a16="http://schemas.microsoft.com/office/drawing/2014/main" xmlns="" val="3680560355"/>
                    </a:ext>
                  </a:extLst>
                </a:gridCol>
              </a:tblGrid>
              <a:tr h="18941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Head Table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55023983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4096714397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a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721791138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c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446215836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g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809084708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b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944999673"/>
                  </a:ext>
                </a:extLst>
              </a:tr>
              <a:tr h="189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1163231567"/>
                  </a:ext>
                </a:extLst>
              </a:tr>
            </a:tbl>
          </a:graphicData>
        </a:graphic>
      </p:graphicFrame>
      <p:sp>
        <p:nvSpPr>
          <p:cNvPr id="44" name="文字方塊 43"/>
          <p:cNvSpPr txBox="1"/>
          <p:nvPr/>
        </p:nvSpPr>
        <p:spPr>
          <a:xfrm>
            <a:off x="3633765" y="1159515"/>
            <a:ext cx="824265" cy="301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81" dirty="0">
                <a:solidFill>
                  <a:prstClr val="black"/>
                </a:solidFill>
              </a:rPr>
              <a:t>Frequent Itemset:</a:t>
            </a:r>
          </a:p>
          <a:p>
            <a:pPr algn="ctr"/>
            <a:r>
              <a:rPr lang="en-US" altLang="zh-TW" sz="681" dirty="0">
                <a:solidFill>
                  <a:prstClr val="black"/>
                </a:solidFill>
              </a:rPr>
              <a:t>{</a:t>
            </a:r>
            <a:r>
              <a:rPr lang="zh-TW" altLang="en-US" sz="681" dirty="0">
                <a:solidFill>
                  <a:prstClr val="black"/>
                </a:solidFill>
              </a:rPr>
              <a:t> </a:t>
            </a:r>
            <a:r>
              <a:rPr lang="en-US" altLang="zh-TW" sz="681" dirty="0">
                <a:solidFill>
                  <a:prstClr val="black"/>
                </a:solidFill>
              </a:rPr>
              <a:t>d, a }</a:t>
            </a:r>
            <a:endParaRPr lang="zh-TW" altLang="en-US" sz="681" dirty="0">
              <a:solidFill>
                <a:prstClr val="black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95250" y="5070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857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Frequent Itemsets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603153"/>
              </p:ext>
            </p:extLst>
          </p:nvPr>
        </p:nvGraphicFramePr>
        <p:xfrm>
          <a:off x="316945" y="1124099"/>
          <a:ext cx="3976211" cy="163846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84731">
                  <a:extLst>
                    <a:ext uri="{9D8B030D-6E8A-4147-A177-3AD203B41FA5}">
                      <a16:colId xmlns:a16="http://schemas.microsoft.com/office/drawing/2014/main" xmlns="" val="146006100"/>
                    </a:ext>
                  </a:extLst>
                </a:gridCol>
                <a:gridCol w="2991480">
                  <a:extLst>
                    <a:ext uri="{9D8B030D-6E8A-4147-A177-3AD203B41FA5}">
                      <a16:colId xmlns:a16="http://schemas.microsoft.com/office/drawing/2014/main" xmlns="" val="2474634545"/>
                    </a:ext>
                  </a:extLst>
                </a:gridCol>
              </a:tblGrid>
              <a:tr h="2340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Suffix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Frequent</a:t>
                      </a:r>
                      <a:r>
                        <a:rPr lang="en-US" altLang="zh-TW" sz="900" baseline="0" dirty="0" smtClean="0"/>
                        <a:t> Itemsets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010299246"/>
                  </a:ext>
                </a:extLst>
              </a:tr>
              <a:tr h="2340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f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900" dirty="0" smtClean="0"/>
                        <a:t> { </a:t>
                      </a:r>
                      <a:r>
                        <a:rPr lang="en-US" altLang="zh-TW" sz="900" baseline="0" dirty="0" smtClean="0"/>
                        <a:t>f },  { d, f }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256978737"/>
                  </a:ext>
                </a:extLst>
              </a:tr>
              <a:tr h="2340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b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900" dirty="0" smtClean="0"/>
                        <a:t> { b }, { a, b }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474635459"/>
                  </a:ext>
                </a:extLst>
              </a:tr>
              <a:tr h="2340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g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900" baseline="0" dirty="0" smtClean="0"/>
                        <a:t> { g }, { d, g }, { c, g }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2819922241"/>
                  </a:ext>
                </a:extLst>
              </a:tr>
              <a:tr h="2340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c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900" baseline="0" dirty="0" smtClean="0"/>
                        <a:t> { c }, { a, c }, { d, c }, { d, a, c }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1549884384"/>
                  </a:ext>
                </a:extLst>
              </a:tr>
              <a:tr h="2340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a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900" dirty="0" smtClean="0"/>
                        <a:t> {</a:t>
                      </a:r>
                      <a:r>
                        <a:rPr lang="en-US" altLang="zh-TW" sz="900" baseline="0" dirty="0" smtClean="0"/>
                        <a:t> a }, { d, a }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904765317"/>
                  </a:ext>
                </a:extLst>
              </a:tr>
              <a:tr h="2340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900" dirty="0" smtClean="0"/>
                        <a:t> { d }</a:t>
                      </a:r>
                      <a:endParaRPr lang="zh-TW" altLang="en-US" sz="900" dirty="0"/>
                    </a:p>
                  </a:txBody>
                  <a:tcPr marL="34576" marR="34576" marT="17288" marB="17288" anchor="ctr"/>
                </a:tc>
                <a:extLst>
                  <a:ext uri="{0D108BD9-81ED-4DB2-BD59-A6C34878D82A}">
                    <a16:rowId xmlns:a16="http://schemas.microsoft.com/office/drawing/2014/main" xmlns="" val="3333704810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95250" y="5070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749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02" y="46276"/>
            <a:ext cx="24225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Generating Association</a:t>
            </a:r>
            <a:r>
              <a:rPr spc="-5" dirty="0"/>
              <a:t> </a:t>
            </a:r>
            <a:r>
              <a:rPr spc="5" dirty="0"/>
              <a:t>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13790" y="432655"/>
                <a:ext cx="3999229" cy="33020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 marR="508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000" spc="-10" dirty="0">
                    <a:latin typeface="Arial"/>
                    <a:cs typeface="Arial"/>
                  </a:rPr>
                  <a:t>Given </a:t>
                </a:r>
                <a:r>
                  <a:rPr sz="1000" spc="-5" dirty="0">
                    <a:latin typeface="Arial"/>
                    <a:cs typeface="Arial"/>
                  </a:rPr>
                  <a:t>a </a:t>
                </a:r>
                <a:r>
                  <a:rPr sz="1000" spc="-10" dirty="0">
                    <a:latin typeface="Arial"/>
                    <a:cs typeface="Arial"/>
                  </a:rPr>
                  <a:t>frequent itemset </a:t>
                </a:r>
                <a14:m>
                  <m:oMath xmlns:m="http://schemas.openxmlformats.org/officeDocument/2006/math">
                    <m:r>
                      <a:rPr lang="zh-TW" altLang="en-US" sz="1000" i="1" spc="-5" dirty="0" smtClean="0">
                        <a:latin typeface="Cambria Math" panose="02040503050406030204" pitchFamily="18" charset="0"/>
                        <a:cs typeface="Arial"/>
                      </a:rPr>
                      <m:t>𝑍</m:t>
                    </m:r>
                    <m:r>
                      <a:rPr lang="zh-TW" altLang="en-US" sz="1000" i="1" spc="-5" dirty="0" smtClean="0">
                        <a:latin typeface="Cambria Math" panose="02040503050406030204" pitchFamily="18" charset="0"/>
                        <a:cs typeface="Arial"/>
                      </a:rPr>
                      <m:t> ∈ </m:t>
                    </m:r>
                    <m:r>
                      <a:rPr lang="en-US" altLang="zh-TW" sz="1000" i="1" spc="12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ℱ</m:t>
                    </m:r>
                  </m:oMath>
                </a14:m>
                <a:r>
                  <a:rPr sz="1000" spc="125" dirty="0">
                    <a:latin typeface="Arial"/>
                    <a:cs typeface="Arial"/>
                  </a:rPr>
                  <a:t>, </a:t>
                </a:r>
                <a:r>
                  <a:rPr sz="1000" spc="-15" dirty="0">
                    <a:latin typeface="Arial"/>
                    <a:cs typeface="Arial"/>
                  </a:rPr>
                  <a:t>we </a:t>
                </a:r>
                <a:r>
                  <a:rPr sz="1000" spc="-10" dirty="0">
                    <a:latin typeface="Arial"/>
                    <a:cs typeface="Arial"/>
                  </a:rPr>
                  <a:t>look </a:t>
                </a:r>
                <a:r>
                  <a:rPr sz="1000" spc="-5" dirty="0">
                    <a:latin typeface="Arial"/>
                    <a:cs typeface="Arial"/>
                  </a:rPr>
                  <a:t>at </a:t>
                </a:r>
                <a:r>
                  <a:rPr sz="1000" spc="-10" dirty="0">
                    <a:latin typeface="Arial"/>
                    <a:cs typeface="Arial"/>
                  </a:rPr>
                  <a:t>all proper </a:t>
                </a:r>
                <a:r>
                  <a:rPr sz="1000" spc="-5" dirty="0">
                    <a:latin typeface="Arial"/>
                    <a:cs typeface="Arial"/>
                  </a:rPr>
                  <a:t>subsets </a:t>
                </a:r>
                <a:r>
                  <a:rPr sz="1000" i="1" spc="-5" dirty="0">
                    <a:latin typeface="Arial"/>
                    <a:cs typeface="Arial"/>
                  </a:rPr>
                  <a:t>X </a:t>
                </a:r>
                <a:r>
                  <a:rPr sz="1000" spc="-25" dirty="0">
                    <a:latin typeface="Lucida Sans Unicode"/>
                    <a:cs typeface="Lucida Sans Unicode"/>
                  </a:rPr>
                  <a:t>⊂ </a:t>
                </a:r>
                <a:r>
                  <a:rPr sz="1000" i="1" spc="-5" dirty="0">
                    <a:latin typeface="Arial"/>
                    <a:cs typeface="Arial"/>
                  </a:rPr>
                  <a:t>Z </a:t>
                </a:r>
                <a:r>
                  <a:rPr sz="1000" spc="-5" dirty="0">
                    <a:latin typeface="Arial"/>
                    <a:cs typeface="Arial"/>
                  </a:rPr>
                  <a:t>to  </a:t>
                </a:r>
                <a:r>
                  <a:rPr sz="1000" spc="-10" dirty="0">
                    <a:latin typeface="Arial"/>
                    <a:cs typeface="Arial"/>
                  </a:rPr>
                  <a:t>compute </a:t>
                </a:r>
                <a:r>
                  <a:rPr sz="1000" spc="-5" dirty="0">
                    <a:latin typeface="Arial"/>
                    <a:cs typeface="Arial"/>
                  </a:rPr>
                  <a:t>rules of </a:t>
                </a:r>
                <a:r>
                  <a:rPr sz="1000" spc="-10" dirty="0">
                    <a:latin typeface="Arial"/>
                    <a:cs typeface="Arial"/>
                  </a:rPr>
                  <a:t>the</a:t>
                </a:r>
                <a:r>
                  <a:rPr sz="1000" spc="10" dirty="0">
                    <a:latin typeface="Arial"/>
                    <a:cs typeface="Arial"/>
                  </a:rPr>
                  <a:t> </a:t>
                </a:r>
                <a:r>
                  <a:rPr sz="1000" spc="-5" dirty="0">
                    <a:latin typeface="Arial"/>
                    <a:cs typeface="Arial"/>
                  </a:rPr>
                  <a:t>form</a:t>
                </a:r>
                <a:endParaRPr sz="10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90" y="432655"/>
                <a:ext cx="3999229" cy="330200"/>
              </a:xfrm>
              <a:prstGeom prst="rect">
                <a:avLst/>
              </a:prstGeom>
              <a:blipFill>
                <a:blip r:embed="rId3"/>
                <a:stretch>
                  <a:fillRect l="-1582" t="-11111" r="-1582" b="-185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9"/>
          <p:cNvSpPr/>
          <p:nvPr/>
        </p:nvSpPr>
        <p:spPr>
          <a:xfrm>
            <a:off x="-152" y="3348761"/>
            <a:ext cx="4608093" cy="108204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</a:pPr>
            <a:r>
              <a:rPr spc="-5" dirty="0"/>
              <a:t>Zaki &amp; Meira </a:t>
            </a:r>
            <a:r>
              <a:rPr spc="-10" dirty="0"/>
              <a:t>Jr. </a:t>
            </a:r>
            <a:r>
              <a:rPr spc="-5" dirty="0"/>
              <a:t>(RPI and</a:t>
            </a:r>
            <a:r>
              <a:rPr spc="-35" dirty="0"/>
              <a:t> </a:t>
            </a:r>
            <a:r>
              <a:rPr spc="-5" dirty="0"/>
              <a:t>UFMG)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</a:pPr>
            <a:r>
              <a:rPr spc="-5" dirty="0"/>
              <a:t>Data Mining and</a:t>
            </a:r>
            <a:r>
              <a:rPr spc="-55" dirty="0"/>
              <a:t> </a:t>
            </a:r>
            <a:r>
              <a:rPr spc="-5" dirty="0"/>
              <a:t>Analysis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  <a:tabLst>
                <a:tab pos="883919" algn="l"/>
              </a:tabLst>
            </a:pPr>
            <a:r>
              <a:rPr spc="-5" dirty="0"/>
              <a:t>Chapter 8:</a:t>
            </a:r>
            <a:r>
              <a:rPr spc="50" dirty="0"/>
              <a:t> </a:t>
            </a:r>
            <a:r>
              <a:rPr spc="-5" dirty="0"/>
              <a:t>Itemset</a:t>
            </a:r>
            <a:r>
              <a:rPr spc="-25" dirty="0"/>
              <a:t> </a:t>
            </a:r>
            <a:r>
              <a:rPr spc="-5" dirty="0"/>
              <a:t>Mining	</a:t>
            </a:r>
            <a:fld id="{81D60167-4931-47E6-BA6A-407CBD079E47}" type="slidenum">
              <a:rPr spc="-5" dirty="0"/>
              <a:t>48</a:t>
            </a:fld>
            <a:r>
              <a:rPr spc="-5" dirty="0"/>
              <a:t> /</a:t>
            </a:r>
            <a:r>
              <a:rPr spc="-60" dirty="0"/>
              <a:t> </a:t>
            </a:r>
            <a:r>
              <a:rPr spc="-5" dirty="0"/>
              <a:t>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5">
                <a:extLst>
                  <a:ext uri="{FF2B5EF4-FFF2-40B4-BE49-F238E27FC236}">
                    <a16:creationId xmlns:a16="http://schemas.microsoft.com/office/drawing/2014/main" xmlns="" id="{8BF436E6-11A3-674D-AC13-9EA59A36B632}"/>
                  </a:ext>
                </a:extLst>
              </p:cNvPr>
              <p:cNvSpPr txBox="1"/>
              <p:nvPr/>
            </p:nvSpPr>
            <p:spPr>
              <a:xfrm>
                <a:off x="1525014" y="888332"/>
                <a:ext cx="1542415" cy="20633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000" i="1" spc="-5" dirty="0">
                    <a:latin typeface="Arial"/>
                    <a:cs typeface="Arial"/>
                  </a:rPr>
                  <a:t>X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ar-AE" altLang="zh-TW" sz="1000" i="1" spc="-65" dirty="0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ar-AE" altLang="zh-TW" sz="1000" b="0" i="1" spc="-65" dirty="0" smtClean="0">
                            <a:latin typeface="Cambria Math" panose="02040503050406030204" pitchFamily="18" charset="0"/>
                            <a:cs typeface="Lucida Sans Unicode"/>
                          </a:rPr>
                          <m:t>𝑠</m:t>
                        </m:r>
                        <m:r>
                          <a:rPr lang="en-US" altLang="zh-TW" sz="1000" b="0" i="1" spc="-65" dirty="0" smtClean="0">
                            <a:latin typeface="Cambria Math" panose="02040503050406030204" pitchFamily="18" charset="0"/>
                            <a:cs typeface="Lucida Sans Unicode"/>
                          </a:rPr>
                          <m:t>,</m:t>
                        </m:r>
                        <m:r>
                          <a:rPr lang="en-US" altLang="zh-TW" sz="1000" b="0" i="1" spc="-65" dirty="0" smtClean="0">
                            <a:latin typeface="Cambria Math" panose="02040503050406030204" pitchFamily="18" charset="0"/>
                            <a:cs typeface="Lucida Sans Unicode"/>
                          </a:rPr>
                          <m:t>𝑐</m:t>
                        </m:r>
                      </m:e>
                    </m:groupChr>
                    <m:r>
                      <a:rPr lang="ar-AE" altLang="zh-TW" sz="1000" i="1" spc="-65" dirty="0" smtClean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</m:oMath>
                </a14:m>
                <a:r>
                  <a:rPr lang="en-US" sz="1000" i="1" spc="-5" dirty="0">
                    <a:latin typeface="Arial"/>
                    <a:cs typeface="Arial"/>
                  </a:rPr>
                  <a:t>Y </a:t>
                </a:r>
                <a:r>
                  <a:rPr lang="en-US" sz="1000" spc="-45" dirty="0">
                    <a:latin typeface="Lucida Sans Unicode"/>
                    <a:cs typeface="Lucida Sans Unicode"/>
                  </a:rPr>
                  <a:t>, </a:t>
                </a:r>
                <a:r>
                  <a:rPr lang="en-US" sz="1000" spc="-5" dirty="0">
                    <a:latin typeface="Arial"/>
                    <a:cs typeface="Arial"/>
                  </a:rPr>
                  <a:t>where </a:t>
                </a:r>
                <a:r>
                  <a:rPr lang="en-US" sz="1000" i="1" spc="-5" dirty="0">
                    <a:latin typeface="Arial"/>
                    <a:cs typeface="Arial"/>
                  </a:rPr>
                  <a:t>Y </a:t>
                </a:r>
                <a:r>
                  <a:rPr lang="en-US" sz="1000" spc="-25" dirty="0">
                    <a:latin typeface="Lucida Sans Unicode"/>
                    <a:cs typeface="Lucida Sans Unicode"/>
                  </a:rPr>
                  <a:t>= </a:t>
                </a:r>
                <a:r>
                  <a:rPr lang="en-US" sz="1000" i="1" spc="-5" dirty="0">
                    <a:latin typeface="Arial"/>
                    <a:cs typeface="Arial"/>
                  </a:rPr>
                  <a:t>Z </a:t>
                </a:r>
                <a:r>
                  <a:rPr lang="en-US" sz="1000" spc="-30" dirty="0">
                    <a:latin typeface="Lucida Sans Unicode"/>
                    <a:cs typeface="Lucida Sans Unicode"/>
                  </a:rPr>
                  <a:t>\</a:t>
                </a:r>
                <a:r>
                  <a:rPr lang="en-US" sz="1000" spc="-45" dirty="0">
                    <a:latin typeface="Lucida Sans Unicode"/>
                    <a:cs typeface="Lucida Sans Unicode"/>
                  </a:rPr>
                  <a:t> </a:t>
                </a:r>
                <a:r>
                  <a:rPr lang="en-US" sz="1000" i="1" spc="-5" dirty="0">
                    <a:latin typeface="Arial"/>
                    <a:cs typeface="Arial"/>
                  </a:rPr>
                  <a:t>X</a:t>
                </a:r>
                <a:endParaRPr sz="10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3" name="object 5">
                <a:extLst>
                  <a:ext uri="{FF2B5EF4-FFF2-40B4-BE49-F238E27FC236}">
                    <a16:creationId xmlns:a16="http://schemas.microsoft.com/office/drawing/2014/main" id="{8BF436E6-11A3-674D-AC13-9EA59A36B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014" y="888332"/>
                <a:ext cx="1542415" cy="206339"/>
              </a:xfrm>
              <a:prstGeom prst="rect">
                <a:avLst/>
              </a:prstGeom>
              <a:blipFill>
                <a:blip r:embed="rId5"/>
                <a:stretch>
                  <a:fillRect l="-4918" t="-11765" b="-588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8">
                <a:extLst>
                  <a:ext uri="{FF2B5EF4-FFF2-40B4-BE49-F238E27FC236}">
                    <a16:creationId xmlns:a16="http://schemas.microsoft.com/office/drawing/2014/main" xmlns="" id="{DBB5849B-F49E-1D42-9A72-5FE51A67AA95}"/>
                  </a:ext>
                </a:extLst>
              </p:cNvPr>
              <p:cNvSpPr txBox="1"/>
              <p:nvPr/>
            </p:nvSpPr>
            <p:spPr>
              <a:xfrm>
                <a:off x="113788" y="1088928"/>
                <a:ext cx="4257040" cy="2176365"/>
              </a:xfrm>
              <a:prstGeom prst="rect">
                <a:avLst/>
              </a:prstGeom>
            </p:spPr>
            <p:txBody>
              <a:bodyPr vert="horz" wrap="square" lIns="0" tIns="889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700"/>
                  </a:spcBef>
                </a:pPr>
                <a:r>
                  <a:rPr lang="en-US" sz="1000" spc="-5" dirty="0">
                    <a:latin typeface="Arial"/>
                    <a:cs typeface="Arial"/>
                  </a:rPr>
                  <a:t>where </a:t>
                </a:r>
                <a:r>
                  <a:rPr lang="en-US" sz="1000" i="1" spc="-5" dirty="0">
                    <a:latin typeface="Arial"/>
                    <a:cs typeface="Arial"/>
                  </a:rPr>
                  <a:t>Z </a:t>
                </a:r>
                <a:r>
                  <a:rPr lang="en-US" sz="1000" spc="-30" dirty="0">
                    <a:latin typeface="Lucida Sans Unicode"/>
                    <a:cs typeface="Lucida Sans Unicode"/>
                  </a:rPr>
                  <a:t>\ </a:t>
                </a:r>
                <a:r>
                  <a:rPr lang="en-US" sz="1000" i="1" spc="-5" dirty="0">
                    <a:latin typeface="Arial"/>
                    <a:cs typeface="Arial"/>
                  </a:rPr>
                  <a:t>X </a:t>
                </a:r>
                <a:r>
                  <a:rPr lang="en-US" sz="1000" spc="-25" dirty="0">
                    <a:latin typeface="Lucida Sans Unicode"/>
                    <a:cs typeface="Lucida Sans Unicode"/>
                  </a:rPr>
                  <a:t>= </a:t>
                </a:r>
                <a:r>
                  <a:rPr lang="en-US" sz="1000" i="1" spc="-5" dirty="0">
                    <a:latin typeface="Arial"/>
                    <a:cs typeface="Arial"/>
                  </a:rPr>
                  <a:t>Z </a:t>
                </a:r>
                <a:r>
                  <a:rPr lang="en-US" sz="1000" spc="-25" dirty="0">
                    <a:latin typeface="Lucida Sans Unicode"/>
                    <a:cs typeface="Lucida Sans Unicode"/>
                  </a:rPr>
                  <a:t>− </a:t>
                </a:r>
                <a:r>
                  <a:rPr lang="en-US" sz="1000" i="1" spc="-5" dirty="0">
                    <a:latin typeface="Arial"/>
                    <a:cs typeface="Arial"/>
                  </a:rPr>
                  <a:t>X</a:t>
                </a:r>
                <a:r>
                  <a:rPr lang="en-US" sz="1000" i="1" spc="-55" dirty="0">
                    <a:latin typeface="Arial"/>
                    <a:cs typeface="Arial"/>
                  </a:rPr>
                  <a:t> </a:t>
                </a:r>
                <a:r>
                  <a:rPr lang="en-US" sz="1000" spc="-5" dirty="0">
                    <a:latin typeface="Arial"/>
                    <a:cs typeface="Arial"/>
                  </a:rPr>
                  <a:t>.</a:t>
                </a:r>
                <a:endParaRPr lang="en-US" sz="1000" dirty="0"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000" spc="-5" dirty="0">
                    <a:latin typeface="Arial"/>
                    <a:cs typeface="Arial"/>
                  </a:rPr>
                  <a:t>The rule </a:t>
                </a:r>
                <a:r>
                  <a:rPr lang="en-US" sz="1000" spc="-10" dirty="0">
                    <a:latin typeface="Arial"/>
                    <a:cs typeface="Arial"/>
                  </a:rPr>
                  <a:t>must </a:t>
                </a:r>
                <a:r>
                  <a:rPr lang="en-US" sz="1000" spc="-5" dirty="0">
                    <a:latin typeface="Arial"/>
                    <a:cs typeface="Arial"/>
                  </a:rPr>
                  <a:t>be </a:t>
                </a:r>
                <a:r>
                  <a:rPr lang="en-US" sz="1000" spc="-10" dirty="0">
                    <a:latin typeface="Arial"/>
                    <a:cs typeface="Arial"/>
                  </a:rPr>
                  <a:t>frequent</a:t>
                </a:r>
                <a:r>
                  <a:rPr lang="en-US" sz="1000" spc="10" dirty="0">
                    <a:latin typeface="Arial"/>
                    <a:cs typeface="Arial"/>
                  </a:rPr>
                  <a:t> </a:t>
                </a:r>
                <a:r>
                  <a:rPr lang="en-US" sz="1000" spc="-5" dirty="0">
                    <a:latin typeface="Arial"/>
                    <a:cs typeface="Arial"/>
                  </a:rPr>
                  <a:t>because</a:t>
                </a:r>
                <a:endParaRPr lang="en-US" sz="10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15"/>
                  </a:spcBef>
                </a:pPr>
                <a:endParaRPr lang="en-US" sz="850" dirty="0">
                  <a:latin typeface="Times New Roman"/>
                  <a:cs typeface="Times New Roman"/>
                </a:endParaRPr>
              </a:p>
              <a:p>
                <a:pPr marL="118110" algn="ctr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en-US" sz="1000" i="1" spc="-5" dirty="0">
                    <a:latin typeface="Arial"/>
                    <a:cs typeface="Arial"/>
                  </a:rPr>
                  <a:t>s</a:t>
                </a:r>
                <a:r>
                  <a:rPr lang="en-US" sz="1000" i="1" spc="15" dirty="0">
                    <a:latin typeface="Arial"/>
                    <a:cs typeface="Arial"/>
                  </a:rPr>
                  <a:t> </a:t>
                </a:r>
                <a:r>
                  <a:rPr lang="en-US" sz="1000" spc="-25" dirty="0">
                    <a:latin typeface="Lucida Sans Unicode"/>
                    <a:cs typeface="Lucida Sans Unicode"/>
                  </a:rPr>
                  <a:t>=</a:t>
                </a:r>
                <a:r>
                  <a:rPr lang="en-US" sz="1000" spc="-40" dirty="0">
                    <a:latin typeface="Lucida Sans Unicode"/>
                    <a:cs typeface="Lucida Sans Unicode"/>
                  </a:rPr>
                  <a:t> </a:t>
                </a:r>
                <a:r>
                  <a:rPr lang="en-US" sz="1000" i="1" spc="0" dirty="0">
                    <a:latin typeface="Arial"/>
                    <a:cs typeface="Arial"/>
                  </a:rPr>
                  <a:t>sup</a:t>
                </a:r>
                <a:r>
                  <a:rPr lang="en-US" sz="1000" spc="0" dirty="0">
                    <a:latin typeface="Lucida Sans Unicode"/>
                    <a:cs typeface="Lucida Sans Unicode"/>
                  </a:rPr>
                  <a:t>(</a:t>
                </a:r>
                <a:r>
                  <a:rPr lang="en-US" sz="1000" i="1" spc="0" dirty="0">
                    <a:latin typeface="Arial"/>
                    <a:cs typeface="Arial"/>
                  </a:rPr>
                  <a:t>XY</a:t>
                </a:r>
                <a:r>
                  <a:rPr lang="en-US" sz="1000" i="1" spc="-135" dirty="0">
                    <a:latin typeface="Arial"/>
                    <a:cs typeface="Arial"/>
                  </a:rPr>
                  <a:t> </a:t>
                </a:r>
                <a:r>
                  <a:rPr lang="en-US" sz="1000" spc="55" dirty="0">
                    <a:latin typeface="Lucida Sans Unicode"/>
                    <a:cs typeface="Lucida Sans Unicode"/>
                  </a:rPr>
                  <a:t>)</a:t>
                </a:r>
                <a:r>
                  <a:rPr lang="en-US" sz="1000" spc="-50" dirty="0">
                    <a:latin typeface="Lucida Sans Unicode"/>
                    <a:cs typeface="Lucida Sans Unicode"/>
                  </a:rPr>
                  <a:t> </a:t>
                </a:r>
                <a:r>
                  <a:rPr lang="en-US" sz="1000" spc="-25" dirty="0">
                    <a:latin typeface="Lucida Sans Unicode"/>
                    <a:cs typeface="Lucida Sans Unicode"/>
                  </a:rPr>
                  <a:t>=</a:t>
                </a:r>
                <a:r>
                  <a:rPr lang="en-US" sz="1000" spc="-40" dirty="0">
                    <a:latin typeface="Lucida Sans Unicode"/>
                    <a:cs typeface="Lucida Sans Unicode"/>
                  </a:rPr>
                  <a:t> </a:t>
                </a:r>
                <a:r>
                  <a:rPr lang="en-US" sz="1000" i="1" spc="5" dirty="0">
                    <a:latin typeface="Arial"/>
                    <a:cs typeface="Arial"/>
                  </a:rPr>
                  <a:t>sup</a:t>
                </a:r>
                <a:r>
                  <a:rPr lang="en-US" sz="1000" spc="5" dirty="0">
                    <a:latin typeface="Lucida Sans Unicode"/>
                    <a:cs typeface="Lucida Sans Unicode"/>
                  </a:rPr>
                  <a:t>(</a:t>
                </a:r>
                <a:r>
                  <a:rPr lang="en-US" sz="1000" i="1" spc="5" dirty="0">
                    <a:latin typeface="Arial"/>
                    <a:cs typeface="Arial"/>
                  </a:rPr>
                  <a:t>Z</a:t>
                </a:r>
                <a:r>
                  <a:rPr lang="en-US" sz="1000" i="1" spc="-145" dirty="0">
                    <a:latin typeface="Arial"/>
                    <a:cs typeface="Arial"/>
                  </a:rPr>
                  <a:t> </a:t>
                </a:r>
                <a:r>
                  <a:rPr lang="en-US" sz="1000" spc="55" dirty="0">
                    <a:latin typeface="Lucida Sans Unicode"/>
                    <a:cs typeface="Lucida Sans Unicode"/>
                  </a:rPr>
                  <a:t>)</a:t>
                </a:r>
                <a:r>
                  <a:rPr lang="en-US" sz="1000" spc="-50" dirty="0">
                    <a:latin typeface="Lucida Sans Unicode"/>
                    <a:cs typeface="Lucida Sans Unicode"/>
                  </a:rPr>
                  <a:t> </a:t>
                </a:r>
                <a:r>
                  <a:rPr lang="en-US" sz="1000" spc="-25" dirty="0">
                    <a:latin typeface="Lucida Sans Unicode"/>
                    <a:cs typeface="Lucida Sans Unicode"/>
                  </a:rPr>
                  <a:t>≥</a:t>
                </a:r>
                <a:r>
                  <a:rPr lang="en-US" sz="1000" spc="-55" dirty="0">
                    <a:latin typeface="Lucida Sans Unicode"/>
                    <a:cs typeface="Lucida Sans Unicode"/>
                  </a:rPr>
                  <a:t> </a:t>
                </a:r>
                <a:r>
                  <a:rPr lang="en-US" sz="1000" i="1" spc="-10" dirty="0">
                    <a:latin typeface="Arial"/>
                    <a:cs typeface="Arial"/>
                  </a:rPr>
                  <a:t>minsup</a:t>
                </a:r>
                <a:endParaRPr lang="en-US" sz="10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30"/>
                  </a:spcBef>
                </a:pPr>
                <a:endParaRPr lang="en-US" sz="135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</a:pPr>
                <a:r>
                  <a:rPr lang="en-US" sz="1000" spc="-20" dirty="0">
                    <a:latin typeface="Arial"/>
                    <a:cs typeface="Arial"/>
                  </a:rPr>
                  <a:t>We </a:t>
                </a:r>
                <a:r>
                  <a:rPr lang="en-US" sz="1000" spc="-10" dirty="0">
                    <a:latin typeface="Arial"/>
                    <a:cs typeface="Arial"/>
                  </a:rPr>
                  <a:t>compute the confidence </a:t>
                </a:r>
                <a:r>
                  <a:rPr lang="en-US" sz="1000" spc="-5" dirty="0">
                    <a:latin typeface="Arial"/>
                    <a:cs typeface="Arial"/>
                  </a:rPr>
                  <a:t>as</a:t>
                </a:r>
                <a:r>
                  <a:rPr lang="en-US" sz="1000" spc="35" dirty="0">
                    <a:latin typeface="Arial"/>
                    <a:cs typeface="Arial"/>
                  </a:rPr>
                  <a:t> </a:t>
                </a:r>
                <a:r>
                  <a:rPr lang="en-US" sz="1000" spc="-10" dirty="0">
                    <a:latin typeface="Arial"/>
                    <a:cs typeface="Arial"/>
                  </a:rPr>
                  <a:t>follows:</a:t>
                </a:r>
              </a:p>
              <a:p>
                <a:pPr marL="12700">
                  <a:lnSpc>
                    <a:spcPct val="100000"/>
                  </a:lnSpc>
                </a:pPr>
                <a:endParaRPr lang="en-US" altLang="zh-TW" sz="800" spc="-10" dirty="0"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000" b="0" i="1" smtClean="0">
                          <a:latin typeface="Cambria Math" panose="02040503050406030204" pitchFamily="18" charset="0"/>
                          <a:cs typeface="Arial"/>
                        </a:rPr>
                        <m:t>𝑐</m:t>
                      </m:r>
                      <m:r>
                        <a:rPr lang="en-US" altLang="zh-TW" sz="1000" b="0" i="1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f>
                        <m:fPr>
                          <m:ctrlPr>
                            <a:rPr lang="en-US" altLang="zh-TW" sz="10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altLang="zh-TW" sz="1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𝑠𝑢𝑝</m:t>
                          </m:r>
                          <m:d>
                            <m:dPr>
                              <m:ctrlPr>
                                <a:rPr lang="en-US" altLang="zh-TW" sz="1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US" altLang="zh-TW" sz="1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𝑋</m:t>
                              </m:r>
                              <m:r>
                                <a:rPr lang="en-US" altLang="zh-TW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∪</m:t>
                              </m:r>
                              <m:r>
                                <a:rPr lang="en-US" altLang="zh-TW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altLang="zh-TW" sz="1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𝑠𝑢𝑝</m:t>
                          </m:r>
                          <m:d>
                            <m:dPr>
                              <m:ctrlPr>
                                <a:rPr lang="en-US" altLang="zh-TW" sz="1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US" altLang="zh-TW" sz="1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US" altLang="zh-TW" sz="1000" b="0" i="1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f>
                        <m:fPr>
                          <m:ctrlPr>
                            <a:rPr lang="en-US" altLang="zh-TW" sz="10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altLang="zh-TW" sz="1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𝑠𝑢𝑝</m:t>
                          </m:r>
                          <m:d>
                            <m:dPr>
                              <m:ctrlPr>
                                <a:rPr lang="en-US" altLang="zh-TW" sz="1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US" altLang="zh-TW" sz="1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𝑍</m:t>
                              </m:r>
                            </m:e>
                          </m:d>
                        </m:num>
                        <m:den>
                          <m:r>
                            <a:rPr lang="en-US" altLang="zh-TW" sz="1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𝑠𝑢𝑝</m:t>
                          </m:r>
                          <m:d>
                            <m:dPr>
                              <m:ctrlPr>
                                <a:rPr lang="en-US" altLang="zh-TW" sz="1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US" altLang="zh-TW" sz="1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000" dirty="0"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875"/>
                  </a:spcBef>
                </a:pPr>
                <a:r>
                  <a:rPr lang="en-US" sz="1000" spc="-5" dirty="0">
                    <a:latin typeface="Arial"/>
                    <a:cs typeface="Arial"/>
                  </a:rPr>
                  <a:t>If </a:t>
                </a:r>
                <a:r>
                  <a:rPr lang="en-US" sz="1000" i="1" spc="-5" dirty="0">
                    <a:latin typeface="Arial"/>
                    <a:cs typeface="Arial"/>
                  </a:rPr>
                  <a:t>c </a:t>
                </a:r>
                <a:r>
                  <a:rPr lang="en-US" sz="1000" spc="-25" dirty="0">
                    <a:latin typeface="Lucida Sans Unicode"/>
                    <a:cs typeface="Lucida Sans Unicode"/>
                  </a:rPr>
                  <a:t>≥ </a:t>
                </a:r>
                <a:r>
                  <a:rPr lang="en-US" sz="1000" i="1" spc="-10" dirty="0">
                    <a:latin typeface="Arial"/>
                    <a:cs typeface="Arial"/>
                  </a:rPr>
                  <a:t>minconf </a:t>
                </a:r>
                <a:r>
                  <a:rPr lang="en-US" sz="1000" spc="-5" dirty="0">
                    <a:latin typeface="Arial"/>
                    <a:cs typeface="Arial"/>
                  </a:rPr>
                  <a:t>, </a:t>
                </a:r>
                <a:r>
                  <a:rPr lang="en-US" sz="1000" spc="-10" dirty="0">
                    <a:latin typeface="Arial"/>
                    <a:cs typeface="Arial"/>
                  </a:rPr>
                  <a:t>then the </a:t>
                </a:r>
                <a:r>
                  <a:rPr lang="en-US" sz="1000" spc="-5" dirty="0">
                    <a:latin typeface="Arial"/>
                    <a:cs typeface="Arial"/>
                  </a:rPr>
                  <a:t>rule </a:t>
                </a:r>
                <a:r>
                  <a:rPr lang="en-US" sz="1000" spc="-10" dirty="0">
                    <a:latin typeface="Arial"/>
                    <a:cs typeface="Arial"/>
                  </a:rPr>
                  <a:t>is </a:t>
                </a:r>
                <a:r>
                  <a:rPr lang="en-US" sz="1000" spc="-5" dirty="0">
                    <a:latin typeface="Arial"/>
                    <a:cs typeface="Arial"/>
                  </a:rPr>
                  <a:t>a strong </a:t>
                </a:r>
                <a:r>
                  <a:rPr lang="en-US" sz="1000" spc="-10" dirty="0">
                    <a:latin typeface="Arial"/>
                    <a:cs typeface="Arial"/>
                  </a:rPr>
                  <a:t>rule. </a:t>
                </a:r>
                <a:r>
                  <a:rPr lang="en-US" sz="1000" spc="-5" dirty="0">
                    <a:latin typeface="Arial"/>
                    <a:cs typeface="Arial"/>
                  </a:rPr>
                  <a:t>On </a:t>
                </a:r>
                <a:r>
                  <a:rPr lang="en-US" sz="1000" spc="-10" dirty="0">
                    <a:latin typeface="Arial"/>
                    <a:cs typeface="Arial"/>
                  </a:rPr>
                  <a:t>the other hand,</a:t>
                </a:r>
                <a:r>
                  <a:rPr lang="en-US" sz="1000" spc="100" dirty="0">
                    <a:latin typeface="Arial"/>
                    <a:cs typeface="Arial"/>
                  </a:rPr>
                  <a:t> </a:t>
                </a:r>
                <a:r>
                  <a:rPr lang="en-US" sz="1000" spc="-10" dirty="0">
                    <a:latin typeface="Arial"/>
                    <a:cs typeface="Arial"/>
                  </a:rPr>
                  <a:t>if</a:t>
                </a:r>
                <a:endParaRPr lang="en-US" sz="1000" dirty="0"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</a:pPr>
                <a:r>
                  <a:rPr lang="en-US" sz="1000" i="1" spc="-5" dirty="0">
                    <a:latin typeface="Arial"/>
                    <a:cs typeface="Arial"/>
                  </a:rPr>
                  <a:t>conf</a:t>
                </a:r>
                <a:r>
                  <a:rPr lang="en-US" sz="1000" i="1" spc="-150" dirty="0">
                    <a:latin typeface="Arial"/>
                    <a:cs typeface="Arial"/>
                  </a:rPr>
                  <a:t> </a:t>
                </a:r>
                <a:r>
                  <a:rPr lang="en-US" sz="1000" spc="25" dirty="0">
                    <a:latin typeface="Lucida Sans Unicode"/>
                    <a:cs typeface="Lucida Sans Unicode"/>
                  </a:rPr>
                  <a:t>(</a:t>
                </a:r>
                <a:r>
                  <a:rPr lang="en-US" sz="1000" i="1" spc="25" dirty="0">
                    <a:latin typeface="Arial"/>
                    <a:cs typeface="Arial"/>
                  </a:rPr>
                  <a:t>X</a:t>
                </a:r>
                <a:r>
                  <a:rPr lang="en-US" sz="1000" i="1" spc="12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i="1" spc="-6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→</m:t>
                    </m:r>
                  </m:oMath>
                </a14:m>
                <a:r>
                  <a:rPr lang="en-US" sz="1000" spc="-45" dirty="0">
                    <a:latin typeface="Lucida Sans Unicode"/>
                    <a:cs typeface="Lucida Sans Unicode"/>
                  </a:rPr>
                  <a:t> </a:t>
                </a:r>
                <a:r>
                  <a:rPr lang="en-US" sz="1000" i="1" spc="-5" dirty="0">
                    <a:latin typeface="Arial"/>
                    <a:cs typeface="Arial"/>
                  </a:rPr>
                  <a:t>Y</a:t>
                </a:r>
                <a:r>
                  <a:rPr lang="en-US" sz="1000" i="1" spc="-140" dirty="0">
                    <a:latin typeface="Arial"/>
                    <a:cs typeface="Arial"/>
                  </a:rPr>
                  <a:t> </a:t>
                </a:r>
                <a:r>
                  <a:rPr lang="en-US" sz="1000" spc="55" dirty="0">
                    <a:latin typeface="Lucida Sans Unicode"/>
                    <a:cs typeface="Lucida Sans Unicode"/>
                  </a:rPr>
                  <a:t>)</a:t>
                </a:r>
                <a:r>
                  <a:rPr lang="en-US" sz="1000" spc="-45" dirty="0">
                    <a:latin typeface="Lucida Sans Unicode"/>
                    <a:cs typeface="Lucida Sans Unicode"/>
                  </a:rPr>
                  <a:t> </a:t>
                </a:r>
                <a:r>
                  <a:rPr lang="en-US" sz="1000" spc="-25" dirty="0">
                    <a:latin typeface="Lucida Sans Unicode"/>
                    <a:cs typeface="Lucida Sans Unicode"/>
                  </a:rPr>
                  <a:t>&lt;</a:t>
                </a:r>
                <a:r>
                  <a:rPr lang="en-US" sz="1000" spc="-35" dirty="0">
                    <a:latin typeface="Lucida Sans Unicode"/>
                    <a:cs typeface="Lucida Sans Unicode"/>
                  </a:rPr>
                  <a:t> </a:t>
                </a:r>
                <a:r>
                  <a:rPr lang="en-US" sz="1000" i="1" spc="15" dirty="0">
                    <a:latin typeface="Arial"/>
                    <a:cs typeface="Arial"/>
                  </a:rPr>
                  <a:t>c</a:t>
                </a:r>
                <a:r>
                  <a:rPr lang="en-US" sz="1000" spc="15" dirty="0">
                    <a:latin typeface="Arial"/>
                    <a:cs typeface="Arial"/>
                  </a:rPr>
                  <a:t>,</a:t>
                </a:r>
                <a:r>
                  <a:rPr lang="en-US" sz="1000" spc="-5" dirty="0">
                    <a:latin typeface="Arial"/>
                    <a:cs typeface="Arial"/>
                  </a:rPr>
                  <a:t> </a:t>
                </a:r>
                <a:r>
                  <a:rPr lang="en-US" sz="1000" spc="-10" dirty="0">
                    <a:latin typeface="Arial"/>
                    <a:cs typeface="Arial"/>
                  </a:rPr>
                  <a:t>then</a:t>
                </a:r>
                <a:r>
                  <a:rPr lang="en-US" sz="1000" spc="0" dirty="0">
                    <a:latin typeface="Arial"/>
                    <a:cs typeface="Arial"/>
                  </a:rPr>
                  <a:t> </a:t>
                </a:r>
                <a:r>
                  <a:rPr lang="en-US" sz="1000" i="1" spc="-5" dirty="0">
                    <a:latin typeface="Arial"/>
                    <a:cs typeface="Arial"/>
                  </a:rPr>
                  <a:t>conf</a:t>
                </a:r>
                <a:r>
                  <a:rPr lang="en-US" sz="1000" i="1" spc="-150" dirty="0">
                    <a:latin typeface="Arial"/>
                    <a:cs typeface="Arial"/>
                  </a:rPr>
                  <a:t> </a:t>
                </a:r>
                <a:r>
                  <a:rPr lang="en-US" sz="1000" spc="25" dirty="0">
                    <a:latin typeface="Lucida Sans Unicode"/>
                    <a:cs typeface="Lucida Sans Unicode"/>
                  </a:rPr>
                  <a:t>(</a:t>
                </a:r>
                <a:r>
                  <a:rPr lang="en-US" sz="1000" i="1" spc="25" dirty="0">
                    <a:latin typeface="Arial"/>
                    <a:cs typeface="Arial"/>
                  </a:rPr>
                  <a:t>W</a:t>
                </a:r>
                <a:r>
                  <a:rPr lang="en-US" sz="1000" i="1" spc="13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i="1" spc="-6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→</m:t>
                    </m:r>
                  </m:oMath>
                </a14:m>
                <a:r>
                  <a:rPr lang="en-US" sz="1000" spc="-45" dirty="0">
                    <a:latin typeface="Lucida Sans Unicode"/>
                    <a:cs typeface="Lucida Sans Unicode"/>
                  </a:rPr>
                  <a:t> </a:t>
                </a:r>
                <a:r>
                  <a:rPr lang="en-US" sz="1000" i="1" spc="-5" dirty="0">
                    <a:latin typeface="Arial"/>
                    <a:cs typeface="Arial"/>
                  </a:rPr>
                  <a:t>Z</a:t>
                </a:r>
                <a:r>
                  <a:rPr lang="en-US" sz="1000" i="1" spc="65" dirty="0">
                    <a:latin typeface="Arial"/>
                    <a:cs typeface="Arial"/>
                  </a:rPr>
                  <a:t> </a:t>
                </a:r>
                <a:r>
                  <a:rPr lang="en-US" sz="1000" spc="-30" dirty="0">
                    <a:latin typeface="Lucida Sans Unicode"/>
                    <a:cs typeface="Lucida Sans Unicode"/>
                  </a:rPr>
                  <a:t>\</a:t>
                </a:r>
                <a:r>
                  <a:rPr lang="en-US" sz="1000" spc="-95" dirty="0">
                    <a:latin typeface="Lucida Sans Unicode"/>
                    <a:cs typeface="Lucida Sans Unicode"/>
                  </a:rPr>
                  <a:t> </a:t>
                </a:r>
                <a:r>
                  <a:rPr lang="en-US" sz="1000" i="1" spc="-5" dirty="0">
                    <a:latin typeface="Arial"/>
                    <a:cs typeface="Arial"/>
                  </a:rPr>
                  <a:t>W</a:t>
                </a:r>
                <a:r>
                  <a:rPr lang="en-US" sz="1000" i="1" spc="-155" dirty="0">
                    <a:latin typeface="Arial"/>
                    <a:cs typeface="Arial"/>
                  </a:rPr>
                  <a:t> </a:t>
                </a:r>
                <a:r>
                  <a:rPr lang="en-US" sz="1000" spc="55" dirty="0">
                    <a:latin typeface="Lucida Sans Unicode"/>
                    <a:cs typeface="Lucida Sans Unicode"/>
                  </a:rPr>
                  <a:t>)</a:t>
                </a:r>
                <a:r>
                  <a:rPr lang="en-US" sz="1000" spc="-35" dirty="0">
                    <a:latin typeface="Lucida Sans Unicode"/>
                    <a:cs typeface="Lucida Sans Unicode"/>
                  </a:rPr>
                  <a:t> </a:t>
                </a:r>
                <a:r>
                  <a:rPr lang="en-US" sz="1000" spc="-25" dirty="0">
                    <a:latin typeface="Lucida Sans Unicode"/>
                    <a:cs typeface="Lucida Sans Unicode"/>
                  </a:rPr>
                  <a:t>&lt;</a:t>
                </a:r>
                <a:r>
                  <a:rPr lang="en-US" sz="1000" spc="-35" dirty="0">
                    <a:latin typeface="Lucida Sans Unicode"/>
                    <a:cs typeface="Lucida Sans Unicode"/>
                  </a:rPr>
                  <a:t> </a:t>
                </a:r>
                <a:r>
                  <a:rPr lang="en-US" sz="1000" i="1" spc="-5" dirty="0">
                    <a:latin typeface="Arial"/>
                    <a:cs typeface="Arial"/>
                  </a:rPr>
                  <a:t>c</a:t>
                </a:r>
                <a:r>
                  <a:rPr lang="en-US" sz="1000" i="1" spc="50" dirty="0">
                    <a:latin typeface="Arial"/>
                    <a:cs typeface="Arial"/>
                  </a:rPr>
                  <a:t> </a:t>
                </a:r>
                <a:r>
                  <a:rPr lang="en-US" sz="1000" spc="-15" dirty="0">
                    <a:latin typeface="Arial"/>
                    <a:cs typeface="Arial"/>
                  </a:rPr>
                  <a:t>for</a:t>
                </a:r>
                <a:r>
                  <a:rPr lang="en-US" sz="1000" spc="-10" dirty="0">
                    <a:latin typeface="Arial"/>
                    <a:cs typeface="Arial"/>
                  </a:rPr>
                  <a:t> all</a:t>
                </a:r>
                <a:r>
                  <a:rPr lang="en-US" sz="1000" spc="0" dirty="0">
                    <a:latin typeface="Arial"/>
                    <a:cs typeface="Arial"/>
                  </a:rPr>
                  <a:t> </a:t>
                </a:r>
                <a:r>
                  <a:rPr lang="en-US" sz="1000" spc="-5" dirty="0">
                    <a:latin typeface="Arial"/>
                    <a:cs typeface="Arial"/>
                  </a:rPr>
                  <a:t>subsets</a:t>
                </a:r>
                <a:r>
                  <a:rPr lang="en-US" sz="1000" spc="-10" dirty="0">
                    <a:latin typeface="Arial"/>
                    <a:cs typeface="Arial"/>
                  </a:rPr>
                  <a:t> </a:t>
                </a:r>
                <a:r>
                  <a:rPr lang="en-US" sz="1000" i="1" spc="-5" dirty="0">
                    <a:latin typeface="Arial"/>
                    <a:cs typeface="Arial"/>
                  </a:rPr>
                  <a:t>W</a:t>
                </a:r>
                <a:r>
                  <a:rPr lang="en-US" sz="1000" i="1" spc="130" dirty="0">
                    <a:latin typeface="Arial"/>
                    <a:cs typeface="Arial"/>
                  </a:rPr>
                  <a:t> </a:t>
                </a:r>
                <a:r>
                  <a:rPr lang="en-US" sz="1000" spc="-25" dirty="0">
                    <a:latin typeface="Lucida Sans Unicode"/>
                    <a:cs typeface="Lucida Sans Unicode"/>
                  </a:rPr>
                  <a:t>⊂</a:t>
                </a:r>
                <a:r>
                  <a:rPr lang="en-US" sz="1000" spc="-35" dirty="0">
                    <a:latin typeface="Lucida Sans Unicode"/>
                    <a:cs typeface="Lucida Sans Unicode"/>
                  </a:rPr>
                  <a:t> </a:t>
                </a:r>
                <a:r>
                  <a:rPr lang="en-US" sz="1000" i="1" spc="-5" dirty="0">
                    <a:latin typeface="Arial"/>
                    <a:cs typeface="Arial"/>
                  </a:rPr>
                  <a:t>X</a:t>
                </a:r>
                <a:r>
                  <a:rPr lang="en-US" sz="1000" i="1" spc="-165" dirty="0">
                    <a:latin typeface="Arial"/>
                    <a:cs typeface="Arial"/>
                  </a:rPr>
                  <a:t> </a:t>
                </a:r>
                <a:r>
                  <a:rPr lang="en-US" sz="1000" spc="-5" dirty="0">
                    <a:latin typeface="Arial"/>
                    <a:cs typeface="Arial"/>
                  </a:rPr>
                  <a:t>, as</a:t>
                </a:r>
                <a:endParaRPr lang="en-US" sz="1000" dirty="0"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</a:pPr>
                <a:r>
                  <a:rPr lang="en-US" sz="1000" i="1" spc="5" dirty="0">
                    <a:latin typeface="Arial"/>
                    <a:cs typeface="Arial"/>
                  </a:rPr>
                  <a:t>sup</a:t>
                </a:r>
                <a:r>
                  <a:rPr lang="en-US" sz="1000" spc="5" dirty="0">
                    <a:latin typeface="Lucida Sans Unicode"/>
                    <a:cs typeface="Lucida Sans Unicode"/>
                  </a:rPr>
                  <a:t>(</a:t>
                </a:r>
                <a:r>
                  <a:rPr lang="en-US" sz="1000" i="1" spc="5" dirty="0">
                    <a:latin typeface="Arial"/>
                    <a:cs typeface="Arial"/>
                  </a:rPr>
                  <a:t>W</a:t>
                </a:r>
                <a:r>
                  <a:rPr lang="en-US" sz="1000" i="1" spc="-155" dirty="0">
                    <a:latin typeface="Arial"/>
                    <a:cs typeface="Arial"/>
                  </a:rPr>
                  <a:t> </a:t>
                </a:r>
                <a:r>
                  <a:rPr lang="en-US" sz="1000" spc="55" dirty="0">
                    <a:latin typeface="Lucida Sans Unicode"/>
                    <a:cs typeface="Lucida Sans Unicode"/>
                  </a:rPr>
                  <a:t>)</a:t>
                </a:r>
                <a:r>
                  <a:rPr lang="en-US" sz="1000" spc="-20" dirty="0">
                    <a:latin typeface="Lucida Sans Unicode"/>
                    <a:cs typeface="Lucida Sans Unicode"/>
                  </a:rPr>
                  <a:t> </a:t>
                </a:r>
                <a:r>
                  <a:rPr lang="en-US" sz="1000" spc="-25" dirty="0">
                    <a:latin typeface="Lucida Sans Unicode"/>
                    <a:cs typeface="Lucida Sans Unicode"/>
                  </a:rPr>
                  <a:t>≥</a:t>
                </a:r>
                <a:r>
                  <a:rPr lang="en-US" sz="1000" spc="-50" dirty="0">
                    <a:latin typeface="Lucida Sans Unicode"/>
                    <a:cs typeface="Lucida Sans Unicode"/>
                  </a:rPr>
                  <a:t> </a:t>
                </a:r>
                <a:r>
                  <a:rPr lang="en-US" sz="1000" i="1" spc="5" dirty="0">
                    <a:latin typeface="Arial"/>
                    <a:cs typeface="Arial"/>
                  </a:rPr>
                  <a:t>sup</a:t>
                </a:r>
                <a:r>
                  <a:rPr lang="en-US" sz="1000" spc="5" dirty="0">
                    <a:latin typeface="Lucida Sans Unicode"/>
                    <a:cs typeface="Lucida Sans Unicode"/>
                  </a:rPr>
                  <a:t>(</a:t>
                </a:r>
                <a:r>
                  <a:rPr lang="en-US" sz="1000" i="1" spc="5" dirty="0">
                    <a:latin typeface="Arial"/>
                    <a:cs typeface="Arial"/>
                  </a:rPr>
                  <a:t>X</a:t>
                </a:r>
                <a:r>
                  <a:rPr lang="en-US" sz="1000" i="1" spc="-165" dirty="0">
                    <a:latin typeface="Arial"/>
                    <a:cs typeface="Arial"/>
                  </a:rPr>
                  <a:t> </a:t>
                </a:r>
                <a:r>
                  <a:rPr lang="en-US" sz="1000" spc="25" dirty="0">
                    <a:latin typeface="Lucida Sans Unicode"/>
                    <a:cs typeface="Lucida Sans Unicode"/>
                  </a:rPr>
                  <a:t>)</a:t>
                </a:r>
                <a:r>
                  <a:rPr lang="en-US" sz="1000" spc="25" dirty="0">
                    <a:latin typeface="Arial"/>
                    <a:cs typeface="Arial"/>
                  </a:rPr>
                  <a:t>.</a:t>
                </a:r>
                <a:r>
                  <a:rPr lang="en-US" sz="1000" spc="75" dirty="0">
                    <a:latin typeface="Arial"/>
                    <a:cs typeface="Arial"/>
                  </a:rPr>
                  <a:t> </a:t>
                </a:r>
                <a:r>
                  <a:rPr lang="en-US" sz="1000" spc="-20" dirty="0">
                    <a:latin typeface="Arial"/>
                    <a:cs typeface="Arial"/>
                  </a:rPr>
                  <a:t>We</a:t>
                </a:r>
                <a:r>
                  <a:rPr lang="en-US" sz="1000" spc="-5" dirty="0">
                    <a:latin typeface="Arial"/>
                    <a:cs typeface="Arial"/>
                  </a:rPr>
                  <a:t> can </a:t>
                </a:r>
                <a:r>
                  <a:rPr lang="en-US" sz="1000" spc="-10" dirty="0">
                    <a:latin typeface="Arial"/>
                    <a:cs typeface="Arial"/>
                  </a:rPr>
                  <a:t>thus</a:t>
                </a:r>
                <a:r>
                  <a:rPr lang="en-US" sz="1000" dirty="0">
                    <a:latin typeface="Arial"/>
                    <a:cs typeface="Arial"/>
                  </a:rPr>
                  <a:t> </a:t>
                </a:r>
                <a:r>
                  <a:rPr lang="en-US" sz="1000" spc="-15" dirty="0">
                    <a:latin typeface="Arial"/>
                    <a:cs typeface="Arial"/>
                  </a:rPr>
                  <a:t>avoid</a:t>
                </a:r>
                <a:r>
                  <a:rPr lang="en-US" sz="1000" spc="0" dirty="0">
                    <a:latin typeface="Arial"/>
                    <a:cs typeface="Arial"/>
                  </a:rPr>
                  <a:t> </a:t>
                </a:r>
                <a:r>
                  <a:rPr lang="en-US" sz="1000" spc="-10" dirty="0">
                    <a:latin typeface="Arial"/>
                    <a:cs typeface="Arial"/>
                  </a:rPr>
                  <a:t>checking</a:t>
                </a:r>
                <a:r>
                  <a:rPr lang="en-US" sz="1000" spc="-5" dirty="0">
                    <a:latin typeface="Arial"/>
                    <a:cs typeface="Arial"/>
                  </a:rPr>
                  <a:t> subsets</a:t>
                </a:r>
                <a:r>
                  <a:rPr lang="en-US" sz="1000" spc="-10" dirty="0">
                    <a:latin typeface="Arial"/>
                    <a:cs typeface="Arial"/>
                  </a:rPr>
                  <a:t> </a:t>
                </a:r>
                <a:r>
                  <a:rPr lang="en-US" sz="1000" spc="-5" dirty="0">
                    <a:latin typeface="Arial"/>
                    <a:cs typeface="Arial"/>
                  </a:rPr>
                  <a:t>of </a:t>
                </a:r>
                <a:r>
                  <a:rPr lang="en-US" sz="1000" i="1" spc="-5" dirty="0">
                    <a:latin typeface="Arial"/>
                    <a:cs typeface="Arial"/>
                  </a:rPr>
                  <a:t>X</a:t>
                </a:r>
                <a:r>
                  <a:rPr lang="en-US" sz="1000" i="1" spc="-165" dirty="0">
                    <a:latin typeface="Arial"/>
                    <a:cs typeface="Arial"/>
                  </a:rPr>
                  <a:t> </a:t>
                </a:r>
                <a:r>
                  <a:rPr lang="en-US" sz="1000" spc="-5" dirty="0">
                    <a:latin typeface="Arial"/>
                    <a:cs typeface="Arial"/>
                  </a:rPr>
                  <a:t>.</a:t>
                </a:r>
                <a:endParaRPr sz="10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4" name="object 8">
                <a:extLst>
                  <a:ext uri="{FF2B5EF4-FFF2-40B4-BE49-F238E27FC236}">
                    <a16:creationId xmlns:a16="http://schemas.microsoft.com/office/drawing/2014/main" id="{DBB5849B-F49E-1D42-9A72-5FE51A67A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8" y="1088928"/>
                <a:ext cx="4257040" cy="2176365"/>
              </a:xfrm>
              <a:prstGeom prst="rect">
                <a:avLst/>
              </a:prstGeom>
              <a:blipFill>
                <a:blip r:embed="rId6"/>
                <a:stretch>
                  <a:fillRect l="-1488" b="-11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02" y="46276"/>
            <a:ext cx="27927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Association Rule Mining</a:t>
            </a:r>
            <a:r>
              <a:rPr dirty="0"/>
              <a:t> </a:t>
            </a:r>
            <a:r>
              <a:rPr spc="10" dirty="0"/>
              <a:t>Algorithm</a:t>
            </a:r>
          </a:p>
        </p:txBody>
      </p:sp>
      <p:sp>
        <p:nvSpPr>
          <p:cNvPr id="8" name="object 8"/>
          <p:cNvSpPr/>
          <p:nvPr/>
        </p:nvSpPr>
        <p:spPr>
          <a:xfrm>
            <a:off x="-152" y="3348761"/>
            <a:ext cx="4608093" cy="108204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</a:pPr>
            <a:r>
              <a:rPr spc="-5" dirty="0"/>
              <a:t>Zaki &amp; Meira </a:t>
            </a:r>
            <a:r>
              <a:rPr spc="-10" dirty="0"/>
              <a:t>Jr. </a:t>
            </a:r>
            <a:r>
              <a:rPr spc="-5" dirty="0"/>
              <a:t>(RPI and</a:t>
            </a:r>
            <a:r>
              <a:rPr spc="-35" dirty="0"/>
              <a:t> </a:t>
            </a:r>
            <a:r>
              <a:rPr spc="-5" dirty="0"/>
              <a:t>UFMG)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</a:pPr>
            <a:r>
              <a:rPr spc="-5" dirty="0"/>
              <a:t>Data Mining and</a:t>
            </a:r>
            <a:r>
              <a:rPr spc="-55" dirty="0"/>
              <a:t> </a:t>
            </a:r>
            <a:r>
              <a:rPr spc="-5" dirty="0"/>
              <a:t>Analysis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  <a:tabLst>
                <a:tab pos="883919" algn="l"/>
              </a:tabLst>
            </a:pPr>
            <a:r>
              <a:rPr spc="-5" dirty="0"/>
              <a:t>Chapter 8:</a:t>
            </a:r>
            <a:r>
              <a:rPr spc="50" dirty="0"/>
              <a:t> </a:t>
            </a:r>
            <a:r>
              <a:rPr spc="-5" dirty="0"/>
              <a:t>Itemset</a:t>
            </a:r>
            <a:r>
              <a:rPr spc="-25" dirty="0"/>
              <a:t> </a:t>
            </a:r>
            <a:r>
              <a:rPr spc="-5" dirty="0"/>
              <a:t>Mining	</a:t>
            </a:r>
            <a:fld id="{81D60167-4931-47E6-BA6A-407CBD079E47}" type="slidenum">
              <a:rPr spc="-5" dirty="0"/>
              <a:t>49</a:t>
            </a:fld>
            <a:r>
              <a:rPr spc="-5" dirty="0"/>
              <a:t> /</a:t>
            </a:r>
            <a:r>
              <a:rPr spc="-60" dirty="0"/>
              <a:t> </a:t>
            </a:r>
            <a:r>
              <a:rPr spc="-5" dirty="0"/>
              <a:t>32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" y="420672"/>
            <a:ext cx="3829302" cy="801165"/>
          </a:xfrm>
          <a:prstGeom prst="rect">
            <a:avLst/>
          </a:prstGeom>
        </p:spPr>
      </p:pic>
      <p:sp>
        <p:nvSpPr>
          <p:cNvPr id="13" name="object 5"/>
          <p:cNvSpPr/>
          <p:nvPr/>
        </p:nvSpPr>
        <p:spPr>
          <a:xfrm>
            <a:off x="3676650" y="739775"/>
            <a:ext cx="838200" cy="1104900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xmlns="" id="{62A48430-1882-3941-8123-B364C9B9E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628790"/>
              </p:ext>
            </p:extLst>
          </p:nvPr>
        </p:nvGraphicFramePr>
        <p:xfrm>
          <a:off x="3478733" y="826998"/>
          <a:ext cx="953135" cy="991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">
                  <a:extLst>
                    <a:ext uri="{9D8B030D-6E8A-4147-A177-3AD203B41FA5}">
                      <a16:colId xmlns:a16="http://schemas.microsoft.com/office/drawing/2014/main" xmlns="" val="3704383782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xmlns="" val="2384654586"/>
                    </a:ext>
                  </a:extLst>
                </a:gridCol>
              </a:tblGrid>
              <a:tr h="111125">
                <a:tc>
                  <a:txBody>
                    <a:bodyPr/>
                    <a:lstStyle/>
                    <a:p>
                      <a:pPr marR="95885" algn="r">
                        <a:lnSpc>
                          <a:spcPts val="595"/>
                        </a:lnSpc>
                      </a:pPr>
                      <a:r>
                        <a:rPr sz="1000" i="1" dirty="0">
                          <a:latin typeface="Arial"/>
                          <a:cs typeface="Arial"/>
                        </a:rPr>
                        <a:t>t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595"/>
                        </a:lnSpc>
                      </a:pPr>
                      <a:r>
                        <a:rPr sz="1000" b="1" spc="4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40" dirty="0">
                          <a:latin typeface="Lucida Sans Unicode"/>
                          <a:cs typeface="Lucida Sans Unicode"/>
                        </a:rPr>
                        <a:t>(</a:t>
                      </a:r>
                      <a:r>
                        <a:rPr sz="1000" i="1" spc="4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40" dirty="0">
                          <a:latin typeface="Lucida Sans Unicode"/>
                          <a:cs typeface="Lucida Sans Unicode"/>
                        </a:rPr>
                        <a:t>)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824453106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marR="72390" algn="r">
                        <a:lnSpc>
                          <a:spcPts val="95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950"/>
                        </a:lnSpc>
                      </a:pPr>
                      <a:r>
                        <a:rPr sz="1000" i="1" spc="-5" dirty="0">
                          <a:latin typeface="Arial"/>
                          <a:cs typeface="Arial"/>
                        </a:rPr>
                        <a:t>AB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DE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452123721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marR="72390" algn="r">
                        <a:lnSpc>
                          <a:spcPts val="1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000"/>
                        </a:lnSpc>
                      </a:pPr>
                      <a:r>
                        <a:rPr sz="1000" i="1" spc="-5" dirty="0">
                          <a:latin typeface="Arial"/>
                          <a:cs typeface="Arial"/>
                        </a:rPr>
                        <a:t>BCE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49448674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marR="72390" algn="r">
                        <a:lnSpc>
                          <a:spcPts val="104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045"/>
                        </a:lnSpc>
                      </a:pPr>
                      <a:r>
                        <a:rPr sz="1000" i="1" spc="-5" dirty="0">
                          <a:latin typeface="Arial"/>
                          <a:cs typeface="Arial"/>
                        </a:rPr>
                        <a:t>AB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DE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4006142513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marR="72390" algn="r">
                        <a:lnSpc>
                          <a:spcPts val="109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090"/>
                        </a:lnSpc>
                      </a:pPr>
                      <a:r>
                        <a:rPr sz="1000" i="1" spc="-5" dirty="0">
                          <a:latin typeface="Arial"/>
                          <a:cs typeface="Arial"/>
                        </a:rPr>
                        <a:t>AB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CE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22040273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marR="72390" algn="r">
                        <a:lnSpc>
                          <a:spcPts val="107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endParaRPr lang="en-US" altLang="zh-TW" sz="1000" dirty="0">
                        <a:latin typeface="Arial"/>
                        <a:cs typeface="Arial"/>
                      </a:endParaRPr>
                    </a:p>
                    <a:p>
                      <a:pPr marR="72390" algn="r">
                        <a:lnSpc>
                          <a:spcPts val="1075"/>
                        </a:lnSpc>
                      </a:pPr>
                      <a:r>
                        <a:rPr lang="en-US" altLang="zh-TW" sz="1000" dirty="0">
                          <a:latin typeface="Arial"/>
                          <a:cs typeface="Arial"/>
                        </a:rPr>
                        <a:t>6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1075"/>
                        </a:lnSpc>
                      </a:pPr>
                      <a:r>
                        <a:rPr sz="1000" i="1" spc="-5" dirty="0">
                          <a:latin typeface="Arial"/>
                          <a:cs typeface="Arial"/>
                        </a:rPr>
                        <a:t>AB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CDE</a:t>
                      </a:r>
                      <a:endParaRPr lang="en-US" altLang="zh-TW" sz="1000" i="1" dirty="0">
                        <a:latin typeface="Arial"/>
                        <a:cs typeface="Arial"/>
                      </a:endParaRPr>
                    </a:p>
                    <a:p>
                      <a:pPr marR="26670" algn="ctr">
                        <a:lnSpc>
                          <a:spcPts val="1075"/>
                        </a:lnSpc>
                      </a:pPr>
                      <a:r>
                        <a:rPr lang="en-US" sz="1000" i="1" dirty="0">
                          <a:latin typeface="Arial"/>
                          <a:cs typeface="Arial"/>
                        </a:rPr>
                        <a:t>BCD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60587022"/>
                  </a:ext>
                </a:extLst>
              </a:tr>
            </a:tbl>
          </a:graphicData>
        </a:graphic>
      </p:graphicFrame>
      <p:pic>
        <p:nvPicPr>
          <p:cNvPr id="15" name="圖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" y="1349375"/>
            <a:ext cx="3593668" cy="175887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6650" y="2576124"/>
            <a:ext cx="893189" cy="678251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83917724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" y="385604"/>
            <a:ext cx="2393276" cy="1909017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6351" y="556529"/>
            <a:ext cx="2144699" cy="178344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1376" y="2339976"/>
            <a:ext cx="2159674" cy="6417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-22225"/>
            <a:ext cx="4438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PageRank</a:t>
            </a:r>
            <a:endParaRPr lang="zh-TW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54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02" y="46276"/>
            <a:ext cx="27927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Association Rule Mining</a:t>
            </a:r>
            <a:r>
              <a:rPr dirty="0"/>
              <a:t> </a:t>
            </a:r>
            <a:r>
              <a:rPr spc="1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805553" y="1679574"/>
            <a:ext cx="6096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object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149846"/>
                  </p:ext>
                </p:extLst>
              </p:nvPr>
            </p:nvGraphicFramePr>
            <p:xfrm>
              <a:off x="171450" y="473710"/>
              <a:ext cx="3402602" cy="194246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250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3220099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1397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70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34290">
                            <a:lnSpc>
                              <a:spcPts val="969"/>
                            </a:lnSpc>
                          </a:pPr>
                          <a:r>
                            <a:rPr sz="1000" b="1" spc="25" dirty="0"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sz="800" b="1" spc="25" dirty="0">
                              <a:latin typeface="Arial"/>
                              <a:cs typeface="Arial"/>
                            </a:rPr>
                            <a:t>SSOCIATION</a:t>
                          </a:r>
                          <a:r>
                            <a:rPr sz="1000" b="1" spc="25" dirty="0">
                              <a:latin typeface="Arial"/>
                              <a:cs typeface="Arial"/>
                            </a:rPr>
                            <a:t>R</a:t>
                          </a:r>
                          <a:r>
                            <a:rPr sz="800" b="1" spc="25" dirty="0">
                              <a:latin typeface="Arial"/>
                              <a:cs typeface="Arial"/>
                            </a:rPr>
                            <a:t>ULES </a:t>
                          </a:r>
                          <a:r>
                            <a:rPr sz="1000" b="1" spc="80" dirty="0">
                              <a:latin typeface="Arial"/>
                              <a:cs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000" i="1" spc="8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ucida Sans Unicode"/>
                                </a:rPr>
                                <m:t>ℱ</m:t>
                              </m:r>
                            </m:oMath>
                          </a14:m>
                          <a:r>
                            <a:rPr sz="1000" b="1" spc="80" dirty="0">
                              <a:latin typeface="Arial"/>
                              <a:cs typeface="Arial"/>
                            </a:rPr>
                            <a:t>, </a:t>
                          </a:r>
                          <a:r>
                            <a:rPr sz="1000" i="1" spc="-10" dirty="0">
                              <a:latin typeface="Arial"/>
                              <a:cs typeface="Arial"/>
                            </a:rPr>
                            <a:t>minconf</a:t>
                          </a:r>
                          <a:r>
                            <a:rPr sz="1000" i="1" spc="-16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000" b="1" spc="-5" dirty="0"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sz="1000" spc="-5" dirty="0">
                              <a:latin typeface="Arial"/>
                              <a:cs typeface="Arial"/>
                            </a:rPr>
                            <a:t>:</a:t>
                          </a:r>
                          <a:endParaRPr sz="10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146685">
                    <a:tc>
                      <a:txBody>
                        <a:bodyPr/>
                        <a:lstStyle/>
                        <a:p>
                          <a:pPr marR="24130" algn="r">
                            <a:lnSpc>
                              <a:spcPct val="100000"/>
                            </a:lnSpc>
                            <a:spcBef>
                              <a:spcPts val="155"/>
                            </a:spcBef>
                          </a:pPr>
                          <a:r>
                            <a:rPr sz="700" b="1" dirty="0">
                              <a:latin typeface="Arial"/>
                              <a:cs typeface="Arial"/>
                            </a:rPr>
                            <a:t>1</a:t>
                          </a:r>
                          <a:endParaRPr sz="7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19685" marB="0"/>
                    </a:tc>
                    <a:tc>
                      <a:txBody>
                        <a:bodyPr/>
                        <a:lstStyle/>
                        <a:p>
                          <a:pPr marL="31750">
                            <a:lnSpc>
                              <a:spcPts val="1055"/>
                            </a:lnSpc>
                          </a:pPr>
                          <a:r>
                            <a:rPr sz="1000" b="1" spc="-10" dirty="0">
                              <a:latin typeface="Arial"/>
                              <a:cs typeface="Arial"/>
                            </a:rPr>
                            <a:t>foreach </a:t>
                          </a:r>
                          <a:r>
                            <a:rPr sz="1000" i="1" spc="-5" dirty="0">
                              <a:latin typeface="Arial"/>
                              <a:cs typeface="Arial"/>
                            </a:rPr>
                            <a:t>Z </a:t>
                          </a:r>
                          <a:r>
                            <a:rPr sz="1000" spc="-135" dirty="0">
                              <a:latin typeface="Lucida Sans Unicode"/>
                              <a:cs typeface="Lucida Sans Unicode"/>
                            </a:rPr>
                            <a:t>∈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000" i="1" spc="125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ucida Sans Unicode"/>
                                </a:rPr>
                                <m:t>ℱ</m:t>
                              </m:r>
                            </m:oMath>
                          </a14:m>
                          <a:r>
                            <a:rPr sz="1000" i="1" spc="125" dirty="0">
                              <a:latin typeface="Arial"/>
                              <a:cs typeface="Arial"/>
                            </a:rPr>
                            <a:t>, </a:t>
                          </a:r>
                          <a:r>
                            <a:rPr sz="1000" i="1" spc="-5" dirty="0">
                              <a:latin typeface="Arial"/>
                              <a:cs typeface="Arial"/>
                            </a:rPr>
                            <a:t>such </a:t>
                          </a:r>
                          <a:r>
                            <a:rPr sz="1000" i="1" spc="-10" dirty="0">
                              <a:latin typeface="Arial"/>
                              <a:cs typeface="Arial"/>
                            </a:rPr>
                            <a:t>that </a:t>
                          </a:r>
                          <a:r>
                            <a:rPr sz="1000" spc="-50" dirty="0">
                              <a:latin typeface="Lucida Sans Unicode"/>
                              <a:cs typeface="Lucida Sans Unicode"/>
                            </a:rPr>
                            <a:t>|</a:t>
                          </a:r>
                          <a:r>
                            <a:rPr sz="1000" i="1" spc="-50" dirty="0">
                              <a:latin typeface="Arial"/>
                              <a:cs typeface="Arial"/>
                            </a:rPr>
                            <a:t>Z </a:t>
                          </a:r>
                          <a:r>
                            <a:rPr sz="1000" spc="-100" dirty="0">
                              <a:latin typeface="Lucida Sans Unicode"/>
                              <a:cs typeface="Lucida Sans Unicode"/>
                            </a:rPr>
                            <a:t>| </a:t>
                          </a:r>
                          <a:r>
                            <a:rPr sz="1000" spc="-25" dirty="0">
                              <a:latin typeface="Lucida Sans Unicode"/>
                              <a:cs typeface="Lucida Sans Unicode"/>
                            </a:rPr>
                            <a:t>≥ </a:t>
                          </a:r>
                          <a:r>
                            <a:rPr sz="1000" spc="-5" dirty="0">
                              <a:latin typeface="Arial"/>
                              <a:cs typeface="Arial"/>
                            </a:rPr>
                            <a:t>2</a:t>
                          </a:r>
                          <a:r>
                            <a:rPr sz="1000" spc="3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000" b="1" spc="-5" dirty="0">
                              <a:latin typeface="Arial"/>
                              <a:cs typeface="Arial"/>
                            </a:rPr>
                            <a:t>do</a:t>
                          </a:r>
                          <a:endParaRPr sz="10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163195">
                    <a:tc>
                      <a:txBody>
                        <a:bodyPr/>
                        <a:lstStyle/>
                        <a:p>
                          <a:pPr marR="24130" algn="r">
                            <a:lnSpc>
                              <a:spcPct val="100000"/>
                            </a:lnSpc>
                            <a:spcBef>
                              <a:spcPts val="209"/>
                            </a:spcBef>
                          </a:pPr>
                          <a:r>
                            <a:rPr sz="700" b="1" dirty="0">
                              <a:latin typeface="Arial"/>
                              <a:cs typeface="Arial"/>
                            </a:rPr>
                            <a:t>2</a:t>
                          </a:r>
                          <a:endParaRPr sz="7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26669" marB="0"/>
                    </a:tc>
                    <a:tc>
                      <a:txBody>
                        <a:bodyPr/>
                        <a:lstStyle/>
                        <a:p>
                          <a:pPr marL="226695">
                            <a:lnSpc>
                              <a:spcPts val="111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000" i="1" spc="100" dirty="0" smtClean="0">
                                    <a:latin typeface="Cambria Math" panose="02040503050406030204" pitchFamily="18" charset="0"/>
                                    <a:cs typeface="Lucida Sans Unicode"/>
                                  </a:rPr>
                                  <m:t>𝒜</m:t>
                                </m:r>
                                <m:r>
                                  <a:rPr lang="zh-TW" altLang="en-US" sz="1000" i="1" spc="100" dirty="0" smtClean="0">
                                    <a:latin typeface="Cambria Math" panose="02040503050406030204" pitchFamily="18" charset="0"/>
                                    <a:cs typeface="Lucida Sans Unicode"/>
                                  </a:rPr>
                                  <m:t>←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sz="1000" i="1" spc="100" dirty="0" smtClean="0">
                                        <a:latin typeface="Cambria Math" panose="02040503050406030204" pitchFamily="18" charset="0"/>
                                        <a:cs typeface="Lucida Sans Unicode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000" b="0" i="1" spc="100" dirty="0" smtClean="0">
                                        <a:latin typeface="Cambria Math" panose="02040503050406030204" pitchFamily="18" charset="0"/>
                                        <a:cs typeface="Lucida Sans Unicode"/>
                                      </a:rPr>
                                      <m:t>𝑋</m:t>
                                    </m:r>
                                    <m:r>
                                      <a:rPr lang="en-US" altLang="zh-TW" sz="1000" b="0" i="1" spc="100" dirty="0" smtClean="0">
                                        <a:latin typeface="Cambria Math" panose="02040503050406030204" pitchFamily="18" charset="0"/>
                                        <a:cs typeface="Lucida Sans Unicode"/>
                                      </a:rPr>
                                      <m:t>|</m:t>
                                    </m:r>
                                    <m:r>
                                      <a:rPr lang="en-US" altLang="zh-TW" sz="1000" b="0" i="1" spc="100" dirty="0" smtClean="0">
                                        <a:latin typeface="Cambria Math" panose="02040503050406030204" pitchFamily="18" charset="0"/>
                                        <a:cs typeface="Lucida Sans Unicode"/>
                                      </a:rPr>
                                      <m:t>𝑋</m:t>
                                    </m:r>
                                    <m:r>
                                      <a:rPr lang="en-US" altLang="zh-TW" sz="1000" b="0" i="1" spc="10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Lucida Sans Unicode"/>
                                      </a:rPr>
                                      <m:t>⊂</m:t>
                                    </m:r>
                                    <m:r>
                                      <a:rPr lang="en-US" altLang="zh-TW" sz="1000" b="0" i="1" spc="10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Lucida Sans Unicode"/>
                                      </a:rPr>
                                      <m:t>𝑍</m:t>
                                    </m:r>
                                    <m:r>
                                      <a:rPr lang="en-US" altLang="zh-TW" sz="1000" b="0" i="1" spc="10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Lucida Sans Unicode"/>
                                      </a:rPr>
                                      <m:t>,</m:t>
                                    </m:r>
                                    <m:r>
                                      <a:rPr lang="en-US" altLang="zh-TW" sz="1000" b="0" i="1" spc="10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Lucida Sans Unicode"/>
                                      </a:rPr>
                                      <m:t>𝑋</m:t>
                                    </m:r>
                                    <m:r>
                                      <a:rPr lang="en-US" altLang="zh-TW" sz="1000" b="0" i="1" spc="10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Lucida Sans Unicode"/>
                                      </a:rPr>
                                      <m:t>≠</m:t>
                                    </m:r>
                                    <m:r>
                                      <a:rPr lang="en-US" altLang="zh-TW" sz="1000" b="0" i="1" spc="10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Lucida Sans Unicode"/>
                                      </a:rPr>
                                      <m:t>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sz="1500" baseline="44444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145415">
                    <a:tc>
                      <a:txBody>
                        <a:bodyPr/>
                        <a:lstStyle/>
                        <a:p>
                          <a:pPr marR="24130" algn="r">
                            <a:lnSpc>
                              <a:spcPct val="100000"/>
                            </a:lnSpc>
                            <a:spcBef>
                              <a:spcPts val="110"/>
                            </a:spcBef>
                          </a:pPr>
                          <a:r>
                            <a:rPr sz="700" b="1" dirty="0">
                              <a:latin typeface="Arial"/>
                              <a:cs typeface="Arial"/>
                            </a:rPr>
                            <a:t>3</a:t>
                          </a:r>
                          <a:endParaRPr sz="7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13970" marB="0"/>
                    </a:tc>
                    <a:tc>
                      <a:txBody>
                        <a:bodyPr/>
                        <a:lstStyle/>
                        <a:p>
                          <a:pPr marL="226695">
                            <a:lnSpc>
                              <a:spcPts val="1010"/>
                            </a:lnSpc>
                          </a:pPr>
                          <a:r>
                            <a:rPr lang="en-US" sz="1000" b="1" spc="-5" dirty="0">
                              <a:latin typeface="Arial"/>
                              <a:cs typeface="Arial"/>
                            </a:rPr>
                            <a:t>while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000" i="1" spc="100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  <m:t>𝒜</m:t>
                              </m:r>
                              <m:r>
                                <a:rPr lang="en-US" altLang="zh-TW" sz="1000" i="1" spc="100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  <m:t>≠</m:t>
                              </m:r>
                              <m:r>
                                <a:rPr lang="en-US" altLang="zh-TW" sz="1000" i="1" spc="100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  <m:t>𝜙</m:t>
                              </m:r>
                            </m:oMath>
                          </a14:m>
                          <a:r>
                            <a:rPr lang="en-US" sz="1000" b="1" spc="-5" dirty="0">
                              <a:latin typeface="Arial"/>
                              <a:cs typeface="Arial"/>
                            </a:rPr>
                            <a:t> do</a:t>
                          </a:r>
                          <a:endParaRPr sz="10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150495">
                    <a:tc>
                      <a:txBody>
                        <a:bodyPr/>
                        <a:lstStyle/>
                        <a:p>
                          <a:pPr marR="24130" algn="r">
                            <a:lnSpc>
                              <a:spcPct val="100000"/>
                            </a:lnSpc>
                            <a:spcBef>
                              <a:spcPts val="160"/>
                            </a:spcBef>
                          </a:pPr>
                          <a:r>
                            <a:rPr sz="700" b="1" dirty="0">
                              <a:latin typeface="Arial"/>
                              <a:cs typeface="Arial"/>
                            </a:rPr>
                            <a:t>4</a:t>
                          </a:r>
                          <a:endParaRPr sz="7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20320" marB="0"/>
                    </a:tc>
                    <a:tc>
                      <a:txBody>
                        <a:bodyPr/>
                        <a:lstStyle/>
                        <a:p>
                          <a:pPr marL="421640">
                            <a:lnSpc>
                              <a:spcPts val="1060"/>
                            </a:lnSpc>
                          </a:pPr>
                          <a:r>
                            <a:rPr sz="1000" i="1" spc="-5" dirty="0">
                              <a:latin typeface="Arial"/>
                              <a:cs typeface="Arial"/>
                            </a:rPr>
                            <a:t>X </a:t>
                          </a:r>
                          <a:r>
                            <a:rPr sz="1000" spc="50" dirty="0">
                              <a:latin typeface="Lucida Sans Unicode"/>
                              <a:cs typeface="Lucida Sans Unicode"/>
                            </a:rPr>
                            <a:t>← </a:t>
                          </a:r>
                          <a:r>
                            <a:rPr sz="1000" spc="-10" dirty="0">
                              <a:latin typeface="Arial"/>
                              <a:cs typeface="Arial"/>
                            </a:rPr>
                            <a:t>maximal element in</a:t>
                          </a:r>
                          <a:r>
                            <a:rPr sz="1000" spc="50" dirty="0">
                              <a:latin typeface="Arial"/>
                              <a:cs typeface="Arial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000" i="1" spc="100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  <m:t>𝒜</m:t>
                              </m:r>
                            </m:oMath>
                          </a14:m>
                          <a:endParaRPr sz="1000" dirty="0">
                            <a:latin typeface="Lucida Sans Unicode"/>
                            <a:cs typeface="Lucida Sans Unicode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151765">
                    <a:tc>
                      <a:txBody>
                        <a:bodyPr/>
                        <a:lstStyle/>
                        <a:p>
                          <a:pPr marR="24130" algn="r">
                            <a:lnSpc>
                              <a:spcPct val="100000"/>
                            </a:lnSpc>
                            <a:spcBef>
                              <a:spcPts val="160"/>
                            </a:spcBef>
                          </a:pPr>
                          <a:r>
                            <a:rPr sz="700" b="1" dirty="0">
                              <a:latin typeface="Arial"/>
                              <a:cs typeface="Arial"/>
                            </a:rPr>
                            <a:t>5</a:t>
                          </a:r>
                          <a:endParaRPr sz="7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20320" marB="0"/>
                    </a:tc>
                    <a:tc>
                      <a:txBody>
                        <a:bodyPr/>
                        <a:lstStyle/>
                        <a:p>
                          <a:pPr marL="421640">
                            <a:lnSpc>
                              <a:spcPts val="106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sz="1000" i="1" spc="100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  <m:t>𝒜</m:t>
                              </m:r>
                            </m:oMath>
                          </a14:m>
                          <a:r>
                            <a:rPr lang="en-US" sz="1000" spc="-50" dirty="0">
                              <a:latin typeface="Lucida Sans Unicode"/>
                              <a:cs typeface="Lucida Sans Unicode"/>
                            </a:rPr>
                            <a:t> </a:t>
                          </a:r>
                          <a:r>
                            <a:rPr lang="en-US" sz="1000" spc="50" dirty="0">
                              <a:latin typeface="Lucida Sans Unicode"/>
                              <a:cs typeface="Lucida Sans Unicode"/>
                            </a:rPr>
                            <a:t>←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000" i="1" spc="100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  <m:t>𝒜</m:t>
                              </m:r>
                            </m:oMath>
                          </a14:m>
                          <a:r>
                            <a:rPr lang="en-US" sz="1000" spc="-30" dirty="0">
                              <a:latin typeface="Lucida Sans Unicode"/>
                              <a:cs typeface="Lucida Sans Unicode"/>
                            </a:rPr>
                            <a:t>\</a:t>
                          </a:r>
                          <a:r>
                            <a:rPr lang="en-US" sz="1000" spc="-100" dirty="0">
                              <a:latin typeface="Lucida Sans Unicode"/>
                              <a:cs typeface="Lucida Sans Unicode"/>
                            </a:rPr>
                            <a:t> </a:t>
                          </a:r>
                          <a:r>
                            <a:rPr lang="en-US" sz="1000" i="1" spc="-5" dirty="0"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en-US" sz="1000" i="1" spc="-17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000" spc="-5" dirty="0">
                              <a:latin typeface="Courier New"/>
                              <a:cs typeface="Courier New"/>
                            </a:rPr>
                            <a:t>//</a:t>
                          </a:r>
                          <a:r>
                            <a:rPr lang="en-US" sz="1000" spc="-10" dirty="0">
                              <a:latin typeface="Courier New"/>
                              <a:cs typeface="Courier New"/>
                            </a:rPr>
                            <a:t> </a:t>
                          </a:r>
                          <a:r>
                            <a:rPr lang="en-US" sz="1000" spc="-5" dirty="0">
                              <a:latin typeface="Courier New"/>
                              <a:cs typeface="Courier New"/>
                            </a:rPr>
                            <a:t>remove</a:t>
                          </a:r>
                          <a:r>
                            <a:rPr lang="en-US" sz="1000" spc="-20" dirty="0">
                              <a:latin typeface="Courier New"/>
                              <a:cs typeface="Courier New"/>
                            </a:rPr>
                            <a:t> </a:t>
                          </a:r>
                          <a:r>
                            <a:rPr lang="en-US" sz="1000" i="1" spc="-5" dirty="0"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en-US" sz="1000" i="1" spc="15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000" spc="-5" dirty="0">
                              <a:latin typeface="Courier New"/>
                              <a:cs typeface="Courier New"/>
                            </a:rPr>
                            <a:t>from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000" i="1" spc="100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  <m:t>𝒜</m:t>
                              </m:r>
                            </m:oMath>
                          </a14:m>
                          <a:endParaRPr sz="1000" dirty="0">
                            <a:latin typeface="Lucida Sans Unicode"/>
                            <a:cs typeface="Lucida Sans Unicode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marR="24130" algn="r">
                            <a:lnSpc>
                              <a:spcPct val="100000"/>
                            </a:lnSpc>
                            <a:spcBef>
                              <a:spcPts val="160"/>
                            </a:spcBef>
                          </a:pPr>
                          <a:r>
                            <a:rPr sz="700" b="1" dirty="0">
                              <a:latin typeface="Arial"/>
                              <a:cs typeface="Arial"/>
                            </a:rPr>
                            <a:t>6</a:t>
                          </a:r>
                          <a:endParaRPr sz="7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20320" marB="0"/>
                    </a:tc>
                    <a:tc>
                      <a:txBody>
                        <a:bodyPr/>
                        <a:lstStyle/>
                        <a:p>
                          <a:pPr marL="421640">
                            <a:lnSpc>
                              <a:spcPts val="1060"/>
                            </a:lnSpc>
                          </a:pPr>
                          <a:r>
                            <a:rPr sz="1000" i="1" spc="-5" dirty="0">
                              <a:latin typeface="Arial"/>
                              <a:cs typeface="Arial"/>
                            </a:rPr>
                            <a:t>c</a:t>
                          </a:r>
                          <a:r>
                            <a:rPr sz="1000" i="1" spc="4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000" spc="50" dirty="0">
                              <a:latin typeface="Lucida Sans Unicode"/>
                              <a:cs typeface="Lucida Sans Unicode"/>
                            </a:rPr>
                            <a:t>←</a:t>
                          </a:r>
                          <a:r>
                            <a:rPr sz="1000" spc="-50" dirty="0">
                              <a:latin typeface="Lucida Sans Unicode"/>
                              <a:cs typeface="Lucida Sans Unicode"/>
                            </a:rPr>
                            <a:t> </a:t>
                          </a:r>
                          <a:r>
                            <a:rPr sz="1000" i="1" spc="5" dirty="0">
                              <a:latin typeface="Arial"/>
                              <a:cs typeface="Arial"/>
                            </a:rPr>
                            <a:t>sup</a:t>
                          </a:r>
                          <a:r>
                            <a:rPr sz="1000" spc="5" dirty="0">
                              <a:latin typeface="Lucida Sans Unicode"/>
                              <a:cs typeface="Lucida Sans Unicode"/>
                            </a:rPr>
                            <a:t>(</a:t>
                          </a:r>
                          <a:r>
                            <a:rPr sz="1000" i="1" spc="5" dirty="0">
                              <a:latin typeface="Arial"/>
                              <a:cs typeface="Arial"/>
                            </a:rPr>
                            <a:t>Z</a:t>
                          </a:r>
                          <a:r>
                            <a:rPr sz="1000" i="1" spc="-15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000" spc="5" dirty="0">
                              <a:latin typeface="Lucida Sans Unicode"/>
                              <a:cs typeface="Lucida Sans Unicode"/>
                            </a:rPr>
                            <a:t>)/</a:t>
                          </a:r>
                          <a:r>
                            <a:rPr sz="1000" i="1" spc="5" dirty="0">
                              <a:latin typeface="Arial"/>
                              <a:cs typeface="Arial"/>
                            </a:rPr>
                            <a:t>sup</a:t>
                          </a:r>
                          <a:r>
                            <a:rPr sz="1000" spc="5" dirty="0">
                              <a:latin typeface="Lucida Sans Unicode"/>
                              <a:cs typeface="Lucida Sans Unicode"/>
                            </a:rPr>
                            <a:t>(</a:t>
                          </a:r>
                          <a:r>
                            <a:rPr sz="1000" i="1" spc="5" dirty="0"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sz="1000" i="1" spc="-17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000" spc="55" dirty="0">
                              <a:latin typeface="Lucida Sans Unicode"/>
                              <a:cs typeface="Lucida Sans Unicode"/>
                            </a:rPr>
                            <a:t>)</a:t>
                          </a:r>
                          <a:endParaRPr sz="1000" dirty="0">
                            <a:latin typeface="Lucida Sans Unicode"/>
                            <a:cs typeface="Lucida Sans Unicode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151130">
                    <a:tc>
                      <a:txBody>
                        <a:bodyPr/>
                        <a:lstStyle/>
                        <a:p>
                          <a:pPr marR="24130" algn="r">
                            <a:lnSpc>
                              <a:spcPct val="100000"/>
                            </a:lnSpc>
                            <a:spcBef>
                              <a:spcPts val="160"/>
                            </a:spcBef>
                          </a:pPr>
                          <a:r>
                            <a:rPr sz="700" b="1" dirty="0">
                              <a:latin typeface="Arial"/>
                              <a:cs typeface="Arial"/>
                            </a:rPr>
                            <a:t>7</a:t>
                          </a:r>
                          <a:endParaRPr sz="7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20320" marB="0"/>
                    </a:tc>
                    <a:tc>
                      <a:txBody>
                        <a:bodyPr/>
                        <a:lstStyle/>
                        <a:p>
                          <a:pPr marL="421640">
                            <a:lnSpc>
                              <a:spcPts val="1060"/>
                            </a:lnSpc>
                          </a:pPr>
                          <a:r>
                            <a:rPr sz="1000" b="1" spc="-5" dirty="0">
                              <a:latin typeface="Arial"/>
                              <a:cs typeface="Arial"/>
                            </a:rPr>
                            <a:t>if </a:t>
                          </a:r>
                          <a:r>
                            <a:rPr sz="1000" i="1" spc="-5" dirty="0">
                              <a:latin typeface="Arial"/>
                              <a:cs typeface="Arial"/>
                            </a:rPr>
                            <a:t>c </a:t>
                          </a:r>
                          <a:r>
                            <a:rPr sz="1000" spc="-25" dirty="0">
                              <a:latin typeface="Lucida Sans Unicode"/>
                              <a:cs typeface="Lucida Sans Unicode"/>
                            </a:rPr>
                            <a:t>≥ </a:t>
                          </a:r>
                          <a:r>
                            <a:rPr sz="1000" i="1" spc="-10" dirty="0">
                              <a:latin typeface="Arial"/>
                              <a:cs typeface="Arial"/>
                            </a:rPr>
                            <a:t>minconf</a:t>
                          </a:r>
                          <a:r>
                            <a:rPr sz="1000" i="1" spc="16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000" b="1" spc="-5" dirty="0">
                              <a:latin typeface="Arial"/>
                              <a:cs typeface="Arial"/>
                            </a:rPr>
                            <a:t>then</a:t>
                          </a:r>
                          <a:endParaRPr sz="10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151130">
                    <a:tc>
                      <a:txBody>
                        <a:bodyPr/>
                        <a:lstStyle/>
                        <a:p>
                          <a:pPr marR="24130" algn="r">
                            <a:lnSpc>
                              <a:spcPct val="100000"/>
                            </a:lnSpc>
                            <a:spcBef>
                              <a:spcPts val="155"/>
                            </a:spcBef>
                          </a:pPr>
                          <a:r>
                            <a:rPr sz="700" b="1" dirty="0">
                              <a:latin typeface="Arial"/>
                              <a:cs typeface="Arial"/>
                            </a:rPr>
                            <a:t>8</a:t>
                          </a:r>
                          <a:endParaRPr sz="7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19685" marB="0"/>
                    </a:tc>
                    <a:tc>
                      <a:txBody>
                        <a:bodyPr/>
                        <a:lstStyle/>
                        <a:p>
                          <a:pPr marL="616585">
                            <a:lnSpc>
                              <a:spcPts val="1055"/>
                            </a:lnSpc>
                          </a:pPr>
                          <a:r>
                            <a:rPr sz="1000" spc="-5" dirty="0">
                              <a:latin typeface="Arial"/>
                              <a:cs typeface="Arial"/>
                            </a:rPr>
                            <a:t>print </a:t>
                          </a:r>
                          <a:r>
                            <a:rPr sz="1000" i="1" spc="-5" dirty="0">
                              <a:latin typeface="Arial"/>
                              <a:cs typeface="Arial"/>
                            </a:rPr>
                            <a:t>X 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000" i="1" spc="-65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  <m:t>→</m:t>
                              </m:r>
                            </m:oMath>
                          </a14:m>
                          <a:r>
                            <a:rPr sz="1000" spc="-65" dirty="0">
                              <a:latin typeface="Lucida Sans Unicode"/>
                              <a:cs typeface="Lucida Sans Unicode"/>
                            </a:rPr>
                            <a:t> </a:t>
                          </a:r>
                          <a:r>
                            <a:rPr sz="1000" i="1" spc="-5" dirty="0">
                              <a:latin typeface="Arial"/>
                              <a:cs typeface="Arial"/>
                            </a:rPr>
                            <a:t>Y </a:t>
                          </a:r>
                          <a:r>
                            <a:rPr sz="1000" spc="-5" dirty="0">
                              <a:latin typeface="Arial"/>
                              <a:cs typeface="Arial"/>
                            </a:rPr>
                            <a:t>, </a:t>
                          </a:r>
                          <a:r>
                            <a:rPr sz="1000" i="1" spc="5" dirty="0">
                              <a:latin typeface="Arial"/>
                              <a:cs typeface="Arial"/>
                            </a:rPr>
                            <a:t>sup</a:t>
                          </a:r>
                          <a:r>
                            <a:rPr sz="1000" spc="5" dirty="0">
                              <a:latin typeface="Lucida Sans Unicode"/>
                              <a:cs typeface="Lucida Sans Unicode"/>
                            </a:rPr>
                            <a:t>(</a:t>
                          </a:r>
                          <a:r>
                            <a:rPr sz="1000" i="1" spc="5" dirty="0">
                              <a:latin typeface="Arial"/>
                              <a:cs typeface="Arial"/>
                            </a:rPr>
                            <a:t>Z </a:t>
                          </a:r>
                          <a:r>
                            <a:rPr sz="1000" spc="25" dirty="0">
                              <a:latin typeface="Lucida Sans Unicode"/>
                              <a:cs typeface="Lucida Sans Unicode"/>
                            </a:rPr>
                            <a:t>)</a:t>
                          </a:r>
                          <a:r>
                            <a:rPr sz="1000" spc="25" dirty="0">
                              <a:latin typeface="Arial"/>
                              <a:cs typeface="Arial"/>
                            </a:rPr>
                            <a:t>,</a:t>
                          </a:r>
                          <a:r>
                            <a:rPr sz="1000" spc="-16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000" i="1" spc="-5" dirty="0">
                              <a:latin typeface="Arial"/>
                              <a:cs typeface="Arial"/>
                            </a:rPr>
                            <a:t>c</a:t>
                          </a:r>
                          <a:endParaRPr sz="10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  <a:tr h="146050">
                    <a:tc>
                      <a:txBody>
                        <a:bodyPr/>
                        <a:lstStyle/>
                        <a:p>
                          <a:pPr marR="24130" algn="r">
                            <a:lnSpc>
                              <a:spcPct val="100000"/>
                            </a:lnSpc>
                            <a:spcBef>
                              <a:spcPts val="160"/>
                            </a:spcBef>
                          </a:pPr>
                          <a:r>
                            <a:rPr sz="700" b="1" dirty="0">
                              <a:latin typeface="Arial"/>
                              <a:cs typeface="Arial"/>
                            </a:rPr>
                            <a:t>9</a:t>
                          </a:r>
                          <a:endParaRPr sz="7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20320" marB="0"/>
                    </a:tc>
                    <a:tc>
                      <a:txBody>
                        <a:bodyPr/>
                        <a:lstStyle/>
                        <a:p>
                          <a:pPr marL="421640">
                            <a:lnSpc>
                              <a:spcPts val="1050"/>
                            </a:lnSpc>
                          </a:pPr>
                          <a:r>
                            <a:rPr sz="1000" b="1" spc="-10" dirty="0">
                              <a:latin typeface="Arial"/>
                              <a:cs typeface="Arial"/>
                            </a:rPr>
                            <a:t>else</a:t>
                          </a:r>
                          <a:endParaRPr sz="10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xmlns="" val="10009"/>
                      </a:ext>
                    </a:extLst>
                  </a:tr>
                  <a:tr h="299085">
                    <a:tc>
                      <a:txBody>
                        <a:bodyPr/>
                        <a:lstStyle/>
                        <a:p>
                          <a:pPr marR="24130" algn="r">
                            <a:lnSpc>
                              <a:spcPct val="100000"/>
                            </a:lnSpc>
                            <a:spcBef>
                              <a:spcPts val="204"/>
                            </a:spcBef>
                          </a:pPr>
                          <a:r>
                            <a:rPr sz="700" b="1" spc="-5" dirty="0">
                              <a:latin typeface="Arial"/>
                              <a:cs typeface="Arial"/>
                            </a:rPr>
                            <a:t>1</a:t>
                          </a:r>
                          <a:r>
                            <a:rPr sz="700" b="1" dirty="0">
                              <a:latin typeface="Arial"/>
                              <a:cs typeface="Arial"/>
                            </a:rPr>
                            <a:t>0</a:t>
                          </a:r>
                          <a:endParaRPr sz="7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26034" marB="0"/>
                    </a:tc>
                    <a:tc>
                      <a:txBody>
                        <a:bodyPr/>
                        <a:lstStyle/>
                        <a:p>
                          <a:pPr marL="616585">
                            <a:lnSpc>
                              <a:spcPts val="111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000" i="1" spc="100" dirty="0" smtClean="0">
                                    <a:latin typeface="Cambria Math" panose="02040503050406030204" pitchFamily="18" charset="0"/>
                                    <a:cs typeface="Lucida Sans Unicode"/>
                                  </a:rPr>
                                  <m:t>𝒜</m:t>
                                </m:r>
                                <m:r>
                                  <a:rPr lang="en-US" altLang="zh-TW" sz="1000" i="1" spc="100" dirty="0" smtClean="0">
                                    <a:latin typeface="Cambria Math" panose="02040503050406030204" pitchFamily="18" charset="0"/>
                                    <a:cs typeface="Lucida Sans Unicode"/>
                                  </a:rPr>
                                  <m:t>←</m:t>
                                </m:r>
                                <m:r>
                                  <a:rPr lang="en-US" altLang="zh-TW" sz="1000" i="1" spc="100" dirty="0" smtClean="0">
                                    <a:latin typeface="Cambria Math" panose="02040503050406030204" pitchFamily="18" charset="0"/>
                                    <a:cs typeface="Lucida Sans Unicode"/>
                                  </a:rPr>
                                  <m:t>𝒜</m:t>
                                </m:r>
                                <m:r>
                                  <a:rPr lang="en-US" altLang="zh-TW" sz="1000" b="0" i="1" spc="100" dirty="0" smtClean="0">
                                    <a:latin typeface="Cambria Math" panose="02040503050406030204" pitchFamily="18" charset="0"/>
                                    <a:cs typeface="Lucida Sans Unicode"/>
                                  </a:rPr>
                                  <m:t>\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sz="1000" b="0" i="1" spc="100" dirty="0" smtClean="0">
                                        <a:latin typeface="Cambria Math" panose="02040503050406030204" pitchFamily="18" charset="0"/>
                                        <a:cs typeface="Lucida Sans Unicode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000" b="0" i="1" spc="100" dirty="0" smtClean="0">
                                        <a:latin typeface="Cambria Math" panose="02040503050406030204" pitchFamily="18" charset="0"/>
                                        <a:cs typeface="Lucida Sans Unicode"/>
                                      </a:rPr>
                                      <m:t>𝑊</m:t>
                                    </m:r>
                                    <m:r>
                                      <a:rPr lang="en-US" altLang="zh-TW" sz="1000" b="0" i="1" spc="100" dirty="0" smtClean="0">
                                        <a:latin typeface="Cambria Math" panose="02040503050406030204" pitchFamily="18" charset="0"/>
                                        <a:cs typeface="Lucida Sans Unicode"/>
                                      </a:rPr>
                                      <m:t>|</m:t>
                                    </m:r>
                                    <m:r>
                                      <a:rPr lang="en-US" altLang="zh-TW" sz="1000" b="0" i="1" spc="100" dirty="0" smtClean="0">
                                        <a:latin typeface="Cambria Math" panose="02040503050406030204" pitchFamily="18" charset="0"/>
                                        <a:cs typeface="Lucida Sans Unicode"/>
                                      </a:rPr>
                                      <m:t>𝑊</m:t>
                                    </m:r>
                                    <m:r>
                                      <a:rPr lang="en-US" altLang="zh-TW" sz="1000" b="0" i="1" spc="10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Lucida Sans Unicode"/>
                                      </a:rPr>
                                      <m:t>⊂</m:t>
                                    </m:r>
                                    <m:r>
                                      <a:rPr lang="en-US" altLang="zh-TW" sz="1000" b="0" i="1" spc="10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Lucida Sans Unicode"/>
                                      </a:rPr>
                                      <m:t>𝑋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500" baseline="44444" dirty="0">
                            <a:latin typeface="Arial"/>
                            <a:cs typeface="Arial"/>
                          </a:endParaRPr>
                        </a:p>
                        <a:p>
                          <a:pPr marL="616585" marR="0" lvl="0" indent="0" defTabSz="914400" eaLnBrk="1" fontAlgn="auto" latinLnBrk="0" hangingPunct="1">
                            <a:lnSpc>
                              <a:spcPts val="115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spc="-5" dirty="0">
                              <a:latin typeface="Courier New"/>
                              <a:cs typeface="Courier New"/>
                            </a:rPr>
                            <a:t>// remove all subsets of</a:t>
                          </a:r>
                          <a:r>
                            <a:rPr lang="en-US" sz="1000" spc="-75" dirty="0">
                              <a:latin typeface="Courier New"/>
                              <a:cs typeface="Courier New"/>
                            </a:rPr>
                            <a:t> </a:t>
                          </a:r>
                          <a:r>
                            <a:rPr lang="en-US" sz="1000" i="1" spc="-5" dirty="0">
                              <a:latin typeface="Arial"/>
                              <a:cs typeface="Arial"/>
                            </a:rPr>
                            <a:t>X </a:t>
                          </a:r>
                          <a:r>
                            <a:rPr lang="en-US" altLang="zh-TW" sz="1000" spc="-5" dirty="0">
                              <a:latin typeface="Courier New"/>
                              <a:cs typeface="Courier New"/>
                            </a:rPr>
                            <a:t>from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000" i="1" spc="100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  <m:t>𝒜</m:t>
                              </m:r>
                            </m:oMath>
                          </a14:m>
                          <a:endParaRPr lang="en-US" altLang="zh-TW" sz="1000" dirty="0">
                            <a:latin typeface="Lucida Sans Unicode"/>
                            <a:cs typeface="Lucida Sans Unicode"/>
                          </a:endParaRPr>
                        </a:p>
                        <a:p>
                          <a:pPr marL="616585">
                            <a:lnSpc>
                              <a:spcPts val="1150"/>
                            </a:lnSpc>
                          </a:pPr>
                          <a:endParaRPr sz="10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xmlns="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object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149846"/>
                  </p:ext>
                </p:extLst>
              </p:nvPr>
            </p:nvGraphicFramePr>
            <p:xfrm>
              <a:off x="171450" y="473710"/>
              <a:ext cx="3402602" cy="194246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250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322009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1397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70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0" marR="0" marT="0" marB="0">
                        <a:blipFill rotWithShape="0">
                          <a:blip r:embed="rId4"/>
                          <a:stretch>
                            <a:fillRect l="-5671" t="-47826" b="-12913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146685">
                    <a:tc>
                      <a:txBody>
                        <a:bodyPr/>
                        <a:lstStyle/>
                        <a:p>
                          <a:pPr marR="24130" algn="r">
                            <a:lnSpc>
                              <a:spcPct val="100000"/>
                            </a:lnSpc>
                            <a:spcBef>
                              <a:spcPts val="155"/>
                            </a:spcBef>
                          </a:pPr>
                          <a:r>
                            <a:rPr sz="700" b="1" dirty="0">
                              <a:latin typeface="Arial"/>
                              <a:cs typeface="Arial"/>
                            </a:rPr>
                            <a:t>1</a:t>
                          </a:r>
                          <a:endParaRPr sz="7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19685" marB="0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0" marR="0" marT="0" marB="0">
                        <a:blipFill rotWithShape="0">
                          <a:blip r:embed="rId4"/>
                          <a:stretch>
                            <a:fillRect l="-5671" t="-141667" b="-113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163195">
                    <a:tc>
                      <a:txBody>
                        <a:bodyPr/>
                        <a:lstStyle/>
                        <a:p>
                          <a:pPr marR="24130" algn="r">
                            <a:lnSpc>
                              <a:spcPct val="100000"/>
                            </a:lnSpc>
                            <a:spcBef>
                              <a:spcPts val="209"/>
                            </a:spcBef>
                          </a:pPr>
                          <a:r>
                            <a:rPr sz="700" b="1" dirty="0">
                              <a:latin typeface="Arial"/>
                              <a:cs typeface="Arial"/>
                            </a:rPr>
                            <a:t>2</a:t>
                          </a:r>
                          <a:endParaRPr sz="7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26669" marB="0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0" marR="0" marT="0" marB="0">
                        <a:blipFill rotWithShape="0">
                          <a:blip r:embed="rId4"/>
                          <a:stretch>
                            <a:fillRect l="-5671" t="-214815" b="-9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145415">
                    <a:tc>
                      <a:txBody>
                        <a:bodyPr/>
                        <a:lstStyle/>
                        <a:p>
                          <a:pPr marR="24130" algn="r">
                            <a:lnSpc>
                              <a:spcPct val="100000"/>
                            </a:lnSpc>
                            <a:spcBef>
                              <a:spcPts val="110"/>
                            </a:spcBef>
                          </a:pPr>
                          <a:r>
                            <a:rPr sz="700" b="1" dirty="0">
                              <a:latin typeface="Arial"/>
                              <a:cs typeface="Arial"/>
                            </a:rPr>
                            <a:t>3</a:t>
                          </a:r>
                          <a:endParaRPr sz="7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13970" marB="0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0" marR="0" marT="0" marB="0">
                        <a:blipFill rotWithShape="0">
                          <a:blip r:embed="rId4"/>
                          <a:stretch>
                            <a:fillRect l="-5671" t="-354167" b="-9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150495">
                    <a:tc>
                      <a:txBody>
                        <a:bodyPr/>
                        <a:lstStyle/>
                        <a:p>
                          <a:pPr marR="24130" algn="r">
                            <a:lnSpc>
                              <a:spcPct val="100000"/>
                            </a:lnSpc>
                            <a:spcBef>
                              <a:spcPts val="160"/>
                            </a:spcBef>
                          </a:pPr>
                          <a:r>
                            <a:rPr sz="700" b="1" dirty="0">
                              <a:latin typeface="Arial"/>
                              <a:cs typeface="Arial"/>
                            </a:rPr>
                            <a:t>4</a:t>
                          </a:r>
                          <a:endParaRPr sz="7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20320" marB="0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0" marR="0" marT="0" marB="0">
                        <a:blipFill rotWithShape="0">
                          <a:blip r:embed="rId4"/>
                          <a:stretch>
                            <a:fillRect l="-5671" t="-436000" b="-78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151765">
                    <a:tc>
                      <a:txBody>
                        <a:bodyPr/>
                        <a:lstStyle/>
                        <a:p>
                          <a:pPr marR="24130" algn="r">
                            <a:lnSpc>
                              <a:spcPct val="100000"/>
                            </a:lnSpc>
                            <a:spcBef>
                              <a:spcPts val="160"/>
                            </a:spcBef>
                          </a:pPr>
                          <a:r>
                            <a:rPr sz="700" b="1" dirty="0">
                              <a:latin typeface="Arial"/>
                              <a:cs typeface="Arial"/>
                            </a:rPr>
                            <a:t>5</a:t>
                          </a:r>
                          <a:endParaRPr sz="7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20320" marB="0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0" marR="0" marT="0" marB="0">
                        <a:blipFill rotWithShape="0">
                          <a:blip r:embed="rId4"/>
                          <a:stretch>
                            <a:fillRect l="-5671" t="-536000" b="-68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marR="24130" algn="r">
                            <a:lnSpc>
                              <a:spcPct val="100000"/>
                            </a:lnSpc>
                            <a:spcBef>
                              <a:spcPts val="160"/>
                            </a:spcBef>
                          </a:pPr>
                          <a:r>
                            <a:rPr sz="700" b="1" dirty="0">
                              <a:latin typeface="Arial"/>
                              <a:cs typeface="Arial"/>
                            </a:rPr>
                            <a:t>6</a:t>
                          </a:r>
                          <a:endParaRPr sz="7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20320" marB="0"/>
                    </a:tc>
                    <a:tc>
                      <a:txBody>
                        <a:bodyPr/>
                        <a:lstStyle/>
                        <a:p>
                          <a:pPr marL="421640">
                            <a:lnSpc>
                              <a:spcPts val="1060"/>
                            </a:lnSpc>
                          </a:pPr>
                          <a:r>
                            <a:rPr sz="1000" i="1" spc="-5" dirty="0">
                              <a:latin typeface="Arial"/>
                              <a:cs typeface="Arial"/>
                            </a:rPr>
                            <a:t>c</a:t>
                          </a:r>
                          <a:r>
                            <a:rPr sz="1000" i="1" spc="4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000" spc="50" dirty="0">
                              <a:latin typeface="Lucida Sans Unicode"/>
                              <a:cs typeface="Lucida Sans Unicode"/>
                            </a:rPr>
                            <a:t>←</a:t>
                          </a:r>
                          <a:r>
                            <a:rPr sz="1000" spc="-50" dirty="0">
                              <a:latin typeface="Lucida Sans Unicode"/>
                              <a:cs typeface="Lucida Sans Unicode"/>
                            </a:rPr>
                            <a:t> </a:t>
                          </a:r>
                          <a:r>
                            <a:rPr sz="1000" i="1" spc="5" dirty="0">
                              <a:latin typeface="Arial"/>
                              <a:cs typeface="Arial"/>
                            </a:rPr>
                            <a:t>sup</a:t>
                          </a:r>
                          <a:r>
                            <a:rPr sz="1000" spc="5" dirty="0">
                              <a:latin typeface="Lucida Sans Unicode"/>
                              <a:cs typeface="Lucida Sans Unicode"/>
                            </a:rPr>
                            <a:t>(</a:t>
                          </a:r>
                          <a:r>
                            <a:rPr sz="1000" i="1" spc="5" dirty="0">
                              <a:latin typeface="Arial"/>
                              <a:cs typeface="Arial"/>
                            </a:rPr>
                            <a:t>Z</a:t>
                          </a:r>
                          <a:r>
                            <a:rPr sz="1000" i="1" spc="-15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000" spc="5" dirty="0">
                              <a:latin typeface="Lucida Sans Unicode"/>
                              <a:cs typeface="Lucida Sans Unicode"/>
                            </a:rPr>
                            <a:t>)/</a:t>
                          </a:r>
                          <a:r>
                            <a:rPr sz="1000" i="1" spc="5" dirty="0">
                              <a:latin typeface="Arial"/>
                              <a:cs typeface="Arial"/>
                            </a:rPr>
                            <a:t>sup</a:t>
                          </a:r>
                          <a:r>
                            <a:rPr sz="1000" spc="5" dirty="0">
                              <a:latin typeface="Lucida Sans Unicode"/>
                              <a:cs typeface="Lucida Sans Unicode"/>
                            </a:rPr>
                            <a:t>(</a:t>
                          </a:r>
                          <a:r>
                            <a:rPr sz="1000" i="1" spc="5" dirty="0"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sz="1000" i="1" spc="-17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000" spc="55" dirty="0">
                              <a:latin typeface="Lucida Sans Unicode"/>
                              <a:cs typeface="Lucida Sans Unicode"/>
                            </a:rPr>
                            <a:t>)</a:t>
                          </a:r>
                          <a:endParaRPr sz="1000" dirty="0">
                            <a:latin typeface="Lucida Sans Unicode"/>
                            <a:cs typeface="Lucida Sans Unicode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6"/>
                      </a:ext>
                    </a:extLst>
                  </a:tr>
                  <a:tr h="151130">
                    <a:tc>
                      <a:txBody>
                        <a:bodyPr/>
                        <a:lstStyle/>
                        <a:p>
                          <a:pPr marR="24130" algn="r">
                            <a:lnSpc>
                              <a:spcPct val="100000"/>
                            </a:lnSpc>
                            <a:spcBef>
                              <a:spcPts val="160"/>
                            </a:spcBef>
                          </a:pPr>
                          <a:r>
                            <a:rPr sz="700" b="1" dirty="0">
                              <a:latin typeface="Arial"/>
                              <a:cs typeface="Arial"/>
                            </a:rPr>
                            <a:t>7</a:t>
                          </a:r>
                          <a:endParaRPr sz="7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20320" marB="0"/>
                    </a:tc>
                    <a:tc>
                      <a:txBody>
                        <a:bodyPr/>
                        <a:lstStyle/>
                        <a:p>
                          <a:pPr marL="421640">
                            <a:lnSpc>
                              <a:spcPts val="1060"/>
                            </a:lnSpc>
                          </a:pPr>
                          <a:r>
                            <a:rPr sz="1000" b="1" spc="-5" dirty="0">
                              <a:latin typeface="Arial"/>
                              <a:cs typeface="Arial"/>
                            </a:rPr>
                            <a:t>if </a:t>
                          </a:r>
                          <a:r>
                            <a:rPr sz="1000" i="1" spc="-5" dirty="0">
                              <a:latin typeface="Arial"/>
                              <a:cs typeface="Arial"/>
                            </a:rPr>
                            <a:t>c </a:t>
                          </a:r>
                          <a:r>
                            <a:rPr sz="1000" spc="-25" dirty="0">
                              <a:latin typeface="Lucida Sans Unicode"/>
                              <a:cs typeface="Lucida Sans Unicode"/>
                            </a:rPr>
                            <a:t>≥ </a:t>
                          </a:r>
                          <a:r>
                            <a:rPr sz="1000" i="1" spc="-10" dirty="0">
                              <a:latin typeface="Arial"/>
                              <a:cs typeface="Arial"/>
                            </a:rPr>
                            <a:t>minconf</a:t>
                          </a:r>
                          <a:r>
                            <a:rPr sz="1000" i="1" spc="16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000" b="1" spc="-5" dirty="0">
                              <a:latin typeface="Arial"/>
                              <a:cs typeface="Arial"/>
                            </a:rPr>
                            <a:t>then</a:t>
                          </a:r>
                          <a:endParaRPr sz="10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7"/>
                      </a:ext>
                    </a:extLst>
                  </a:tr>
                  <a:tr h="151130">
                    <a:tc>
                      <a:txBody>
                        <a:bodyPr/>
                        <a:lstStyle/>
                        <a:p>
                          <a:pPr marR="24130" algn="r">
                            <a:lnSpc>
                              <a:spcPct val="100000"/>
                            </a:lnSpc>
                            <a:spcBef>
                              <a:spcPts val="155"/>
                            </a:spcBef>
                          </a:pPr>
                          <a:r>
                            <a:rPr sz="700" b="1" dirty="0">
                              <a:latin typeface="Arial"/>
                              <a:cs typeface="Arial"/>
                            </a:rPr>
                            <a:t>8</a:t>
                          </a:r>
                          <a:endParaRPr sz="7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19685" marB="0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0" marR="0" marT="0" marB="0">
                        <a:blipFill rotWithShape="0">
                          <a:blip r:embed="rId4"/>
                          <a:stretch>
                            <a:fillRect l="-5671" t="-836000" b="-38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8"/>
                      </a:ext>
                    </a:extLst>
                  </a:tr>
                  <a:tr h="146050">
                    <a:tc>
                      <a:txBody>
                        <a:bodyPr/>
                        <a:lstStyle/>
                        <a:p>
                          <a:pPr marR="24130" algn="r">
                            <a:lnSpc>
                              <a:spcPct val="100000"/>
                            </a:lnSpc>
                            <a:spcBef>
                              <a:spcPts val="160"/>
                            </a:spcBef>
                          </a:pPr>
                          <a:r>
                            <a:rPr sz="700" b="1" dirty="0">
                              <a:latin typeface="Arial"/>
                              <a:cs typeface="Arial"/>
                            </a:rPr>
                            <a:t>9</a:t>
                          </a:r>
                          <a:endParaRPr sz="7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20320" marB="0"/>
                    </a:tc>
                    <a:tc>
                      <a:txBody>
                        <a:bodyPr/>
                        <a:lstStyle/>
                        <a:p>
                          <a:pPr marL="421640">
                            <a:lnSpc>
                              <a:spcPts val="1050"/>
                            </a:lnSpc>
                          </a:pPr>
                          <a:r>
                            <a:rPr sz="1000" b="1" spc="-10" dirty="0">
                              <a:latin typeface="Arial"/>
                              <a:cs typeface="Arial"/>
                            </a:rPr>
                            <a:t>else</a:t>
                          </a:r>
                          <a:endParaRPr sz="10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9"/>
                      </a:ext>
                    </a:extLst>
                  </a:tr>
                  <a:tr h="444500">
                    <a:tc>
                      <a:txBody>
                        <a:bodyPr/>
                        <a:lstStyle/>
                        <a:p>
                          <a:pPr marR="24130" algn="r">
                            <a:lnSpc>
                              <a:spcPct val="100000"/>
                            </a:lnSpc>
                            <a:spcBef>
                              <a:spcPts val="204"/>
                            </a:spcBef>
                          </a:pPr>
                          <a:r>
                            <a:rPr sz="700" b="1" spc="-5" dirty="0">
                              <a:latin typeface="Arial"/>
                              <a:cs typeface="Arial"/>
                            </a:rPr>
                            <a:t>1</a:t>
                          </a:r>
                          <a:r>
                            <a:rPr sz="700" b="1" dirty="0">
                              <a:latin typeface="Arial"/>
                              <a:cs typeface="Arial"/>
                            </a:rPr>
                            <a:t>0</a:t>
                          </a:r>
                          <a:endParaRPr sz="7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26034" marB="0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0" marR="0" marT="0" marB="0">
                        <a:blipFill rotWithShape="0">
                          <a:blip r:embed="rId4"/>
                          <a:stretch>
                            <a:fillRect l="-5671" t="-3534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object 5"/>
          <p:cNvSpPr/>
          <p:nvPr/>
        </p:nvSpPr>
        <p:spPr>
          <a:xfrm>
            <a:off x="805553" y="1982850"/>
            <a:ext cx="70103" cy="3108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10481" y="1071498"/>
            <a:ext cx="70103" cy="1272540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416933" y="768222"/>
            <a:ext cx="70103" cy="1626108"/>
          </a:xfrm>
          <a:prstGeom prst="rect">
            <a:avLst/>
          </a:pr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-152" y="3348761"/>
            <a:ext cx="4608093" cy="108204"/>
          </a:xfrm>
          <a:prstGeom prst="rect">
            <a:avLst/>
          </a:prstGeom>
          <a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</a:pPr>
            <a:r>
              <a:rPr spc="-5" dirty="0"/>
              <a:t>Zaki &amp; Meira </a:t>
            </a:r>
            <a:r>
              <a:rPr spc="-10" dirty="0"/>
              <a:t>Jr. </a:t>
            </a:r>
            <a:r>
              <a:rPr spc="-5" dirty="0"/>
              <a:t>(RPI and</a:t>
            </a:r>
            <a:r>
              <a:rPr spc="-35" dirty="0"/>
              <a:t> </a:t>
            </a:r>
            <a:r>
              <a:rPr spc="-5" dirty="0"/>
              <a:t>UFMG)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</a:pPr>
            <a:r>
              <a:rPr spc="-5" dirty="0"/>
              <a:t>Data Mining and</a:t>
            </a:r>
            <a:r>
              <a:rPr spc="-55" dirty="0"/>
              <a:t> </a:t>
            </a:r>
            <a:r>
              <a:rPr spc="-5" dirty="0"/>
              <a:t>Analysis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  <a:tabLst>
                <a:tab pos="883919" algn="l"/>
              </a:tabLst>
            </a:pPr>
            <a:r>
              <a:rPr spc="-5" dirty="0"/>
              <a:t>Chapter 8:</a:t>
            </a:r>
            <a:r>
              <a:rPr spc="50" dirty="0"/>
              <a:t> </a:t>
            </a:r>
            <a:r>
              <a:rPr spc="-5" dirty="0"/>
              <a:t>Itemset</a:t>
            </a:r>
            <a:r>
              <a:rPr spc="-25" dirty="0"/>
              <a:t> </a:t>
            </a:r>
            <a:r>
              <a:rPr spc="-5" dirty="0"/>
              <a:t>Mining	</a:t>
            </a:r>
            <a:fld id="{81D60167-4931-47E6-BA6A-407CBD079E47}" type="slidenum">
              <a:rPr spc="-5" dirty="0"/>
              <a:t>50</a:t>
            </a:fld>
            <a:r>
              <a:rPr spc="-5" dirty="0"/>
              <a:t> /</a:t>
            </a:r>
            <a:r>
              <a:rPr spc="-60" dirty="0"/>
              <a:t> </a:t>
            </a:r>
            <a:r>
              <a:rPr spc="-5" dirty="0"/>
              <a:t>32</a:t>
            </a:r>
          </a:p>
        </p:txBody>
      </p:sp>
      <p:sp>
        <p:nvSpPr>
          <p:cNvPr id="13" name="object 5"/>
          <p:cNvSpPr/>
          <p:nvPr/>
        </p:nvSpPr>
        <p:spPr>
          <a:xfrm>
            <a:off x="3635848" y="1144598"/>
            <a:ext cx="838200" cy="1104900"/>
          </a:xfrm>
          <a:prstGeom prst="rect">
            <a:avLst/>
          </a:prstGeom>
          <a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xmlns="" id="{62A48430-1882-3941-8123-B364C9B9E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201890"/>
              </p:ext>
            </p:extLst>
          </p:nvPr>
        </p:nvGraphicFramePr>
        <p:xfrm>
          <a:off x="3437931" y="1231821"/>
          <a:ext cx="953135" cy="991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">
                  <a:extLst>
                    <a:ext uri="{9D8B030D-6E8A-4147-A177-3AD203B41FA5}">
                      <a16:colId xmlns:a16="http://schemas.microsoft.com/office/drawing/2014/main" xmlns="" val="3704383782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xmlns="" val="2384654586"/>
                    </a:ext>
                  </a:extLst>
                </a:gridCol>
              </a:tblGrid>
              <a:tr h="111125">
                <a:tc>
                  <a:txBody>
                    <a:bodyPr/>
                    <a:lstStyle/>
                    <a:p>
                      <a:pPr marR="95885" algn="r">
                        <a:lnSpc>
                          <a:spcPts val="595"/>
                        </a:lnSpc>
                      </a:pPr>
                      <a:r>
                        <a:rPr sz="1000" i="1" dirty="0">
                          <a:latin typeface="Arial"/>
                          <a:cs typeface="Arial"/>
                        </a:rPr>
                        <a:t>t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595"/>
                        </a:lnSpc>
                      </a:pPr>
                      <a:r>
                        <a:rPr sz="1000" b="1" spc="4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40" dirty="0">
                          <a:latin typeface="Lucida Sans Unicode"/>
                          <a:cs typeface="Lucida Sans Unicode"/>
                        </a:rPr>
                        <a:t>(</a:t>
                      </a:r>
                      <a:r>
                        <a:rPr sz="1000" i="1" spc="4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40" dirty="0">
                          <a:latin typeface="Lucida Sans Unicode"/>
                          <a:cs typeface="Lucida Sans Unicode"/>
                        </a:rPr>
                        <a:t>)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824453106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marR="72390" algn="r">
                        <a:lnSpc>
                          <a:spcPts val="95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950"/>
                        </a:lnSpc>
                      </a:pPr>
                      <a:r>
                        <a:rPr sz="1000" i="1" spc="-5" dirty="0">
                          <a:latin typeface="Arial"/>
                          <a:cs typeface="Arial"/>
                        </a:rPr>
                        <a:t>AB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DE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452123721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marR="72390" algn="r">
                        <a:lnSpc>
                          <a:spcPts val="1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000"/>
                        </a:lnSpc>
                      </a:pPr>
                      <a:r>
                        <a:rPr sz="1000" i="1" spc="-5" dirty="0">
                          <a:latin typeface="Arial"/>
                          <a:cs typeface="Arial"/>
                        </a:rPr>
                        <a:t>BCE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49448674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marR="72390" algn="r">
                        <a:lnSpc>
                          <a:spcPts val="104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045"/>
                        </a:lnSpc>
                      </a:pPr>
                      <a:r>
                        <a:rPr sz="1000" i="1" spc="-5" dirty="0">
                          <a:latin typeface="Arial"/>
                          <a:cs typeface="Arial"/>
                        </a:rPr>
                        <a:t>AB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DE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4006142513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marR="72390" algn="r">
                        <a:lnSpc>
                          <a:spcPts val="109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090"/>
                        </a:lnSpc>
                      </a:pPr>
                      <a:r>
                        <a:rPr sz="1000" i="1" spc="-5" dirty="0">
                          <a:latin typeface="Arial"/>
                          <a:cs typeface="Arial"/>
                        </a:rPr>
                        <a:t>AB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CE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22040273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marR="72390" algn="r">
                        <a:lnSpc>
                          <a:spcPts val="107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endParaRPr lang="en-US" altLang="zh-TW" sz="1000" dirty="0">
                        <a:latin typeface="Arial"/>
                        <a:cs typeface="Arial"/>
                      </a:endParaRPr>
                    </a:p>
                    <a:p>
                      <a:pPr marR="72390" algn="r">
                        <a:lnSpc>
                          <a:spcPts val="1075"/>
                        </a:lnSpc>
                      </a:pPr>
                      <a:r>
                        <a:rPr lang="en-US" altLang="zh-TW" sz="1000" dirty="0">
                          <a:latin typeface="Arial"/>
                          <a:cs typeface="Arial"/>
                        </a:rPr>
                        <a:t>6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1075"/>
                        </a:lnSpc>
                      </a:pPr>
                      <a:r>
                        <a:rPr sz="1000" i="1" spc="-5" dirty="0">
                          <a:latin typeface="Arial"/>
                          <a:cs typeface="Arial"/>
                        </a:rPr>
                        <a:t>AB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CDE</a:t>
                      </a:r>
                      <a:endParaRPr lang="en-US" altLang="zh-TW" sz="1000" i="1" dirty="0">
                        <a:latin typeface="Arial"/>
                        <a:cs typeface="Arial"/>
                      </a:endParaRPr>
                    </a:p>
                    <a:p>
                      <a:pPr marR="26670" algn="ctr">
                        <a:lnSpc>
                          <a:spcPts val="1075"/>
                        </a:lnSpc>
                      </a:pPr>
                      <a:r>
                        <a:rPr lang="en-US" sz="1000" i="1" dirty="0">
                          <a:latin typeface="Arial"/>
                          <a:cs typeface="Arial"/>
                        </a:rPr>
                        <a:t>BCD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6058702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02" y="46276"/>
            <a:ext cx="38544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5" dirty="0" smtClean="0"/>
              <a:t>Academic Thinking</a:t>
            </a:r>
            <a:endParaRPr spc="5" dirty="0"/>
          </a:p>
        </p:txBody>
      </p:sp>
      <p:sp>
        <p:nvSpPr>
          <p:cNvPr id="47" name="object 47"/>
          <p:cNvSpPr/>
          <p:nvPr/>
        </p:nvSpPr>
        <p:spPr>
          <a:xfrm>
            <a:off x="-152" y="3348761"/>
            <a:ext cx="4608093" cy="108204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</a:pPr>
            <a:r>
              <a:rPr spc="-5" dirty="0">
                <a:solidFill>
                  <a:prstClr val="white"/>
                </a:solidFill>
              </a:rPr>
              <a:t>Zaki &amp; Meira </a:t>
            </a:r>
            <a:r>
              <a:rPr spc="-10" dirty="0">
                <a:solidFill>
                  <a:prstClr val="white"/>
                </a:solidFill>
              </a:rPr>
              <a:t>Jr. </a:t>
            </a:r>
            <a:r>
              <a:rPr spc="-5" dirty="0">
                <a:solidFill>
                  <a:prstClr val="white"/>
                </a:solidFill>
              </a:rPr>
              <a:t>(RPI and</a:t>
            </a:r>
            <a:r>
              <a:rPr spc="-35" dirty="0">
                <a:solidFill>
                  <a:prstClr val="white"/>
                </a:solidFill>
              </a:rPr>
              <a:t> </a:t>
            </a:r>
            <a:r>
              <a:rPr spc="-5" dirty="0">
                <a:solidFill>
                  <a:prstClr val="white"/>
                </a:solidFill>
              </a:rPr>
              <a:t>UFMG)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</a:pPr>
            <a:r>
              <a:rPr spc="-5" dirty="0">
                <a:solidFill>
                  <a:prstClr val="white"/>
                </a:solidFill>
              </a:rPr>
              <a:t>Data Mining and</a:t>
            </a:r>
            <a:r>
              <a:rPr spc="-55" dirty="0">
                <a:solidFill>
                  <a:prstClr val="white"/>
                </a:solidFill>
              </a:rPr>
              <a:t> </a:t>
            </a:r>
            <a:r>
              <a:rPr spc="-5" dirty="0">
                <a:solidFill>
                  <a:prstClr val="white"/>
                </a:solidFill>
              </a:rPr>
              <a:t>Analysis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  <a:tabLst>
                <a:tab pos="996950" algn="l"/>
              </a:tabLst>
            </a:pPr>
            <a:r>
              <a:rPr spc="-5" dirty="0">
                <a:solidFill>
                  <a:prstClr val="white"/>
                </a:solidFill>
              </a:rPr>
              <a:t>Chapter 10:</a:t>
            </a:r>
            <a:r>
              <a:rPr spc="35" dirty="0">
                <a:solidFill>
                  <a:prstClr val="white"/>
                </a:solidFill>
              </a:rPr>
              <a:t> </a:t>
            </a:r>
            <a:r>
              <a:rPr spc="-5" dirty="0">
                <a:solidFill>
                  <a:prstClr val="white"/>
                </a:solidFill>
              </a:rPr>
              <a:t>Sequence Mining	</a:t>
            </a:r>
            <a:fld id="{81D60167-4931-47E6-BA6A-407CBD079E47}" type="slidenum">
              <a:rPr spc="-5" dirty="0">
                <a:solidFill>
                  <a:prstClr val="white"/>
                </a:solidFill>
              </a:rPr>
              <a:pPr marL="12700">
                <a:lnSpc>
                  <a:spcPts val="585"/>
                </a:lnSpc>
                <a:tabLst>
                  <a:tab pos="996950" algn="l"/>
                </a:tabLst>
              </a:pPr>
              <a:t>51</a:t>
            </a:fld>
            <a:r>
              <a:rPr spc="-5" dirty="0">
                <a:solidFill>
                  <a:prstClr val="white"/>
                </a:solidFill>
              </a:rPr>
              <a:t> /</a:t>
            </a:r>
            <a:r>
              <a:rPr spc="-60" dirty="0">
                <a:solidFill>
                  <a:prstClr val="white"/>
                </a:solidFill>
              </a:rPr>
              <a:t> </a:t>
            </a:r>
            <a:r>
              <a:rPr spc="-5" dirty="0">
                <a:solidFill>
                  <a:prstClr val="white"/>
                </a:solidFill>
              </a:rPr>
              <a:t>36</a:t>
            </a:r>
          </a:p>
        </p:txBody>
      </p:sp>
      <p:pic>
        <p:nvPicPr>
          <p:cNvPr id="11" name="Picture 4" descr="相關圖片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7850" y="1231055"/>
            <a:ext cx="1163002" cy="651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「big data analytics」的圖片搜尋結果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47579" y="1273175"/>
            <a:ext cx="1172867" cy="59592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「new retail」的圖片搜尋結果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616" y="1577975"/>
            <a:ext cx="1479125" cy="8902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5" name="Picture 2" descr="ãbuying behaviorãçåçæå°çµæ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7850" y="2120103"/>
            <a:ext cx="1163002" cy="709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ãgoalãçåçæå°çµæ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5783" y="2113917"/>
            <a:ext cx="1172867" cy="709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/>
          <p:cNvSpPr/>
          <p:nvPr/>
        </p:nvSpPr>
        <p:spPr>
          <a:xfrm>
            <a:off x="1752723" y="968735"/>
            <a:ext cx="13532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9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Product/Transaction </a:t>
            </a:r>
            <a:endParaRPr lang="zh-TW" altLang="en-US" sz="9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49132" y="930429"/>
            <a:ext cx="98777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9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 Customer </a:t>
            </a:r>
            <a:endParaRPr lang="zh-TW" altLang="en-US" sz="9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52650" y="2951259"/>
            <a:ext cx="6735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9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Behavior</a:t>
            </a:r>
            <a:endParaRPr lang="zh-TW" altLang="en-US" sz="9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90741" y="2932943"/>
            <a:ext cx="9492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9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Business </a:t>
            </a:r>
            <a:r>
              <a:rPr lang="en-US" altLang="zh-TW" sz="9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Goal</a:t>
            </a:r>
            <a:endParaRPr lang="zh-TW" altLang="en-US" sz="9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1" name="Picture 4" descr="ãthinkingãçåçæå°çµæ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7987" y="444835"/>
            <a:ext cx="920439" cy="92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27871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" y="533"/>
            <a:ext cx="4608576" cy="3456432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089008" y="32654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21" y="30365"/>
                </a:lnTo>
                <a:lnTo>
                  <a:pt x="43021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009392" y="32614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187192" y="32614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339261" y="327557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349752" y="326529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359911" y="325513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276092" y="32614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31691" y="32678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542792" y="32614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618991" y="32551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631691" y="32805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618991" y="32932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3631691" y="33059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3885691" y="32551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898391" y="32678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898391" y="32805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809492" y="32614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885691" y="32932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898391" y="33059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153916" y="32551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166616" y="32678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4166616" y="32805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4153916" y="32932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4166616" y="33059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4451096" y="328561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4424032" y="325912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86"/>
                </a:moveTo>
                <a:lnTo>
                  <a:pt x="30365" y="6797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7"/>
                </a:lnTo>
                <a:lnTo>
                  <a:pt x="0" y="15186"/>
                </a:lnTo>
                <a:lnTo>
                  <a:pt x="0" y="23569"/>
                </a:lnTo>
                <a:lnTo>
                  <a:pt x="6794" y="30366"/>
                </a:lnTo>
                <a:lnTo>
                  <a:pt x="15189" y="30366"/>
                </a:lnTo>
                <a:lnTo>
                  <a:pt x="23571" y="30366"/>
                </a:lnTo>
                <a:lnTo>
                  <a:pt x="30365" y="23569"/>
                </a:lnTo>
                <a:lnTo>
                  <a:pt x="30365" y="1518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4344416" y="32551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5"/>
                </a:lnTo>
                <a:lnTo>
                  <a:pt x="43248" y="43338"/>
                </a:lnTo>
                <a:lnTo>
                  <a:pt x="48761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4329176" y="327291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4496816" y="32551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4532376" y="327291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75689" y="495680"/>
            <a:ext cx="4457065" cy="82550"/>
          </a:xfrm>
          <a:custGeom>
            <a:avLst/>
            <a:gdLst/>
            <a:ahLst/>
            <a:cxnLst/>
            <a:rect l="l" t="t" r="r" b="b"/>
            <a:pathLst>
              <a:path w="4457065" h="82550">
                <a:moveTo>
                  <a:pt x="4405874" y="0"/>
                </a:moveTo>
                <a:lnTo>
                  <a:pt x="50804" y="0"/>
                </a:lnTo>
                <a:lnTo>
                  <a:pt x="31079" y="4008"/>
                </a:lnTo>
                <a:lnTo>
                  <a:pt x="14924" y="14922"/>
                </a:lnTo>
                <a:lnTo>
                  <a:pt x="4009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56674" y="82384"/>
                </a:lnTo>
                <a:lnTo>
                  <a:pt x="4456674" y="50800"/>
                </a:lnTo>
                <a:lnTo>
                  <a:pt x="4452665" y="31075"/>
                </a:lnTo>
                <a:lnTo>
                  <a:pt x="4441751" y="14922"/>
                </a:lnTo>
                <a:lnTo>
                  <a:pt x="4425599" y="4008"/>
                </a:lnTo>
                <a:lnTo>
                  <a:pt x="4405874" y="0"/>
                </a:lnTo>
                <a:close/>
              </a:path>
            </a:pathLst>
          </a:custGeom>
          <a:solidFill>
            <a:srgbClr val="DF481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0937" y="1239551"/>
            <a:ext cx="112712" cy="109537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463306" y="1223676"/>
            <a:ext cx="122237" cy="125412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77293" y="1282033"/>
            <a:ext cx="4304665" cy="0"/>
          </a:xfrm>
          <a:custGeom>
            <a:avLst/>
            <a:gdLst/>
            <a:ahLst/>
            <a:cxnLst/>
            <a:rect l="l" t="t" r="r" b="b"/>
            <a:pathLst>
              <a:path w="4304665">
                <a:moveTo>
                  <a:pt x="0" y="0"/>
                </a:moveTo>
                <a:lnTo>
                  <a:pt x="4304535" y="0"/>
                </a:lnTo>
              </a:path>
            </a:pathLst>
          </a:custGeom>
          <a:ln w="5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77293" y="1286383"/>
            <a:ext cx="4304665" cy="0"/>
          </a:xfrm>
          <a:custGeom>
            <a:avLst/>
            <a:gdLst/>
            <a:ahLst/>
            <a:cxnLst/>
            <a:rect l="l" t="t" r="r" b="b"/>
            <a:pathLst>
              <a:path w="4304665">
                <a:moveTo>
                  <a:pt x="0" y="0"/>
                </a:moveTo>
                <a:lnTo>
                  <a:pt x="4304535" y="0"/>
                </a:lnTo>
              </a:path>
            </a:pathLst>
          </a:custGeom>
          <a:ln w="952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77293" y="1292733"/>
            <a:ext cx="4304665" cy="0"/>
          </a:xfrm>
          <a:custGeom>
            <a:avLst/>
            <a:gdLst/>
            <a:ahLst/>
            <a:cxnLst/>
            <a:rect l="l" t="t" r="r" b="b"/>
            <a:pathLst>
              <a:path w="4304665">
                <a:moveTo>
                  <a:pt x="0" y="0"/>
                </a:moveTo>
                <a:lnTo>
                  <a:pt x="4304535" y="0"/>
                </a:lnTo>
              </a:path>
            </a:pathLst>
          </a:custGeom>
          <a:ln w="952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77293" y="1292733"/>
            <a:ext cx="4304665" cy="0"/>
          </a:xfrm>
          <a:custGeom>
            <a:avLst/>
            <a:gdLst/>
            <a:ahLst/>
            <a:cxnLst/>
            <a:rect l="l" t="t" r="r" b="b"/>
            <a:pathLst>
              <a:path w="4304665">
                <a:moveTo>
                  <a:pt x="0" y="0"/>
                </a:moveTo>
                <a:lnTo>
                  <a:pt x="4304535" y="0"/>
                </a:lnTo>
              </a:path>
            </a:pathLst>
          </a:custGeom>
          <a:ln w="952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77293" y="1299088"/>
            <a:ext cx="4304665" cy="0"/>
          </a:xfrm>
          <a:custGeom>
            <a:avLst/>
            <a:gdLst/>
            <a:ahLst/>
            <a:cxnLst/>
            <a:rect l="l" t="t" r="r" b="b"/>
            <a:pathLst>
              <a:path w="4304665">
                <a:moveTo>
                  <a:pt x="0" y="0"/>
                </a:moveTo>
                <a:lnTo>
                  <a:pt x="4304535" y="0"/>
                </a:lnTo>
              </a:path>
            </a:pathLst>
          </a:custGeom>
          <a:ln w="9524">
            <a:solidFill>
              <a:srgbClr val="8D8D8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77293" y="1305438"/>
            <a:ext cx="4304665" cy="0"/>
          </a:xfrm>
          <a:custGeom>
            <a:avLst/>
            <a:gdLst/>
            <a:ahLst/>
            <a:cxnLst/>
            <a:rect l="l" t="t" r="r" b="b"/>
            <a:pathLst>
              <a:path w="4304665">
                <a:moveTo>
                  <a:pt x="0" y="0"/>
                </a:moveTo>
                <a:lnTo>
                  <a:pt x="4304535" y="0"/>
                </a:lnTo>
              </a:path>
            </a:pathLst>
          </a:custGeom>
          <a:ln w="9524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77293" y="1311788"/>
            <a:ext cx="4304665" cy="0"/>
          </a:xfrm>
          <a:custGeom>
            <a:avLst/>
            <a:gdLst/>
            <a:ahLst/>
            <a:cxnLst/>
            <a:rect l="l" t="t" r="r" b="b"/>
            <a:pathLst>
              <a:path w="4304665">
                <a:moveTo>
                  <a:pt x="0" y="0"/>
                </a:moveTo>
                <a:lnTo>
                  <a:pt x="4304535" y="0"/>
                </a:lnTo>
              </a:path>
            </a:pathLst>
          </a:custGeom>
          <a:ln w="9524">
            <a:solidFill>
              <a:srgbClr val="A9A9A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77293" y="1318137"/>
            <a:ext cx="4304665" cy="0"/>
          </a:xfrm>
          <a:custGeom>
            <a:avLst/>
            <a:gdLst/>
            <a:ahLst/>
            <a:cxnLst/>
            <a:rect l="l" t="t" r="r" b="b"/>
            <a:pathLst>
              <a:path w="4304665">
                <a:moveTo>
                  <a:pt x="0" y="0"/>
                </a:moveTo>
                <a:lnTo>
                  <a:pt x="4304535" y="0"/>
                </a:lnTo>
              </a:path>
            </a:pathLst>
          </a:custGeom>
          <a:ln w="9524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77293" y="1324487"/>
            <a:ext cx="4304665" cy="0"/>
          </a:xfrm>
          <a:custGeom>
            <a:avLst/>
            <a:gdLst/>
            <a:ahLst/>
            <a:cxnLst/>
            <a:rect l="l" t="t" r="r" b="b"/>
            <a:pathLst>
              <a:path w="4304665">
                <a:moveTo>
                  <a:pt x="0" y="0"/>
                </a:moveTo>
                <a:lnTo>
                  <a:pt x="4304535" y="0"/>
                </a:lnTo>
              </a:path>
            </a:pathLst>
          </a:custGeom>
          <a:ln w="9524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77293" y="1330837"/>
            <a:ext cx="4304665" cy="0"/>
          </a:xfrm>
          <a:custGeom>
            <a:avLst/>
            <a:gdLst/>
            <a:ahLst/>
            <a:cxnLst/>
            <a:rect l="l" t="t" r="r" b="b"/>
            <a:pathLst>
              <a:path w="4304665">
                <a:moveTo>
                  <a:pt x="0" y="0"/>
                </a:moveTo>
                <a:lnTo>
                  <a:pt x="4304535" y="0"/>
                </a:lnTo>
              </a:path>
            </a:pathLst>
          </a:custGeom>
          <a:ln w="9524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77293" y="1337187"/>
            <a:ext cx="4304665" cy="0"/>
          </a:xfrm>
          <a:custGeom>
            <a:avLst/>
            <a:gdLst/>
            <a:ahLst/>
            <a:cxnLst/>
            <a:rect l="l" t="t" r="r" b="b"/>
            <a:pathLst>
              <a:path w="4304665">
                <a:moveTo>
                  <a:pt x="0" y="0"/>
                </a:moveTo>
                <a:lnTo>
                  <a:pt x="4304535" y="0"/>
                </a:lnTo>
              </a:path>
            </a:pathLst>
          </a:custGeom>
          <a:ln w="9524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77293" y="1341408"/>
            <a:ext cx="4304665" cy="0"/>
          </a:xfrm>
          <a:custGeom>
            <a:avLst/>
            <a:gdLst/>
            <a:ahLst/>
            <a:cxnLst/>
            <a:rect l="l" t="t" r="r" b="b"/>
            <a:pathLst>
              <a:path w="4304665">
                <a:moveTo>
                  <a:pt x="0" y="0"/>
                </a:moveTo>
                <a:lnTo>
                  <a:pt x="4304535" y="0"/>
                </a:lnTo>
              </a:path>
            </a:pathLst>
          </a:custGeom>
          <a:ln w="5266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4532362" y="642805"/>
            <a:ext cx="20320" cy="4445"/>
          </a:xfrm>
          <a:custGeom>
            <a:avLst/>
            <a:gdLst/>
            <a:ahLst/>
            <a:cxnLst/>
            <a:rect l="l" t="t" r="r" b="b"/>
            <a:pathLst>
              <a:path w="20320" h="4445">
                <a:moveTo>
                  <a:pt x="0" y="3992"/>
                </a:moveTo>
                <a:lnTo>
                  <a:pt x="0" y="3992"/>
                </a:lnTo>
                <a:lnTo>
                  <a:pt x="1977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4532362" y="54837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47625"/>
                </a:moveTo>
                <a:lnTo>
                  <a:pt x="43882" y="29087"/>
                </a:lnTo>
                <a:lnTo>
                  <a:pt x="33676" y="13949"/>
                </a:lnTo>
                <a:lnTo>
                  <a:pt x="18537" y="3742"/>
                </a:lnTo>
                <a:lnTo>
                  <a:pt x="0" y="0"/>
                </a:lnTo>
              </a:path>
            </a:pathLst>
          </a:custGeom>
          <a:ln w="11112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4532362" y="59599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47624"/>
                </a:moveTo>
                <a:lnTo>
                  <a:pt x="18537" y="43882"/>
                </a:lnTo>
                <a:lnTo>
                  <a:pt x="33676" y="33675"/>
                </a:lnTo>
                <a:lnTo>
                  <a:pt x="43882" y="18537"/>
                </a:lnTo>
                <a:lnTo>
                  <a:pt x="47625" y="0"/>
                </a:lnTo>
              </a:path>
            </a:pathLst>
          </a:custGeom>
          <a:ln w="11112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4532362" y="551548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450" y="44450"/>
                </a:moveTo>
                <a:lnTo>
                  <a:pt x="40957" y="27148"/>
                </a:lnTo>
                <a:lnTo>
                  <a:pt x="31431" y="13019"/>
                </a:lnTo>
                <a:lnTo>
                  <a:pt x="17302" y="3493"/>
                </a:lnTo>
                <a:lnTo>
                  <a:pt x="0" y="0"/>
                </a:lnTo>
              </a:path>
            </a:pathLst>
          </a:custGeom>
          <a:ln w="11112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4532362" y="595998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44449"/>
                </a:moveTo>
                <a:lnTo>
                  <a:pt x="17302" y="40956"/>
                </a:lnTo>
                <a:lnTo>
                  <a:pt x="31431" y="31430"/>
                </a:lnTo>
                <a:lnTo>
                  <a:pt x="40957" y="17301"/>
                </a:lnTo>
                <a:lnTo>
                  <a:pt x="44450" y="0"/>
                </a:lnTo>
              </a:path>
            </a:pathLst>
          </a:custGeom>
          <a:ln w="11112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4532362" y="554723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41275" y="41275"/>
                </a:moveTo>
                <a:lnTo>
                  <a:pt x="38031" y="25208"/>
                </a:lnTo>
                <a:lnTo>
                  <a:pt x="29186" y="12088"/>
                </a:lnTo>
                <a:lnTo>
                  <a:pt x="16066" y="3243"/>
                </a:lnTo>
                <a:lnTo>
                  <a:pt x="0" y="0"/>
                </a:lnTo>
              </a:path>
            </a:pathLst>
          </a:custGeom>
          <a:ln w="11112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4532362" y="595998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0" y="41274"/>
                </a:moveTo>
                <a:lnTo>
                  <a:pt x="16066" y="38031"/>
                </a:lnTo>
                <a:lnTo>
                  <a:pt x="29186" y="29186"/>
                </a:lnTo>
                <a:lnTo>
                  <a:pt x="38031" y="16066"/>
                </a:lnTo>
                <a:lnTo>
                  <a:pt x="41275" y="0"/>
                </a:lnTo>
              </a:path>
            </a:pathLst>
          </a:custGeom>
          <a:ln w="11112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4532362" y="55789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35106" y="23268"/>
                </a:lnTo>
                <a:lnTo>
                  <a:pt x="26941" y="11158"/>
                </a:lnTo>
                <a:lnTo>
                  <a:pt x="14831" y="2993"/>
                </a:lnTo>
                <a:lnTo>
                  <a:pt x="0" y="0"/>
                </a:lnTo>
              </a:path>
            </a:pathLst>
          </a:custGeom>
          <a:ln w="11112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4532362" y="59599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38099"/>
                </a:moveTo>
                <a:lnTo>
                  <a:pt x="14831" y="35104"/>
                </a:lnTo>
                <a:lnTo>
                  <a:pt x="26941" y="26936"/>
                </a:lnTo>
                <a:lnTo>
                  <a:pt x="35106" y="14825"/>
                </a:lnTo>
                <a:lnTo>
                  <a:pt x="38100" y="0"/>
                </a:lnTo>
              </a:path>
            </a:pathLst>
          </a:custGeom>
          <a:ln w="11112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4532362" y="561073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925" y="34925"/>
                </a:moveTo>
                <a:lnTo>
                  <a:pt x="32181" y="21329"/>
                </a:lnTo>
                <a:lnTo>
                  <a:pt x="24697" y="10228"/>
                </a:lnTo>
                <a:lnTo>
                  <a:pt x="13595" y="2744"/>
                </a:lnTo>
                <a:lnTo>
                  <a:pt x="0" y="0"/>
                </a:lnTo>
              </a:path>
            </a:pathLst>
          </a:custGeom>
          <a:ln w="1111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4532362" y="595998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0" y="34924"/>
                </a:moveTo>
                <a:lnTo>
                  <a:pt x="13595" y="32180"/>
                </a:lnTo>
                <a:lnTo>
                  <a:pt x="24697" y="24696"/>
                </a:lnTo>
                <a:lnTo>
                  <a:pt x="32181" y="13595"/>
                </a:lnTo>
                <a:lnTo>
                  <a:pt x="34925" y="0"/>
                </a:lnTo>
              </a:path>
            </a:pathLst>
          </a:custGeom>
          <a:ln w="1111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4532362" y="564248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750" y="31750"/>
                </a:moveTo>
                <a:lnTo>
                  <a:pt x="29254" y="19389"/>
                </a:lnTo>
                <a:lnTo>
                  <a:pt x="22447" y="9297"/>
                </a:lnTo>
                <a:lnTo>
                  <a:pt x="12355" y="2494"/>
                </a:lnTo>
                <a:lnTo>
                  <a:pt x="0" y="0"/>
                </a:lnTo>
              </a:path>
            </a:pathLst>
          </a:custGeom>
          <a:ln w="11112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4532362" y="595998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0" y="31749"/>
                </a:moveTo>
                <a:lnTo>
                  <a:pt x="12355" y="29253"/>
                </a:lnTo>
                <a:lnTo>
                  <a:pt x="22447" y="22447"/>
                </a:lnTo>
                <a:lnTo>
                  <a:pt x="29254" y="12354"/>
                </a:lnTo>
                <a:lnTo>
                  <a:pt x="31750" y="0"/>
                </a:lnTo>
              </a:path>
            </a:pathLst>
          </a:custGeom>
          <a:ln w="11112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4532362" y="56742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26328" y="17450"/>
                </a:lnTo>
                <a:lnTo>
                  <a:pt x="20202" y="8367"/>
                </a:lnTo>
                <a:lnTo>
                  <a:pt x="11119" y="2244"/>
                </a:lnTo>
                <a:lnTo>
                  <a:pt x="0" y="0"/>
                </a:lnTo>
              </a:path>
            </a:pathLst>
          </a:custGeom>
          <a:ln w="11112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4532362" y="59599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28574"/>
                </a:moveTo>
                <a:lnTo>
                  <a:pt x="11119" y="26328"/>
                </a:lnTo>
                <a:lnTo>
                  <a:pt x="20202" y="20202"/>
                </a:lnTo>
                <a:lnTo>
                  <a:pt x="26328" y="11119"/>
                </a:lnTo>
                <a:lnTo>
                  <a:pt x="28575" y="0"/>
                </a:lnTo>
              </a:path>
            </a:pathLst>
          </a:custGeom>
          <a:ln w="11112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4532362" y="570598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23403" y="15516"/>
                </a:lnTo>
                <a:lnTo>
                  <a:pt x="17958" y="7442"/>
                </a:lnTo>
                <a:lnTo>
                  <a:pt x="9884" y="1997"/>
                </a:lnTo>
                <a:lnTo>
                  <a:pt x="0" y="0"/>
                </a:lnTo>
              </a:path>
            </a:pathLst>
          </a:custGeom>
          <a:ln w="11112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4532362" y="595998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0" y="25399"/>
                </a:moveTo>
                <a:lnTo>
                  <a:pt x="9884" y="23402"/>
                </a:lnTo>
                <a:lnTo>
                  <a:pt x="17958" y="17957"/>
                </a:lnTo>
                <a:lnTo>
                  <a:pt x="23403" y="9883"/>
                </a:lnTo>
                <a:lnTo>
                  <a:pt x="25400" y="0"/>
                </a:lnTo>
              </a:path>
            </a:pathLst>
          </a:custGeom>
          <a:ln w="11112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4532362" y="573773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22225" y="22225"/>
                </a:moveTo>
                <a:lnTo>
                  <a:pt x="20477" y="13571"/>
                </a:lnTo>
                <a:lnTo>
                  <a:pt x="15713" y="6507"/>
                </a:lnTo>
                <a:lnTo>
                  <a:pt x="8648" y="1745"/>
                </a:lnTo>
                <a:lnTo>
                  <a:pt x="0" y="0"/>
                </a:lnTo>
              </a:path>
            </a:pathLst>
          </a:custGeom>
          <a:ln w="11112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4532362" y="595998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22224"/>
                </a:moveTo>
                <a:lnTo>
                  <a:pt x="8648" y="20477"/>
                </a:lnTo>
                <a:lnTo>
                  <a:pt x="15713" y="15713"/>
                </a:lnTo>
                <a:lnTo>
                  <a:pt x="20477" y="8648"/>
                </a:lnTo>
                <a:lnTo>
                  <a:pt x="22225" y="0"/>
                </a:lnTo>
              </a:path>
            </a:pathLst>
          </a:custGeom>
          <a:ln w="11112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4532362" y="57694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17552" y="11637"/>
                </a:lnTo>
                <a:lnTo>
                  <a:pt x="13468" y="5581"/>
                </a:lnTo>
                <a:lnTo>
                  <a:pt x="7413" y="1497"/>
                </a:lnTo>
                <a:lnTo>
                  <a:pt x="0" y="0"/>
                </a:lnTo>
              </a:path>
            </a:pathLst>
          </a:custGeom>
          <a:ln w="11112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4532362" y="59599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19049"/>
                </a:moveTo>
                <a:lnTo>
                  <a:pt x="7413" y="17552"/>
                </a:lnTo>
                <a:lnTo>
                  <a:pt x="13468" y="13468"/>
                </a:lnTo>
                <a:lnTo>
                  <a:pt x="17552" y="7412"/>
                </a:lnTo>
                <a:lnTo>
                  <a:pt x="19050" y="0"/>
                </a:lnTo>
              </a:path>
            </a:pathLst>
          </a:custGeom>
          <a:ln w="11112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4532362" y="580123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75" y="15875"/>
                </a:moveTo>
                <a:lnTo>
                  <a:pt x="15875" y="7112"/>
                </a:lnTo>
                <a:lnTo>
                  <a:pt x="8763" y="0"/>
                </a:lnTo>
                <a:lnTo>
                  <a:pt x="0" y="0"/>
                </a:lnTo>
              </a:path>
            </a:pathLst>
          </a:custGeom>
          <a:ln w="11112">
            <a:solidFill>
              <a:srgbClr val="ACACA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4532362" y="595998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0" y="15875"/>
                </a:moveTo>
                <a:lnTo>
                  <a:pt x="8763" y="15875"/>
                </a:lnTo>
                <a:lnTo>
                  <a:pt x="15875" y="8763"/>
                </a:lnTo>
                <a:lnTo>
                  <a:pt x="15875" y="0"/>
                </a:lnTo>
              </a:path>
            </a:pathLst>
          </a:custGeom>
          <a:ln w="11112">
            <a:solidFill>
              <a:srgbClr val="ACACA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4532362" y="58329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700" y="12700"/>
                </a:moveTo>
                <a:lnTo>
                  <a:pt x="12700" y="5689"/>
                </a:lnTo>
                <a:lnTo>
                  <a:pt x="7010" y="0"/>
                </a:lnTo>
                <a:lnTo>
                  <a:pt x="0" y="0"/>
                </a:lnTo>
              </a:path>
            </a:pathLst>
          </a:custGeom>
          <a:ln w="11112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4532362" y="59599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700"/>
                </a:moveTo>
                <a:lnTo>
                  <a:pt x="7010" y="12700"/>
                </a:lnTo>
                <a:lnTo>
                  <a:pt x="12700" y="7010"/>
                </a:lnTo>
                <a:lnTo>
                  <a:pt x="12700" y="0"/>
                </a:lnTo>
              </a:path>
            </a:pathLst>
          </a:custGeom>
          <a:ln w="11112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4532362" y="58647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4267"/>
                </a:lnTo>
                <a:lnTo>
                  <a:pt x="5258" y="0"/>
                </a:lnTo>
                <a:lnTo>
                  <a:pt x="0" y="0"/>
                </a:lnTo>
              </a:path>
            </a:pathLst>
          </a:custGeom>
          <a:ln w="11112">
            <a:solidFill>
              <a:srgbClr val="9D9D9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4532362" y="59599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525"/>
                </a:moveTo>
                <a:lnTo>
                  <a:pt x="5258" y="9525"/>
                </a:lnTo>
                <a:lnTo>
                  <a:pt x="9525" y="5257"/>
                </a:lnTo>
                <a:lnTo>
                  <a:pt x="9525" y="0"/>
                </a:lnTo>
              </a:path>
            </a:pathLst>
          </a:custGeom>
          <a:ln w="11112">
            <a:solidFill>
              <a:srgbClr val="9D9D9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4532362" y="58964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6350"/>
                </a:moveTo>
                <a:lnTo>
                  <a:pt x="6350" y="2844"/>
                </a:lnTo>
                <a:lnTo>
                  <a:pt x="3505" y="0"/>
                </a:lnTo>
                <a:lnTo>
                  <a:pt x="0" y="0"/>
                </a:lnTo>
              </a:path>
            </a:pathLst>
          </a:custGeom>
          <a:ln w="11112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4532362" y="59599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350"/>
                </a:moveTo>
                <a:lnTo>
                  <a:pt x="3505" y="6350"/>
                </a:lnTo>
                <a:lnTo>
                  <a:pt x="6350" y="3505"/>
                </a:lnTo>
                <a:lnTo>
                  <a:pt x="6350" y="0"/>
                </a:lnTo>
              </a:path>
            </a:pathLst>
          </a:custGeom>
          <a:ln w="11112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4532362" y="592823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3175" y="3175"/>
                </a:moveTo>
                <a:lnTo>
                  <a:pt x="3175" y="1422"/>
                </a:lnTo>
                <a:lnTo>
                  <a:pt x="1752" y="0"/>
                </a:lnTo>
                <a:lnTo>
                  <a:pt x="0" y="0"/>
                </a:lnTo>
              </a:path>
            </a:pathLst>
          </a:custGeom>
          <a:ln w="11112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4532362" y="595998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0" y="3175"/>
                </a:moveTo>
                <a:lnTo>
                  <a:pt x="1752" y="3175"/>
                </a:lnTo>
                <a:lnTo>
                  <a:pt x="3175" y="1752"/>
                </a:lnTo>
                <a:lnTo>
                  <a:pt x="3175" y="0"/>
                </a:lnTo>
              </a:path>
            </a:pathLst>
          </a:custGeom>
          <a:ln w="11112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4532362" y="589648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3505" y="0"/>
                </a:moveTo>
                <a:lnTo>
                  <a:pt x="0" y="0"/>
                </a:lnTo>
                <a:lnTo>
                  <a:pt x="0" y="12700"/>
                </a:lnTo>
                <a:lnTo>
                  <a:pt x="3505" y="12700"/>
                </a:lnTo>
                <a:lnTo>
                  <a:pt x="6350" y="9855"/>
                </a:lnTo>
                <a:lnTo>
                  <a:pt x="6350" y="2844"/>
                </a:lnTo>
                <a:lnTo>
                  <a:pt x="350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4534240" y="594740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0"/>
                </a:moveTo>
                <a:lnTo>
                  <a:pt x="0" y="647700"/>
                </a:lnTo>
              </a:path>
            </a:pathLst>
          </a:custGeom>
          <a:ln w="57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4534243" y="594740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0"/>
                </a:moveTo>
                <a:lnTo>
                  <a:pt x="0" y="647700"/>
                </a:lnTo>
              </a:path>
            </a:pathLst>
          </a:custGeom>
          <a:ln w="576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4538714" y="594740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0"/>
                </a:moveTo>
                <a:lnTo>
                  <a:pt x="0" y="647700"/>
                </a:lnTo>
              </a:path>
            </a:pathLst>
          </a:custGeom>
          <a:ln w="9525">
            <a:solidFill>
              <a:srgbClr val="8D8D8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4545061" y="594740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0"/>
                </a:moveTo>
                <a:lnTo>
                  <a:pt x="0" y="647700"/>
                </a:lnTo>
              </a:path>
            </a:pathLst>
          </a:custGeom>
          <a:ln w="9525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4551409" y="594740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0"/>
                </a:moveTo>
                <a:lnTo>
                  <a:pt x="0" y="647700"/>
                </a:lnTo>
              </a:path>
            </a:pathLst>
          </a:custGeom>
          <a:ln w="9525">
            <a:solidFill>
              <a:srgbClr val="A9A9A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4557778" y="594740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0"/>
                </a:moveTo>
                <a:lnTo>
                  <a:pt x="0" y="647700"/>
                </a:lnTo>
              </a:path>
            </a:pathLst>
          </a:custGeom>
          <a:ln w="952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4564103" y="594740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0"/>
                </a:moveTo>
                <a:lnTo>
                  <a:pt x="0" y="647700"/>
                </a:lnTo>
              </a:path>
            </a:pathLst>
          </a:custGeom>
          <a:ln w="952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4570473" y="594740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0"/>
                </a:moveTo>
                <a:lnTo>
                  <a:pt x="0" y="647700"/>
                </a:lnTo>
              </a:path>
            </a:pathLst>
          </a:custGeom>
          <a:ln w="952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4576797" y="594740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0"/>
                </a:moveTo>
                <a:lnTo>
                  <a:pt x="0" y="647700"/>
                </a:lnTo>
              </a:path>
            </a:pathLst>
          </a:custGeom>
          <a:ln w="9525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4580917" y="594740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0"/>
                </a:moveTo>
                <a:lnTo>
                  <a:pt x="0" y="647700"/>
                </a:lnTo>
              </a:path>
            </a:pathLst>
          </a:custGeom>
          <a:ln w="502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0" name="object 90"/>
          <p:cNvSpPr/>
          <p:nvPr/>
        </p:nvSpPr>
        <p:spPr>
          <a:xfrm>
            <a:off x="75689" y="539064"/>
            <a:ext cx="4457065" cy="753745"/>
          </a:xfrm>
          <a:custGeom>
            <a:avLst/>
            <a:gdLst/>
            <a:ahLst/>
            <a:cxnLst/>
            <a:rect l="l" t="t" r="r" b="b"/>
            <a:pathLst>
              <a:path w="4457065" h="753744">
                <a:moveTo>
                  <a:pt x="4456674" y="0"/>
                </a:moveTo>
                <a:lnTo>
                  <a:pt x="0" y="0"/>
                </a:lnTo>
                <a:lnTo>
                  <a:pt x="0" y="702868"/>
                </a:lnTo>
                <a:lnTo>
                  <a:pt x="4009" y="722593"/>
                </a:lnTo>
                <a:lnTo>
                  <a:pt x="14924" y="738746"/>
                </a:lnTo>
                <a:lnTo>
                  <a:pt x="31079" y="749660"/>
                </a:lnTo>
                <a:lnTo>
                  <a:pt x="50804" y="753668"/>
                </a:lnTo>
                <a:lnTo>
                  <a:pt x="4405874" y="753668"/>
                </a:lnTo>
                <a:lnTo>
                  <a:pt x="4425599" y="749660"/>
                </a:lnTo>
                <a:lnTo>
                  <a:pt x="4441751" y="738746"/>
                </a:lnTo>
                <a:lnTo>
                  <a:pt x="4452665" y="722593"/>
                </a:lnTo>
                <a:lnTo>
                  <a:pt x="4456674" y="702868"/>
                </a:lnTo>
                <a:lnTo>
                  <a:pt x="4456674" y="0"/>
                </a:lnTo>
                <a:close/>
              </a:path>
            </a:pathLst>
          </a:custGeom>
          <a:solidFill>
            <a:srgbClr val="DF481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1" name="object 91"/>
          <p:cNvSpPr/>
          <p:nvPr/>
        </p:nvSpPr>
        <p:spPr>
          <a:xfrm>
            <a:off x="4532363" y="583298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67768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2" name="object 92"/>
          <p:cNvSpPr/>
          <p:nvPr/>
        </p:nvSpPr>
        <p:spPr>
          <a:xfrm>
            <a:off x="4532363" y="57059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3" name="object 93"/>
          <p:cNvSpPr/>
          <p:nvPr/>
        </p:nvSpPr>
        <p:spPr>
          <a:xfrm>
            <a:off x="4532363" y="55789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4" name="object 94"/>
          <p:cNvSpPr/>
          <p:nvPr/>
        </p:nvSpPr>
        <p:spPr>
          <a:xfrm>
            <a:off x="4532363" y="54519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5" name="object 95"/>
          <p:cNvSpPr/>
          <p:nvPr/>
        </p:nvSpPr>
        <p:spPr>
          <a:xfrm>
            <a:off x="4532363" y="526148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6" name="object 96"/>
          <p:cNvSpPr txBox="1">
            <a:spLocks noGrp="1"/>
          </p:cNvSpPr>
          <p:nvPr>
            <p:ph type="title"/>
          </p:nvPr>
        </p:nvSpPr>
        <p:spPr>
          <a:xfrm>
            <a:off x="715773" y="550720"/>
            <a:ext cx="3176905" cy="65849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065" marR="5080" indent="635" algn="ctr">
              <a:lnSpc>
                <a:spcPct val="106400"/>
              </a:lnSpc>
              <a:spcBef>
                <a:spcPts val="25"/>
              </a:spcBef>
            </a:pPr>
            <a:r>
              <a:rPr spc="5" dirty="0"/>
              <a:t>Data Mining and Analysis:  Fundamental Concepts and </a:t>
            </a:r>
            <a:r>
              <a:rPr spc="10" dirty="0"/>
              <a:t>Algorithms</a:t>
            </a:r>
          </a:p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1000" spc="-10" dirty="0"/>
              <a:t>dataminingbook.info</a:t>
            </a:r>
            <a:endParaRPr sz="1000" dirty="0"/>
          </a:p>
        </p:txBody>
      </p:sp>
      <p:sp>
        <p:nvSpPr>
          <p:cNvPr id="97" name="object 97"/>
          <p:cNvSpPr txBox="1"/>
          <p:nvPr/>
        </p:nvSpPr>
        <p:spPr>
          <a:xfrm>
            <a:off x="233649" y="1516219"/>
            <a:ext cx="4095527" cy="10894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960" algn="ctr">
              <a:lnSpc>
                <a:spcPct val="100000"/>
              </a:lnSpc>
              <a:spcBef>
                <a:spcPts val="95"/>
              </a:spcBef>
              <a:tabLst>
                <a:tab pos="1350645" algn="l"/>
              </a:tabLst>
            </a:pPr>
            <a:r>
              <a:rPr sz="1000" spc="-10" dirty="0">
                <a:latin typeface="Arial"/>
                <a:cs typeface="Arial"/>
              </a:rPr>
              <a:t>Mohammed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J.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Zaki</a:t>
            </a:r>
            <a:r>
              <a:rPr sz="1050" spc="-7" baseline="27777" dirty="0">
                <a:latin typeface="Arial"/>
                <a:cs typeface="Arial"/>
              </a:rPr>
              <a:t>1	</a:t>
            </a:r>
            <a:r>
              <a:rPr sz="1000" spc="-15" dirty="0">
                <a:latin typeface="Arial"/>
                <a:cs typeface="Arial"/>
              </a:rPr>
              <a:t>Wagner </a:t>
            </a:r>
            <a:r>
              <a:rPr sz="1000" spc="-10" dirty="0">
                <a:latin typeface="Arial"/>
                <a:cs typeface="Arial"/>
              </a:rPr>
              <a:t>Meira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Jr.</a:t>
            </a:r>
            <a:r>
              <a:rPr sz="1050" spc="-22" baseline="27777" dirty="0">
                <a:latin typeface="Arial"/>
                <a:cs typeface="Arial"/>
              </a:rPr>
              <a:t>2</a:t>
            </a:r>
            <a:endParaRPr sz="1050" baseline="27777" dirty="0">
              <a:latin typeface="Arial"/>
              <a:cs typeface="Arial"/>
            </a:endParaRPr>
          </a:p>
          <a:p>
            <a:pPr marL="288290" marR="279400" indent="23495" algn="ctr">
              <a:lnSpc>
                <a:spcPts val="800"/>
              </a:lnSpc>
            </a:pPr>
            <a:endParaRPr lang="en-US" sz="750" spc="-7" baseline="33333" dirty="0" smtClean="0">
              <a:latin typeface="Arial"/>
              <a:cs typeface="Arial"/>
            </a:endParaRPr>
          </a:p>
          <a:p>
            <a:pPr marL="288290" marR="279400" indent="23495" algn="ctr">
              <a:lnSpc>
                <a:spcPts val="800"/>
              </a:lnSpc>
            </a:pPr>
            <a:endParaRPr lang="en-US" sz="750" spc="-7" baseline="33333" dirty="0">
              <a:latin typeface="Arial"/>
              <a:cs typeface="Arial"/>
            </a:endParaRPr>
          </a:p>
          <a:p>
            <a:pPr marL="288290" marR="279400" indent="23495" algn="ctr">
              <a:lnSpc>
                <a:spcPts val="800"/>
              </a:lnSpc>
            </a:pPr>
            <a:r>
              <a:rPr sz="750" spc="-7" baseline="33333" dirty="0" smtClean="0">
                <a:latin typeface="Arial"/>
                <a:cs typeface="Arial"/>
              </a:rPr>
              <a:t>1 </a:t>
            </a:r>
            <a:r>
              <a:rPr sz="700" spc="-5" dirty="0">
                <a:latin typeface="Arial"/>
                <a:cs typeface="Arial"/>
              </a:rPr>
              <a:t>Department of </a:t>
            </a:r>
            <a:r>
              <a:rPr sz="700" spc="-10" dirty="0">
                <a:latin typeface="Arial"/>
                <a:cs typeface="Arial"/>
              </a:rPr>
              <a:t>Computer </a:t>
            </a:r>
            <a:r>
              <a:rPr sz="700" spc="-5" dirty="0">
                <a:latin typeface="Arial"/>
                <a:cs typeface="Arial"/>
              </a:rPr>
              <a:t>Science  Rensselaer </a:t>
            </a:r>
            <a:r>
              <a:rPr sz="700" spc="-10" dirty="0">
                <a:latin typeface="Arial"/>
                <a:cs typeface="Arial"/>
              </a:rPr>
              <a:t>Polytechnic Institute, </a:t>
            </a:r>
            <a:r>
              <a:rPr sz="700" spc="-40" dirty="0">
                <a:latin typeface="Arial"/>
                <a:cs typeface="Arial"/>
              </a:rPr>
              <a:t>Troy, </a:t>
            </a:r>
            <a:r>
              <a:rPr sz="700" spc="-35" dirty="0">
                <a:latin typeface="Arial"/>
                <a:cs typeface="Arial"/>
              </a:rPr>
              <a:t>NY,</a:t>
            </a:r>
            <a:r>
              <a:rPr sz="700" spc="75" dirty="0">
                <a:latin typeface="Arial"/>
                <a:cs typeface="Arial"/>
              </a:rPr>
              <a:t> </a:t>
            </a:r>
            <a:r>
              <a:rPr sz="700" spc="-5" dirty="0" smtClean="0">
                <a:latin typeface="Arial"/>
                <a:cs typeface="Arial"/>
              </a:rPr>
              <a:t>USA</a:t>
            </a:r>
            <a:endParaRPr lang="en-US" sz="700" dirty="0">
              <a:latin typeface="Arial"/>
              <a:cs typeface="Arial"/>
            </a:endParaRPr>
          </a:p>
          <a:p>
            <a:pPr marL="288290" marR="279400" indent="23495" algn="ctr">
              <a:lnSpc>
                <a:spcPts val="800"/>
              </a:lnSpc>
            </a:pPr>
            <a:endParaRPr lang="en-US" sz="700" spc="-7" baseline="33333" dirty="0">
              <a:latin typeface="Arial"/>
              <a:cs typeface="Arial"/>
            </a:endParaRPr>
          </a:p>
          <a:p>
            <a:pPr marL="288290" marR="279400" indent="23495" algn="ctr">
              <a:lnSpc>
                <a:spcPts val="800"/>
              </a:lnSpc>
            </a:pPr>
            <a:r>
              <a:rPr sz="750" spc="-7" baseline="33333" dirty="0" smtClean="0">
                <a:latin typeface="Arial"/>
                <a:cs typeface="Arial"/>
              </a:rPr>
              <a:t>2 </a:t>
            </a:r>
            <a:r>
              <a:rPr sz="700" spc="-5" dirty="0">
                <a:latin typeface="Arial"/>
                <a:cs typeface="Arial"/>
              </a:rPr>
              <a:t>Department of </a:t>
            </a:r>
            <a:r>
              <a:rPr sz="700" spc="-10" dirty="0">
                <a:latin typeface="Arial"/>
                <a:cs typeface="Arial"/>
              </a:rPr>
              <a:t>Computer </a:t>
            </a:r>
            <a:r>
              <a:rPr sz="700" spc="-5" dirty="0">
                <a:latin typeface="Arial"/>
                <a:cs typeface="Arial"/>
              </a:rPr>
              <a:t>Science  </a:t>
            </a:r>
            <a:r>
              <a:rPr sz="700" spc="-10" dirty="0">
                <a:latin typeface="Arial"/>
                <a:cs typeface="Arial"/>
              </a:rPr>
              <a:t>Universidade Federal </a:t>
            </a:r>
            <a:r>
              <a:rPr sz="700" spc="-5" dirty="0">
                <a:latin typeface="Arial"/>
                <a:cs typeface="Arial"/>
              </a:rPr>
              <a:t>de Minas </a:t>
            </a:r>
            <a:r>
              <a:rPr sz="700" spc="-10" dirty="0">
                <a:latin typeface="Arial"/>
                <a:cs typeface="Arial"/>
              </a:rPr>
              <a:t>Gerais, </a:t>
            </a:r>
            <a:r>
              <a:rPr sz="700" spc="-5" dirty="0">
                <a:latin typeface="Arial"/>
                <a:cs typeface="Arial"/>
              </a:rPr>
              <a:t>Belo </a:t>
            </a:r>
            <a:r>
              <a:rPr sz="700" spc="-10" dirty="0">
                <a:latin typeface="Arial"/>
                <a:cs typeface="Arial"/>
              </a:rPr>
              <a:t>Horizonte,</a:t>
            </a:r>
            <a:r>
              <a:rPr sz="700" spc="140" dirty="0">
                <a:latin typeface="Arial"/>
                <a:cs typeface="Arial"/>
              </a:rPr>
              <a:t> </a:t>
            </a:r>
            <a:r>
              <a:rPr sz="700" spc="-10" dirty="0" smtClean="0">
                <a:latin typeface="Arial"/>
                <a:cs typeface="Arial"/>
              </a:rPr>
              <a:t>Brazil</a:t>
            </a:r>
            <a:endParaRPr lang="en-US" sz="700" dirty="0">
              <a:latin typeface="Arial"/>
              <a:cs typeface="Arial"/>
            </a:endParaRPr>
          </a:p>
          <a:p>
            <a:pPr marL="288290" marR="279400" indent="23495" algn="ctr">
              <a:lnSpc>
                <a:spcPts val="800"/>
              </a:lnSpc>
            </a:pPr>
            <a:endParaRPr lang="en-US" sz="700" b="1" spc="-10" dirty="0">
              <a:latin typeface="Arial"/>
              <a:cs typeface="Arial"/>
            </a:endParaRPr>
          </a:p>
          <a:p>
            <a:pPr marL="288290" marR="279400" indent="23495" algn="ctr">
              <a:lnSpc>
                <a:spcPts val="800"/>
              </a:lnSpc>
            </a:pPr>
            <a:endParaRPr lang="en-US" sz="700" b="1" spc="-10" dirty="0">
              <a:latin typeface="Arial"/>
              <a:cs typeface="Arial"/>
            </a:endParaRPr>
          </a:p>
          <a:p>
            <a:pPr marL="288290" marR="279400" indent="23495" algn="ctr">
              <a:lnSpc>
                <a:spcPts val="800"/>
              </a:lnSpc>
            </a:pPr>
            <a:r>
              <a:rPr sz="1200" b="1" spc="-10" dirty="0" smtClean="0">
                <a:latin typeface="Arial"/>
                <a:cs typeface="Arial"/>
              </a:rPr>
              <a:t>Chapter </a:t>
            </a:r>
            <a:r>
              <a:rPr sz="1200" b="1" spc="-5" dirty="0">
                <a:latin typeface="Arial"/>
                <a:cs typeface="Arial"/>
              </a:rPr>
              <a:t>8: </a:t>
            </a:r>
            <a:r>
              <a:rPr sz="1200" b="1" spc="-10" dirty="0">
                <a:latin typeface="Arial"/>
                <a:cs typeface="Arial"/>
              </a:rPr>
              <a:t>Itemset</a:t>
            </a:r>
            <a:r>
              <a:rPr sz="1200" b="1" spc="65" dirty="0">
                <a:latin typeface="Arial"/>
                <a:cs typeface="Arial"/>
              </a:rPr>
              <a:t> </a:t>
            </a:r>
            <a:r>
              <a:rPr sz="1200" b="1" spc="-10" dirty="0" smtClean="0">
                <a:latin typeface="Arial"/>
                <a:cs typeface="Arial"/>
              </a:rPr>
              <a:t>Mining</a:t>
            </a:r>
            <a:endParaRPr lang="en-US" sz="1200" b="1" spc="-10" dirty="0" smtClean="0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-152" y="3348761"/>
            <a:ext cx="4608093" cy="108204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9" name="object 9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</a:pPr>
            <a:r>
              <a:rPr spc="-5" dirty="0"/>
              <a:t>Zaki &amp; Meira </a:t>
            </a:r>
            <a:r>
              <a:rPr spc="-10" dirty="0"/>
              <a:t>Jr. </a:t>
            </a:r>
            <a:r>
              <a:rPr spc="-5" dirty="0"/>
              <a:t>(RPI and</a:t>
            </a:r>
            <a:r>
              <a:rPr spc="-35" dirty="0"/>
              <a:t> </a:t>
            </a:r>
            <a:r>
              <a:rPr spc="-5" dirty="0"/>
              <a:t>UFMG)</a:t>
            </a:r>
          </a:p>
        </p:txBody>
      </p:sp>
      <p:sp>
        <p:nvSpPr>
          <p:cNvPr id="100" name="object 10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</a:pPr>
            <a:r>
              <a:rPr spc="-5" dirty="0"/>
              <a:t>Data Mining and</a:t>
            </a:r>
            <a:r>
              <a:rPr spc="-55" dirty="0"/>
              <a:t> </a:t>
            </a:r>
            <a:r>
              <a:rPr spc="-5" dirty="0"/>
              <a:t>Analysis</a:t>
            </a:r>
          </a:p>
        </p:txBody>
      </p:sp>
      <p:sp>
        <p:nvSpPr>
          <p:cNvPr id="101" name="object 101"/>
          <p:cNvSpPr txBox="1"/>
          <p:nvPr/>
        </p:nvSpPr>
        <p:spPr>
          <a:xfrm>
            <a:off x="3498596" y="3361702"/>
            <a:ext cx="1056005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  <a:tabLst>
                <a:tab pos="883919" algn="l"/>
              </a:tabLst>
            </a:pP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Chapter 8:</a:t>
            </a:r>
            <a:r>
              <a:rPr sz="5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Itemset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Mining	</a:t>
            </a:r>
            <a:fld id="{81D60167-4931-47E6-BA6A-407CBD079E47}" type="slidenum"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6</a:t>
            </a:fld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sz="5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5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8454" y="674757"/>
            <a:ext cx="356114" cy="3495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-57150" y="576719"/>
            <a:ext cx="1295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Transaction 1:</a:t>
            </a:r>
          </a:p>
          <a:p>
            <a:pPr>
              <a:lnSpc>
                <a:spcPct val="200000"/>
              </a:lnSpc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Transaction </a:t>
            </a:r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2: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Transaction </a:t>
            </a:r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3: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Transaction </a:t>
            </a:r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4: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Transaction </a:t>
            </a:r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5: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Transaction </a:t>
            </a:r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6: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3622" y="674757"/>
            <a:ext cx="366704" cy="3603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3622" y="2885015"/>
            <a:ext cx="356114" cy="3526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5869" y="668145"/>
            <a:ext cx="361588" cy="3540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7562" y="674757"/>
            <a:ext cx="356114" cy="3474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8454" y="1568961"/>
            <a:ext cx="356114" cy="3495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8454" y="2010650"/>
            <a:ext cx="356114" cy="3495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8454" y="2452339"/>
            <a:ext cx="356114" cy="3495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7355" y="674757"/>
            <a:ext cx="834626" cy="10420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1935" y="2026525"/>
            <a:ext cx="990600" cy="9165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070" y="2436912"/>
            <a:ext cx="356114" cy="3526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3622" y="1118354"/>
            <a:ext cx="356114" cy="3526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070" y="1988811"/>
            <a:ext cx="356114" cy="3526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8454" y="1116446"/>
            <a:ext cx="366704" cy="3603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3622" y="1554222"/>
            <a:ext cx="366704" cy="3603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3622" y="1997819"/>
            <a:ext cx="366704" cy="3603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3622" y="2441416"/>
            <a:ext cx="366704" cy="3603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8454" y="2894030"/>
            <a:ext cx="366704" cy="3603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070" y="1545891"/>
            <a:ext cx="356114" cy="3474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7789" y="2431611"/>
            <a:ext cx="356114" cy="3474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070" y="2885015"/>
            <a:ext cx="356114" cy="3474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070" y="1107018"/>
            <a:ext cx="361588" cy="3540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5869" y="1539279"/>
            <a:ext cx="361588" cy="3540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5869" y="1985445"/>
            <a:ext cx="361588" cy="3540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8216" y="2436531"/>
            <a:ext cx="361588" cy="3540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0" y="-22225"/>
            <a:ext cx="4438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T</a:t>
            </a:r>
            <a:r>
              <a:rPr lang="zh-TW" alt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ransaction record</a:t>
            </a:r>
            <a:r>
              <a:rPr lang="en-US" altLang="zh-TW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TW" alt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 store</a:t>
            </a:r>
          </a:p>
        </p:txBody>
      </p:sp>
    </p:spTree>
    <p:extLst>
      <p:ext uri="{BB962C8B-B14F-4D97-AF65-F5344CB8AC3E}">
        <p14:creationId xmlns:p14="http://schemas.microsoft.com/office/powerpoint/2010/main" val="427016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5502" y="46276"/>
            <a:ext cx="4419094" cy="215444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450" y="739775"/>
            <a:ext cx="4256061" cy="23619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525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02" y="46276"/>
            <a:ext cx="19818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Frequent </a:t>
            </a:r>
            <a:r>
              <a:rPr spc="5" dirty="0"/>
              <a:t>Itemset Mining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794" y="1406525"/>
            <a:ext cx="4380230" cy="1924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5019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 </a:t>
            </a:r>
            <a:r>
              <a:rPr sz="1000" spc="-10" dirty="0">
                <a:latin typeface="Arial"/>
                <a:cs typeface="Arial"/>
              </a:rPr>
              <a:t>many applications one is interested in </a:t>
            </a:r>
            <a:r>
              <a:rPr sz="1000" b="1" spc="-10" dirty="0">
                <a:latin typeface="Arial"/>
                <a:cs typeface="Arial"/>
              </a:rPr>
              <a:t>how often two </a:t>
            </a:r>
            <a:r>
              <a:rPr sz="1000" b="1" spc="-5" dirty="0">
                <a:latin typeface="Arial"/>
                <a:cs typeface="Arial"/>
              </a:rPr>
              <a:t>or more </a:t>
            </a:r>
            <a:r>
              <a:rPr sz="1000" b="1" spc="-10" dirty="0">
                <a:latin typeface="Arial"/>
                <a:cs typeface="Arial"/>
              </a:rPr>
              <a:t>objects </a:t>
            </a:r>
            <a:r>
              <a:rPr sz="1000" b="1" spc="-5" dirty="0">
                <a:latin typeface="Arial"/>
                <a:cs typeface="Arial"/>
              </a:rPr>
              <a:t>of  </a:t>
            </a:r>
            <a:r>
              <a:rPr sz="1000" b="1" spc="-10" dirty="0">
                <a:latin typeface="Arial"/>
                <a:cs typeface="Arial"/>
              </a:rPr>
              <a:t>interest co-occur</a:t>
            </a:r>
            <a:r>
              <a:rPr sz="1000" spc="-10" dirty="0">
                <a:latin typeface="Arial"/>
                <a:cs typeface="Arial"/>
              </a:rPr>
              <a:t>, the so-called</a:t>
            </a:r>
            <a:r>
              <a:rPr sz="1000" spc="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itemsets</a:t>
            </a:r>
            <a:r>
              <a:rPr sz="1000" spc="-10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12700" marR="140335">
              <a:lnSpc>
                <a:spcPct val="99500"/>
              </a:lnSpc>
              <a:spcBef>
                <a:spcPts val="590"/>
              </a:spcBef>
            </a:pP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prototypical application was </a:t>
            </a:r>
            <a:r>
              <a:rPr sz="1000" b="1" i="1" spc="-10" dirty="0">
                <a:solidFill>
                  <a:srgbClr val="0070C0"/>
                </a:solidFill>
                <a:latin typeface="Arial"/>
                <a:cs typeface="Arial"/>
              </a:rPr>
              <a:t>market basket analysis</a:t>
            </a:r>
            <a:r>
              <a:rPr sz="1000" spc="-10" dirty="0">
                <a:latin typeface="Arial"/>
                <a:cs typeface="Arial"/>
              </a:rPr>
              <a:t>, that is,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mine the  </a:t>
            </a:r>
            <a:r>
              <a:rPr sz="1000" spc="-5" dirty="0">
                <a:latin typeface="Arial"/>
                <a:cs typeface="Arial"/>
              </a:rPr>
              <a:t>sets of </a:t>
            </a:r>
            <a:r>
              <a:rPr sz="1000" spc="-10" dirty="0">
                <a:latin typeface="Arial"/>
                <a:cs typeface="Arial"/>
              </a:rPr>
              <a:t>items that </a:t>
            </a:r>
            <a:r>
              <a:rPr sz="1000" spc="-5" dirty="0">
                <a:latin typeface="Arial"/>
                <a:cs typeface="Arial"/>
              </a:rPr>
              <a:t>are </a:t>
            </a:r>
            <a:r>
              <a:rPr sz="1000" spc="-10" dirty="0">
                <a:latin typeface="Arial"/>
                <a:cs typeface="Arial"/>
              </a:rPr>
              <a:t>frequently bought together </a:t>
            </a:r>
            <a:r>
              <a:rPr sz="1000" spc="-5" dirty="0">
                <a:latin typeface="Arial"/>
                <a:cs typeface="Arial"/>
              </a:rPr>
              <a:t>at a supermarket </a:t>
            </a:r>
            <a:r>
              <a:rPr sz="1000" spc="-20" dirty="0">
                <a:latin typeface="Arial"/>
                <a:cs typeface="Arial"/>
              </a:rPr>
              <a:t>by  </a:t>
            </a:r>
            <a:r>
              <a:rPr sz="1000" spc="-10" dirty="0">
                <a:latin typeface="Arial"/>
                <a:cs typeface="Arial"/>
              </a:rPr>
              <a:t>analyzing the customer shopping </a:t>
            </a:r>
            <a:r>
              <a:rPr sz="1000" dirty="0">
                <a:latin typeface="Arial"/>
                <a:cs typeface="Arial"/>
              </a:rPr>
              <a:t>carts </a:t>
            </a:r>
            <a:r>
              <a:rPr sz="1000" spc="-5" dirty="0">
                <a:latin typeface="Arial"/>
                <a:cs typeface="Arial"/>
              </a:rPr>
              <a:t>(the </a:t>
            </a:r>
            <a:r>
              <a:rPr sz="1000" spc="-10" dirty="0">
                <a:latin typeface="Arial"/>
                <a:cs typeface="Arial"/>
              </a:rPr>
              <a:t>so-called “market</a:t>
            </a:r>
            <a:r>
              <a:rPr sz="1000" spc="15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baskets”).</a:t>
            </a:r>
            <a:endParaRPr sz="1000" dirty="0">
              <a:latin typeface="Arial"/>
              <a:cs typeface="Arial"/>
            </a:endParaRPr>
          </a:p>
          <a:p>
            <a:pPr marL="12700" marR="5080">
              <a:lnSpc>
                <a:spcPct val="99500"/>
              </a:lnSpc>
              <a:spcBef>
                <a:spcPts val="600"/>
              </a:spcBef>
            </a:pPr>
            <a:r>
              <a:rPr sz="1000" b="1" spc="-15" dirty="0">
                <a:latin typeface="Arial"/>
                <a:cs typeface="Arial"/>
              </a:rPr>
              <a:t>Frequent </a:t>
            </a:r>
            <a:r>
              <a:rPr sz="1000" b="1" spc="-10" dirty="0">
                <a:latin typeface="Arial"/>
                <a:cs typeface="Arial"/>
              </a:rPr>
              <a:t>itemset </a:t>
            </a:r>
            <a:r>
              <a:rPr sz="1000" spc="-10" dirty="0">
                <a:latin typeface="Arial"/>
                <a:cs typeface="Arial"/>
              </a:rPr>
              <a:t>mining is </a:t>
            </a: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10" dirty="0">
                <a:latin typeface="Arial"/>
                <a:cs typeface="Arial"/>
              </a:rPr>
              <a:t>basic exploratory mining </a:t>
            </a:r>
            <a:r>
              <a:rPr sz="1000" spc="-5" dirty="0">
                <a:latin typeface="Arial"/>
                <a:cs typeface="Arial"/>
              </a:rPr>
              <a:t>task, </a:t>
            </a:r>
            <a:r>
              <a:rPr sz="1000" spc="-5" dirty="0" smtClean="0">
                <a:latin typeface="Arial"/>
                <a:cs typeface="Arial"/>
              </a:rPr>
              <a:t>since </a:t>
            </a:r>
            <a:r>
              <a:rPr sz="1000" spc="-10" dirty="0">
                <a:latin typeface="Arial"/>
                <a:cs typeface="Arial"/>
              </a:rPr>
              <a:t>the  basic operation is </a:t>
            </a:r>
            <a:r>
              <a:rPr sz="1000" spc="-5" dirty="0">
                <a:latin typeface="Arial"/>
                <a:cs typeface="Arial"/>
              </a:rPr>
              <a:t>to find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co-occurrence, </a:t>
            </a:r>
            <a:r>
              <a:rPr sz="1000" spc="-10" dirty="0">
                <a:latin typeface="Arial"/>
                <a:cs typeface="Arial"/>
              </a:rPr>
              <a:t>which gives </a:t>
            </a:r>
            <a:r>
              <a:rPr sz="1000" spc="-5" dirty="0">
                <a:latin typeface="Arial"/>
                <a:cs typeface="Arial"/>
              </a:rPr>
              <a:t>an </a:t>
            </a:r>
            <a:r>
              <a:rPr sz="1000" spc="-10" dirty="0">
                <a:latin typeface="Arial"/>
                <a:cs typeface="Arial"/>
              </a:rPr>
              <a:t>estimate </a:t>
            </a:r>
            <a:r>
              <a:rPr sz="1000" spc="-15" dirty="0">
                <a:latin typeface="Arial"/>
                <a:cs typeface="Arial"/>
              </a:rPr>
              <a:t>for </a:t>
            </a:r>
            <a:r>
              <a:rPr sz="1000" spc="-10" dirty="0">
                <a:latin typeface="Arial"/>
                <a:cs typeface="Arial"/>
              </a:rPr>
              <a:t>the  joint probability </a:t>
            </a:r>
            <a:r>
              <a:rPr sz="1000" spc="-5" dirty="0">
                <a:latin typeface="Arial"/>
                <a:cs typeface="Arial"/>
              </a:rPr>
              <a:t>mass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function.</a:t>
            </a:r>
            <a:endParaRPr sz="1000" dirty="0">
              <a:latin typeface="Arial"/>
              <a:cs typeface="Arial"/>
            </a:endParaRPr>
          </a:p>
          <a:p>
            <a:pPr marL="12700" marR="5080">
              <a:lnSpc>
                <a:spcPct val="99500"/>
              </a:lnSpc>
              <a:spcBef>
                <a:spcPts val="600"/>
              </a:spcBef>
            </a:pPr>
            <a:r>
              <a:rPr sz="1000" b="1" spc="-5" dirty="0">
                <a:solidFill>
                  <a:srgbClr val="0070C0"/>
                </a:solidFill>
                <a:latin typeface="Arial"/>
                <a:cs typeface="Arial"/>
              </a:rPr>
              <a:t>Once </a:t>
            </a:r>
            <a:r>
              <a:rPr sz="1000" b="1" spc="-15" dirty="0">
                <a:solidFill>
                  <a:srgbClr val="0070C0"/>
                </a:solidFill>
                <a:latin typeface="Arial"/>
                <a:cs typeface="Arial"/>
              </a:rPr>
              <a:t>we </a:t>
            </a:r>
            <a:r>
              <a:rPr sz="1000" b="1" spc="-10" dirty="0">
                <a:solidFill>
                  <a:srgbClr val="0070C0"/>
                </a:solidFill>
                <a:latin typeface="Arial"/>
                <a:cs typeface="Arial"/>
              </a:rPr>
              <a:t>mine the frequent sets, </a:t>
            </a:r>
            <a:r>
              <a:rPr sz="1000" b="1" spc="-15" dirty="0">
                <a:solidFill>
                  <a:srgbClr val="0070C0"/>
                </a:solidFill>
                <a:latin typeface="Arial"/>
                <a:cs typeface="Arial"/>
              </a:rPr>
              <a:t>they </a:t>
            </a:r>
            <a:r>
              <a:rPr sz="1000" b="1" spc="-10" dirty="0">
                <a:solidFill>
                  <a:srgbClr val="0070C0"/>
                </a:solidFill>
                <a:latin typeface="Arial"/>
                <a:cs typeface="Arial"/>
              </a:rPr>
              <a:t>allow </a:t>
            </a:r>
            <a:r>
              <a:rPr sz="1000" b="1" spc="-5" dirty="0">
                <a:solidFill>
                  <a:srgbClr val="0070C0"/>
                </a:solidFill>
                <a:latin typeface="Arial"/>
                <a:cs typeface="Arial"/>
              </a:rPr>
              <a:t>us to </a:t>
            </a:r>
            <a:r>
              <a:rPr sz="1000" b="1" spc="-10" dirty="0">
                <a:solidFill>
                  <a:srgbClr val="0070C0"/>
                </a:solidFill>
                <a:latin typeface="Arial"/>
                <a:cs typeface="Arial"/>
              </a:rPr>
              <a:t>extract </a:t>
            </a:r>
            <a:r>
              <a:rPr sz="1000" b="1" i="1" spc="-10" dirty="0">
                <a:solidFill>
                  <a:srgbClr val="0070C0"/>
                </a:solidFill>
                <a:latin typeface="Arial"/>
                <a:cs typeface="Arial"/>
              </a:rPr>
              <a:t>association </a:t>
            </a:r>
            <a:r>
              <a:rPr sz="1000" b="1" i="1" spc="-5" dirty="0">
                <a:solidFill>
                  <a:srgbClr val="0070C0"/>
                </a:solidFill>
                <a:latin typeface="Arial"/>
                <a:cs typeface="Arial"/>
              </a:rPr>
              <a:t>rules  </a:t>
            </a:r>
            <a:r>
              <a:rPr sz="1000" spc="-10" dirty="0">
                <a:latin typeface="Arial"/>
                <a:cs typeface="Arial"/>
              </a:rPr>
              <a:t>among the itemsets, </a:t>
            </a:r>
            <a:r>
              <a:rPr sz="1000" spc="-5" dirty="0">
                <a:latin typeface="Arial"/>
                <a:cs typeface="Arial"/>
              </a:rPr>
              <a:t>where </a:t>
            </a:r>
            <a:r>
              <a:rPr sz="1000" spc="-15" dirty="0">
                <a:latin typeface="Arial"/>
                <a:cs typeface="Arial"/>
              </a:rPr>
              <a:t>we </a:t>
            </a:r>
            <a:r>
              <a:rPr sz="1000" spc="-10" dirty="0">
                <a:latin typeface="Arial"/>
                <a:cs typeface="Arial"/>
              </a:rPr>
              <a:t>make </a:t>
            </a:r>
            <a:r>
              <a:rPr sz="1000" spc="-5" dirty="0">
                <a:latin typeface="Arial"/>
                <a:cs typeface="Arial"/>
              </a:rPr>
              <a:t>some </a:t>
            </a:r>
            <a:r>
              <a:rPr sz="1000" spc="-10" dirty="0">
                <a:latin typeface="Arial"/>
                <a:cs typeface="Arial"/>
              </a:rPr>
              <a:t>statement about how </a:t>
            </a:r>
            <a:r>
              <a:rPr sz="1000" spc="-15" dirty="0">
                <a:latin typeface="Arial"/>
                <a:cs typeface="Arial"/>
              </a:rPr>
              <a:t>likely </a:t>
            </a:r>
            <a:r>
              <a:rPr sz="1000" spc="-5" dirty="0">
                <a:latin typeface="Arial"/>
                <a:cs typeface="Arial"/>
              </a:rPr>
              <a:t>are </a:t>
            </a:r>
            <a:r>
              <a:rPr sz="1000" spc="-10" dirty="0">
                <a:latin typeface="Arial"/>
                <a:cs typeface="Arial"/>
              </a:rPr>
              <a:t>two  </a:t>
            </a:r>
            <a:r>
              <a:rPr sz="1000" spc="-5" dirty="0">
                <a:latin typeface="Arial"/>
                <a:cs typeface="Arial"/>
              </a:rPr>
              <a:t>sets of </a:t>
            </a:r>
            <a:r>
              <a:rPr sz="1000" spc="-10" dirty="0">
                <a:latin typeface="Arial"/>
                <a:cs typeface="Arial"/>
              </a:rPr>
              <a:t>items </a:t>
            </a:r>
            <a:r>
              <a:rPr sz="1000" spc="-5" dirty="0">
                <a:latin typeface="Arial"/>
                <a:cs typeface="Arial"/>
              </a:rPr>
              <a:t>to co-occur or to </a:t>
            </a:r>
            <a:r>
              <a:rPr sz="1000" spc="-10" dirty="0">
                <a:latin typeface="Arial"/>
                <a:cs typeface="Arial"/>
              </a:rPr>
              <a:t>conditionally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occur.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-152" y="3348761"/>
            <a:ext cx="4608093" cy="108204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</a:pPr>
            <a:r>
              <a:rPr spc="-5" dirty="0"/>
              <a:t>Zaki &amp; Meira </a:t>
            </a:r>
            <a:r>
              <a:rPr spc="-10" dirty="0"/>
              <a:t>Jr. </a:t>
            </a:r>
            <a:r>
              <a:rPr spc="-5" dirty="0"/>
              <a:t>(RPI and</a:t>
            </a:r>
            <a:r>
              <a:rPr spc="-35" dirty="0"/>
              <a:t> </a:t>
            </a:r>
            <a:r>
              <a:rPr spc="-5" dirty="0"/>
              <a:t>UFMG)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</a:pPr>
            <a:r>
              <a:rPr spc="-5" dirty="0"/>
              <a:t>Data Mining and</a:t>
            </a:r>
            <a:r>
              <a:rPr spc="-55" dirty="0"/>
              <a:t> </a:t>
            </a:r>
            <a:r>
              <a:rPr spc="-5" dirty="0"/>
              <a:t>Analysis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98596" y="3361702"/>
            <a:ext cx="1056005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5"/>
              </a:lnSpc>
              <a:tabLst>
                <a:tab pos="883919" algn="l"/>
              </a:tabLst>
            </a:pP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Chapter 8:</a:t>
            </a:r>
            <a:r>
              <a:rPr sz="5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Itemset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Mining	</a:t>
            </a:r>
            <a:fld id="{81D60167-4931-47E6-BA6A-407CBD079E47}" type="slidenum"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9</a:t>
            </a:fld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sz="5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500" dirty="0">
              <a:latin typeface="Arial"/>
              <a:cs typeface="Arial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0650" y="434975"/>
            <a:ext cx="1444209" cy="7059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4" descr="相關圖片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4" y="456210"/>
            <a:ext cx="1229635" cy="6890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" name="Picture 8" descr="「big data analytics」的圖片搜尋結果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7050" y="486002"/>
            <a:ext cx="1399309" cy="71097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字型1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18788</TotalTime>
  <Words>4004</Words>
  <Application>Microsoft Office PowerPoint</Application>
  <PresentationFormat>自訂</PresentationFormat>
  <Paragraphs>1174</Paragraphs>
  <Slides>51</Slides>
  <Notes>51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51</vt:i4>
      </vt:variant>
    </vt:vector>
  </HeadingPairs>
  <TitlesOfParts>
    <vt:vector size="66" baseType="lpstr">
      <vt:lpstr>微軟正黑體</vt:lpstr>
      <vt:lpstr>新細明體</vt:lpstr>
      <vt:lpstr>標楷體</vt:lpstr>
      <vt:lpstr>Arial</vt:lpstr>
      <vt:lpstr>Britannic Bold</vt:lpstr>
      <vt:lpstr>Calibri</vt:lpstr>
      <vt:lpstr>Cambria Math</vt:lpstr>
      <vt:lpstr>Courier New</vt:lpstr>
      <vt:lpstr>Lucida Sans Unicode</vt:lpstr>
      <vt:lpstr>Times New Roman</vt:lpstr>
      <vt:lpstr>Verdana</vt:lpstr>
      <vt:lpstr>Wingdings</vt:lpstr>
      <vt:lpstr>Office Theme</vt:lpstr>
      <vt:lpstr>1_Office Theme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Data Mining and Analysis:  Fundamental Concepts and Algorithms dataminingbook.info</vt:lpstr>
      <vt:lpstr>PowerPoint 簡報</vt:lpstr>
      <vt:lpstr>Example</vt:lpstr>
      <vt:lpstr>Frequent Itemset Mining</vt:lpstr>
      <vt:lpstr>Frequent Itemsets: Terminology</vt:lpstr>
      <vt:lpstr>Database Representation</vt:lpstr>
      <vt:lpstr>Binary Database: Transaction and Vertical Format</vt:lpstr>
      <vt:lpstr>Examples</vt:lpstr>
      <vt:lpstr>Support and Frequent Itemsets</vt:lpstr>
      <vt:lpstr>Frequent Itemsets Minimum support: minsup = 3</vt:lpstr>
      <vt:lpstr>Association Rules</vt:lpstr>
      <vt:lpstr>Example</vt:lpstr>
      <vt:lpstr>Itemset Mining Algorithms: Brute Force</vt:lpstr>
      <vt:lpstr>Itemset lattice and prefix-based search tree</vt:lpstr>
      <vt:lpstr>Concept</vt:lpstr>
      <vt:lpstr>Brute Force Algorithm</vt:lpstr>
      <vt:lpstr>Brute Force Algorithm</vt:lpstr>
      <vt:lpstr>Level-wise Approach: Apriori Algorithm</vt:lpstr>
      <vt:lpstr>Apriori Algorithm: Prefix Search Tree and Pruning</vt:lpstr>
      <vt:lpstr>The Apriori Algorithm</vt:lpstr>
      <vt:lpstr>Frequent Pattern Tree Approach: FPGrowth Algorithm</vt:lpstr>
      <vt:lpstr>Frequent Pattern Tree</vt:lpstr>
      <vt:lpstr>Dataset</vt:lpstr>
      <vt:lpstr>Dataset</vt:lpstr>
      <vt:lpstr>Construct FP-Tree</vt:lpstr>
      <vt:lpstr>Construct FP-Tree</vt:lpstr>
      <vt:lpstr>Construct FP-Tree</vt:lpstr>
      <vt:lpstr>Construct FP-Tree</vt:lpstr>
      <vt:lpstr>Construct FP-Tree</vt:lpstr>
      <vt:lpstr>Construct FP-Tree</vt:lpstr>
      <vt:lpstr>Construct FP-Tree</vt:lpstr>
      <vt:lpstr>Construct FP-Tree</vt:lpstr>
      <vt:lpstr>Construct FP-Tree</vt:lpstr>
      <vt:lpstr>Construct FP-Tree</vt:lpstr>
      <vt:lpstr>Projection of { f }</vt:lpstr>
      <vt:lpstr>Projection of { b }</vt:lpstr>
      <vt:lpstr>Projection of { g }</vt:lpstr>
      <vt:lpstr>Projection of { c, g }</vt:lpstr>
      <vt:lpstr>Projection of { c }</vt:lpstr>
      <vt:lpstr>Projection of { a, c }</vt:lpstr>
      <vt:lpstr>Projection of { a }</vt:lpstr>
      <vt:lpstr>Frequent Itemsets</vt:lpstr>
      <vt:lpstr>Generating Association Rules</vt:lpstr>
      <vt:lpstr>Association Rule Mining Algorithm</vt:lpstr>
      <vt:lpstr>Association Rule Mining Algorithm</vt:lpstr>
      <vt:lpstr>Academic Thinking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()</dc:title>
  <dc:creator>()</dc:creator>
  <cp:keywords>()</cp:keywords>
  <cp:lastModifiedBy>Windows User</cp:lastModifiedBy>
  <cp:revision>326</cp:revision>
  <dcterms:created xsi:type="dcterms:W3CDTF">2018-01-24T09:23:54Z</dcterms:created>
  <dcterms:modified xsi:type="dcterms:W3CDTF">2019-03-06T08:20:27Z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2014-08-30T00:00:00Z</vt:filetime>
  </property>
  <property fmtid="{D5CDD505-2E9C-101B-9397-08002B2CF9AE}" pid="3" name="Creator">
    <vt:lpwstr>LaTeX with Beamer class version 3.33</vt:lpwstr>
  </property>
  <property fmtid="{D5CDD505-2E9C-101B-9397-08002B2CF9AE}" pid="4" name="LastSaved">
    <vt:filetime>2018-01-24T00:00:00Z</vt:filetime>
  </property>
</Properties>
</file>