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4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6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9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9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8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4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9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85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4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4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47E9-DB21-4FF7-9FBE-B5FE757FEE67}" type="datetimeFigureOut">
              <a:rPr lang="zh-TW" altLang="en-US" smtClean="0"/>
              <a:t>2021/3/29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A3B47-E1F0-4D00-8F7E-BA2997B583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9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20190516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Data Mining / Machine Learning</a:t>
            </a:r>
          </a:p>
          <a:p>
            <a:r>
              <a:rPr lang="en-US" altLang="zh-TW" dirty="0" smtClean="0"/>
              <a:t>Supplement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2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" y="850007"/>
            <a:ext cx="10103706" cy="585619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0150" y="90153"/>
            <a:ext cx="477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</a:rPr>
              <a:t>Naïve Bayesian Classifier</a:t>
            </a:r>
            <a:endParaRPr lang="zh-TW" alt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0150" y="90153"/>
            <a:ext cx="632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>
                <a:solidFill>
                  <a:srgbClr val="0070C0"/>
                </a:solidFill>
              </a:defRPr>
            </a:lvl1pPr>
          </a:lstStyle>
          <a:p>
            <a:r>
              <a:rPr lang="en-US" altLang="zh-TW" b="1" dirty="0"/>
              <a:t>K </a:t>
            </a:r>
            <a:r>
              <a:rPr lang="en-US" altLang="zh-TW" b="1" dirty="0" smtClean="0"/>
              <a:t>Nearest </a:t>
            </a:r>
            <a:r>
              <a:rPr lang="en-US" altLang="zh-TW" sz="3200" b="1" dirty="0" smtClean="0"/>
              <a:t>Neighbors</a:t>
            </a:r>
            <a:r>
              <a:rPr lang="en-US" altLang="zh-TW" b="1" dirty="0" smtClean="0"/>
              <a:t> </a:t>
            </a:r>
            <a:r>
              <a:rPr lang="en-US" altLang="zh-TW" b="1" dirty="0"/>
              <a:t>(KNN) </a:t>
            </a:r>
            <a:r>
              <a:rPr lang="en-US" altLang="zh-TW" b="1" dirty="0" smtClean="0"/>
              <a:t>Classifier</a:t>
            </a:r>
            <a:endParaRPr lang="zh-TW" altLang="en-US" b="1" dirty="0"/>
          </a:p>
        </p:txBody>
      </p:sp>
      <p:pic>
        <p:nvPicPr>
          <p:cNvPr id="1026" name="Picture 2" descr="https://upload.wikimedia.org/wikipedia/commons/thumb/e/e7/KnnClassification.svg/22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1" y="1365161"/>
            <a:ext cx="5108481" cy="4620856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194738" y="1066612"/>
            <a:ext cx="56795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Example of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-NN classification. 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The test sample (green dot) should be classified either to the first class of blue squares or to the second class of red triangles?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If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 = 3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 (solid line circle) it is assigned to the second class because there are 2 triangles and only 1 square inside the inner circle. </a:t>
            </a:r>
          </a:p>
          <a:p>
            <a:endParaRPr lang="en-US" altLang="zh-TW" sz="2400" dirty="0">
              <a:solidFill>
                <a:srgbClr val="222222"/>
              </a:solidFill>
            </a:endParaRPr>
          </a:p>
          <a:p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If </a:t>
            </a:r>
            <a:r>
              <a:rPr lang="en-US" altLang="zh-TW" sz="2400" b="0" i="1" dirty="0" smtClean="0">
                <a:solidFill>
                  <a:srgbClr val="222222"/>
                </a:solidFill>
                <a:effectLst/>
              </a:rPr>
              <a:t>k = 5</a:t>
            </a:r>
            <a:r>
              <a:rPr lang="en-US" altLang="zh-TW" sz="2400" b="0" i="0" dirty="0" smtClean="0">
                <a:solidFill>
                  <a:srgbClr val="222222"/>
                </a:solidFill>
                <a:effectLst/>
              </a:rPr>
              <a:t> (dashed line circle) it is assigned to the first class (3 squares vs. 2 triangles inside the outer circle).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4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55619" y="130957"/>
            <a:ext cx="10515600" cy="57738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Classification Assessment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322107" y="1586894"/>
            <a:ext cx="4777928" cy="53274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TW" dirty="0" smtClean="0"/>
              <a:t>Confusion Matrix</a:t>
            </a:r>
            <a:endParaRPr lang="zh-TW" altLang="en-US" dirty="0"/>
          </a:p>
        </p:txBody>
      </p:sp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663903"/>
              </p:ext>
            </p:extLst>
          </p:nvPr>
        </p:nvGraphicFramePr>
        <p:xfrm>
          <a:off x="875841" y="2640423"/>
          <a:ext cx="4537578" cy="24880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9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556">
                <a:tc rowSpan="2" gridSpan="2"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Cambria" panose="02040503050406030204" pitchFamily="18" charset="0"/>
                        <a:ea typeface="華康黑體 Std W5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Actual</a:t>
                      </a:r>
                      <a:endParaRPr lang="zh-TW" altLang="en-US" sz="2400" dirty="0">
                        <a:latin typeface="華康儷黑 Std W5" panose="020B0500000000000000" pitchFamily="34" charset="-120"/>
                        <a:ea typeface="華康儷黑 Std W5" panose="020B0500000000000000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112">
                <a:tc gridSpan="2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0</a:t>
                      </a:r>
                      <a:endParaRPr lang="zh-TW" altLang="en-US" sz="2400" baseline="-250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80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Predict</a:t>
                      </a:r>
                      <a:endParaRPr lang="zh-TW" altLang="en-US" sz="2400" dirty="0" smtClean="0">
                        <a:latin typeface="華康儷黑 Std W5" panose="020B0500000000000000" pitchFamily="34" charset="-120"/>
                        <a:ea typeface="華康儷黑 Std W5" panose="020B0500000000000000" pitchFamily="34" charset="-12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0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a</a:t>
                      </a:r>
                      <a:endParaRPr lang="zh-TW" altLang="en-US" sz="28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b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80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C</a:t>
                      </a:r>
                      <a:r>
                        <a:rPr lang="en-US" altLang="zh-TW" sz="2400" baseline="-25000" dirty="0" smtClean="0"/>
                        <a:t>1</a:t>
                      </a:r>
                      <a:endParaRPr lang="zh-TW" altLang="en-US" sz="2400" dirty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c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d</a:t>
                      </a:r>
                      <a:endParaRPr lang="zh-TW" altLang="en-US" sz="2800" dirty="0" smtClean="0">
                        <a:latin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75662" y="1586894"/>
                <a:ext cx="4304816" cy="7997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662" y="1586894"/>
                <a:ext cx="4304816" cy="799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524570" y="2549462"/>
                <a:ext cx="4304816" cy="79977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570" y="2549462"/>
                <a:ext cx="4304816" cy="799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180891" y="3825005"/>
                <a:ext cx="3117392" cy="7310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891" y="3825005"/>
                <a:ext cx="3117392" cy="7310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12318" y="4762910"/>
                <a:ext cx="3085965" cy="7310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18" y="4762910"/>
                <a:ext cx="3085965" cy="7310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212056" y="5700815"/>
                <a:ext cx="3086227" cy="8484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𝑚𝑒𝑠𝑢𝑟𝑒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𝑟𝑝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056" y="5700815"/>
                <a:ext cx="3086227" cy="8484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8"/>
          <p:cNvGrpSpPr/>
          <p:nvPr/>
        </p:nvGrpSpPr>
        <p:grpSpPr>
          <a:xfrm>
            <a:off x="1783510" y="2233069"/>
            <a:ext cx="4516147" cy="3008451"/>
            <a:chOff x="631917" y="3012614"/>
            <a:chExt cx="4516147" cy="300845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831930" y="5439695"/>
              <a:ext cx="404378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V="1">
              <a:off x="1139011" y="3012614"/>
              <a:ext cx="0" cy="26518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等腰三角形 8"/>
            <p:cNvSpPr/>
            <p:nvPr/>
          </p:nvSpPr>
          <p:spPr>
            <a:xfrm>
              <a:off x="1605900" y="4664219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1402737" y="3890638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2721961" y="4799057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461991" y="3235988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1605900" y="3308236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3732309" y="4978840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126475" y="4050236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2059982" y="4754111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891507" y="3700413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2396060" y="4239986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3331711" y="5103009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等腰三角形 19"/>
            <p:cNvSpPr/>
            <p:nvPr/>
          </p:nvSpPr>
          <p:spPr>
            <a:xfrm>
              <a:off x="1891507" y="4254742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2389877" y="4657335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2662212" y="4309188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2026854" y="5125073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2511858" y="5214965"/>
              <a:ext cx="131863" cy="8989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3004543" y="3761009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3004543" y="3346637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908126" y="3700413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4303714" y="3907548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3644401" y="412891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499578" y="4664294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3768492" y="4483531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4149874" y="4616706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522488" y="3260723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2743938" y="3605727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902895" y="412891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3181974" y="3442609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4171851" y="355816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3470547" y="3747975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3826854" y="3980530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3317173" y="4290957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3255523" y="4658986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3732309" y="3443550"/>
              <a:ext cx="87908" cy="95125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TextBox 41"/>
            <p:cNvSpPr txBox="1"/>
            <p:nvPr/>
          </p:nvSpPr>
          <p:spPr>
            <a:xfrm>
              <a:off x="4303714" y="5620955"/>
              <a:ext cx="844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華康儷黑 Std W5" pitchFamily="34" charset="-120"/>
                  <a:ea typeface="華康儷黑 Std W5" pitchFamily="34" charset="-120"/>
                </a:rPr>
                <a:t>X1</a:t>
              </a:r>
              <a:endParaRPr lang="zh-TW" altLang="en-US" sz="2000" dirty="0">
                <a:latin typeface="華康儷黑 Std W5" pitchFamily="34" charset="-120"/>
                <a:ea typeface="華康儷黑 Std W5" pitchFamily="34" charset="-120"/>
              </a:endParaRPr>
            </a:p>
          </p:txBody>
        </p:sp>
        <p:sp>
          <p:nvSpPr>
            <p:cNvPr id="44" name="TextBox 42"/>
            <p:cNvSpPr txBox="1"/>
            <p:nvPr/>
          </p:nvSpPr>
          <p:spPr>
            <a:xfrm>
              <a:off x="631917" y="3153127"/>
              <a:ext cx="5070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華康儷黑 Std W5" pitchFamily="34" charset="-120"/>
                  <a:ea typeface="華康儷黑 Std W5" pitchFamily="34" charset="-120"/>
                </a:rPr>
                <a:t>X2</a:t>
              </a:r>
              <a:endParaRPr lang="zh-TW" altLang="en-US" sz="2000" dirty="0">
                <a:latin typeface="華康儷黑 Std W5" pitchFamily="34" charset="-120"/>
                <a:ea typeface="華康儷黑 Std W5" pitchFamily="34" charset="-120"/>
              </a:endParaRPr>
            </a:p>
          </p:txBody>
        </p:sp>
      </p:grpSp>
      <p:cxnSp>
        <p:nvCxnSpPr>
          <p:cNvPr id="45" name="Straight Connector 43"/>
          <p:cNvCxnSpPr/>
          <p:nvPr/>
        </p:nvCxnSpPr>
        <p:spPr>
          <a:xfrm flipH="1">
            <a:off x="3785047" y="2201954"/>
            <a:ext cx="1" cy="1256372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4"/>
          <p:cNvCxnSpPr/>
          <p:nvPr/>
        </p:nvCxnSpPr>
        <p:spPr>
          <a:xfrm>
            <a:off x="2290604" y="3460440"/>
            <a:ext cx="3648199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5"/>
          <p:cNvCxnSpPr/>
          <p:nvPr/>
        </p:nvCxnSpPr>
        <p:spPr>
          <a:xfrm>
            <a:off x="4244043" y="3458327"/>
            <a:ext cx="0" cy="1215369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6"/>
          <p:cNvCxnSpPr/>
          <p:nvPr/>
        </p:nvCxnSpPr>
        <p:spPr>
          <a:xfrm>
            <a:off x="4244044" y="4123235"/>
            <a:ext cx="1606851" cy="0"/>
          </a:xfrm>
          <a:prstGeom prst="line">
            <a:avLst/>
          </a:prstGeom>
          <a:ln w="2857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63"/>
          <p:cNvSpPr/>
          <p:nvPr/>
        </p:nvSpPr>
        <p:spPr>
          <a:xfrm>
            <a:off x="7628518" y="1497888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X2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0" name="Straight Arrow Connector 64"/>
          <p:cNvCxnSpPr>
            <a:stCxn id="49" idx="3"/>
          </p:cNvCxnSpPr>
          <p:nvPr/>
        </p:nvCxnSpPr>
        <p:spPr>
          <a:xfrm flipH="1">
            <a:off x="7211544" y="2051052"/>
            <a:ext cx="617164" cy="263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5"/>
          <p:cNvCxnSpPr>
            <a:stCxn id="49" idx="5"/>
          </p:cNvCxnSpPr>
          <p:nvPr/>
        </p:nvCxnSpPr>
        <p:spPr>
          <a:xfrm>
            <a:off x="8795320" y="2051052"/>
            <a:ext cx="613049" cy="2634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Oval 75"/>
          <p:cNvSpPr/>
          <p:nvPr/>
        </p:nvSpPr>
        <p:spPr>
          <a:xfrm>
            <a:off x="6528049" y="2348880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X1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3" name="Straight Arrow Connector 76"/>
          <p:cNvCxnSpPr>
            <a:stCxn id="52" idx="3"/>
          </p:cNvCxnSpPr>
          <p:nvPr/>
        </p:nvCxnSpPr>
        <p:spPr>
          <a:xfrm flipH="1">
            <a:off x="6538135" y="2902044"/>
            <a:ext cx="19010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77"/>
          <p:cNvCxnSpPr>
            <a:stCxn id="52" idx="5"/>
          </p:cNvCxnSpPr>
          <p:nvPr/>
        </p:nvCxnSpPr>
        <p:spPr>
          <a:xfrm>
            <a:off x="7694851" y="2902044"/>
            <a:ext cx="21235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Oval 78"/>
          <p:cNvSpPr/>
          <p:nvPr/>
        </p:nvSpPr>
        <p:spPr>
          <a:xfrm>
            <a:off x="8836929" y="2348880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X1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6" name="Straight Arrow Connector 79"/>
          <p:cNvCxnSpPr>
            <a:stCxn id="55" idx="3"/>
          </p:cNvCxnSpPr>
          <p:nvPr/>
        </p:nvCxnSpPr>
        <p:spPr>
          <a:xfrm flipH="1">
            <a:off x="8847015" y="2902044"/>
            <a:ext cx="19010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0"/>
          <p:cNvCxnSpPr>
            <a:stCxn id="55" idx="5"/>
          </p:cNvCxnSpPr>
          <p:nvPr/>
        </p:nvCxnSpPr>
        <p:spPr>
          <a:xfrm>
            <a:off x="10003731" y="2902044"/>
            <a:ext cx="21235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Oval 86"/>
          <p:cNvSpPr/>
          <p:nvPr/>
        </p:nvSpPr>
        <p:spPr>
          <a:xfrm>
            <a:off x="7145212" y="3451277"/>
            <a:ext cx="1366993" cy="64807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華康儷黑 Std W5" pitchFamily="34" charset="-120"/>
                <a:ea typeface="華康儷黑 Std W5" pitchFamily="34" charset="-120"/>
              </a:rPr>
              <a:t>X2</a:t>
            </a:r>
            <a:endParaRPr lang="zh-TW" altLang="en-US" sz="2000" dirty="0">
              <a:latin typeface="華康儷黑 Std W5" pitchFamily="34" charset="-120"/>
              <a:ea typeface="華康儷黑 Std W5" pitchFamily="34" charset="-120"/>
            </a:endParaRPr>
          </a:p>
        </p:txBody>
      </p:sp>
      <p:cxnSp>
        <p:nvCxnSpPr>
          <p:cNvPr id="59" name="Straight Arrow Connector 87"/>
          <p:cNvCxnSpPr>
            <a:stCxn id="58" idx="3"/>
          </p:cNvCxnSpPr>
          <p:nvPr/>
        </p:nvCxnSpPr>
        <p:spPr>
          <a:xfrm flipH="1">
            <a:off x="7155298" y="4004441"/>
            <a:ext cx="19010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88"/>
          <p:cNvCxnSpPr>
            <a:stCxn id="58" idx="5"/>
          </p:cNvCxnSpPr>
          <p:nvPr/>
        </p:nvCxnSpPr>
        <p:spPr>
          <a:xfrm>
            <a:off x="8312014" y="4004441"/>
            <a:ext cx="212355" cy="52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Rectangle 89"/>
          <p:cNvSpPr/>
          <p:nvPr/>
        </p:nvSpPr>
        <p:spPr>
          <a:xfrm>
            <a:off x="8683135" y="3438471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儷黑 Std W5" pitchFamily="34" charset="-120"/>
                <a:ea typeface="華康儷黑 Std W5" pitchFamily="34" charset="-120"/>
              </a:rPr>
              <a:t>▲</a:t>
            </a:r>
          </a:p>
        </p:txBody>
      </p:sp>
      <p:sp>
        <p:nvSpPr>
          <p:cNvPr id="62" name="Rectangle 90"/>
          <p:cNvSpPr/>
          <p:nvPr/>
        </p:nvSpPr>
        <p:spPr>
          <a:xfrm>
            <a:off x="6279203" y="3452476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儷黑 Std W5" pitchFamily="34" charset="-120"/>
                <a:ea typeface="華康儷黑 Std W5" pitchFamily="34" charset="-120"/>
              </a:rPr>
              <a:t>▲</a:t>
            </a:r>
          </a:p>
        </p:txBody>
      </p:sp>
      <p:sp>
        <p:nvSpPr>
          <p:cNvPr id="63" name="Rectangle 92"/>
          <p:cNvSpPr/>
          <p:nvPr/>
        </p:nvSpPr>
        <p:spPr>
          <a:xfrm>
            <a:off x="6886280" y="4544220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華康儷黑 Std W5" pitchFamily="34" charset="-120"/>
                <a:ea typeface="華康儷黑 Std W5" pitchFamily="34" charset="-120"/>
              </a:rPr>
              <a:t>▲</a:t>
            </a:r>
          </a:p>
        </p:txBody>
      </p:sp>
      <p:sp>
        <p:nvSpPr>
          <p:cNvPr id="64" name="Rectangle 93"/>
          <p:cNvSpPr/>
          <p:nvPr/>
        </p:nvSpPr>
        <p:spPr>
          <a:xfrm>
            <a:off x="9957154" y="3438470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華康儷黑 Std W5" pitchFamily="34" charset="-120"/>
                <a:ea typeface="華康儷黑 Std W5" pitchFamily="34" charset="-120"/>
              </a:rPr>
              <a:t>●</a:t>
            </a:r>
          </a:p>
        </p:txBody>
      </p:sp>
      <p:sp>
        <p:nvSpPr>
          <p:cNvPr id="65" name="Rectangle 95"/>
          <p:cNvSpPr/>
          <p:nvPr/>
        </p:nvSpPr>
        <p:spPr>
          <a:xfrm>
            <a:off x="8292291" y="4544220"/>
            <a:ext cx="517862" cy="518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華康儷黑 Std W5" pitchFamily="34" charset="-120"/>
                <a:ea typeface="華康儷黑 Std W5" pitchFamily="34" charset="-120"/>
              </a:rPr>
              <a:t>●</a:t>
            </a:r>
          </a:p>
        </p:txBody>
      </p:sp>
      <p:sp>
        <p:nvSpPr>
          <p:cNvPr id="66" name="標題 6"/>
          <p:cNvSpPr txBox="1">
            <a:spLocks/>
          </p:cNvSpPr>
          <p:nvPr/>
        </p:nvSpPr>
        <p:spPr>
          <a:xfrm>
            <a:off x="155619" y="130957"/>
            <a:ext cx="10515600" cy="57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Decision </a:t>
            </a:r>
            <a:r>
              <a:rPr lang="en-US" altLang="zh-TW" sz="3200" b="1" dirty="0">
                <a:solidFill>
                  <a:srgbClr val="0070C0"/>
                </a:solidFill>
                <a:latin typeface="+mn-lt"/>
              </a:rPr>
              <a:t>Tree Classifier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5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2.bp.blogspot.com/-y-zy61DNgXA/VYDRv8kS_EI/AAAAAAAAxNA/FHZRQ61qAPE/s1600/Decision_tree_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5" y="1657107"/>
            <a:ext cx="5781586" cy="40763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6"/>
          <p:cNvSpPr txBox="1">
            <a:spLocks/>
          </p:cNvSpPr>
          <p:nvPr/>
        </p:nvSpPr>
        <p:spPr>
          <a:xfrm>
            <a:off x="155619" y="130957"/>
            <a:ext cx="10515600" cy="57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Decision </a:t>
            </a:r>
            <a:r>
              <a:rPr lang="en-US" altLang="zh-TW" sz="3200" b="1" dirty="0">
                <a:solidFill>
                  <a:srgbClr val="0070C0"/>
                </a:solidFill>
                <a:latin typeface="+mn-lt"/>
              </a:rPr>
              <a:t>Tree Classifier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48" y="1657107"/>
            <a:ext cx="5710135" cy="28386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581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35423" y="195211"/>
            <a:ext cx="10515600" cy="83509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+mn-lt"/>
              </a:rPr>
              <a:t>Metrics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665027" y="2266803"/>
                <a:ext cx="5965539" cy="103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27" y="2266803"/>
                <a:ext cx="5965539" cy="1037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36995" y="3940935"/>
                <a:ext cx="8535038" cy="1037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95" y="3940935"/>
                <a:ext cx="8535038" cy="10378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dn-images-1.medium.com/max/800/1*i0o8mjFfCn-uD79-F1Cqk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81" y="1062852"/>
            <a:ext cx="7133867" cy="53504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標題 6"/>
          <p:cNvSpPr txBox="1">
            <a:spLocks/>
          </p:cNvSpPr>
          <p:nvPr/>
        </p:nvSpPr>
        <p:spPr>
          <a:xfrm>
            <a:off x="155619" y="130957"/>
            <a:ext cx="10515600" cy="57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>
                <a:solidFill>
                  <a:srgbClr val="0070C0"/>
                </a:solidFill>
                <a:latin typeface="+mn-lt"/>
              </a:rPr>
              <a:t>Random Forest</a:t>
            </a:r>
            <a:endParaRPr lang="zh-TW" altLang="en-US" sz="32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492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80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華康黑體 Std W5</vt:lpstr>
      <vt:lpstr>華康儷黑 Std W5</vt:lpstr>
      <vt:lpstr>新細明體</vt:lpstr>
      <vt:lpstr>Arial</vt:lpstr>
      <vt:lpstr>Calibri</vt:lpstr>
      <vt:lpstr>Calibri Light</vt:lpstr>
      <vt:lpstr>Cambria</vt:lpstr>
      <vt:lpstr>Cambria Math</vt:lpstr>
      <vt:lpstr>Times New Roman</vt:lpstr>
      <vt:lpstr>Office 佈景主題</vt:lpstr>
      <vt:lpstr>20190516</vt:lpstr>
      <vt:lpstr>PowerPoint 簡報</vt:lpstr>
      <vt:lpstr>PowerPoint 簡報</vt:lpstr>
      <vt:lpstr>Classification Assessment</vt:lpstr>
      <vt:lpstr>PowerPoint 簡報</vt:lpstr>
      <vt:lpstr>PowerPoint 簡報</vt:lpstr>
      <vt:lpstr>Metrics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陳九中</cp:lastModifiedBy>
  <cp:revision>7</cp:revision>
  <dcterms:created xsi:type="dcterms:W3CDTF">2019-05-09T01:20:54Z</dcterms:created>
  <dcterms:modified xsi:type="dcterms:W3CDTF">2021-03-29T03:51:46Z</dcterms:modified>
</cp:coreProperties>
</file>