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embeddings/oleObject1.docx" ContentType="application/vnd.openxmlformats-officedocument.wordprocessingml.document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_rels/presentation.xml.rels" ContentType="application/vnd.openxmlformats-package.relationships+xml"/>
  <Override PartName="/ppt/media/image1.jpeg" ContentType="image/jpeg"/>
  <Override PartName="/ppt/media/image2.jpeg" ContentType="image/jpeg"/>
  <Override PartName="/ppt/media/image3.emf" ContentType="image/x-emf"/>
  <Override PartName="/ppt/media/image5.png" ContentType="image/png"/>
  <Override PartName="/ppt/media/image6.png" ContentType="image/png"/>
  <Override PartName="/ppt/media/image14.png" ContentType="image/png"/>
  <Override PartName="/ppt/media/image7.png" ContentType="image/png"/>
  <Override PartName="/ppt/media/image15.jpeg" ContentType="image/jpeg"/>
  <Override PartName="/ppt/media/image13.jpeg" ContentType="image/jpeg"/>
  <Override PartName="/ppt/media/image10.png" ContentType="image/png"/>
  <Override PartName="/ppt/media/image9.jpeg" ContentType="image/jpeg"/>
  <Override PartName="/ppt/media/image11.jpeg" ContentType="image/jpeg"/>
  <Override PartName="/ppt/media/image4.png" ContentType="image/png"/>
  <Override PartName="/ppt/media/image8.jpeg" ContentType="image/jpeg"/>
  <Override PartName="/ppt/media/image12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10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5.xml" ContentType="application/vnd.openxmlformats-officedocument.presentationml.slide+xml"/>
  <Override PartName="/ppt/slides/_rels/slide15.xml.rels" ContentType="application/vnd.openxmlformats-package.relationships+xml"/>
  <Override PartName="/ppt/slides/_rels/slide14.xml.rels" ContentType="application/vnd.openxmlformats-package.relationships+xml"/>
  <Override PartName="/ppt/slides/_rels/slide13.xml.rels" ContentType="application/vnd.openxmlformats-package.relationships+xml"/>
  <Override PartName="/ppt/slides/_rels/slide9.xml.rels" ContentType="application/vnd.openxmlformats-package.relationships+xml"/>
  <Override PartName="/ppt/slides/_rels/slide12.xml.rels" ContentType="application/vnd.openxmlformats-package.relationships+xml"/>
  <Override PartName="/ppt/slides/_rels/slide8.xml.rels" ContentType="application/vnd.openxmlformats-package.relationships+xml"/>
  <Override PartName="/ppt/slides/_rels/slide11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7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0080625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Nature_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417"/>
              </a:spcAft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802D649-28E2-495F-B166-0F59747730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Nature_Illust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0B7A3E-8A01-4280-BB25-9E0D984E655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Nature_Illustra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B7BC665-D8D5-48B4-AFCB-836E97F66E4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Nature_Illustra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417"/>
              </a:spcAft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50166F1-D179-4059-98F3-F2B839AEC14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dgm" preserve="1">
  <p:cSld name="Nature_Illustration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417"/>
              </a:spcAft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96982A6F-9F9D-493F-814F-E31DA5C6402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zh-CN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1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" descr=""/>
          <p:cNvPicPr/>
          <p:nvPr/>
        </p:nvPicPr>
        <p:blipFill>
          <a:blip r:embed="rId3"/>
          <a:stretch/>
        </p:blipFill>
        <p:spPr>
          <a:xfrm>
            <a:off x="0" y="0"/>
            <a:ext cx="10080000" cy="7560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288000" y="1728000"/>
            <a:ext cx="892764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body"/>
          </p:nvPr>
        </p:nvSpPr>
        <p:spPr>
          <a:xfrm>
            <a:off x="4032360" y="3854520"/>
            <a:ext cx="5183640" cy="9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5000" lnSpcReduction="19999"/>
          </a:bodyPr>
          <a:p>
            <a:pPr marL="432000" indent="-324000" algn="r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 algn="r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 algn="r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 algn="r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 algn="r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 algn="r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 algn="r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dt" idx="1"/>
          </p:nvPr>
        </p:nvSpPr>
        <p:spPr>
          <a:xfrm>
            <a:off x="0" y="7200000"/>
            <a:ext cx="2348280" cy="233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ftr" idx="2"/>
          </p:nvPr>
        </p:nvSpPr>
        <p:spPr>
          <a:xfrm>
            <a:off x="3447360" y="7200000"/>
            <a:ext cx="3195000" cy="172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5"/>
          <p:cNvSpPr>
            <a:spLocks noGrp="1"/>
          </p:cNvSpPr>
          <p:nvPr>
            <p:ph type="sldNum" idx="3"/>
          </p:nvPr>
        </p:nvSpPr>
        <p:spPr>
          <a:xfrm>
            <a:off x="9288000" y="7236000"/>
            <a:ext cx="648000" cy="288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fld id="{F92593EA-D04A-40E5-A3F7-DCBF1C002CD9}" type="slidenum"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  <p:sldLayoutId id="2147483650" r:id="rId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Aft>
                <a:spcPts val="1134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Aft>
                <a:spcPts val="85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Aft>
                <a:spcPts val="567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4"/>
          </p:nvPr>
        </p:nvSpPr>
        <p:spPr>
          <a:xfrm>
            <a:off x="27720" y="7272000"/>
            <a:ext cx="234828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5"/>
          </p:nvPr>
        </p:nvSpPr>
        <p:spPr>
          <a:xfrm>
            <a:off x="3447360" y="7272000"/>
            <a:ext cx="319500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sldNum" idx="6"/>
          </p:nvPr>
        </p:nvSpPr>
        <p:spPr>
          <a:xfrm>
            <a:off x="7587720" y="7254720"/>
            <a:ext cx="2348280" cy="521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trike="noStrike" u="none">
                <a:solidFill>
                  <a:srgbClr val="000000"/>
                </a:solidFill>
                <a:uFillTx/>
                <a:latin typeface="Arial"/>
              </a:defRPr>
            </a:lvl1pPr>
          </a:lstStyle>
          <a:p>
            <a:pPr indent="0" algn="r">
              <a:buNone/>
            </a:pPr>
            <a:fld id="{07C67C2E-E6E4-44E1-82FA-46B75318AE0B}" type="slidenum">
              <a:rPr b="0" lang="en-US" sz="1400" strike="noStrike" u="none">
                <a:solidFill>
                  <a:srgbClr val="000000"/>
                </a:solidFill>
                <a:uFillTx/>
                <a:latin typeface="Arial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3"/>
    <p:sldLayoutId id="2147483653" r:id="rId4"/>
    <p:sldLayoutId id="2147483654" r:id="rId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jpeg"/><Relationship Id="rId3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image" Target="../media/image13.jpeg"/><Relationship Id="rId4" Type="http://schemas.openxmlformats.org/officeDocument/2006/relationships/slideLayout" Target="../slideLayouts/slideLayout4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image" Target="../media/image15.jpeg"/><Relationship Id="rId3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package" Target="../embeddings/oleObject1.docx"/><Relationship Id="rId2" Type="http://schemas.openxmlformats.org/officeDocument/2006/relationships/image" Target="../media/image3.emf"/><Relationship Id="rId3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180000" y="1728000"/>
            <a:ext cx="8927640" cy="1786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marL="179640" indent="0">
              <a:lnSpc>
                <a:spcPct val="100000"/>
              </a:lnSpc>
              <a:spcBef>
                <a:spcPts val="780"/>
              </a:spcBef>
              <a:spcAft>
                <a:spcPts val="780"/>
              </a:spcAft>
              <a:buNone/>
            </a:pPr>
            <a:r>
              <a:rPr b="0" lang="zh-CN" sz="12530" strike="noStrike" u="none">
                <a:solidFill>
                  <a:srgbClr val="000000"/>
                </a:solidFill>
                <a:uFillTx/>
                <a:latin typeface="宋体"/>
                <a:ea typeface="宋体"/>
              </a:rPr>
              <a:t>基于生成式 </a:t>
            </a:r>
            <a:r>
              <a:rPr b="0" lang="en-US" sz="2800" strike="noStrike" u="none">
                <a:solidFill>
                  <a:srgbClr val="000000"/>
                </a:solidFill>
                <a:uFillTx/>
                <a:latin typeface="宋体"/>
                <a:ea typeface="宋体"/>
              </a:rPr>
              <a:t>AI </a:t>
            </a:r>
            <a:r>
              <a:rPr b="0" lang="zh-CN" sz="12530" strike="noStrike" u="none">
                <a:solidFill>
                  <a:srgbClr val="000000"/>
                </a:solidFill>
                <a:uFillTx/>
                <a:latin typeface="宋体"/>
                <a:ea typeface="宋体"/>
              </a:rPr>
              <a:t>的个性化文创图像作品设计</a:t>
            </a:r>
            <a:endParaRPr b="0" lang="en-US" sz="12530" strike="noStrike" u="none">
              <a:solidFill>
                <a:srgbClr val="000000"/>
              </a:solidFill>
              <a:uFillTx/>
              <a:latin typeface="宋体"/>
              <a:ea typeface="宋体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subTitle"/>
          </p:nvPr>
        </p:nvSpPr>
        <p:spPr>
          <a:xfrm>
            <a:off x="4032360" y="3854520"/>
            <a:ext cx="5183640" cy="969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zh-CN" sz="4400" strike="noStrike" u="none">
                <a:solidFill>
                  <a:srgbClr val="000000"/>
                </a:solidFill>
                <a:uFillTx/>
                <a:latin typeface="Arial"/>
              </a:rPr>
              <a:t>效果展示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trike="noStrike" u="none">
                <a:solidFill>
                  <a:srgbClr val="000000"/>
                </a:solidFill>
                <a:uFillTx/>
                <a:latin typeface=""/>
                <a:ea typeface=""/>
              </a:rPr>
              <a:t>提示词：太阳神鸟金饰上写着“天路”</a:t>
            </a:r>
            <a:endParaRPr b="0" lang="en-US" sz="3200" strike="noStrike" u="none">
              <a:solidFill>
                <a:srgbClr val="000000"/>
              </a:solidFill>
              <a:uFillTx/>
              <a:latin typeface=""/>
              <a:ea typeface=""/>
            </a:endParaRPr>
          </a:p>
        </p:txBody>
      </p:sp>
      <p:pic>
        <p:nvPicPr>
          <p:cNvPr id="51" name="" descr=""/>
          <p:cNvPicPr/>
          <p:nvPr/>
        </p:nvPicPr>
        <p:blipFill>
          <a:blip r:embed="rId1"/>
          <a:stretch/>
        </p:blipFill>
        <p:spPr>
          <a:xfrm>
            <a:off x="5122080" y="2700000"/>
            <a:ext cx="4597920" cy="415728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2" name="" descr=""/>
          <p:cNvPicPr/>
          <p:nvPr/>
        </p:nvPicPr>
        <p:blipFill>
          <a:blip r:embed="rId2"/>
          <a:stretch/>
        </p:blipFill>
        <p:spPr>
          <a:xfrm>
            <a:off x="1260000" y="3024000"/>
            <a:ext cx="3600000" cy="36000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09BD49F-6C04-43E8-AFBB-2437AD14DC4A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0000" y="17784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zh-CN" sz="4400" strike="noStrike" u="none">
                <a:solidFill>
                  <a:srgbClr val="000000"/>
                </a:solidFill>
                <a:uFillTx/>
                <a:latin typeface="Arial"/>
              </a:rPr>
              <a:t>效果展示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417"/>
              </a:spcAft>
              <a:buNone/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lang="zh-CN" sz="3200" strike="noStrike" u="none">
                <a:solidFill>
                  <a:srgbClr val="000000"/>
                </a:solidFill>
                <a:uFillTx/>
                <a:latin typeface=""/>
                <a:ea typeface=""/>
              </a:rPr>
              <a:t>卡通青铜树，上方写着“神树”</a:t>
            </a:r>
            <a:endParaRPr b="0" lang="en-US" sz="3200" strike="noStrike" u="none">
              <a:solidFill>
                <a:srgbClr val="000000"/>
              </a:solidFill>
              <a:uFillTx/>
              <a:latin typeface=""/>
              <a:ea typeface="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998280" y="2438280"/>
            <a:ext cx="3321720" cy="3321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56" name="" descr=""/>
          <p:cNvPicPr/>
          <p:nvPr/>
        </p:nvPicPr>
        <p:blipFill>
          <a:blip r:embed="rId2"/>
          <a:stretch/>
        </p:blipFill>
        <p:spPr>
          <a:xfrm>
            <a:off x="5246640" y="2179080"/>
            <a:ext cx="3753360" cy="39409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6D12DC6-79BD-4601-A562-F74BFFBAAC98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zh-CN" sz="4400" strike="noStrike" u="none">
                <a:solidFill>
                  <a:srgbClr val="000000"/>
                </a:solidFill>
                <a:uFillTx/>
                <a:latin typeface="Arial"/>
              </a:rPr>
              <a:t>效果展示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417"/>
              </a:spcAft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59" name="" descr=""/>
          <p:cNvPicPr/>
          <p:nvPr/>
        </p:nvPicPr>
        <p:blipFill>
          <a:blip r:embed="rId1"/>
          <a:stretch/>
        </p:blipFill>
        <p:spPr>
          <a:xfrm>
            <a:off x="180000" y="2160000"/>
            <a:ext cx="3141720" cy="3141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0" name="" descr=""/>
          <p:cNvPicPr/>
          <p:nvPr/>
        </p:nvPicPr>
        <p:blipFill>
          <a:blip r:embed="rId2"/>
          <a:stretch/>
        </p:blipFill>
        <p:spPr>
          <a:xfrm>
            <a:off x="3518280" y="2160000"/>
            <a:ext cx="3141720" cy="31417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1" name="" descr=""/>
          <p:cNvPicPr/>
          <p:nvPr/>
        </p:nvPicPr>
        <p:blipFill>
          <a:blip r:embed="rId3"/>
          <a:stretch/>
        </p:blipFill>
        <p:spPr>
          <a:xfrm>
            <a:off x="6840000" y="2160000"/>
            <a:ext cx="3141720" cy="31417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55AA483D-69CA-4836-8131-91834AA12F4C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zh-CN" sz="4400" strike="noStrike" u="none">
                <a:solidFill>
                  <a:srgbClr val="000000"/>
                </a:solidFill>
                <a:uFillTx/>
                <a:latin typeface="Arial"/>
              </a:rPr>
              <a:t>效果展示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trike="noStrike" u="none">
                <a:solidFill>
                  <a:srgbClr val="000000"/>
                </a:solidFill>
                <a:uFillTx/>
                <a:latin typeface="Arial"/>
              </a:rPr>
              <a:t>文字编辑功能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4" name="" descr=""/>
          <p:cNvPicPr/>
          <p:nvPr/>
        </p:nvPicPr>
        <p:blipFill>
          <a:blip r:embed="rId1"/>
          <a:stretch/>
        </p:blipFill>
        <p:spPr>
          <a:xfrm>
            <a:off x="360000" y="1620000"/>
            <a:ext cx="4140000" cy="4140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65" name="" descr=""/>
          <p:cNvPicPr/>
          <p:nvPr/>
        </p:nvPicPr>
        <p:blipFill>
          <a:blip r:embed="rId2"/>
          <a:stretch/>
        </p:blipFill>
        <p:spPr>
          <a:xfrm>
            <a:off x="5007240" y="1620000"/>
            <a:ext cx="4172760" cy="4172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40A521A-6599-4787-A231-6B8C25F1FB3B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zh-CN" sz="4400" strike="noStrike" u="none">
                <a:solidFill>
                  <a:srgbClr val="000000"/>
                </a:solidFill>
                <a:uFillTx/>
                <a:latin typeface="Arial"/>
              </a:rPr>
              <a:t>下一步计划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trike="noStrike" u="none">
                <a:solidFill>
                  <a:srgbClr val="000000"/>
                </a:solidFill>
                <a:uFillTx/>
                <a:latin typeface="Arial"/>
              </a:rPr>
              <a:t>优化模型：将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AnyText</a:t>
            </a:r>
            <a:r>
              <a:rPr b="0" lang="zh-CN" sz="3200" strike="noStrike" u="none">
                <a:solidFill>
                  <a:srgbClr val="000000"/>
                </a:solidFill>
                <a:uFillTx/>
                <a:latin typeface="Arial"/>
              </a:rPr>
              <a:t>模型换成优化过的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AnyText2</a:t>
            </a:r>
            <a:r>
              <a:rPr b="0" lang="zh-CN" sz="3200" strike="noStrike" u="none">
                <a:solidFill>
                  <a:srgbClr val="000000"/>
                </a:solidFill>
                <a:uFillTx/>
                <a:latin typeface="Arial"/>
              </a:rPr>
              <a:t>，该模型不光在文字的正确率上得到了略微的提升，在原模型的基础上，新增了选择字体的功能。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trike="noStrike" u="none">
                <a:solidFill>
                  <a:srgbClr val="000000"/>
                </a:solidFill>
                <a:uFillTx/>
                <a:latin typeface="Arial"/>
              </a:rPr>
              <a:t>在文字编辑板块，补充一些如文创书签、扑克牌、明信片的图片。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2C99BDD2-681C-42EC-BB8F-6574AAD056EB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zh-CN" sz="4400" strike="noStrike" u="none">
                <a:solidFill>
                  <a:srgbClr val="000000"/>
                </a:solidFill>
                <a:uFillTx/>
                <a:latin typeface="Arial"/>
              </a:rPr>
              <a:t>经费使用情况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trike="noStrike" u="none">
                <a:solidFill>
                  <a:srgbClr val="000000"/>
                </a:solidFill>
                <a:uFillTx/>
                <a:latin typeface="Arial"/>
              </a:rPr>
              <a:t>校级的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1200</a:t>
            </a:r>
            <a:r>
              <a:rPr b="0" lang="zh-CN" sz="3200" strike="noStrike" u="none">
                <a:solidFill>
                  <a:srgbClr val="000000"/>
                </a:solidFill>
                <a:uFillTx/>
                <a:latin typeface="Arial"/>
              </a:rPr>
              <a:t>经费全部用于租卡和服务器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2408753-C81D-48E4-BB19-0BDEA2717041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zh-CN" sz="4400" strike="noStrike" u="none">
                <a:solidFill>
                  <a:srgbClr val="000000"/>
                </a:solidFill>
                <a:uFillTx/>
                <a:latin typeface="Arial"/>
              </a:rPr>
              <a:t>组员能力提升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trike="noStrike" u="none">
                <a:solidFill>
                  <a:srgbClr val="000000"/>
                </a:solidFill>
                <a:uFillTx/>
                <a:latin typeface="Arial"/>
              </a:rPr>
              <a:t>我们与组员们一同努力，首先扩展了关于网页结构、工作原理以及相关技术栈的知识体系。在此基础上，我们系统地学习并掌握了网络爬虫的使用技巧，熟练运用数据标注工具和方法，并深入探索了机器学习模型的训练流程与实践。最后，我们还深入研读了多篇学术论文，并学习和理解了多种模型测试与评估方法。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F6F6AFD-A984-4B4B-B499-5C9B9763696F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640" cy="5851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800" strike="noStrike" u="none">
                <a:solidFill>
                  <a:srgbClr val="000000"/>
                </a:solidFill>
                <a:uFillTx/>
                <a:latin typeface="Arial"/>
              </a:rPr>
              <a:t>Thanks</a:t>
            </a:r>
            <a:endParaRPr b="0" lang="en-US" sz="4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48FB097-7F38-4CAE-BA7B-CEBF4612E446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zh-CN" sz="4400" strike="noStrike" u="none">
                <a:solidFill>
                  <a:srgbClr val="000000"/>
                </a:solidFill>
                <a:uFillTx/>
                <a:latin typeface="Arial"/>
              </a:rPr>
              <a:t>大纲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2920680" cy="231552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1.</a:t>
            </a:r>
            <a:r>
              <a:rPr b="0" lang="zh-CN" sz="3200" strike="noStrike" u="none">
                <a:solidFill>
                  <a:srgbClr val="000000"/>
                </a:solidFill>
                <a:uFillTx/>
                <a:latin typeface="Arial"/>
              </a:rPr>
              <a:t>项目进展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/>
          </p:nvPr>
        </p:nvSpPr>
        <p:spPr>
          <a:xfrm>
            <a:off x="3571200" y="1769040"/>
            <a:ext cx="2920680" cy="231552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2.</a:t>
            </a:r>
            <a:r>
              <a:rPr b="0" lang="zh-CN" sz="3200" strike="noStrike" u="none">
                <a:solidFill>
                  <a:srgbClr val="000000"/>
                </a:solidFill>
                <a:uFillTx/>
                <a:latin typeface="Arial"/>
              </a:rPr>
              <a:t>实验数据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/>
          </p:nvPr>
        </p:nvSpPr>
        <p:spPr>
          <a:xfrm>
            <a:off x="6638040" y="1769040"/>
            <a:ext cx="2920680" cy="231552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3.</a:t>
            </a:r>
            <a:r>
              <a:rPr b="0" lang="zh-CN" sz="3200" strike="noStrike" u="none">
                <a:solidFill>
                  <a:srgbClr val="000000"/>
                </a:solidFill>
                <a:uFillTx/>
                <a:latin typeface="Arial"/>
              </a:rPr>
              <a:t>效果展示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5"/>
          <p:cNvSpPr>
            <a:spLocks noGrp="1"/>
          </p:cNvSpPr>
          <p:nvPr>
            <p:ph/>
          </p:nvPr>
        </p:nvSpPr>
        <p:spPr>
          <a:xfrm>
            <a:off x="504000" y="4304880"/>
            <a:ext cx="2920680" cy="231552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4.</a:t>
            </a:r>
            <a:r>
              <a:rPr b="0" lang="zh-CN" sz="3200" strike="noStrike" u="none">
                <a:solidFill>
                  <a:srgbClr val="000000"/>
                </a:solidFill>
                <a:uFillTx/>
                <a:latin typeface="Arial"/>
              </a:rPr>
              <a:t>下一步计划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6"/>
          <p:cNvSpPr>
            <a:spLocks noGrp="1"/>
          </p:cNvSpPr>
          <p:nvPr>
            <p:ph/>
          </p:nvPr>
        </p:nvSpPr>
        <p:spPr>
          <a:xfrm>
            <a:off x="3571200" y="4304880"/>
            <a:ext cx="2920680" cy="231552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5.</a:t>
            </a:r>
            <a:r>
              <a:rPr b="0" lang="zh-CN" sz="3200" strike="noStrike" u="none">
                <a:solidFill>
                  <a:srgbClr val="000000"/>
                </a:solidFill>
                <a:uFillTx/>
                <a:latin typeface="Arial"/>
              </a:rPr>
              <a:t>经费使用情况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" name="PlaceHolder 7"/>
          <p:cNvSpPr>
            <a:spLocks noGrp="1"/>
          </p:cNvSpPr>
          <p:nvPr>
            <p:ph/>
          </p:nvPr>
        </p:nvSpPr>
        <p:spPr>
          <a:xfrm>
            <a:off x="6638040" y="4304880"/>
            <a:ext cx="2920680" cy="231552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6.</a:t>
            </a:r>
            <a:r>
              <a:rPr b="0" lang="zh-CN" sz="3200" strike="noStrike" u="none">
                <a:solidFill>
                  <a:srgbClr val="000000"/>
                </a:solidFill>
                <a:uFillTx/>
                <a:latin typeface="Arial"/>
              </a:rPr>
              <a:t>组员能力提升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8A5D9D75-7D45-48CE-8FC3-EF59634456AC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zh-CN" sz="4400" strike="noStrike" u="none">
                <a:solidFill>
                  <a:srgbClr val="000000"/>
                </a:solidFill>
                <a:uFillTx/>
                <a:latin typeface="Arial"/>
              </a:rPr>
              <a:t>项目进展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trike="noStrike" u="none">
                <a:solidFill>
                  <a:srgbClr val="000000"/>
                </a:solidFill>
                <a:uFillTx/>
                <a:latin typeface=""/>
                <a:ea typeface=""/>
              </a:rPr>
              <a:t>筛选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"/>
                <a:ea typeface=""/>
              </a:rPr>
              <a:t>AnyWord3M</a:t>
            </a:r>
            <a:r>
              <a:rPr b="0" lang="zh-CN" sz="3200" strike="noStrike" u="none">
                <a:solidFill>
                  <a:srgbClr val="000000"/>
                </a:solidFill>
                <a:uFillTx/>
                <a:latin typeface=""/>
                <a:ea typeface=""/>
              </a:rPr>
              <a:t>数据集，并完成对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"/>
                <a:ea typeface=""/>
              </a:rPr>
              <a:t>AnyText</a:t>
            </a:r>
            <a:r>
              <a:rPr b="0" lang="zh-CN" sz="3200" strike="noStrike" u="none">
                <a:solidFill>
                  <a:srgbClr val="000000"/>
                </a:solidFill>
                <a:uFillTx/>
                <a:latin typeface=""/>
                <a:ea typeface=""/>
              </a:rPr>
              <a:t>模型的训练</a:t>
            </a:r>
            <a:endParaRPr b="0" lang="en-US" sz="3200" strike="noStrike" u="none">
              <a:solidFill>
                <a:srgbClr val="000000"/>
              </a:solidFill>
              <a:uFillTx/>
              <a:latin typeface=""/>
              <a:ea typeface="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trike="noStrike" u="none">
                <a:solidFill>
                  <a:srgbClr val="000000"/>
                </a:solidFill>
                <a:uFillTx/>
                <a:latin typeface=""/>
                <a:ea typeface=""/>
              </a:rPr>
              <a:t>用爬虫收集与中华文化相关的图片约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"/>
                <a:ea typeface=""/>
              </a:rPr>
              <a:t>1000</a:t>
            </a:r>
            <a:r>
              <a:rPr b="0" lang="zh-CN" sz="3200" strike="noStrike" u="none">
                <a:solidFill>
                  <a:srgbClr val="000000"/>
                </a:solidFill>
                <a:uFillTx/>
                <a:latin typeface=""/>
                <a:ea typeface=""/>
              </a:rPr>
              <a:t>张（低于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"/>
                <a:ea typeface=""/>
              </a:rPr>
              <a:t>1000</a:t>
            </a:r>
            <a:r>
              <a:rPr b="0" lang="zh-CN" sz="3200" strike="noStrike" u="none">
                <a:solidFill>
                  <a:srgbClr val="000000"/>
                </a:solidFill>
                <a:uFillTx/>
                <a:latin typeface=""/>
                <a:ea typeface=""/>
              </a:rPr>
              <a:t>），并用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"/>
                <a:ea typeface=""/>
              </a:rPr>
              <a:t>wd14-convnextv2-v2</a:t>
            </a:r>
            <a:r>
              <a:rPr b="0" lang="zh-CN" sz="3200" strike="noStrike" u="none">
                <a:solidFill>
                  <a:srgbClr val="000000"/>
                </a:solidFill>
                <a:uFillTx/>
                <a:latin typeface=""/>
                <a:ea typeface=""/>
              </a:rPr>
              <a:t>进行图片的标注，并进行人工筛选，用来训练扩散模型</a:t>
            </a:r>
            <a:endParaRPr b="0" lang="en-US" sz="3200" strike="noStrike" u="none">
              <a:solidFill>
                <a:srgbClr val="000000"/>
              </a:solidFill>
              <a:uFillTx/>
              <a:latin typeface=""/>
              <a:ea typeface=""/>
            </a:endParaRPr>
          </a:p>
          <a:p>
            <a:pPr marL="432000" indent="-324000">
              <a:spcAft>
                <a:spcPts val="1417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trike="noStrike" u="none">
                <a:solidFill>
                  <a:srgbClr val="000000"/>
                </a:solidFill>
                <a:uFillTx/>
                <a:latin typeface=""/>
                <a:ea typeface=""/>
              </a:rPr>
              <a:t>用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"/>
                <a:ea typeface=""/>
              </a:rPr>
              <a:t>gradio</a:t>
            </a:r>
            <a:r>
              <a:rPr b="0" lang="zh-CN" sz="3200" strike="noStrike" u="none">
                <a:solidFill>
                  <a:srgbClr val="000000"/>
                </a:solidFill>
                <a:uFillTx/>
                <a:latin typeface=""/>
                <a:ea typeface=""/>
              </a:rPr>
              <a:t>进行率完成了前后端的开发</a:t>
            </a:r>
            <a:endParaRPr b="0" lang="en-US" sz="3200" strike="noStrike" u="none">
              <a:solidFill>
                <a:srgbClr val="000000"/>
              </a:solidFill>
              <a:uFillTx/>
              <a:latin typeface=""/>
              <a:ea typeface="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8FB3222-C86B-45F1-9CB9-9819531B7FCC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zh-CN" sz="4400" strike="noStrike" u="none">
                <a:solidFill>
                  <a:srgbClr val="000000"/>
                </a:solidFill>
                <a:uFillTx/>
                <a:latin typeface="Arial"/>
              </a:rPr>
              <a:t>实验数据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zh-CN" sz="3200" strike="noStrike" u="none">
                <a:solidFill>
                  <a:srgbClr val="000000"/>
                </a:solidFill>
                <a:uFillTx/>
                <a:latin typeface="Arial"/>
              </a:rPr>
              <a:t>实验数据采用的是</a:t>
            </a: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AnyText-benchmark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008FCAF-95D7-4695-9BE4-426522DDDCDD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zh-CN" sz="4400" strike="noStrike" u="none">
                <a:solidFill>
                  <a:srgbClr val="000000"/>
                </a:solidFill>
                <a:uFillTx/>
                <a:latin typeface="Arial"/>
              </a:rPr>
              <a:t>实验数据（</a:t>
            </a: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AnyText</a:t>
            </a:r>
            <a:r>
              <a:rPr b="0" lang="zh-CN" sz="4400" strike="noStrike" u="none">
                <a:solidFill>
                  <a:srgbClr val="000000"/>
                </a:solidFill>
                <a:uFillTx/>
                <a:latin typeface="Arial"/>
              </a:rPr>
              <a:t>）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33" name=""/>
          <p:cNvGraphicFramePr/>
          <p:nvPr/>
        </p:nvGraphicFramePr>
        <p:xfrm>
          <a:off x="1996200" y="2491920"/>
          <a:ext cx="6119640" cy="1079640"/>
        </p:xfrm>
        <a:graphic>
          <a:graphicData uri="http://schemas.openxmlformats.org/presentationml/2006/ole">
            <p:oleObj progId="Word.Document.12" r:id="rId1" spid="">
              <p:embed/>
              <p:pic>
                <p:nvPicPr>
                  <p:cNvPr id="34" name="" descr=""/>
                  <p:cNvPicPr/>
                  <p:nvPr/>
                </p:nvPicPr>
                <p:blipFill>
                  <a:blip r:embed="rId2"/>
                  <a:stretch/>
                </p:blipFill>
                <p:spPr>
                  <a:xfrm>
                    <a:off x="1996200" y="2491920"/>
                    <a:ext cx="6119640" cy="1079640"/>
                  </a:xfrm>
                  <a:prstGeom prst="rect">
                    <a:avLst/>
                  </a:prstGeom>
                  <a:noFill/>
                  <a:ln w="0">
                    <a:noFill/>
                  </a:ln>
                </p:spPr>
              </p:pic>
            </p:oleObj>
          </a:graphicData>
        </a:graphic>
      </p:graphicFrame>
      <p:graphicFrame>
        <p:nvGraphicFramePr>
          <p:cNvPr id="35" name=""/>
          <p:cNvGraphicFramePr/>
          <p:nvPr/>
        </p:nvGraphicFramePr>
        <p:xfrm>
          <a:off x="2328120" y="1840680"/>
          <a:ext cx="5951880" cy="1579320"/>
        </p:xfrm>
        <a:graphic>
          <a:graphicData uri="http://schemas.openxmlformats.org/drawingml/2006/table">
            <a:tbl>
              <a:tblPr/>
              <a:tblGrid>
                <a:gridCol w="1983600"/>
                <a:gridCol w="1983600"/>
                <a:gridCol w="1984680"/>
              </a:tblGrid>
              <a:tr h="52632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CN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训练前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CN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正确率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CN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编辑距离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2632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CN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文字到图生成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0.6957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0.8402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2668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CN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文字修改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0.6644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0.8282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36" name=""/>
          <p:cNvGraphicFramePr/>
          <p:nvPr/>
        </p:nvGraphicFramePr>
        <p:xfrm>
          <a:off x="2314440" y="4199400"/>
          <a:ext cx="6122160" cy="1535760"/>
        </p:xfrm>
        <a:graphic>
          <a:graphicData uri="http://schemas.openxmlformats.org/drawingml/2006/table">
            <a:tbl>
              <a:tblPr/>
              <a:tblGrid>
                <a:gridCol w="2040120"/>
                <a:gridCol w="2040120"/>
                <a:gridCol w="2041920"/>
              </a:tblGrid>
              <a:tr h="51192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CN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训练后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CN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正确率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CN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编辑距离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1192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CN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文字到图生成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0.6671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0.8298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511920"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zh-CN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文字修改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0.6644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0.8282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5770306-4ABA-4D28-9713-BC06F749C131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zh-CN" sz="4400" strike="noStrike" u="none">
                <a:solidFill>
                  <a:srgbClr val="000000"/>
                </a:solidFill>
                <a:uFillTx/>
                <a:latin typeface="Arial"/>
              </a:rPr>
              <a:t>实验数据（</a:t>
            </a:r>
            <a:r>
              <a:rPr b="0" lang="en-US" sz="4400" strike="noStrike" u="none">
                <a:solidFill>
                  <a:srgbClr val="000000"/>
                </a:solidFill>
                <a:uFillTx/>
                <a:latin typeface="Arial"/>
              </a:rPr>
              <a:t>sd1.5</a:t>
            </a:r>
            <a:r>
              <a:rPr b="0" lang="zh-CN" sz="4400" strike="noStrike" u="none">
                <a:solidFill>
                  <a:srgbClr val="000000"/>
                </a:solidFill>
                <a:uFillTx/>
                <a:latin typeface="Arial"/>
              </a:rPr>
              <a:t>）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graphicFrame>
        <p:nvGraphicFramePr>
          <p:cNvPr id="38" name=""/>
          <p:cNvGraphicFramePr/>
          <p:nvPr/>
        </p:nvGraphicFramePr>
        <p:xfrm>
          <a:off x="619200" y="2365560"/>
          <a:ext cx="9071280" cy="1230840"/>
        </p:xfrm>
        <a:graphic>
          <a:graphicData uri="http://schemas.openxmlformats.org/drawingml/2006/table">
            <a:tbl>
              <a:tblPr/>
              <a:tblGrid>
                <a:gridCol w="4535640"/>
                <a:gridCol w="4536000"/>
              </a:tblGrid>
              <a:tr h="41040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FID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1040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zh-CN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训练前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31.558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410400"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zh-CN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训练后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tIns="36000" bIns="36000" anchor="t">
                      <a:noAutofit/>
                    </a:bodyPr>
                    <a:p>
                      <a:pPr indent="0">
                        <a:buNone/>
                      </a:pPr>
                      <a:r>
                        <a:rPr b="0" lang="en-US" sz="1800" strike="noStrike" u="none">
                          <a:solidFill>
                            <a:srgbClr val="000000"/>
                          </a:solidFill>
                          <a:uFillTx/>
                          <a:latin typeface="Arial"/>
                        </a:rPr>
                        <a:t>34.242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uFillTx/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39" name=""/>
          <p:cNvSpPr txBox="1"/>
          <p:nvPr/>
        </p:nvSpPr>
        <p:spPr>
          <a:xfrm>
            <a:off x="540000" y="4140000"/>
            <a:ext cx="9180000" cy="16200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我并不是希望这个数据一定要超过训练前的</a:t>
            </a: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fid</a:t>
            </a:r>
            <a:r>
              <a:rPr b="0" lang="zh-CN" sz="1800" strike="noStrike" u="none">
                <a:solidFill>
                  <a:srgbClr val="000000"/>
                </a:solidFill>
                <a:uFillTx/>
                <a:latin typeface="Arial"/>
              </a:rPr>
              <a:t>，我只是想证明我训练的模型并没有过拟合。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9C2AA2B-91AE-47F4-8745-9857B40DA9BF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zh-CN" sz="4400" strike="noStrike" u="none">
                <a:solidFill>
                  <a:srgbClr val="000000"/>
                </a:solidFill>
                <a:uFillTx/>
                <a:latin typeface="Arial"/>
              </a:rPr>
              <a:t>效果展示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417"/>
              </a:spcAft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1059120" y="1800000"/>
            <a:ext cx="8300880" cy="47253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CE84E0B-FCBD-4340-92DE-4A8BADACF1B4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zh-CN" sz="4400" strike="noStrike" u="none">
                <a:solidFill>
                  <a:srgbClr val="000000"/>
                </a:solidFill>
                <a:uFillTx/>
                <a:latin typeface="Arial"/>
              </a:rPr>
              <a:t>效果展示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417"/>
              </a:spcAft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5" name="" descr=""/>
          <p:cNvPicPr/>
          <p:nvPr/>
        </p:nvPicPr>
        <p:blipFill>
          <a:blip r:embed="rId1"/>
          <a:stretch/>
        </p:blipFill>
        <p:spPr>
          <a:xfrm>
            <a:off x="504000" y="1620000"/>
            <a:ext cx="9288000" cy="46962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46831FA-CA9F-4C87-8AE1-73B4DA795FB2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640" cy="12621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zh-CN" sz="4400" strike="noStrike" u="none">
                <a:solidFill>
                  <a:srgbClr val="000000"/>
                </a:solidFill>
                <a:uFillTx/>
                <a:latin typeface="Arial"/>
              </a:rPr>
              <a:t>效果展示</a:t>
            </a: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/>
          </p:nvPr>
        </p:nvSpPr>
        <p:spPr>
          <a:xfrm>
            <a:off x="504000" y="1769040"/>
            <a:ext cx="9071640" cy="4854960"/>
          </a:xfrm>
          <a:prstGeom prst="rect">
            <a:avLst/>
          </a:prstGeom>
          <a:solidFill>
            <a:srgbClr val="ffffff">
              <a:alpha val="50000"/>
            </a:srgbClr>
          </a:solidFill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417"/>
              </a:spcAft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8" name="" descr=""/>
          <p:cNvPicPr/>
          <p:nvPr/>
        </p:nvPicPr>
        <p:blipFill>
          <a:blip r:embed="rId1"/>
          <a:stretch/>
        </p:blipFill>
        <p:spPr>
          <a:xfrm>
            <a:off x="0" y="1440000"/>
            <a:ext cx="10079640" cy="51375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08A8D05F-B93F-472A-9DA6-292B9E81A33D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LibreOffice/24.8.4.2$MacOSX_AARCH64 LibreOffice_project/bb3cfa12c7b1bf994ecc5649a80400d06cd71002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2025-04-08T21:35:05Z</dcterms:created>
  <dc:creator/>
  <dc:description/>
  <dc:language>zh-CN</dc:language>
  <cp:lastModifiedBy/>
  <dcterms:modified xsi:type="dcterms:W3CDTF">2025-04-09T00:32:14Z</dcterms:modified>
  <cp:revision>4</cp:revision>
  <dc:subject/>
  <dc:title>Nature Illustration</dc:title>
</cp:coreProperties>
</file>