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090454662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090454662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090454662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090454662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090454662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090454662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090454662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090454662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c74a09a63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c74a09a63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c74a09a63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c74a09a63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090454662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2090454662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090454662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2090454662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c74a09a63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c74a09a63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15a3f9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15a3f9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74a09a6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74a09a6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c74a09a63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c74a09a63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c74a09a63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c74a09a63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c74a09a63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c74a09a63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c74a09a63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c74a09a63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c74a09a63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c74a09a63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IT Ticket Analysis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-Vaishnav Nilay Dinesh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Tickets By Severity Rate</a:t>
            </a:r>
            <a:endParaRPr/>
          </a:p>
        </p:txBody>
      </p:sp>
      <p:sp>
        <p:nvSpPr>
          <p:cNvPr id="193" name="Google Shape;193;p22"/>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Majority of Tickets lies in the Normal Severity Rate whereas the count of tickets in the urgent severity is only 1392.</a:t>
            </a:r>
            <a:endParaRPr b="1" sz="1700"/>
          </a:p>
        </p:txBody>
      </p:sp>
      <p:sp>
        <p:nvSpPr>
          <p:cNvPr id="194" name="Google Shape;194;p22"/>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4638675" y="1800200"/>
            <a:ext cx="3914725"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 Of Tickets Vs Resolution Time</a:t>
            </a:r>
            <a:endParaRPr/>
          </a:p>
        </p:txBody>
      </p:sp>
      <p:sp>
        <p:nvSpPr>
          <p:cNvPr id="201" name="Google Shape;201;p23"/>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Highest Number around 25000 tickets were resolved on the same day on which it was assigned to the agents.</a:t>
            </a:r>
            <a:endParaRPr b="1" sz="1700"/>
          </a:p>
        </p:txBody>
      </p:sp>
      <p:sp>
        <p:nvSpPr>
          <p:cNvPr id="202" name="Google Shape;202;p23"/>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4572000" y="1924088"/>
            <a:ext cx="4305300" cy="25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 Of Tickets By Priority</a:t>
            </a:r>
            <a:endParaRPr/>
          </a:p>
        </p:txBody>
      </p:sp>
      <p:sp>
        <p:nvSpPr>
          <p:cNvPr id="209" name="Google Shape;209;p24"/>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Highest count of tickets were raised in the high priority which</a:t>
            </a:r>
            <a:r>
              <a:rPr b="1" lang="en" sz="1700"/>
              <a:t> is 35549.</a:t>
            </a:r>
            <a:endParaRPr b="1" sz="1700"/>
          </a:p>
        </p:txBody>
      </p:sp>
      <p:sp>
        <p:nvSpPr>
          <p:cNvPr id="210" name="Google Shape;210;p24"/>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24"/>
          <p:cNvPicPr preferRelativeResize="0"/>
          <p:nvPr/>
        </p:nvPicPr>
        <p:blipFill>
          <a:blip r:embed="rId3">
            <a:alphaModFix/>
          </a:blip>
          <a:stretch>
            <a:fillRect/>
          </a:stretch>
        </p:blipFill>
        <p:spPr>
          <a:xfrm>
            <a:off x="4638675" y="1864825"/>
            <a:ext cx="3911650" cy="263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Wise Resolution Time And Satisfaction Rate</a:t>
            </a:r>
            <a:endParaRPr/>
          </a:p>
        </p:txBody>
      </p:sp>
      <p:sp>
        <p:nvSpPr>
          <p:cNvPr id="217" name="Google Shape;217;p2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The Average Resolution Time was </a:t>
            </a:r>
            <a:r>
              <a:rPr b="1" lang="en" sz="1700"/>
              <a:t>highest in the category of Hardware and lowest in Login Access.</a:t>
            </a:r>
            <a:endParaRPr b="1" sz="1700"/>
          </a:p>
          <a:p>
            <a:pPr indent="-336550" lvl="0" marL="457200" rtl="0" algn="l">
              <a:spcBef>
                <a:spcPts val="0"/>
              </a:spcBef>
              <a:spcAft>
                <a:spcPts val="0"/>
              </a:spcAft>
              <a:buSzPts val="1700"/>
              <a:buChar char="●"/>
            </a:pPr>
            <a:r>
              <a:rPr b="1" lang="en" sz="1700"/>
              <a:t>The Average Satisfaction Rate was highest in Software category and lowest in Login Access.</a:t>
            </a:r>
            <a:endParaRPr b="1" sz="1700"/>
          </a:p>
        </p:txBody>
      </p:sp>
      <p:sp>
        <p:nvSpPr>
          <p:cNvPr id="218" name="Google Shape;218;p2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5"/>
          <p:cNvPicPr preferRelativeResize="0"/>
          <p:nvPr/>
        </p:nvPicPr>
        <p:blipFill>
          <a:blip r:embed="rId3">
            <a:alphaModFix/>
          </a:blip>
          <a:stretch>
            <a:fillRect/>
          </a:stretch>
        </p:blipFill>
        <p:spPr>
          <a:xfrm>
            <a:off x="4505250" y="1885975"/>
            <a:ext cx="4229100" cy="265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3" name="Shape 223"/>
        <p:cNvGrpSpPr/>
        <p:nvPr/>
      </p:nvGrpSpPr>
      <p:grpSpPr>
        <a:xfrm>
          <a:off x="0" y="0"/>
          <a:ext cx="0" cy="0"/>
          <a:chOff x="0" y="0"/>
          <a:chExt cx="0" cy="0"/>
        </a:xfrm>
      </p:grpSpPr>
      <p:sp>
        <p:nvSpPr>
          <p:cNvPr id="224" name="Google Shape;224;p26"/>
          <p:cNvSpPr txBox="1"/>
          <p:nvPr>
            <p:ph type="title"/>
          </p:nvPr>
        </p:nvSpPr>
        <p:spPr>
          <a:xfrm>
            <a:off x="1315550" y="57925"/>
            <a:ext cx="7030500" cy="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Dashboard</a:t>
            </a:r>
            <a:endParaRPr/>
          </a:p>
        </p:txBody>
      </p:sp>
      <p:pic>
        <p:nvPicPr>
          <p:cNvPr id="225" name="Google Shape;225;p26"/>
          <p:cNvPicPr preferRelativeResize="0"/>
          <p:nvPr/>
        </p:nvPicPr>
        <p:blipFill>
          <a:blip r:embed="rId3">
            <a:alphaModFix/>
          </a:blip>
          <a:stretch>
            <a:fillRect/>
          </a:stretch>
        </p:blipFill>
        <p:spPr>
          <a:xfrm>
            <a:off x="243775" y="720050"/>
            <a:ext cx="8702499" cy="402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9" name="Shape 229"/>
        <p:cNvGrpSpPr/>
        <p:nvPr/>
      </p:nvGrpSpPr>
      <p:grpSpPr>
        <a:xfrm>
          <a:off x="0" y="0"/>
          <a:ext cx="0" cy="0"/>
          <a:chOff x="0" y="0"/>
          <a:chExt cx="0" cy="0"/>
        </a:xfrm>
      </p:grpSpPr>
      <p:sp>
        <p:nvSpPr>
          <p:cNvPr id="230" name="Google Shape;230;p27"/>
          <p:cNvSpPr txBox="1"/>
          <p:nvPr>
            <p:ph type="title"/>
          </p:nvPr>
        </p:nvSpPr>
        <p:spPr>
          <a:xfrm>
            <a:off x="689850" y="390750"/>
            <a:ext cx="7764300" cy="436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Recommendations</a:t>
            </a:r>
            <a:endParaRPr/>
          </a:p>
          <a:p>
            <a:pPr indent="0" lvl="0" marL="0" rtl="0" algn="l">
              <a:spcBef>
                <a:spcPts val="0"/>
              </a:spcBef>
              <a:spcAft>
                <a:spcPts val="0"/>
              </a:spcAft>
              <a:buNone/>
            </a:pPr>
            <a:r>
              <a:t/>
            </a:r>
            <a:endParaRPr/>
          </a:p>
          <a:p>
            <a:pPr indent="-325755" lvl="0" marL="457200" rtl="0" algn="l">
              <a:spcBef>
                <a:spcPts val="0"/>
              </a:spcBef>
              <a:spcAft>
                <a:spcPts val="0"/>
              </a:spcAft>
              <a:buClr>
                <a:schemeClr val="dk2"/>
              </a:buClr>
              <a:buSzPct val="100000"/>
              <a:buChar char="●"/>
            </a:pPr>
            <a:r>
              <a:rPr lang="en" sz="1700">
                <a:solidFill>
                  <a:schemeClr val="dk2"/>
                </a:solidFill>
              </a:rPr>
              <a:t>The Average Resolution Time is 4.55, specially it’s </a:t>
            </a:r>
            <a:r>
              <a:rPr lang="en" sz="1700">
                <a:solidFill>
                  <a:schemeClr val="dk2"/>
                </a:solidFill>
              </a:rPr>
              <a:t>higher for system and software category, it should be reduced.</a:t>
            </a:r>
            <a:endParaRPr sz="1700">
              <a:solidFill>
                <a:schemeClr val="dk2"/>
              </a:solidFill>
            </a:endParaRPr>
          </a:p>
          <a:p>
            <a:pPr indent="-325755" lvl="0" marL="457200" rtl="0" algn="l">
              <a:spcBef>
                <a:spcPts val="0"/>
              </a:spcBef>
              <a:spcAft>
                <a:spcPts val="0"/>
              </a:spcAft>
              <a:buClr>
                <a:schemeClr val="dk2"/>
              </a:buClr>
              <a:buSzPct val="100000"/>
              <a:buChar char="●"/>
            </a:pPr>
            <a:r>
              <a:rPr lang="en" sz="1700">
                <a:solidFill>
                  <a:schemeClr val="dk2"/>
                </a:solidFill>
              </a:rPr>
              <a:t>The count of High Severity Tickets should be prioritized to avoid negative impact.</a:t>
            </a:r>
            <a:endParaRPr sz="1700">
              <a:solidFill>
                <a:schemeClr val="dk2"/>
              </a:solidFill>
            </a:endParaRPr>
          </a:p>
          <a:p>
            <a:pPr indent="-325755" lvl="0" marL="457200" rtl="0" algn="l">
              <a:spcBef>
                <a:spcPts val="0"/>
              </a:spcBef>
              <a:spcAft>
                <a:spcPts val="0"/>
              </a:spcAft>
              <a:buClr>
                <a:schemeClr val="dk2"/>
              </a:buClr>
              <a:buSzPct val="100000"/>
              <a:buChar char="●"/>
            </a:pPr>
            <a:r>
              <a:rPr lang="en" sz="1700">
                <a:solidFill>
                  <a:schemeClr val="dk2"/>
                </a:solidFill>
              </a:rPr>
              <a:t>The satisfaction rate in the age category of 32-36 is low so it should be improved by providing more personalized support or targeted trainings.</a:t>
            </a:r>
            <a:endParaRPr sz="1700">
              <a:solidFill>
                <a:schemeClr val="dk2"/>
              </a:solidFill>
            </a:endParaRPr>
          </a:p>
          <a:p>
            <a:pPr indent="-325755" lvl="0" marL="457200" rtl="0" algn="l">
              <a:spcBef>
                <a:spcPts val="0"/>
              </a:spcBef>
              <a:spcAft>
                <a:spcPts val="0"/>
              </a:spcAft>
              <a:buClr>
                <a:schemeClr val="dk2"/>
              </a:buClr>
              <a:buSzPct val="100000"/>
              <a:buChar char="●"/>
            </a:pPr>
            <a:r>
              <a:rPr lang="en" sz="1700">
                <a:solidFill>
                  <a:schemeClr val="dk2"/>
                </a:solidFill>
              </a:rPr>
              <a:t>Average agent Ticket count is 1949.96 so we should ensure agents are not overloaded as this can reduce their performance so we should hire more number of agents.</a:t>
            </a:r>
            <a:endParaRPr sz="1700">
              <a:solidFill>
                <a:schemeClr val="dk2"/>
              </a:solidFill>
            </a:endParaRPr>
          </a:p>
          <a:p>
            <a:pPr indent="-325755" lvl="0" marL="457200" rtl="0" algn="l">
              <a:spcBef>
                <a:spcPts val="0"/>
              </a:spcBef>
              <a:spcAft>
                <a:spcPts val="0"/>
              </a:spcAft>
              <a:buClr>
                <a:schemeClr val="dk2"/>
              </a:buClr>
              <a:buSzPct val="100000"/>
              <a:buChar char="●"/>
            </a:pPr>
            <a:r>
              <a:rPr lang="en" sz="1700">
                <a:solidFill>
                  <a:schemeClr val="dk2"/>
                </a:solidFill>
              </a:rPr>
              <a:t>Categories such as System and Software have High Ticket volumes so we should allocate specialized teams to handle these requests.</a:t>
            </a:r>
            <a:endParaRPr sz="1700">
              <a:solidFill>
                <a:schemeClr val="dk2"/>
              </a:solidFill>
            </a:endParaRPr>
          </a:p>
          <a:p>
            <a:pPr indent="-325755" lvl="0" marL="457200" rtl="0" algn="l">
              <a:spcBef>
                <a:spcPts val="0"/>
              </a:spcBef>
              <a:spcAft>
                <a:spcPts val="0"/>
              </a:spcAft>
              <a:buClr>
                <a:schemeClr val="dk2"/>
              </a:buClr>
              <a:buSzPct val="100000"/>
              <a:buChar char="●"/>
            </a:pPr>
            <a:r>
              <a:rPr lang="en" sz="1700">
                <a:solidFill>
                  <a:schemeClr val="dk2"/>
                </a:solidFill>
              </a:rPr>
              <a:t>As Average Age of agent is 39.83 so we should ensure continuous training programs to keep agents updated on modern tools, softwares and techniques to improve their Efficiency.</a:t>
            </a:r>
            <a:endParaRPr sz="1700">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39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Conclusion</a:t>
            </a:r>
            <a:endParaRPr/>
          </a:p>
          <a:p>
            <a:pPr indent="0" lvl="0" marL="0" rtl="0" algn="l">
              <a:spcBef>
                <a:spcPts val="0"/>
              </a:spcBef>
              <a:spcAft>
                <a:spcPts val="0"/>
              </a:spcAft>
              <a:buNone/>
            </a:pPr>
            <a:r>
              <a:t/>
            </a:r>
            <a:endParaRPr sz="2800"/>
          </a:p>
          <a:p>
            <a:pPr indent="-336550" lvl="0" marL="457200" rtl="0" algn="l">
              <a:spcBef>
                <a:spcPts val="0"/>
              </a:spcBef>
              <a:spcAft>
                <a:spcPts val="0"/>
              </a:spcAft>
              <a:buClr>
                <a:schemeClr val="dk2"/>
              </a:buClr>
              <a:buSzPts val="1700"/>
              <a:buChar char="●"/>
            </a:pPr>
            <a:r>
              <a:rPr lang="en" sz="1700">
                <a:solidFill>
                  <a:schemeClr val="dk2"/>
                </a:solidFill>
              </a:rPr>
              <a:t>The average resolution time of 4.55 days is higher than optimal. Automation, Repetitive tasks and enhancing resource allocation can reduce resolution time.</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Satisfaction Rate is steady but need targeted attention as their is disparities among age groups and issue, categories.</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There is higher volume of tickets per agent which lead to more workload and reduce efficiency so need to hire more agents.</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High Priority and Severity Tickets should be prioritized.</a:t>
            </a:r>
            <a:endParaRPr sz="17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t>Analyze the IT support ticket system to assess agent performance, ticket resolution efficiency, and employee satisfaction. Identify top and low performers, evaluate team effectiveness, and recommend staffing actions (hiring, firing, training) to improve service quality.</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141" name="Google Shape;141;p15"/>
          <p:cNvSpPr txBox="1"/>
          <p:nvPr>
            <p:ph idx="1" type="body"/>
          </p:nvPr>
        </p:nvSpPr>
        <p:spPr>
          <a:xfrm>
            <a:off x="819150" y="1730750"/>
            <a:ext cx="7505700" cy="2708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700">
                <a:solidFill>
                  <a:srgbClr val="262626"/>
                </a:solidFill>
                <a:latin typeface="Arial"/>
                <a:ea typeface="Arial"/>
                <a:cs typeface="Arial"/>
                <a:sym typeface="Arial"/>
              </a:rPr>
              <a:t>Dataset allows for an in-depth analysis of tickets’ satisfaction rating and resolution time and also allows to draw insights about the top and low performing agents.</a:t>
            </a:r>
            <a:endParaRPr sz="1700">
              <a:solidFill>
                <a:srgbClr val="262626"/>
              </a:solidFill>
              <a:latin typeface="Arial"/>
              <a:ea typeface="Arial"/>
              <a:cs typeface="Arial"/>
              <a:sym typeface="Arial"/>
            </a:endParaRPr>
          </a:p>
          <a:p>
            <a:pPr indent="-336550" lvl="0" marL="457200" rtl="0" algn="l">
              <a:spcBef>
                <a:spcPts val="0"/>
              </a:spcBef>
              <a:spcAft>
                <a:spcPts val="0"/>
              </a:spcAft>
              <a:buClr>
                <a:srgbClr val="262626"/>
              </a:buClr>
              <a:buSzPts val="1700"/>
              <a:buFont typeface="Arial"/>
              <a:buChar char="●"/>
            </a:pPr>
            <a:r>
              <a:rPr lang="en" sz="1700">
                <a:solidFill>
                  <a:srgbClr val="262626"/>
                </a:solidFill>
                <a:latin typeface="Arial"/>
                <a:ea typeface="Arial"/>
                <a:cs typeface="Arial"/>
                <a:sym typeface="Arial"/>
              </a:rPr>
              <a:t>Dataset include:</a:t>
            </a:r>
            <a:endParaRPr sz="1700">
              <a:solidFill>
                <a:srgbClr val="262626"/>
              </a:solidFill>
              <a:latin typeface="Arial"/>
              <a:ea typeface="Arial"/>
              <a:cs typeface="Arial"/>
              <a:sym typeface="Arial"/>
            </a:endParaRPr>
          </a:p>
          <a:p>
            <a:pPr indent="-336550" lvl="0" marL="457200" rtl="0" algn="l">
              <a:spcBef>
                <a:spcPts val="0"/>
              </a:spcBef>
              <a:spcAft>
                <a:spcPts val="0"/>
              </a:spcAft>
              <a:buClr>
                <a:srgbClr val="262626"/>
              </a:buClr>
              <a:buSzPts val="1700"/>
              <a:buFont typeface="Arial"/>
              <a:buChar char="●"/>
            </a:pPr>
            <a:r>
              <a:rPr lang="en" sz="1700">
                <a:solidFill>
                  <a:srgbClr val="262626"/>
                </a:solidFill>
                <a:latin typeface="Arial"/>
                <a:ea typeface="Arial"/>
                <a:cs typeface="Arial"/>
                <a:sym typeface="Arial"/>
              </a:rPr>
              <a:t>Total number of tickets: 97498</a:t>
            </a:r>
            <a:endParaRPr sz="1700">
              <a:solidFill>
                <a:srgbClr val="262626"/>
              </a:solidFill>
              <a:latin typeface="Arial"/>
              <a:ea typeface="Arial"/>
              <a:cs typeface="Arial"/>
              <a:sym typeface="Arial"/>
            </a:endParaRPr>
          </a:p>
          <a:p>
            <a:pPr indent="-336550" lvl="0" marL="457200" rtl="0" algn="l">
              <a:spcBef>
                <a:spcPts val="0"/>
              </a:spcBef>
              <a:spcAft>
                <a:spcPts val="0"/>
              </a:spcAft>
              <a:buClr>
                <a:srgbClr val="262626"/>
              </a:buClr>
              <a:buSzPts val="1700"/>
              <a:buFont typeface="Arial"/>
              <a:buChar char="●"/>
            </a:pPr>
            <a:r>
              <a:rPr lang="en" sz="1700">
                <a:solidFill>
                  <a:srgbClr val="262626"/>
                </a:solidFill>
                <a:latin typeface="Arial"/>
                <a:ea typeface="Arial"/>
                <a:cs typeface="Arial"/>
                <a:sym typeface="Arial"/>
              </a:rPr>
              <a:t>Total number of employees who are raising tickets: 2000</a:t>
            </a:r>
            <a:endParaRPr sz="1700">
              <a:solidFill>
                <a:srgbClr val="262626"/>
              </a:solidFill>
              <a:latin typeface="Arial"/>
              <a:ea typeface="Arial"/>
              <a:cs typeface="Arial"/>
              <a:sym typeface="Arial"/>
            </a:endParaRPr>
          </a:p>
          <a:p>
            <a:pPr indent="-336550" lvl="0" marL="457200" rtl="0" algn="l">
              <a:spcBef>
                <a:spcPts val="0"/>
              </a:spcBef>
              <a:spcAft>
                <a:spcPts val="0"/>
              </a:spcAft>
              <a:buClr>
                <a:srgbClr val="262626"/>
              </a:buClr>
              <a:buSzPts val="1700"/>
              <a:buFont typeface="Arial"/>
              <a:buChar char="●"/>
            </a:pPr>
            <a:r>
              <a:rPr lang="en" sz="1700">
                <a:solidFill>
                  <a:srgbClr val="262626"/>
                </a:solidFill>
                <a:latin typeface="Arial"/>
                <a:ea typeface="Arial"/>
                <a:cs typeface="Arial"/>
                <a:sym typeface="Arial"/>
              </a:rPr>
              <a:t>Total number of agents who are resolving tickets: 50</a:t>
            </a:r>
            <a:endParaRPr sz="1700">
              <a:solidFill>
                <a:srgbClr val="262626"/>
              </a:solidFill>
              <a:latin typeface="Arial"/>
              <a:ea typeface="Arial"/>
              <a:cs typeface="Arial"/>
              <a:sym typeface="Arial"/>
            </a:endParaRPr>
          </a:p>
          <a:p>
            <a:pPr indent="-336550" lvl="0" marL="457200" rtl="0" algn="l">
              <a:spcBef>
                <a:spcPts val="0"/>
              </a:spcBef>
              <a:spcAft>
                <a:spcPts val="0"/>
              </a:spcAft>
              <a:buClr>
                <a:srgbClr val="262626"/>
              </a:buClr>
              <a:buSzPts val="1700"/>
              <a:buFont typeface="Arial"/>
              <a:buChar char="●"/>
            </a:pPr>
            <a:r>
              <a:rPr lang="en" sz="1700">
                <a:solidFill>
                  <a:srgbClr val="262626"/>
                </a:solidFill>
                <a:latin typeface="Arial"/>
                <a:ea typeface="Arial"/>
                <a:cs typeface="Arial"/>
                <a:sym typeface="Arial"/>
              </a:rPr>
              <a:t>Other data: type of ticket, satisfaction rating, resolution time etc.</a:t>
            </a:r>
            <a:endParaRPr sz="1700">
              <a:solidFill>
                <a:srgbClr val="26262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1303800" y="1719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Agenda</a:t>
            </a:r>
            <a:endParaRPr/>
          </a:p>
        </p:txBody>
      </p:sp>
      <p:sp>
        <p:nvSpPr>
          <p:cNvPr id="147" name="Google Shape;147;p16"/>
          <p:cNvSpPr txBox="1"/>
          <p:nvPr>
            <p:ph idx="1" type="body"/>
          </p:nvPr>
        </p:nvSpPr>
        <p:spPr>
          <a:xfrm>
            <a:off x="1303800" y="1304150"/>
            <a:ext cx="7030500" cy="3227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b="1" sz="1500"/>
          </a:p>
          <a:p>
            <a:pPr indent="-323850" lvl="0" marL="457200" rtl="0" algn="l">
              <a:spcBef>
                <a:spcPts val="1200"/>
              </a:spcBef>
              <a:spcAft>
                <a:spcPts val="0"/>
              </a:spcAft>
              <a:buSzPts val="1500"/>
              <a:buAutoNum type="arabicPeriod"/>
            </a:pPr>
            <a:r>
              <a:rPr b="1" lang="en" sz="1500"/>
              <a:t>Count Of Tickets Over the Years</a:t>
            </a:r>
            <a:endParaRPr b="1" sz="1500"/>
          </a:p>
          <a:p>
            <a:pPr indent="-323850" lvl="0" marL="457200" rtl="0" algn="l">
              <a:spcBef>
                <a:spcPts val="0"/>
              </a:spcBef>
              <a:spcAft>
                <a:spcPts val="0"/>
              </a:spcAft>
              <a:buSzPts val="1500"/>
              <a:buAutoNum type="arabicPeriod"/>
            </a:pPr>
            <a:r>
              <a:rPr b="1" lang="en" sz="1500"/>
              <a:t>Category Wise Count Of Tickets</a:t>
            </a:r>
            <a:endParaRPr b="1" sz="1500"/>
          </a:p>
          <a:p>
            <a:pPr indent="-323850" lvl="0" marL="457200" rtl="0" algn="l">
              <a:spcBef>
                <a:spcPts val="0"/>
              </a:spcBef>
              <a:spcAft>
                <a:spcPts val="0"/>
              </a:spcAft>
              <a:buSzPts val="1500"/>
              <a:buAutoNum type="arabicPeriod"/>
            </a:pPr>
            <a:r>
              <a:rPr b="1" lang="en" sz="1500"/>
              <a:t>Age Wise Satisfaction Rate</a:t>
            </a:r>
            <a:endParaRPr b="1" sz="1500"/>
          </a:p>
          <a:p>
            <a:pPr indent="-323850" lvl="0" marL="457200" rtl="0" algn="l">
              <a:spcBef>
                <a:spcPts val="0"/>
              </a:spcBef>
              <a:spcAft>
                <a:spcPts val="0"/>
              </a:spcAft>
              <a:buSzPts val="1500"/>
              <a:buAutoNum type="arabicPeriod"/>
            </a:pPr>
            <a:r>
              <a:rPr b="1" lang="en" sz="1500"/>
              <a:t>Average Resolution Time Vs Average Satisfaction Rate</a:t>
            </a:r>
            <a:endParaRPr b="1" sz="1500"/>
          </a:p>
          <a:p>
            <a:pPr indent="-323850" lvl="0" marL="457200" rtl="0" algn="l">
              <a:spcBef>
                <a:spcPts val="0"/>
              </a:spcBef>
              <a:spcAft>
                <a:spcPts val="0"/>
              </a:spcAft>
              <a:buSzPts val="1500"/>
              <a:buAutoNum type="arabicPeriod"/>
            </a:pPr>
            <a:r>
              <a:rPr b="1" lang="en" sz="1500"/>
              <a:t>Issue Type Wise Resolution Time and Satisfaction Rate</a:t>
            </a:r>
            <a:endParaRPr b="1" sz="1500"/>
          </a:p>
          <a:p>
            <a:pPr indent="-323850" lvl="0" marL="457200" rtl="0" algn="l">
              <a:spcBef>
                <a:spcPts val="0"/>
              </a:spcBef>
              <a:spcAft>
                <a:spcPts val="0"/>
              </a:spcAft>
              <a:buSzPts val="1500"/>
              <a:buAutoNum type="arabicPeriod"/>
            </a:pPr>
            <a:r>
              <a:rPr b="1" lang="en" sz="1500"/>
              <a:t>Tickets By Severity Rate</a:t>
            </a:r>
            <a:endParaRPr b="1" sz="1500"/>
          </a:p>
          <a:p>
            <a:pPr indent="-323850" lvl="0" marL="457200" rtl="0" algn="l">
              <a:spcBef>
                <a:spcPts val="0"/>
              </a:spcBef>
              <a:spcAft>
                <a:spcPts val="0"/>
              </a:spcAft>
              <a:buSzPts val="1500"/>
              <a:buAutoNum type="arabicPeriod"/>
            </a:pPr>
            <a:r>
              <a:rPr b="1" lang="en" sz="1500"/>
              <a:t>Count Of Tickets vs Resolution Time</a:t>
            </a:r>
            <a:endParaRPr b="1" sz="1500"/>
          </a:p>
          <a:p>
            <a:pPr indent="-323850" lvl="0" marL="457200" rtl="0" algn="l">
              <a:spcBef>
                <a:spcPts val="0"/>
              </a:spcBef>
              <a:spcAft>
                <a:spcPts val="0"/>
              </a:spcAft>
              <a:buSzPts val="1500"/>
              <a:buAutoNum type="arabicPeriod"/>
            </a:pPr>
            <a:r>
              <a:rPr b="1" lang="en" sz="1500"/>
              <a:t>Count Of Tickets By Priority</a:t>
            </a:r>
            <a:endParaRPr b="1" sz="1500"/>
          </a:p>
          <a:p>
            <a:pPr indent="-323850" lvl="0" marL="457200" rtl="0" algn="l">
              <a:spcBef>
                <a:spcPts val="0"/>
              </a:spcBef>
              <a:spcAft>
                <a:spcPts val="0"/>
              </a:spcAft>
              <a:buSzPts val="1500"/>
              <a:buAutoNum type="arabicPeriod"/>
            </a:pPr>
            <a:r>
              <a:rPr b="1" lang="en" sz="1500"/>
              <a:t>Category Wise Resolution Time and Satisfaction Rate</a:t>
            </a:r>
            <a:endParaRPr b="1" sz="1500"/>
          </a:p>
          <a:p>
            <a:pPr indent="-323850" lvl="0" marL="457200" rtl="0" algn="l">
              <a:spcBef>
                <a:spcPts val="0"/>
              </a:spcBef>
              <a:spcAft>
                <a:spcPts val="0"/>
              </a:spcAft>
              <a:buSzPts val="1500"/>
              <a:buAutoNum type="arabicPeriod"/>
            </a:pPr>
            <a:r>
              <a:rPr b="1" lang="en" sz="1500"/>
              <a:t>Dashboard</a:t>
            </a:r>
            <a:endParaRPr b="1" sz="1500"/>
          </a:p>
          <a:p>
            <a:pPr indent="-323850" lvl="0" marL="457200" rtl="0" algn="l">
              <a:spcBef>
                <a:spcPts val="0"/>
              </a:spcBef>
              <a:spcAft>
                <a:spcPts val="0"/>
              </a:spcAft>
              <a:buSzPts val="1500"/>
              <a:buAutoNum type="arabicPeriod"/>
            </a:pPr>
            <a:r>
              <a:rPr b="1" lang="en" sz="1500"/>
              <a:t>Recommendations</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Year Wise Count Of Tickets with Satisfaction Rating</a:t>
            </a:r>
            <a:endParaRPr/>
          </a:p>
        </p:txBody>
      </p:sp>
      <p:sp>
        <p:nvSpPr>
          <p:cNvPr id="153" name="Google Shape;153;p17"/>
          <p:cNvSpPr txBox="1"/>
          <p:nvPr>
            <p:ph idx="1" type="body"/>
          </p:nvPr>
        </p:nvSpPr>
        <p:spPr>
          <a:xfrm>
            <a:off x="316500" y="1990050"/>
            <a:ext cx="34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As Per the Analysis, The Count of Tickets has been increased from 2016 to 2020.</a:t>
            </a:r>
            <a:endParaRPr b="1" sz="1800"/>
          </a:p>
        </p:txBody>
      </p:sp>
      <p:sp>
        <p:nvSpPr>
          <p:cNvPr id="154" name="Google Shape;154;p17"/>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4638750" y="1800200"/>
            <a:ext cx="3686100" cy="289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Category Wise Count Of Tickets</a:t>
            </a:r>
            <a:endParaRPr/>
          </a:p>
        </p:txBody>
      </p:sp>
      <p:sp>
        <p:nvSpPr>
          <p:cNvPr id="161" name="Google Shape;161;p18"/>
          <p:cNvSpPr txBox="1"/>
          <p:nvPr>
            <p:ph idx="1" type="body"/>
          </p:nvPr>
        </p:nvSpPr>
        <p:spPr>
          <a:xfrm>
            <a:off x="93225" y="1990050"/>
            <a:ext cx="34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As per the chart, out of these categories, System has maximum 39002 number of requests as compared to other categories.</a:t>
            </a:r>
            <a:endParaRPr b="1" sz="1800"/>
          </a:p>
        </p:txBody>
      </p:sp>
      <p:sp>
        <p:nvSpPr>
          <p:cNvPr id="162" name="Google Shape;162;p18"/>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4467213" y="1800200"/>
            <a:ext cx="3857625" cy="30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Wise Satisfaction Rate</a:t>
            </a:r>
            <a:endParaRPr/>
          </a:p>
        </p:txBody>
      </p:sp>
      <p:sp>
        <p:nvSpPr>
          <p:cNvPr id="169" name="Google Shape;169;p19"/>
          <p:cNvSpPr txBox="1"/>
          <p:nvPr>
            <p:ph idx="1" type="body"/>
          </p:nvPr>
        </p:nvSpPr>
        <p:spPr>
          <a:xfrm>
            <a:off x="269525" y="1990050"/>
            <a:ext cx="34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As per the Analysis, Age Group of 52-56 has higher satisfaction rate. This can be because of less number of tickets are handled by this age category as compared to all other age categories</a:t>
            </a:r>
            <a:r>
              <a:rPr b="1" lang="en" sz="1800"/>
              <a:t>.</a:t>
            </a:r>
            <a:endParaRPr b="1" sz="1800"/>
          </a:p>
        </p:txBody>
      </p:sp>
      <p:sp>
        <p:nvSpPr>
          <p:cNvPr id="170" name="Google Shape;170;p19"/>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4638625" y="1660650"/>
            <a:ext cx="3686175" cy="320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400"/>
              <a:t>Year</a:t>
            </a:r>
            <a:r>
              <a:rPr lang="en" sz="2400">
                <a:latin typeface="Nunito"/>
                <a:ea typeface="Nunito"/>
                <a:cs typeface="Nunito"/>
                <a:sym typeface="Nunito"/>
              </a:rPr>
              <a:t> Wise Average Resolution Time and Average Satisfaction Rating</a:t>
            </a:r>
            <a:endParaRPr/>
          </a:p>
        </p:txBody>
      </p:sp>
      <p:sp>
        <p:nvSpPr>
          <p:cNvPr id="177" name="Google Shape;177;p20"/>
          <p:cNvSpPr txBox="1"/>
          <p:nvPr>
            <p:ph idx="1" type="body"/>
          </p:nvPr>
        </p:nvSpPr>
        <p:spPr>
          <a:xfrm>
            <a:off x="163725" y="1990050"/>
            <a:ext cx="34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As per the chart, The Average Resolution Time over the years is bit increased but with that Average Satisfaction Rate is also increased. </a:t>
            </a:r>
            <a:endParaRPr b="1" sz="1800"/>
          </a:p>
        </p:txBody>
      </p:sp>
      <p:sp>
        <p:nvSpPr>
          <p:cNvPr id="178" name="Google Shape;178;p20"/>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4622275" y="1800200"/>
            <a:ext cx="3702575" cy="26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400"/>
              <a:t>Issue Type Wise Resolution Time and Satisfaction Rating</a:t>
            </a:r>
            <a:endParaRPr/>
          </a:p>
        </p:txBody>
      </p:sp>
      <p:sp>
        <p:nvSpPr>
          <p:cNvPr id="185" name="Google Shape;185;p21"/>
          <p:cNvSpPr txBox="1"/>
          <p:nvPr>
            <p:ph idx="1" type="body"/>
          </p:nvPr>
        </p:nvSpPr>
        <p:spPr>
          <a:xfrm>
            <a:off x="187250" y="1990050"/>
            <a:ext cx="34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As per the Analysis, Satisfaction Rate is same among both issue types but Resolution time of IT Request is higher because higher number of tickets are in IT Request type. </a:t>
            </a:r>
            <a:endParaRPr b="1" sz="1700"/>
          </a:p>
        </p:txBody>
      </p:sp>
      <p:sp>
        <p:nvSpPr>
          <p:cNvPr id="186" name="Google Shape;186;p21"/>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4638675" y="1657625"/>
            <a:ext cx="3686100" cy="302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