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353" r:id="rId5"/>
    <p:sldId id="259" r:id="rId6"/>
    <p:sldId id="357" r:id="rId7"/>
    <p:sldId id="262" r:id="rId8"/>
    <p:sldId id="349" r:id="rId9"/>
    <p:sldId id="354" r:id="rId10"/>
    <p:sldId id="263" r:id="rId11"/>
    <p:sldId id="260" r:id="rId12"/>
    <p:sldId id="355" r:id="rId13"/>
    <p:sldId id="350" r:id="rId14"/>
    <p:sldId id="351" r:id="rId15"/>
    <p:sldId id="293" r:id="rId16"/>
    <p:sldId id="348" r:id="rId17"/>
    <p:sldId id="26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F"/>
    <a:srgbClr val="FF7F7F"/>
    <a:srgbClr val="15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5"/>
    <p:restoredTop sz="84157"/>
  </p:normalViewPr>
  <p:slideViewPr>
    <p:cSldViewPr snapToGrid="0" showGuides="1">
      <p:cViewPr>
        <p:scale>
          <a:sx n="103" d="100"/>
          <a:sy n="103" d="100"/>
        </p:scale>
        <p:origin x="592" y="344"/>
      </p:cViewPr>
      <p:guideLst>
        <p:guide orient="horz" pos="2183"/>
        <p:guide pos="3840"/>
      </p:guideLst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1F5E5-0017-E34A-838F-E62544AA4199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370A-E9CD-324B-BF55-1876033622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458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370A-E9CD-324B-BF55-1876033622DA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63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370A-E9CD-324B-BF55-1876033622DA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1089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may not have mm/sub-mm data </a:t>
            </a:r>
          </a:p>
          <a:p>
            <a:r>
              <a:rPr kumimoji="1" lang="en-US" altLang="zh-TW" dirty="0"/>
              <a:t>=&gt; number decrease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370A-E9CD-324B-BF55-1876033622DA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869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1CCEE-BE01-4C8B-B7C6-29379D0085A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728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1CCEE-BE01-4C8B-B7C6-29379D0085A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05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370A-E9CD-324B-BF55-1876033622D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661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2400" dirty="0"/>
              <a:t>An active galaxy can used it emitting energy to classified into high and low galaxy </a:t>
            </a:r>
          </a:p>
          <a:p>
            <a:r>
              <a:rPr kumimoji="1" lang="en-US" altLang="zh-TW" sz="2400" dirty="0"/>
              <a:t>BL Lac objects are classified as low power AGN</a:t>
            </a:r>
          </a:p>
          <a:p>
            <a:pPr marL="342900" indent="-342900">
              <a:buFont typeface="Symbol" pitchFamily="2" charset="2"/>
              <a:buChar char="Þ"/>
            </a:pPr>
            <a:r>
              <a:rPr kumimoji="1" lang="en-US" altLang="zh-TW" sz="2400" dirty="0"/>
              <a:t>Introduce properties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 err="1"/>
              <a:t>FSRQs</a:t>
            </a:r>
            <a:r>
              <a:rPr kumimoji="1" lang="en-US" altLang="zh-TW" sz="2400" dirty="0"/>
              <a:t>  </a:t>
            </a:r>
            <a:r>
              <a:rPr kumimoji="1" lang="en-US" altLang="zh-TW" sz="2400" dirty="0" err="1"/>
              <a:t>hs</a:t>
            </a:r>
            <a:r>
              <a:rPr kumimoji="1" lang="en-US" altLang="zh-TW" sz="2400" dirty="0"/>
              <a:t> been classified as high power AGN</a:t>
            </a:r>
          </a:p>
          <a:p>
            <a:r>
              <a:rPr kumimoji="1" lang="en-US" altLang="zh-TW" sz="2400" dirty="0"/>
              <a:t>=&gt; introduce </a:t>
            </a:r>
            <a:r>
              <a:rPr kumimoji="1" lang="en-US" altLang="zh-TW" sz="2400" dirty="0" err="1"/>
              <a:t>FSRQ</a:t>
            </a:r>
            <a:r>
              <a:rPr kumimoji="1" lang="en-US" altLang="zh-TW" sz="2400" dirty="0"/>
              <a:t> properties</a:t>
            </a:r>
          </a:p>
          <a:p>
            <a:endParaRPr kumimoji="1"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/>
              <a:t>In this study we would like to investigate the spectra index difference of BL Lac object and </a:t>
            </a:r>
            <a:r>
              <a:rPr kumimoji="1" lang="en-US" altLang="zh-TW" sz="2400" dirty="0" err="1"/>
              <a:t>FSRQ</a:t>
            </a:r>
            <a:endParaRPr kumimoji="1" lang="en-US" altLang="zh-TW" sz="2400" dirty="0"/>
          </a:p>
          <a:p>
            <a:r>
              <a:rPr kumimoji="1" lang="en-US" altLang="zh-TW" sz="2400" dirty="0"/>
              <a:t> </a:t>
            </a:r>
          </a:p>
          <a:p>
            <a:r>
              <a:rPr kumimoji="1" lang="en-US" altLang="zh-TW" sz="2400" dirty="0"/>
              <a:t>=====================================================================</a:t>
            </a:r>
          </a:p>
          <a:p>
            <a:r>
              <a:rPr kumimoji="1" lang="en-US" altLang="zh-TW" dirty="0"/>
              <a:t>BL Lac is a highly variable radio loud source. </a:t>
            </a:r>
          </a:p>
          <a:p>
            <a:r>
              <a:rPr kumimoji="1" lang="en-US" altLang="zh-TW" dirty="0"/>
              <a:t>It has no emission line and shows strong polarization</a:t>
            </a:r>
          </a:p>
          <a:p>
            <a:endParaRPr kumimoji="1" lang="en-US" altLang="zh-TW" dirty="0"/>
          </a:p>
          <a:p>
            <a:r>
              <a:rPr kumimoji="1" lang="en-US" altLang="zh-TW" dirty="0" err="1"/>
              <a:t>FSRQ</a:t>
            </a:r>
            <a:r>
              <a:rPr kumimoji="1" lang="en-US" altLang="zh-TW" dirty="0"/>
              <a:t> is a star like object, with some high redshifted emission line.</a:t>
            </a:r>
          </a:p>
          <a:p>
            <a:r>
              <a:rPr kumimoji="1" lang="en-US" altLang="zh-TW" dirty="0"/>
              <a:t>also, it only contains small fraction in radio galaxies.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370A-E9CD-324B-BF55-1876033622D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43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ROMA-</a:t>
            </a:r>
            <a:r>
              <a:rPr kumimoji="1" lang="en-US" altLang="zh-TW" dirty="0" err="1"/>
              <a:t>BZCAT</a:t>
            </a:r>
            <a:r>
              <a:rPr kumimoji="1" lang="en-US" altLang="zh-TW" dirty="0"/>
              <a:t>: 3561 blazars, source type and redshift information are include in the catalog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ACC: 3364 blazars, source declination can be low as -60 degree, and contains lots of galactic plane sources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For other frequency data, we used online archival data</a:t>
            </a:r>
          </a:p>
          <a:p>
            <a:r>
              <a:rPr kumimoji="1" lang="en-US" altLang="zh-TW" dirty="0"/>
              <a:t>All frequency and flux in the study has been transfer into rest frame and K-corrected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We calculate the spectral index of each source, and trying to do some statistic of BL Lac and </a:t>
            </a:r>
            <a:r>
              <a:rPr kumimoji="1" lang="en-US" altLang="zh-TW" dirty="0" err="1"/>
              <a:t>FSRQs</a:t>
            </a:r>
            <a:endParaRPr kumimoji="1" lang="en-US" altLang="zh-TW" dirty="0"/>
          </a:p>
          <a:p>
            <a:r>
              <a:rPr kumimoji="1" lang="en-US" altLang="zh-TW" dirty="0"/>
              <a:t>We perform three different statistical test, two sample </a:t>
            </a:r>
            <a:r>
              <a:rPr kumimoji="1" lang="en-US" altLang="zh-TW" dirty="0" err="1"/>
              <a:t>komogorov-smirnov</a:t>
            </a:r>
            <a:r>
              <a:rPr kumimoji="1" lang="en-US" altLang="zh-TW" dirty="0"/>
              <a:t> test (K-S test), and F-test and T-test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370A-E9CD-324B-BF55-1876033622D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57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ROMA-</a:t>
            </a:r>
            <a:r>
              <a:rPr kumimoji="1" lang="en-US" altLang="zh-TW" dirty="0" err="1"/>
              <a:t>BZCAT</a:t>
            </a:r>
            <a:r>
              <a:rPr kumimoji="1" lang="en-US" altLang="zh-TW" dirty="0"/>
              <a:t>: 3561 blazars, source type and redshift information are include in the catalog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ACC: 3364 blazars, source declination can be low as -60 degree, and contains lots of galactic plane sources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For other frequency data, we used online archival data</a:t>
            </a:r>
          </a:p>
          <a:p>
            <a:r>
              <a:rPr kumimoji="1" lang="en-US" altLang="zh-TW" dirty="0"/>
              <a:t>All frequency and flux in the study has been transfer into rest frame and K-corrected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We calculate the spectral index of each source, and trying to do some statistic of BL Lac and </a:t>
            </a:r>
            <a:r>
              <a:rPr kumimoji="1" lang="en-US" altLang="zh-TW" dirty="0" err="1"/>
              <a:t>FSRQs</a:t>
            </a:r>
            <a:endParaRPr kumimoji="1" lang="en-US" altLang="zh-TW" dirty="0"/>
          </a:p>
          <a:p>
            <a:r>
              <a:rPr kumimoji="1" lang="en-US" altLang="zh-TW" dirty="0"/>
              <a:t>We perform three different statistical test, two sample </a:t>
            </a:r>
            <a:r>
              <a:rPr kumimoji="1" lang="en-US" altLang="zh-TW" dirty="0" err="1"/>
              <a:t>komogorov-smirnov</a:t>
            </a:r>
            <a:r>
              <a:rPr kumimoji="1" lang="en-US" altLang="zh-TW" dirty="0"/>
              <a:t> test (K-S test), and F-test and T-test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370A-E9CD-324B-BF55-1876033622D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05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panel shows the radio spectral distribution of BL Lac and </a:t>
            </a:r>
            <a:r>
              <a:rPr kumimoji="1" lang="en-US" altLang="zh-TW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FSRQ</a:t>
            </a:r>
            <a:endParaRPr kumimoji="1"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 panel shows the radio-mm spectral index of BL Lac and </a:t>
            </a:r>
            <a:r>
              <a:rPr kumimoji="1" lang="en-US" altLang="zh-TW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FSRQ</a:t>
            </a:r>
            <a:endParaRPr kumimoji="1"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 histogram are BL Lac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histogram are </a:t>
            </a:r>
            <a:r>
              <a:rPr kumimoji="1" lang="en-US" altLang="zh-TW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QSO</a:t>
            </a:r>
            <a:endParaRPr kumimoji="1"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mean: dashed dot line</a:t>
            </a:r>
          </a:p>
          <a:p>
            <a:endParaRPr kumimoji="1"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TW" dirty="0"/>
              <a:t>K-S test: is to test of those two distribution are from same sample </a:t>
            </a:r>
          </a:p>
          <a:p>
            <a:r>
              <a:rPr kumimoji="1" lang="en-US" altLang="zh-TW" dirty="0"/>
              <a:t>F test: 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compares the ratio of the variances of two populations 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test: 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 the unknown population 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 value of two pair of groups are equal</a:t>
            </a:r>
          </a:p>
          <a:p>
            <a:endParaRPr kumimoji="1"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370A-E9CD-324B-BF55-1876033622DA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099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panel is low z </a:t>
            </a:r>
            <a:r>
              <a:rPr kumimoji="1" lang="en-US" altLang="zh-TW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QSO</a:t>
            </a:r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middle panel is high z </a:t>
            </a:r>
            <a:r>
              <a:rPr kumimoji="1" lang="en-US" altLang="zh-TW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QSO</a:t>
            </a:r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bottom panel is BL Lac with redshift measurement</a:t>
            </a:r>
          </a:p>
          <a:p>
            <a:endParaRPr kumimoji="1"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 histogram is radio-mm spectral index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histogram is radio spectral index</a:t>
            </a:r>
          </a:p>
          <a:p>
            <a:endParaRPr kumimoji="1"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mean: dashed dot line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median: dashed line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370A-E9CD-324B-BF55-1876033622D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154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panel is low z </a:t>
            </a:r>
            <a:r>
              <a:rPr kumimoji="1" lang="en-US" altLang="zh-TW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QSO</a:t>
            </a:r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middle panel is high z </a:t>
            </a:r>
            <a:r>
              <a:rPr kumimoji="1" lang="en-US" altLang="zh-TW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QSO</a:t>
            </a:r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bottom panel is BL Lac with redshift measurement</a:t>
            </a:r>
          </a:p>
          <a:p>
            <a:endParaRPr kumimoji="1"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 histogram is radio-mm spectral index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histogram is radio spectral index</a:t>
            </a:r>
          </a:p>
          <a:p>
            <a:endParaRPr kumimoji="1" lang="en-US" altLang="zh-TW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mean: dashed dot line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median: dashed line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370A-E9CD-324B-BF55-1876033622DA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5968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370A-E9CD-324B-BF55-1876033622DA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731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9567C-FA93-F4D5-EA09-01F6D332C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4EA888-0205-450D-85C1-5C807E1B4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9F1C45-33DB-877F-B5C4-8924D000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78C-2A7A-1E40-8A0C-95352A7750BD}" type="datetime1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2AED9-5E4B-62F3-30F5-F7AF397A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DBDAD5-A39B-EE31-8456-D7BCE0D3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112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8E5CE-4B3B-7649-6FA1-D488879C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DE8DF2-6E62-2EF3-0AC9-8B618C4E8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A7B002-6A26-4583-D52E-187D5A0A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3E67-3DD8-104C-8111-5B8018361008}" type="datetime1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2CEA3D-A988-A46C-5B8B-1F2E2768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975B46-56D5-CE63-03D4-4D6E5D30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943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EF3A76-3882-0025-0520-C0B9BC838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D980FE-2064-1E4C-A2D1-0A38ACF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19FFDE-8CB8-8724-766C-A7A45C5B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7056-0AFF-9248-A34C-B51B6B86582E}" type="datetime1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02398F-911B-F08C-A301-1279702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79F170-E875-BFE4-397F-0C8753D4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860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94083-3DCF-2241-AF7B-8BD40E2C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43A58-FB4E-E6C5-7EE0-A6499E50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90BE61-9B58-D83C-6D68-88C289AD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2D1-05ED-E142-8FD9-C04996DF7108}" type="datetime1">
              <a:rPr kumimoji="1" lang="zh-TW" altLang="en-US" smtClean="0"/>
              <a:t>2022/9/29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E5C995-1D62-D653-5154-997B0055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9D29C3-50BF-199F-2B3A-40C02CF9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97AB5F-F6E7-081A-CA96-EE91D7297C9D}"/>
              </a:ext>
            </a:extLst>
          </p:cNvPr>
          <p:cNvSpPr txBox="1"/>
          <p:nvPr userDrawn="1"/>
        </p:nvSpPr>
        <p:spPr>
          <a:xfrm>
            <a:off x="8935403" y="0"/>
            <a:ext cx="325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 ASROC Annual Meeting</a:t>
            </a:r>
            <a:endParaRPr kumimoji="1"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6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EBA8B-3A42-B216-B1AC-DE3A27D1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501BCA-9CDC-ADA3-CADA-5BB43514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67ECAE-7E33-5078-650E-35BB4ED7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5D07-224D-E94A-BE8B-951125EC0FBF}" type="datetime1">
              <a:rPr kumimoji="1" lang="zh-TW" altLang="en-US" smtClean="0"/>
              <a:t>2022/9/29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3DD043-3A5F-0DC0-B4DE-8A2D42D0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E01E06-60C6-ACAD-F8AD-225ECB8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815385-9D2E-8A9A-F5FC-47F3244CA0F7}"/>
              </a:ext>
            </a:extLst>
          </p:cNvPr>
          <p:cNvSpPr txBox="1"/>
          <p:nvPr userDrawn="1"/>
        </p:nvSpPr>
        <p:spPr>
          <a:xfrm>
            <a:off x="8935403" y="0"/>
            <a:ext cx="325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 ASROC Annual Meeting</a:t>
            </a:r>
            <a:endParaRPr kumimoji="1"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6BCF7-8356-7EAF-7EB3-4CC1DFEC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8CF2B-24F4-4EDF-0BBF-35FDAA734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E2B257-5297-E943-5EC2-65B87B10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786FD4-9725-5AC0-1C48-24FD745D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E72A-1079-6142-AAD1-2F2FBFB4D9B6}" type="datetime1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9B8683-CC8C-C324-6EE6-99AC1954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4A81C7-7F55-3915-A129-13A82890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494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881DD-11C8-C49E-E184-AC3E0167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D356B1-1D32-F1E2-01F0-B8B2BB70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485D3B-DD16-AA4F-E8D2-D7D857272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ACE3A5-2829-3662-E648-59E444A3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E3BA39-6B42-8895-0492-7CEEE7747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5D209B-980C-BD89-E50F-90308C4B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2A3D-5219-764B-B6C5-A86BB5091701}" type="datetime1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FD1BE8-6763-A9E0-733B-A4E360DA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FE98E0-F7AE-F8AF-229B-0042B2BB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02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489D4-1266-6269-A003-7B1F5467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72036A-FBD8-0095-DAAB-EDF1AE0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B6A5-ABE7-4E48-93F3-39E8FBC40925}" type="datetime1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A12D1A-D4E9-B038-CF16-0E40E0CC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16C793-7760-7337-4666-61B0E464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737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6753A06-E000-6870-2890-8F084594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91A4-0EE1-5E40-B8F9-77E45BDB8EAA}" type="datetime1">
              <a:rPr kumimoji="1" lang="zh-TW" altLang="en-US" smtClean="0"/>
              <a:t>2022/9/29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691632-4F95-3809-153B-1337E6CB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6FD3A2-5A09-4E6E-B4EE-328092B8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EDEA0D-E549-A82A-781C-9E1692E40D28}"/>
              </a:ext>
            </a:extLst>
          </p:cNvPr>
          <p:cNvSpPr txBox="1"/>
          <p:nvPr userDrawn="1"/>
        </p:nvSpPr>
        <p:spPr>
          <a:xfrm>
            <a:off x="8935403" y="0"/>
            <a:ext cx="325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 ASROC Annual Meeting</a:t>
            </a:r>
            <a:endParaRPr kumimoji="1"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46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570AF-F482-A3E7-2DF4-3D7EA140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163DA-5494-E7D7-0B57-2955E740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469CF2-17BC-C304-4B85-B3CF46AE4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78750A-5B12-A2D2-2BE8-4BBA9825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E0AD-D912-CB42-BBA6-D6A70B060847}" type="datetime1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78B874-CDCC-F0C7-D503-314A5761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6F1F35-FB77-9D87-0E66-D872EEC5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62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EA6D9-F101-4BA5-A167-4777E278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FE477E-2716-2A11-88D5-1D80A69F0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62C415-648F-2780-C914-D6CB7B0E6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1EA519-2D65-52F3-C888-34CC12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B735-1C32-164A-A5C3-F93AF0266F0C}" type="datetime1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81A812-CA0A-E9E3-B71B-E842221E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1C0468-9F5D-0EA2-9827-D25808D5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329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7A2A4B-445E-B83F-D7C4-8F1AB16F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67D724-5BD7-C856-D7CB-42E35CB3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2E2472-05FC-9CE2-C310-52869FFE6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41184-B5FC-A34C-B0AE-BAE73BEFD700}" type="datetime1">
              <a:rPr kumimoji="1" lang="zh-TW" altLang="en-US" smtClean="0"/>
              <a:t>2022/9/29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55C3E1-DB42-F80B-69A4-259367C0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84669F-BCA6-FE04-E38E-5BBE9713E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3533" y="6356349"/>
            <a:ext cx="546651" cy="3651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206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3069BD67-38EC-D749-898E-448175128CB1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99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hyperlink" Target="https://www.pmsutter.com/shows/askaspaceman-archive/2017/10/17/aas-69-what-makes-a-blazar-blaze-so-brightly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40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41.pn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43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4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44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47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5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8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2.png"/><Relationship Id="rId10" Type="http://schemas.openxmlformats.org/officeDocument/2006/relationships/image" Target="../media/image7.svg"/><Relationship Id="rId4" Type="http://schemas.openxmlformats.org/officeDocument/2006/relationships/image" Target="../media/image21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4.png"/><Relationship Id="rId10" Type="http://schemas.openxmlformats.org/officeDocument/2006/relationships/image" Target="../media/image7.svg"/><Relationship Id="rId4" Type="http://schemas.openxmlformats.org/officeDocument/2006/relationships/image" Target="../media/image23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02EB0979-8BC1-B5FA-7A5E-C2F69F332C99}"/>
              </a:ext>
            </a:extLst>
          </p:cNvPr>
          <p:cNvGrpSpPr/>
          <p:nvPr/>
        </p:nvGrpSpPr>
        <p:grpSpPr>
          <a:xfrm>
            <a:off x="-320635" y="0"/>
            <a:ext cx="8827576" cy="6858000"/>
            <a:chOff x="-320635" y="0"/>
            <a:chExt cx="8827576" cy="6858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61842D-B824-8982-D9CB-B72591537D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737"/>
            <a:stretch/>
          </p:blipFill>
          <p:spPr bwMode="auto">
            <a:xfrm flipH="1">
              <a:off x="-320635" y="217937"/>
              <a:ext cx="8350746" cy="6422126"/>
            </a:xfrm>
            <a:prstGeom prst="rect">
              <a:avLst/>
            </a:prstGeom>
            <a:ln>
              <a:noFill/>
            </a:ln>
            <a:effectLst>
              <a:softEdge rad="202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CD574CB-F4AD-8343-8130-064A9ECCAA83}"/>
                </a:ext>
              </a:extLst>
            </p:cNvPr>
            <p:cNvSpPr/>
            <p:nvPr/>
          </p:nvSpPr>
          <p:spPr>
            <a:xfrm rot="10800000">
              <a:off x="2232560" y="0"/>
              <a:ext cx="6274381" cy="6858000"/>
            </a:xfrm>
            <a:prstGeom prst="rect">
              <a:avLst/>
            </a:prstGeom>
            <a:gradFill flip="none" rotWithShape="1">
              <a:gsLst>
                <a:gs pos="53000">
                  <a:schemeClr val="bg1">
                    <a:lumMod val="85000"/>
                  </a:schemeClr>
                </a:gs>
                <a:gs pos="200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  <a:alpha val="62518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573241E-7DA7-DD10-28B9-5716D6FF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303" y="420636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TW" b="1" i="0" dirty="0">
                <a:effectLst/>
                <a:latin typeface="Baghdad" pitchFamily="2" charset="-78"/>
                <a:cs typeface="Baghdad" pitchFamily="2" charset="-78"/>
              </a:rPr>
              <a:t>Large Sample Studies of Blazar Spectral Indices</a:t>
            </a:r>
            <a:endParaRPr kumimoji="1" lang="zh-TW" altLang="en-US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53917B-7371-B526-E487-2913D9F6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647" y="3472500"/>
            <a:ext cx="10225873" cy="3029611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en-US" altLang="zh-TW" dirty="0"/>
              <a:t>Po-</a:t>
            </a:r>
            <a:r>
              <a:rPr kumimoji="1" lang="en-US" altLang="zh-TW" dirty="0" err="1"/>
              <a:t>Chih</a:t>
            </a:r>
            <a:r>
              <a:rPr kumimoji="1" lang="en-US" altLang="zh-TW" dirty="0"/>
              <a:t> Hsu (</a:t>
            </a: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許博智</a:t>
            </a:r>
            <a:r>
              <a:rPr kumimoji="1" lang="en-US" altLang="zh-TW" dirty="0"/>
              <a:t>)</a:t>
            </a:r>
          </a:p>
          <a:p>
            <a:pPr algn="r"/>
            <a:r>
              <a:rPr lang="en-US" altLang="zh-TW" dirty="0">
                <a:latin typeface="Noto Sans TC"/>
              </a:rPr>
              <a:t>Graduate Institute of Astronomy</a:t>
            </a:r>
            <a:r>
              <a:rPr lang="en-US" altLang="zh-TW" b="0" i="0" dirty="0">
                <a:effectLst/>
                <a:latin typeface="Noto Sans TC"/>
              </a:rPr>
              <a:t>, NCU &amp; </a:t>
            </a:r>
            <a:r>
              <a:rPr lang="en-US" altLang="zh-TW" b="0" i="0" dirty="0" err="1">
                <a:effectLst/>
                <a:latin typeface="Noto Sans TC"/>
              </a:rPr>
              <a:t>ASIAA</a:t>
            </a:r>
            <a:endParaRPr kumimoji="1" lang="en-US" altLang="zh-TW" dirty="0"/>
          </a:p>
          <a:p>
            <a:pPr algn="r"/>
            <a:endParaRPr kumimoji="1" lang="en-US" altLang="zh-TW" dirty="0"/>
          </a:p>
          <a:p>
            <a:pPr algn="r"/>
            <a:r>
              <a:rPr kumimoji="1" lang="en-US" altLang="zh-TW" b="1" dirty="0"/>
              <a:t>Supervisor: </a:t>
            </a:r>
          </a:p>
          <a:p>
            <a:pPr algn="r"/>
            <a:r>
              <a:rPr lang="en-US" altLang="zh-TW" b="0" i="0" dirty="0" err="1">
                <a:effectLst/>
                <a:latin typeface="Noto Sans TC"/>
              </a:rPr>
              <a:t>Chorng</a:t>
            </a:r>
            <a:r>
              <a:rPr lang="en-US" altLang="zh-TW" b="0" i="0" dirty="0">
                <a:effectLst/>
                <a:latin typeface="Noto Sans TC"/>
              </a:rPr>
              <a:t>-Yuan Hwang (</a:t>
            </a:r>
            <a:r>
              <a:rPr lang="en-US" altLang="zh-TW" b="0" i="0" dirty="0" err="1">
                <a:effectLst/>
                <a:latin typeface="Noto Sans TC"/>
              </a:rPr>
              <a:t>IANCU</a:t>
            </a:r>
            <a:r>
              <a:rPr lang="en-US" altLang="zh-TW" b="0" i="0" dirty="0">
                <a:effectLst/>
                <a:latin typeface="Noto Sans TC"/>
              </a:rPr>
              <a:t>); Jun Yi </a:t>
            </a:r>
            <a:r>
              <a:rPr lang="en-US" altLang="zh-TW" b="0" i="0" dirty="0" err="1">
                <a:effectLst/>
                <a:latin typeface="Noto Sans TC"/>
              </a:rPr>
              <a:t>Koay</a:t>
            </a:r>
            <a:r>
              <a:rPr lang="en-US" altLang="zh-TW" b="0" i="0" dirty="0">
                <a:effectLst/>
                <a:latin typeface="Noto Sans TC"/>
              </a:rPr>
              <a:t> (</a:t>
            </a:r>
            <a:r>
              <a:rPr lang="en-US" altLang="zh-TW" b="0" i="0" dirty="0" err="1">
                <a:effectLst/>
                <a:latin typeface="Noto Sans TC"/>
              </a:rPr>
              <a:t>ASIAA</a:t>
            </a:r>
            <a:r>
              <a:rPr lang="en-US" altLang="zh-TW" b="0" i="0" dirty="0">
                <a:effectLst/>
                <a:latin typeface="Noto Sans TC"/>
              </a:rPr>
              <a:t>); Matsushita </a:t>
            </a:r>
            <a:r>
              <a:rPr lang="en-US" altLang="zh-TW" b="0" i="0" dirty="0" err="1">
                <a:effectLst/>
                <a:latin typeface="Noto Sans TC"/>
              </a:rPr>
              <a:t>Satoki</a:t>
            </a:r>
            <a:r>
              <a:rPr lang="en-US" altLang="zh-TW" b="0" i="0" dirty="0">
                <a:effectLst/>
                <a:latin typeface="Noto Sans TC"/>
              </a:rPr>
              <a:t> (</a:t>
            </a:r>
            <a:r>
              <a:rPr lang="en-US" altLang="zh-TW" b="0" i="0" dirty="0" err="1">
                <a:effectLst/>
                <a:latin typeface="Noto Sans TC"/>
              </a:rPr>
              <a:t>ASIAA</a:t>
            </a:r>
            <a:r>
              <a:rPr lang="en-US" altLang="zh-TW" b="0" i="0" dirty="0">
                <a:effectLst/>
                <a:latin typeface="Noto Sans TC"/>
              </a:rPr>
              <a:t>)</a:t>
            </a:r>
          </a:p>
          <a:p>
            <a:pPr algn="r"/>
            <a:endParaRPr kumimoji="1" lang="en-US" altLang="zh-TW" dirty="0">
              <a:latin typeface="Noto Sans TC"/>
            </a:endParaRPr>
          </a:p>
          <a:p>
            <a:pPr algn="r"/>
            <a:r>
              <a:rPr kumimoji="1" lang="en-US" altLang="zh-TW" sz="2400" b="1" dirty="0"/>
              <a:t>2022/9/30 @NCCU</a:t>
            </a:r>
          </a:p>
          <a:p>
            <a:pPr algn="r"/>
            <a:endParaRPr kumimoji="1"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5E950C-AEFF-BFD1-8C43-3420D28F0BAF}"/>
              </a:ext>
            </a:extLst>
          </p:cNvPr>
          <p:cNvSpPr txBox="1"/>
          <p:nvPr/>
        </p:nvSpPr>
        <p:spPr>
          <a:xfrm>
            <a:off x="36338" y="156491"/>
            <a:ext cx="325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>
                    <a:lumMod val="85000"/>
                  </a:schemeClr>
                </a:solidFill>
              </a:rPr>
              <a:t>2022 ASROC Annual Meeting</a:t>
            </a:r>
            <a:endParaRPr kumimoji="1" lang="zh-TW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DBC29A-B787-725D-B34B-8BF74FF0E0D8}"/>
              </a:ext>
            </a:extLst>
          </p:cNvPr>
          <p:cNvSpPr txBox="1"/>
          <p:nvPr/>
        </p:nvSpPr>
        <p:spPr>
          <a:xfrm>
            <a:off x="0" y="6550658"/>
            <a:ext cx="93662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500" dirty="0">
                <a:hlinkClick r:id="rId4"/>
              </a:rPr>
              <a:t>https://www.pmsutter.com/shows/askaspaceman-archive/2017/10/17/aas-69-what-makes-a-blazar-blaze-so-brightly</a:t>
            </a:r>
            <a:r>
              <a:rPr kumimoji="1" lang="en-US" altLang="zh-TW" sz="1500" dirty="0"/>
              <a:t> </a:t>
            </a:r>
            <a:endParaRPr kumimoji="1" lang="zh-TW" altLang="en-US" sz="15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9A6DE35-ADA5-34B9-B058-883BEA2CBF0D}"/>
              </a:ext>
            </a:extLst>
          </p:cNvPr>
          <p:cNvGrpSpPr/>
          <p:nvPr/>
        </p:nvGrpSpPr>
        <p:grpSpPr>
          <a:xfrm>
            <a:off x="5862927" y="698867"/>
            <a:ext cx="6111479" cy="2583282"/>
            <a:chOff x="5862927" y="1082675"/>
            <a:chExt cx="6111479" cy="2583282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E1DC8CE-0CEF-645E-1694-AA988D95EF99}"/>
                </a:ext>
              </a:extLst>
            </p:cNvPr>
            <p:cNvGrpSpPr/>
            <p:nvPr/>
          </p:nvGrpSpPr>
          <p:grpSpPr>
            <a:xfrm>
              <a:off x="9074864" y="3232548"/>
              <a:ext cx="2375614" cy="281990"/>
              <a:chOff x="9074864" y="3232548"/>
              <a:chExt cx="2375614" cy="281990"/>
            </a:xfrm>
          </p:grpSpPr>
          <p:pic>
            <p:nvPicPr>
              <p:cNvPr id="9" name="圖形 8" descr="太陽系">
                <a:extLst>
                  <a:ext uri="{FF2B5EF4-FFF2-40B4-BE49-F238E27FC236}">
                    <a16:creationId xmlns:a16="http://schemas.microsoft.com/office/drawing/2014/main" id="{2F2A2A14-C4C5-E6B1-A416-376424972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124622" y="3232548"/>
                <a:ext cx="276099" cy="281990"/>
              </a:xfrm>
              <a:prstGeom prst="rect">
                <a:avLst/>
              </a:prstGeom>
            </p:spPr>
          </p:pic>
          <p:pic>
            <p:nvPicPr>
              <p:cNvPr id="10" name="圖形 9" descr="望遠鏡">
                <a:extLst>
                  <a:ext uri="{FF2B5EF4-FFF2-40B4-BE49-F238E27FC236}">
                    <a16:creationId xmlns:a16="http://schemas.microsoft.com/office/drawing/2014/main" id="{066FC22B-B2B3-4538-F399-AB5FFAEBF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98488" y="3232548"/>
                <a:ext cx="276099" cy="281990"/>
              </a:xfrm>
              <a:prstGeom prst="rect">
                <a:avLst/>
              </a:prstGeom>
            </p:spPr>
          </p:pic>
          <p:pic>
            <p:nvPicPr>
              <p:cNvPr id="11" name="圖形 10" descr="地球">
                <a:extLst>
                  <a:ext uri="{FF2B5EF4-FFF2-40B4-BE49-F238E27FC236}">
                    <a16:creationId xmlns:a16="http://schemas.microsoft.com/office/drawing/2014/main" id="{29D894EC-2C36-CEEB-3CA8-1377F728E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074864" y="3233384"/>
                <a:ext cx="273589" cy="279426"/>
              </a:xfrm>
              <a:prstGeom prst="rect">
                <a:avLst/>
              </a:prstGeom>
            </p:spPr>
          </p:pic>
          <p:pic>
            <p:nvPicPr>
              <p:cNvPr id="12" name="圖形 11" descr="行星">
                <a:extLst>
                  <a:ext uri="{FF2B5EF4-FFF2-40B4-BE49-F238E27FC236}">
                    <a16:creationId xmlns:a16="http://schemas.microsoft.com/office/drawing/2014/main" id="{7B29A104-F2B7-1D45-26CF-BA72859C6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650756" y="3232548"/>
                <a:ext cx="276099" cy="281990"/>
              </a:xfrm>
              <a:prstGeom prst="rect">
                <a:avLst/>
              </a:prstGeom>
            </p:spPr>
          </p:pic>
          <p:pic>
            <p:nvPicPr>
              <p:cNvPr id="13" name="圖形 12" descr="星星">
                <a:extLst>
                  <a:ext uri="{FF2B5EF4-FFF2-40B4-BE49-F238E27FC236}">
                    <a16:creationId xmlns:a16="http://schemas.microsoft.com/office/drawing/2014/main" id="{6F8D31B1-1E2D-8A04-3FA7-4A89B840C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1176890" y="3232548"/>
                <a:ext cx="273588" cy="279426"/>
              </a:xfrm>
              <a:prstGeom prst="rect">
                <a:avLst/>
              </a:prstGeom>
            </p:spPr>
          </p:pic>
        </p:grp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5E1B467-7083-C760-3D6E-14489F45E0EF}"/>
                </a:ext>
              </a:extLst>
            </p:cNvPr>
            <p:cNvCxnSpPr>
              <a:cxnSpLocks/>
            </p:cNvCxnSpPr>
            <p:nvPr/>
          </p:nvCxnSpPr>
          <p:spPr>
            <a:xfrm>
              <a:off x="5862927" y="1112686"/>
              <a:ext cx="6084041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10EA53C-B356-77C1-53BD-5CDDBA4D627D}"/>
                </a:ext>
              </a:extLst>
            </p:cNvPr>
            <p:cNvCxnSpPr>
              <a:cxnSpLocks/>
            </p:cNvCxnSpPr>
            <p:nvPr/>
          </p:nvCxnSpPr>
          <p:spPr>
            <a:xfrm>
              <a:off x="11946968" y="1082675"/>
              <a:ext cx="0" cy="258328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4D6BB42F-7E6B-CF5A-B180-A0037B54101E}"/>
                </a:ext>
              </a:extLst>
            </p:cNvPr>
            <p:cNvCxnSpPr>
              <a:cxnSpLocks/>
            </p:cNvCxnSpPr>
            <p:nvPr/>
          </p:nvCxnSpPr>
          <p:spPr>
            <a:xfrm>
              <a:off x="8953499" y="3645107"/>
              <a:ext cx="3020907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" descr="National Central University - About NCU - Introducing NCU ...">
            <a:extLst>
              <a:ext uri="{FF2B5EF4-FFF2-40B4-BE49-F238E27FC236}">
                <a16:creationId xmlns:a16="http://schemas.microsoft.com/office/drawing/2014/main" id="{9511AD48-34B7-C2C7-B76B-905A41D65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5" b="8130"/>
          <a:stretch/>
        </p:blipFill>
        <p:spPr bwMode="auto">
          <a:xfrm>
            <a:off x="11050991" y="133677"/>
            <a:ext cx="999983" cy="82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VLBI Group at ASIAA">
            <a:extLst>
              <a:ext uri="{FF2B5EF4-FFF2-40B4-BE49-F238E27FC236}">
                <a16:creationId xmlns:a16="http://schemas.microsoft.com/office/drawing/2014/main" id="{756686B6-E7DB-868E-3257-547A6E64A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026" y="130574"/>
            <a:ext cx="821926" cy="82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23E90A-7961-F545-64D5-DC3864FD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AF9E761F-5414-C17D-0A2C-C007A0FE9D18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Conclusion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4904C2B-5647-4A7E-9CAA-5CAE15250B64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5EB864EF-5928-035E-9B63-721340C9DBB6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33" name="圖形 32" descr="太陽系">
                <a:extLst>
                  <a:ext uri="{FF2B5EF4-FFF2-40B4-BE49-F238E27FC236}">
                    <a16:creationId xmlns:a16="http://schemas.microsoft.com/office/drawing/2014/main" id="{72F01F69-2F58-C82E-455A-81ADA6504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4" name="圖形 33" descr="望遠鏡">
                <a:extLst>
                  <a:ext uri="{FF2B5EF4-FFF2-40B4-BE49-F238E27FC236}">
                    <a16:creationId xmlns:a16="http://schemas.microsoft.com/office/drawing/2014/main" id="{DDC20EBE-4598-D816-4EC6-FEA0FAE11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5" name="圖形 34" descr="地球">
                <a:extLst>
                  <a:ext uri="{FF2B5EF4-FFF2-40B4-BE49-F238E27FC236}">
                    <a16:creationId xmlns:a16="http://schemas.microsoft.com/office/drawing/2014/main" id="{BA222705-90EB-D7EB-7B86-679316C06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36" name="圖形 35" descr="行星">
                <a:extLst>
                  <a:ext uri="{FF2B5EF4-FFF2-40B4-BE49-F238E27FC236}">
                    <a16:creationId xmlns:a16="http://schemas.microsoft.com/office/drawing/2014/main" id="{357193E1-3540-42E5-36EE-0C39DDDAB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7" name="圖形 36" descr="星星">
                <a:extLst>
                  <a:ext uri="{FF2B5EF4-FFF2-40B4-BE49-F238E27FC236}">
                    <a16:creationId xmlns:a16="http://schemas.microsoft.com/office/drawing/2014/main" id="{22498F9A-490A-CC77-AC0F-D621C0EB6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47132885-2C5F-7E4D-1710-BB4679972985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0BA1EFA-D670-0331-301F-849027A61021}"/>
                  </a:ext>
                </a:extLst>
              </p:cNvPr>
              <p:cNvSpPr txBox="1"/>
              <p:nvPr/>
            </p:nvSpPr>
            <p:spPr>
              <a:xfrm>
                <a:off x="107675" y="1092303"/>
                <a:ext cx="12084325" cy="5516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71488" indent="-4572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600" dirty="0"/>
                  <a:t>BL Lacs and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has similar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(</a:t>
                </a:r>
                <a:r>
                  <a:rPr kumimoji="1" lang="en-US" altLang="zh-TW" sz="2600" u="sng" dirty="0"/>
                  <a:t>before</a:t>
                </a:r>
                <a:r>
                  <a:rPr kumimoji="1" lang="en-US" altLang="zh-TW" sz="2600" dirty="0"/>
                  <a:t> classifying FSRQs into high/low z)</a:t>
                </a:r>
              </a:p>
              <a:p>
                <a:pPr marL="471488" lvl="1">
                  <a:lnSpc>
                    <a:spcPct val="140000"/>
                  </a:lnSpc>
                </a:pPr>
                <a:r>
                  <a:rPr kumimoji="1" lang="en-US" altLang="zh-TW" sz="2600" dirty="0"/>
                  <a:t>High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show </a:t>
                </a:r>
                <a:r>
                  <a:rPr kumimoji="1" lang="en-US" altLang="zh-TW" sz="2600" dirty="0" err="1"/>
                  <a:t>significat</a:t>
                </a:r>
                <a:r>
                  <a:rPr kumimoji="1" lang="en-US" altLang="zh-TW" sz="2600" dirty="0"/>
                  <a:t> flatter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than low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(</a:t>
                </a:r>
                <a:r>
                  <a:rPr kumimoji="1" lang="en-US" altLang="zh-TW" sz="2600" u="sng" dirty="0"/>
                  <a:t>after</a:t>
                </a:r>
                <a:r>
                  <a:rPr kumimoji="1" lang="en-US" altLang="zh-TW" sz="2600" dirty="0"/>
                  <a:t> classifying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into high/low z)</a:t>
                </a:r>
              </a:p>
              <a:p>
                <a:pPr marL="814388" lvl="1" indent="-342900">
                  <a:lnSpc>
                    <a:spcPct val="140000"/>
                  </a:lnSpc>
                  <a:buFont typeface="Symbol" pitchFamily="2" charset="2"/>
                  <a:buChar char="Þ"/>
                </a:pPr>
                <a:r>
                  <a:rPr kumimoji="1" lang="en-US" altLang="zh-TW" sz="2600" dirty="0"/>
                  <a:t>it might be due to that high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are younger or in the early stage of evolution </a:t>
                </a:r>
              </a:p>
              <a:p>
                <a:pPr marL="471488" indent="-4572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600" dirty="0"/>
                  <a:t>No significant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>
                            <a:latin typeface="Cambria Math" panose="02040503050406030204" pitchFamily="18" charset="0"/>
                          </a:rPr>
                          <m:t>radio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>
                            <a:latin typeface="Cambria Math" panose="02040503050406030204" pitchFamily="18" charset="0"/>
                          </a:rPr>
                          <m:t>radio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600">
                            <a:latin typeface="Cambria Math" panose="02040503050406030204" pitchFamily="18" charset="0"/>
                          </a:rPr>
                          <m:t>mm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distribution was detected between </a:t>
                </a:r>
              </a:p>
              <a:p>
                <a:pPr marL="471488" lvl="1">
                  <a:lnSpc>
                    <a:spcPct val="140000"/>
                  </a:lnSpc>
                </a:pPr>
                <a:r>
                  <a:rPr kumimoji="1" lang="en-US" altLang="zh-TW" sz="2600" dirty="0"/>
                  <a:t>low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and BL Lacs</a:t>
                </a:r>
              </a:p>
              <a:p>
                <a:pPr marL="457200" indent="-4572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600" b="1" dirty="0"/>
                  <a:t>Future Work:</a:t>
                </a:r>
              </a:p>
              <a:p>
                <a:pPr marL="971550" lvl="1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kumimoji="1" lang="en-US" altLang="zh-TW" sz="2400" dirty="0"/>
                  <a:t>Fit entire spectral energy distribution (SED) of all sources, and compare the difference between BL Lacs, low z </a:t>
                </a:r>
                <a:r>
                  <a:rPr kumimoji="1" lang="en-US" altLang="zh-TW" sz="2400" dirty="0" err="1"/>
                  <a:t>FSRQs</a:t>
                </a:r>
                <a:r>
                  <a:rPr kumimoji="1" lang="en-US" altLang="zh-TW" sz="2400" dirty="0"/>
                  <a:t>, and high z </a:t>
                </a:r>
                <a:r>
                  <a:rPr kumimoji="1" lang="en-US" altLang="zh-TW" sz="2400" dirty="0" err="1"/>
                  <a:t>FSRQs</a:t>
                </a:r>
                <a:endParaRPr kumimoji="1" lang="en-US" altLang="zh-TW" sz="2400" dirty="0"/>
              </a:p>
              <a:p>
                <a:pPr marL="971550" lvl="1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kumimoji="1" lang="en-US" altLang="zh-TW" sz="2400" dirty="0"/>
                  <a:t>Using SED fitting result, can discuss source evolution in different scenarios</a:t>
                </a:r>
                <a:endParaRPr kumimoji="1" lang="zh-TW" altLang="en-US" sz="2400" dirty="0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0BA1EFA-D670-0331-301F-849027A61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5" y="1092303"/>
                <a:ext cx="12084325" cy="5516575"/>
              </a:xfrm>
              <a:prstGeom prst="rect">
                <a:avLst/>
              </a:prstGeom>
              <a:blipFill>
                <a:blip r:embed="rId13"/>
                <a:stretch>
                  <a:fillRect l="-839" b="-16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71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C26833-ADD4-BBF0-9FAA-2B916CA2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3" name="圖形 2" descr="星星">
            <a:extLst>
              <a:ext uri="{FF2B5EF4-FFF2-40B4-BE49-F238E27FC236}">
                <a16:creationId xmlns:a16="http://schemas.microsoft.com/office/drawing/2014/main" id="{7375C91D-983E-23A3-1559-C0824BA9F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92047">
            <a:off x="5561263" y="1880895"/>
            <a:ext cx="914400" cy="9144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8B44B2-BCF9-7D23-EF52-9136623BEA7A}"/>
              </a:ext>
            </a:extLst>
          </p:cNvPr>
          <p:cNvSpPr txBox="1"/>
          <p:nvPr/>
        </p:nvSpPr>
        <p:spPr>
          <a:xfrm>
            <a:off x="2720986" y="2679764"/>
            <a:ext cx="6710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Thanks for your listening</a:t>
            </a:r>
            <a:endParaRPr lang="zh-TW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95D3EE-84A5-1144-7636-596E7B144FA7}"/>
              </a:ext>
            </a:extLst>
          </p:cNvPr>
          <p:cNvSpPr txBox="1"/>
          <p:nvPr/>
        </p:nvSpPr>
        <p:spPr>
          <a:xfrm>
            <a:off x="3973463" y="3571421"/>
            <a:ext cx="42450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Any question is free to ask</a:t>
            </a:r>
            <a:endParaRPr lang="zh-TW" altLang="en-US" sz="3500" b="1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B56F8D6-D61D-1ED5-2C3F-A21D12F9E834}"/>
              </a:ext>
            </a:extLst>
          </p:cNvPr>
          <p:cNvGrpSpPr/>
          <p:nvPr/>
        </p:nvGrpSpPr>
        <p:grpSpPr>
          <a:xfrm>
            <a:off x="4858131" y="4226896"/>
            <a:ext cx="2475738" cy="402996"/>
            <a:chOff x="3777978" y="1387789"/>
            <a:chExt cx="2475738" cy="402996"/>
          </a:xfrm>
          <a:solidFill>
            <a:schemeClr val="bg1"/>
          </a:solidFill>
        </p:grpSpPr>
        <p:pic>
          <p:nvPicPr>
            <p:cNvPr id="7" name="圖形 6" descr="太陽系">
              <a:extLst>
                <a:ext uri="{FF2B5EF4-FFF2-40B4-BE49-F238E27FC236}">
                  <a16:creationId xmlns:a16="http://schemas.microsoft.com/office/drawing/2014/main" id="{277FA882-01B2-B0BB-992D-3CD7F953A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2215" y="1387789"/>
              <a:ext cx="387728" cy="396000"/>
            </a:xfrm>
            <a:prstGeom prst="rect">
              <a:avLst/>
            </a:prstGeom>
          </p:spPr>
        </p:pic>
        <p:pic>
          <p:nvPicPr>
            <p:cNvPr id="8" name="圖形 7" descr="望遠鏡">
              <a:extLst>
                <a:ext uri="{FF2B5EF4-FFF2-40B4-BE49-F238E27FC236}">
                  <a16:creationId xmlns:a16="http://schemas.microsoft.com/office/drawing/2014/main" id="{F8F64573-670A-C3D3-B13F-3AE8CFFE7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1970" y="1387789"/>
              <a:ext cx="387728" cy="396000"/>
            </a:xfrm>
            <a:prstGeom prst="rect">
              <a:avLst/>
            </a:prstGeom>
          </p:spPr>
        </p:pic>
        <p:pic>
          <p:nvPicPr>
            <p:cNvPr id="9" name="圖形 8" descr="地球">
              <a:extLst>
                <a:ext uri="{FF2B5EF4-FFF2-40B4-BE49-F238E27FC236}">
                  <a16:creationId xmlns:a16="http://schemas.microsoft.com/office/drawing/2014/main" id="{DAC35687-09CC-99B9-4C39-5838D02B2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77978" y="1430528"/>
              <a:ext cx="307740" cy="314306"/>
            </a:xfrm>
            <a:prstGeom prst="rect">
              <a:avLst/>
            </a:prstGeom>
          </p:spPr>
        </p:pic>
        <p:pic>
          <p:nvPicPr>
            <p:cNvPr id="10" name="圖形 9" descr="行星">
              <a:extLst>
                <a:ext uri="{FF2B5EF4-FFF2-40B4-BE49-F238E27FC236}">
                  <a16:creationId xmlns:a16="http://schemas.microsoft.com/office/drawing/2014/main" id="{7B3481DF-DCD0-13AC-E83D-9A397C52E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51432" y="1394785"/>
              <a:ext cx="387728" cy="396000"/>
            </a:xfrm>
            <a:prstGeom prst="rect">
              <a:avLst/>
            </a:prstGeom>
          </p:spPr>
        </p:pic>
        <p:pic>
          <p:nvPicPr>
            <p:cNvPr id="11" name="圖形 10" descr="星星">
              <a:extLst>
                <a:ext uri="{FF2B5EF4-FFF2-40B4-BE49-F238E27FC236}">
                  <a16:creationId xmlns:a16="http://schemas.microsoft.com/office/drawing/2014/main" id="{9E4787B0-7186-4BA2-A35A-C61DFBEDE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97158" y="1403706"/>
              <a:ext cx="356558" cy="364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2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23E90A-7961-F545-64D5-DC3864FD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AF9E761F-5414-C17D-0A2C-C007A0FE9D18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Conclusion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4904C2B-5647-4A7E-9CAA-5CAE15250B64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5EB864EF-5928-035E-9B63-721340C9DBB6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33" name="圖形 32" descr="太陽系">
                <a:extLst>
                  <a:ext uri="{FF2B5EF4-FFF2-40B4-BE49-F238E27FC236}">
                    <a16:creationId xmlns:a16="http://schemas.microsoft.com/office/drawing/2014/main" id="{72F01F69-2F58-C82E-455A-81ADA6504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4" name="圖形 33" descr="望遠鏡">
                <a:extLst>
                  <a:ext uri="{FF2B5EF4-FFF2-40B4-BE49-F238E27FC236}">
                    <a16:creationId xmlns:a16="http://schemas.microsoft.com/office/drawing/2014/main" id="{DDC20EBE-4598-D816-4EC6-FEA0FAE11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5" name="圖形 34" descr="地球">
                <a:extLst>
                  <a:ext uri="{FF2B5EF4-FFF2-40B4-BE49-F238E27FC236}">
                    <a16:creationId xmlns:a16="http://schemas.microsoft.com/office/drawing/2014/main" id="{BA222705-90EB-D7EB-7B86-679316C06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36" name="圖形 35" descr="行星">
                <a:extLst>
                  <a:ext uri="{FF2B5EF4-FFF2-40B4-BE49-F238E27FC236}">
                    <a16:creationId xmlns:a16="http://schemas.microsoft.com/office/drawing/2014/main" id="{357193E1-3540-42E5-36EE-0C39DDDAB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7" name="圖形 36" descr="星星">
                <a:extLst>
                  <a:ext uri="{FF2B5EF4-FFF2-40B4-BE49-F238E27FC236}">
                    <a16:creationId xmlns:a16="http://schemas.microsoft.com/office/drawing/2014/main" id="{22498F9A-490A-CC77-AC0F-D621C0EB6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47132885-2C5F-7E4D-1710-BB4679972985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0BA1EFA-D670-0331-301F-849027A61021}"/>
                  </a:ext>
                </a:extLst>
              </p:cNvPr>
              <p:cNvSpPr txBox="1"/>
              <p:nvPr/>
            </p:nvSpPr>
            <p:spPr>
              <a:xfrm>
                <a:off x="215350" y="842084"/>
                <a:ext cx="11976650" cy="611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800" b="1" dirty="0"/>
                  <a:t>Before classifying </a:t>
                </a:r>
                <a:r>
                  <a:rPr kumimoji="1" lang="en-US" altLang="zh-TW" sz="2800" b="1" dirty="0" err="1"/>
                  <a:t>FSRQs</a:t>
                </a:r>
                <a:r>
                  <a:rPr kumimoji="1" lang="en-US" altLang="zh-TW" sz="2800" b="1" dirty="0"/>
                  <a:t> into high and low redshift</a:t>
                </a:r>
              </a:p>
              <a:p>
                <a:pPr marL="1292225" lvl="1" indent="-522288">
                  <a:lnSpc>
                    <a:spcPct val="120000"/>
                  </a:lnSpc>
                  <a:buFont typeface="+mj-lt"/>
                  <a:buAutoNum type="arabicPeriod"/>
                </a:pPr>
                <a:r>
                  <a:rPr kumimoji="1" lang="en-US" altLang="zh-TW" sz="2600" dirty="0"/>
                  <a:t>BL Lacs and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has similar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</m:sub>
                    </m:sSub>
                  </m:oMath>
                </a14:m>
                <a:endParaRPr kumimoji="1" lang="en-US" altLang="zh-TW" sz="2600" dirty="0"/>
              </a:p>
              <a:p>
                <a:pPr marL="1292225" lvl="1" indent="-522288">
                  <a:lnSpc>
                    <a:spcPct val="120000"/>
                  </a:lnSpc>
                  <a:buFont typeface="+mj-lt"/>
                  <a:buAutoNum type="arabicPeriod"/>
                </a:pP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has steeper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than BL Lacs</a:t>
                </a:r>
              </a:p>
              <a:p>
                <a:pPr marL="514350" indent="-5143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800" b="1" dirty="0"/>
                  <a:t>After classifying </a:t>
                </a:r>
                <a:r>
                  <a:rPr kumimoji="1" lang="en-US" altLang="zh-TW" sz="2800" b="1" dirty="0" err="1"/>
                  <a:t>FSRQs</a:t>
                </a:r>
                <a:r>
                  <a:rPr kumimoji="1" lang="en-US" altLang="zh-TW" sz="2800" b="1" dirty="0"/>
                  <a:t> into high and low redshift (separated by z = 1.5)</a:t>
                </a:r>
              </a:p>
              <a:p>
                <a:pPr marL="1295400" lvl="1" indent="-536575">
                  <a:lnSpc>
                    <a:spcPct val="120000"/>
                  </a:lnSpc>
                  <a:buFont typeface="+mj-lt"/>
                  <a:buAutoNum type="arabicPeriod"/>
                </a:pPr>
                <a:r>
                  <a:rPr kumimoji="1" lang="en-US" altLang="zh-TW" sz="2600" dirty="0"/>
                  <a:t>High z </a:t>
                </a:r>
                <a:r>
                  <a:rPr kumimoji="1" lang="en-US" altLang="zh-TW" sz="2400" dirty="0" err="1"/>
                  <a:t>FSRQs</a:t>
                </a:r>
                <a:r>
                  <a:rPr kumimoji="1" lang="en-US" altLang="zh-TW" sz="2600" dirty="0"/>
                  <a:t> show flatter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than low z </a:t>
                </a:r>
                <a:r>
                  <a:rPr kumimoji="1" lang="en-US" altLang="zh-TW" sz="2400" dirty="0" err="1"/>
                  <a:t>FSRQs</a:t>
                </a:r>
                <a:r>
                  <a:rPr kumimoji="1" lang="en-US" altLang="zh-TW" sz="2600" dirty="0"/>
                  <a:t>, it might be due to that high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are younger or in the early stage of evolution </a:t>
                </a:r>
              </a:p>
              <a:p>
                <a:pPr marL="1295400" lvl="1" indent="-536575">
                  <a:lnSpc>
                    <a:spcPct val="120000"/>
                  </a:lnSpc>
                  <a:buFont typeface="+mj-lt"/>
                  <a:buAutoNum type="arabicPeriod"/>
                </a:pPr>
                <a:r>
                  <a:rPr kumimoji="1" lang="en-US" altLang="zh-TW" sz="2600" dirty="0"/>
                  <a:t>No significant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>
                            <a:latin typeface="Cambria Math" panose="02040503050406030204" pitchFamily="18" charset="0"/>
                          </a:rPr>
                          <m:t>radio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distribution was detected between low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and BL Lacs</a:t>
                </a:r>
              </a:p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800" b="1" dirty="0"/>
                  <a:t>Future Work: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kumimoji="1" lang="en-US" altLang="zh-TW" sz="2600" dirty="0"/>
                  <a:t>Fit entire spectral energy distribution (SED) of all sources, and compare the difference between BL Lacs, low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, and high z </a:t>
                </a:r>
                <a:r>
                  <a:rPr kumimoji="1" lang="en-US" altLang="zh-TW" sz="2600" dirty="0" err="1"/>
                  <a:t>FSRQs</a:t>
                </a:r>
                <a:endParaRPr kumimoji="1" lang="en-US" altLang="zh-TW" sz="2600" dirty="0"/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kumimoji="1" lang="en-US" altLang="zh-TW" sz="2600" dirty="0"/>
                  <a:t>Using SED fitting result, can discuss source evolution in different scenarios</a:t>
                </a:r>
                <a:endParaRPr kumimoji="1" lang="zh-TW" altLang="en-US" sz="2600" dirty="0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0BA1EFA-D670-0331-301F-849027A61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0" y="842084"/>
                <a:ext cx="11976650" cy="6114879"/>
              </a:xfrm>
              <a:prstGeom prst="rect">
                <a:avLst/>
              </a:prstGeom>
              <a:blipFill>
                <a:blip r:embed="rId13"/>
                <a:stretch>
                  <a:fillRect l="-847" t="-207" r="-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69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AECBDB-CFFE-02D0-2A64-1DE3421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12</a:t>
            </a:fld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93EF69C0-C52F-C5D3-EF50-957B30EF0B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092528"/>
                  </p:ext>
                </p:extLst>
              </p:nvPr>
            </p:nvGraphicFramePr>
            <p:xfrm>
              <a:off x="317090" y="1066288"/>
              <a:ext cx="11317183" cy="52144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12253">
                      <a:extLst>
                        <a:ext uri="{9D8B030D-6E8A-4147-A177-3AD203B41FA5}">
                          <a16:colId xmlns:a16="http://schemas.microsoft.com/office/drawing/2014/main" val="2062827520"/>
                        </a:ext>
                      </a:extLst>
                    </a:gridCol>
                    <a:gridCol w="1768310">
                      <a:extLst>
                        <a:ext uri="{9D8B030D-6E8A-4147-A177-3AD203B41FA5}">
                          <a16:colId xmlns:a16="http://schemas.microsoft.com/office/drawing/2014/main" val="1250004416"/>
                        </a:ext>
                      </a:extLst>
                    </a:gridCol>
                    <a:gridCol w="1768310">
                      <a:extLst>
                        <a:ext uri="{9D8B030D-6E8A-4147-A177-3AD203B41FA5}">
                          <a16:colId xmlns:a16="http://schemas.microsoft.com/office/drawing/2014/main" val="103727276"/>
                        </a:ext>
                      </a:extLst>
                    </a:gridCol>
                    <a:gridCol w="1768310">
                      <a:extLst>
                        <a:ext uri="{9D8B030D-6E8A-4147-A177-3AD203B41FA5}">
                          <a16:colId xmlns:a16="http://schemas.microsoft.com/office/drawing/2014/main" val="3388577185"/>
                        </a:ext>
                      </a:extLst>
                    </a:gridCol>
                  </a:tblGrid>
                  <a:tr h="640903">
                    <a:tc>
                      <a:txBody>
                        <a:bodyPr/>
                        <a:lstStyle/>
                        <a:p>
                          <a:r>
                            <a:rPr lang="en-US" altLang="zh-TW" sz="2800" dirty="0"/>
                            <a:t>Statistical Tests</a:t>
                          </a:r>
                          <a:endParaRPr lang="zh-TW" altLang="en-US" sz="28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K-S test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p-value</a:t>
                          </a:r>
                          <a:endParaRPr lang="zh-TW" altLang="en-US" sz="2800" b="1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F test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p-value</a:t>
                          </a:r>
                          <a:endParaRPr lang="zh-TW" altLang="en-US" sz="2800" b="1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T test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p-value</a:t>
                          </a:r>
                          <a:endParaRPr lang="zh-TW" altLang="en-US" sz="2800" b="1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348556"/>
                      </a:ext>
                    </a:extLst>
                  </a:tr>
                  <a:tr h="61200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</a:rPr>
                            <a:t>Test on P. 4</a:t>
                          </a:r>
                          <a:endParaRPr lang="zh-TW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6706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zh-TW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TW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TW" sz="2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𝐫𝐚𝐝𝐢𝐨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200" b="1" dirty="0">
                              <a:solidFill>
                                <a:schemeClr val="tx1"/>
                              </a:solidFill>
                            </a:rPr>
                            <a:t> distribution of</a:t>
                          </a:r>
                          <a:r>
                            <a:rPr lang="en-US" altLang="zh-TW" sz="2200" b="1" baseline="0" dirty="0">
                              <a:solidFill>
                                <a:schemeClr val="tx1"/>
                              </a:solidFill>
                            </a:rPr>
                            <a:t> BL Lac and</a:t>
                          </a:r>
                          <a:r>
                            <a:rPr lang="en-US" altLang="zh-TW" sz="2200" b="1" dirty="0">
                              <a:solidFill>
                                <a:schemeClr val="tx1"/>
                              </a:solidFill>
                            </a:rPr>
                            <a:t> FSRQ</a:t>
                          </a:r>
                          <a:r>
                            <a:rPr lang="en-US" altLang="zh-TW" sz="2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TW" alt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9.41×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3.37×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8.05×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19207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zh-TW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TW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TW" sz="2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𝐫𝐚𝐝𝐢𝐨</m:t>
                                  </m:r>
                                  <m:r>
                                    <a:rPr lang="en-US" altLang="zh-TW" sz="2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𝐦𝐦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200" b="1" dirty="0">
                              <a:solidFill>
                                <a:schemeClr val="tx1"/>
                              </a:solidFill>
                            </a:rPr>
                            <a:t> distribution of</a:t>
                          </a:r>
                          <a:r>
                            <a:rPr lang="en-US" altLang="zh-TW" sz="2200" b="1" baseline="0" dirty="0">
                              <a:solidFill>
                                <a:schemeClr val="tx1"/>
                              </a:solidFill>
                            </a:rPr>
                            <a:t> BL Lac and</a:t>
                          </a:r>
                          <a:r>
                            <a:rPr lang="en-US" altLang="zh-TW" sz="2200" b="1" dirty="0">
                              <a:solidFill>
                                <a:schemeClr val="tx1"/>
                              </a:solidFill>
                            </a:rPr>
                            <a:t> FSRQ</a:t>
                          </a:r>
                          <a:r>
                            <a:rPr lang="en-US" altLang="zh-TW" sz="2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TW" alt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1.17×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2200" b="1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7.28×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2200" b="1" dirty="0"/>
                        </a:p>
                      </a:txBody>
                      <a:tcPr anchor="ctr"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5.04×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2200" b="1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232637"/>
                      </a:ext>
                    </a:extLst>
                  </a:tr>
                  <a:tr h="612000">
                    <a:tc gridSpan="4">
                      <a:txBody>
                        <a:bodyPr/>
                        <a:lstStyle/>
                        <a:p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</a:rPr>
                            <a:t>Test on P. 5</a:t>
                          </a: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00804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zh-TW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TW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TW" sz="2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𝐫𝐚𝐝𝐢𝐨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200" b="1" dirty="0">
                              <a:solidFill>
                                <a:schemeClr val="tx1"/>
                              </a:solidFill>
                            </a:rPr>
                            <a:t> distribution of</a:t>
                          </a:r>
                          <a:r>
                            <a:rPr lang="en-US" altLang="zh-TW" sz="2200" b="1" baseline="0" dirty="0">
                              <a:solidFill>
                                <a:schemeClr val="tx1"/>
                              </a:solidFill>
                            </a:rPr>
                            <a:t> high</a:t>
                          </a:r>
                          <a:r>
                            <a:rPr lang="en-US" altLang="zh-TW" sz="2200" b="1" dirty="0">
                              <a:solidFill>
                                <a:schemeClr val="tx1"/>
                              </a:solidFill>
                            </a:rPr>
                            <a:t> z </a:t>
                          </a:r>
                          <a:r>
                            <a:rPr lang="en-US" altLang="zh-TW" sz="2200" b="1" dirty="0" err="1">
                              <a:solidFill>
                                <a:schemeClr val="tx1"/>
                              </a:solidFill>
                            </a:rPr>
                            <a:t>FSRQ</a:t>
                          </a:r>
                          <a:r>
                            <a:rPr lang="en-US" altLang="zh-TW" sz="2200" b="1" baseline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en-US" altLang="zh-TW" sz="2200" b="1" dirty="0">
                              <a:solidFill>
                                <a:schemeClr val="tx1"/>
                              </a:solidFill>
                            </a:rPr>
                            <a:t>low z </a:t>
                          </a:r>
                          <a:r>
                            <a:rPr lang="en-US" altLang="zh-TW" sz="2200" b="1" baseline="0" dirty="0" err="1">
                              <a:solidFill>
                                <a:schemeClr val="tx1"/>
                              </a:solidFill>
                            </a:rPr>
                            <a:t>FSRQ</a:t>
                          </a:r>
                          <a:endParaRPr lang="zh-TW" alt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2.27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9.91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2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9.9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2200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98647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zh-TW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TW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TW" sz="2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𝐫𝐚𝐝𝐢𝐨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200" b="1" dirty="0">
                              <a:solidFill>
                                <a:schemeClr val="tx1"/>
                              </a:solidFill>
                            </a:rPr>
                            <a:t> distribution of low z </a:t>
                          </a:r>
                          <a:r>
                            <a:rPr lang="en-US" altLang="zh-TW" sz="2200" b="1" dirty="0" err="1">
                              <a:solidFill>
                                <a:schemeClr val="tx1"/>
                              </a:solidFill>
                            </a:rPr>
                            <a:t>FSRQ</a:t>
                          </a:r>
                          <a:r>
                            <a:rPr lang="en-US" altLang="zh-TW" sz="2200" b="1" baseline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en-US" altLang="zh-TW" sz="2200" b="1" dirty="0">
                              <a:solidFill>
                                <a:schemeClr val="tx1"/>
                              </a:solidFill>
                            </a:rPr>
                            <a:t>BL</a:t>
                          </a:r>
                          <a:r>
                            <a:rPr lang="en-US" altLang="zh-TW" sz="2200" b="1" baseline="0" dirty="0">
                              <a:solidFill>
                                <a:schemeClr val="tx1"/>
                              </a:solidFill>
                            </a:rPr>
                            <a:t> Lac</a:t>
                          </a:r>
                          <a:endParaRPr lang="zh-TW" alt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1.62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3.10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2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5.03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2200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63287"/>
                      </a:ext>
                    </a:extLst>
                  </a:tr>
                  <a:tr h="5975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zh-TW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TW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TW" sz="2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𝐫𝐚𝐝𝐢𝐨</m:t>
                                  </m:r>
                                  <m:r>
                                    <a:rPr lang="en-US" altLang="zh-TW" sz="2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𝐦𝐦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200" b="1" dirty="0">
                              <a:solidFill>
                                <a:schemeClr val="tx1"/>
                              </a:solidFill>
                            </a:rPr>
                            <a:t> distribution of low z </a:t>
                          </a:r>
                          <a:r>
                            <a:rPr lang="en-US" altLang="zh-TW" sz="2200" b="1" dirty="0" err="1">
                              <a:solidFill>
                                <a:schemeClr val="tx1"/>
                              </a:solidFill>
                            </a:rPr>
                            <a:t>FSRQ</a:t>
                          </a:r>
                          <a:r>
                            <a:rPr lang="en-US" altLang="zh-TW" sz="2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2200" b="1" dirty="0">
                              <a:solidFill>
                                <a:schemeClr val="tx1"/>
                              </a:solidFill>
                            </a:rPr>
                            <a:t>and BL</a:t>
                          </a:r>
                          <a:r>
                            <a:rPr lang="en-US" altLang="zh-TW" sz="2200" b="1" baseline="0" dirty="0">
                              <a:solidFill>
                                <a:schemeClr val="tx1"/>
                              </a:solidFill>
                            </a:rPr>
                            <a:t> Lac</a:t>
                          </a:r>
                          <a:endParaRPr lang="zh-TW" altLang="en-US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7.73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5.36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9.38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419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93EF69C0-C52F-C5D3-EF50-957B30EF0B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092528"/>
                  </p:ext>
                </p:extLst>
              </p:nvPr>
            </p:nvGraphicFramePr>
            <p:xfrm>
              <a:off x="317090" y="1066288"/>
              <a:ext cx="11317183" cy="52144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12253">
                      <a:extLst>
                        <a:ext uri="{9D8B030D-6E8A-4147-A177-3AD203B41FA5}">
                          <a16:colId xmlns:a16="http://schemas.microsoft.com/office/drawing/2014/main" val="2062827520"/>
                        </a:ext>
                      </a:extLst>
                    </a:gridCol>
                    <a:gridCol w="1768310">
                      <a:extLst>
                        <a:ext uri="{9D8B030D-6E8A-4147-A177-3AD203B41FA5}">
                          <a16:colId xmlns:a16="http://schemas.microsoft.com/office/drawing/2014/main" val="1250004416"/>
                        </a:ext>
                      </a:extLst>
                    </a:gridCol>
                    <a:gridCol w="1768310">
                      <a:extLst>
                        <a:ext uri="{9D8B030D-6E8A-4147-A177-3AD203B41FA5}">
                          <a16:colId xmlns:a16="http://schemas.microsoft.com/office/drawing/2014/main" val="103727276"/>
                        </a:ext>
                      </a:extLst>
                    </a:gridCol>
                    <a:gridCol w="1768310">
                      <a:extLst>
                        <a:ext uri="{9D8B030D-6E8A-4147-A177-3AD203B41FA5}">
                          <a16:colId xmlns:a16="http://schemas.microsoft.com/office/drawing/2014/main" val="338857718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altLang="zh-TW" sz="2800" dirty="0"/>
                            <a:t>Statistical Tests</a:t>
                          </a:r>
                          <a:endParaRPr lang="zh-TW" altLang="en-US" sz="28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K-S test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p-value</a:t>
                          </a:r>
                          <a:endParaRPr lang="zh-TW" altLang="en-US" sz="2800" b="1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F test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p-value</a:t>
                          </a:r>
                          <a:endParaRPr lang="zh-TW" altLang="en-US" sz="2800" b="1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T test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p-value</a:t>
                          </a:r>
                          <a:endParaRPr lang="zh-TW" altLang="en-US" sz="2800" b="1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348556"/>
                      </a:ext>
                    </a:extLst>
                  </a:tr>
                  <a:tr h="61200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</a:rPr>
                            <a:t>Test on P. 4</a:t>
                          </a:r>
                          <a:endParaRPr lang="zh-TW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6706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22" t="-266667" r="-89241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40000" t="-266667" r="-202143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3165" t="-266667" r="-103597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9286" t="-266667" r="-2857" b="-5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19207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359184" r="-89241" b="-4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000" t="-359184" r="-202143" b="-4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3165" t="-359184" r="-103597" b="-4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9286" t="-359184" r="-2857" b="-4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232637"/>
                      </a:ext>
                    </a:extLst>
                  </a:tr>
                  <a:tr h="612000">
                    <a:tc gridSpan="4">
                      <a:txBody>
                        <a:bodyPr/>
                        <a:lstStyle/>
                        <a:p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</a:rPr>
                            <a:t>Test on P. 5</a:t>
                          </a: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zh-TW" sz="24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00804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22" t="-568750" r="-89241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40000" t="-568750" r="-202143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3165" t="-568750" r="-103597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9286" t="-568750" r="-2857" b="-2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98647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22" t="-655102" r="-89241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40000" t="-655102" r="-202143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3165" t="-655102" r="-103597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9286" t="-655102" r="-2857" b="-1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63287"/>
                      </a:ext>
                    </a:extLst>
                  </a:tr>
                  <a:tr h="59755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787234" r="-89241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000" t="-787234" r="-202143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3165" t="-787234" r="-103597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9286" t="-787234" r="-2857" b="-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419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6B23EBD3-417F-E88B-CBD7-6A1E1DF0E8CF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Statistical test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35DDCB5-68D3-9A0C-1D28-6A2582B055F0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CF8481F-7BBD-B8D0-9F80-30D006CEE1BD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8" name="圖形 7" descr="太陽系">
                <a:extLst>
                  <a:ext uri="{FF2B5EF4-FFF2-40B4-BE49-F238E27FC236}">
                    <a16:creationId xmlns:a16="http://schemas.microsoft.com/office/drawing/2014/main" id="{36D25A41-0670-44E7-8625-23185D496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9" name="圖形 8" descr="望遠鏡">
                <a:extLst>
                  <a:ext uri="{FF2B5EF4-FFF2-40B4-BE49-F238E27FC236}">
                    <a16:creationId xmlns:a16="http://schemas.microsoft.com/office/drawing/2014/main" id="{DE08E830-01A1-6B0A-53FE-02F3DB7A8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0" name="圖形 9" descr="地球">
                <a:extLst>
                  <a:ext uri="{FF2B5EF4-FFF2-40B4-BE49-F238E27FC236}">
                    <a16:creationId xmlns:a16="http://schemas.microsoft.com/office/drawing/2014/main" id="{B743B440-2B8D-7A1A-D681-64929F91C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11" name="圖形 10" descr="行星">
                <a:extLst>
                  <a:ext uri="{FF2B5EF4-FFF2-40B4-BE49-F238E27FC236}">
                    <a16:creationId xmlns:a16="http://schemas.microsoft.com/office/drawing/2014/main" id="{10B88D68-2579-D2A8-CF1A-30C2F59F3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2" name="圖形 11" descr="星星">
                <a:extLst>
                  <a:ext uri="{FF2B5EF4-FFF2-40B4-BE49-F238E27FC236}">
                    <a16:creationId xmlns:a16="http://schemas.microsoft.com/office/drawing/2014/main" id="{7DDBF3B1-FCE4-6F7A-7BBF-B396B66DD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2512E42-4EED-D239-6890-B705B6319C56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869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AECBDB-CFFE-02D0-2A64-1DE3421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13</a:t>
            </a:fld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93EF69C0-C52F-C5D3-EF50-957B30EF0B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248501"/>
                  </p:ext>
                </p:extLst>
              </p:nvPr>
            </p:nvGraphicFramePr>
            <p:xfrm>
              <a:off x="695537" y="1178501"/>
              <a:ext cx="10767994" cy="55762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0971">
                      <a:extLst>
                        <a:ext uri="{9D8B030D-6E8A-4147-A177-3AD203B41FA5}">
                          <a16:colId xmlns:a16="http://schemas.microsoft.com/office/drawing/2014/main" val="2062827520"/>
                        </a:ext>
                      </a:extLst>
                    </a:gridCol>
                    <a:gridCol w="2323070">
                      <a:extLst>
                        <a:ext uri="{9D8B030D-6E8A-4147-A177-3AD203B41FA5}">
                          <a16:colId xmlns:a16="http://schemas.microsoft.com/office/drawing/2014/main" val="1250004416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637821228"/>
                        </a:ext>
                      </a:extLst>
                    </a:gridCol>
                    <a:gridCol w="1401939">
                      <a:extLst>
                        <a:ext uri="{9D8B030D-6E8A-4147-A177-3AD203B41FA5}">
                          <a16:colId xmlns:a16="http://schemas.microsoft.com/office/drawing/2014/main" val="1924282471"/>
                        </a:ext>
                      </a:extLst>
                    </a:gridCol>
                    <a:gridCol w="1007629">
                      <a:extLst>
                        <a:ext uri="{9D8B030D-6E8A-4147-A177-3AD203B41FA5}">
                          <a16:colId xmlns:a16="http://schemas.microsoft.com/office/drawing/2014/main" val="2229694148"/>
                        </a:ext>
                      </a:extLst>
                    </a:gridCol>
                    <a:gridCol w="2406028">
                      <a:extLst>
                        <a:ext uri="{9D8B030D-6E8A-4147-A177-3AD203B41FA5}">
                          <a16:colId xmlns:a16="http://schemas.microsoft.com/office/drawing/2014/main" val="3483111363"/>
                        </a:ext>
                      </a:extLst>
                    </a:gridCol>
                  </a:tblGrid>
                  <a:tr h="1071792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Total sample number after crossmatch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(BL Lac, </a:t>
                          </a:r>
                          <a:r>
                            <a:rPr lang="en-US" altLang="zh-TW" sz="2800" b="1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FSRQ</a:t>
                          </a:r>
                          <a:r>
                            <a:rPr lang="en-US" altLang="zh-TW" sz="2800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, and Uncertain type)</a:t>
                          </a:r>
                          <a:endParaRPr lang="zh-TW" altLang="en-US" sz="2800" b="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1367</a:t>
                          </a:r>
                          <a:endParaRPr lang="zh-TW" altLang="en-US" sz="2800" b="1" dirty="0"/>
                        </a:p>
                      </a:txBody>
                      <a:tcPr anchor="ctr">
                        <a:lnL w="31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81384"/>
                      </a:ext>
                    </a:extLst>
                  </a:tr>
                  <a:tr h="726986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Total sample number</a:t>
                          </a:r>
                          <a:endParaRPr lang="zh-TW" altLang="en-US" sz="2800" b="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Have redshift info. number</a:t>
                          </a:r>
                          <a:endParaRPr lang="zh-TW" altLang="en-US" sz="2800" b="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348556"/>
                      </a:ext>
                    </a:extLst>
                  </a:tr>
                  <a:tr h="64145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b="1" dirty="0">
                              <a:solidFill>
                                <a:schemeClr val="bg1"/>
                              </a:solidFill>
                            </a:rPr>
                            <a:t>BL Lac</a:t>
                          </a:r>
                          <a:endParaRPr lang="zh-TW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227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93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192076"/>
                      </a:ext>
                    </a:extLst>
                  </a:tr>
                  <a:tr h="726986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2800" b="1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𝐦𝐦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2800" b="1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2800" b="1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𝐦𝐦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2800" b="1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61232637"/>
                      </a:ext>
                    </a:extLst>
                  </a:tr>
                  <a:tr h="520294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208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178</a:t>
                          </a:r>
                          <a:endParaRPr lang="zh-TW" altLang="en-US" sz="2400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83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71</a:t>
                          </a:r>
                          <a:endParaRPr lang="zh-TW" altLang="en-US" sz="2400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4008045"/>
                      </a:ext>
                    </a:extLst>
                  </a:tr>
                  <a:tr h="64145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b="1" dirty="0" err="1">
                              <a:solidFill>
                                <a:schemeClr val="bg1"/>
                              </a:solidFill>
                            </a:rPr>
                            <a:t>FSRQ</a:t>
                          </a:r>
                          <a:endParaRPr lang="zh-TW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1028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1028</a:t>
                          </a:r>
                          <a:endParaRPr lang="zh-TW" altLang="en-US" sz="2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986470"/>
                      </a:ext>
                    </a:extLst>
                  </a:tr>
                  <a:tr h="726986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2800" b="1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1" i="0" smtClean="0">
                                        <a:latin typeface="Cambria Math" panose="02040503050406030204" pitchFamily="18" charset="0"/>
                                      </a:rPr>
                                      <m:t>𝐦𝐦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2800" b="1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TW" sz="28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TW" sz="28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TW" sz="2800" b="1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28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TW" sz="28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TW" sz="28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TW" sz="2800" b="1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𝐫𝐚𝐝𝐢𝐨</m:t>
                                    </m:r>
                                    <m:r>
                                      <a:rPr lang="en-US" altLang="zh-TW" sz="2800" b="1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1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𝐦𝐦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28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65130590"/>
                      </a:ext>
                    </a:extLst>
                  </a:tr>
                  <a:tr h="520294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896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785</a:t>
                          </a:r>
                          <a:endParaRPr lang="zh-TW" altLang="en-US" sz="2400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785</a:t>
                          </a:r>
                          <a:endParaRPr lang="zh-TW" altLang="en-US" sz="2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785</a:t>
                          </a:r>
                          <a:endParaRPr lang="zh-TW" altLang="en-US" sz="2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56461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93EF69C0-C52F-C5D3-EF50-957B30EF0B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248501"/>
                  </p:ext>
                </p:extLst>
              </p:nvPr>
            </p:nvGraphicFramePr>
            <p:xfrm>
              <a:off x="695537" y="1178501"/>
              <a:ext cx="10767994" cy="55762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0971">
                      <a:extLst>
                        <a:ext uri="{9D8B030D-6E8A-4147-A177-3AD203B41FA5}">
                          <a16:colId xmlns:a16="http://schemas.microsoft.com/office/drawing/2014/main" val="2062827520"/>
                        </a:ext>
                      </a:extLst>
                    </a:gridCol>
                    <a:gridCol w="2323070">
                      <a:extLst>
                        <a:ext uri="{9D8B030D-6E8A-4147-A177-3AD203B41FA5}">
                          <a16:colId xmlns:a16="http://schemas.microsoft.com/office/drawing/2014/main" val="1250004416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637821228"/>
                        </a:ext>
                      </a:extLst>
                    </a:gridCol>
                    <a:gridCol w="1401939">
                      <a:extLst>
                        <a:ext uri="{9D8B030D-6E8A-4147-A177-3AD203B41FA5}">
                          <a16:colId xmlns:a16="http://schemas.microsoft.com/office/drawing/2014/main" val="1924282471"/>
                        </a:ext>
                      </a:extLst>
                    </a:gridCol>
                    <a:gridCol w="1007629">
                      <a:extLst>
                        <a:ext uri="{9D8B030D-6E8A-4147-A177-3AD203B41FA5}">
                          <a16:colId xmlns:a16="http://schemas.microsoft.com/office/drawing/2014/main" val="2229694148"/>
                        </a:ext>
                      </a:extLst>
                    </a:gridCol>
                    <a:gridCol w="2406028">
                      <a:extLst>
                        <a:ext uri="{9D8B030D-6E8A-4147-A177-3AD203B41FA5}">
                          <a16:colId xmlns:a16="http://schemas.microsoft.com/office/drawing/2014/main" val="3483111363"/>
                        </a:ext>
                      </a:extLst>
                    </a:gridCol>
                  </a:tblGrid>
                  <a:tr h="1071792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Total sample number after crossmatch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(BL Lac, </a:t>
                          </a:r>
                          <a:r>
                            <a:rPr lang="en-US" altLang="zh-TW" sz="2800" b="1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FSRQ</a:t>
                          </a:r>
                          <a:r>
                            <a:rPr lang="en-US" altLang="zh-TW" sz="2800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, and Uncertain type)</a:t>
                          </a:r>
                          <a:endParaRPr lang="zh-TW" altLang="en-US" sz="2800" b="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/>
                            <a:t>1367</a:t>
                          </a:r>
                          <a:endParaRPr lang="zh-TW" altLang="en-US" sz="2800" b="1" dirty="0"/>
                        </a:p>
                      </a:txBody>
                      <a:tcPr anchor="ctr">
                        <a:lnL w="31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81384"/>
                      </a:ext>
                    </a:extLst>
                  </a:tr>
                  <a:tr h="726986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Total sample number</a:t>
                          </a:r>
                          <a:endParaRPr lang="zh-TW" altLang="en-US" sz="2800" b="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Have redshift info. number</a:t>
                          </a:r>
                          <a:endParaRPr lang="zh-TW" altLang="en-US" sz="2800" b="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348556"/>
                      </a:ext>
                    </a:extLst>
                  </a:tr>
                  <a:tr h="64145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b="1" dirty="0">
                              <a:solidFill>
                                <a:schemeClr val="bg1"/>
                              </a:solidFill>
                            </a:rPr>
                            <a:t>BL Lac</a:t>
                          </a:r>
                          <a:endParaRPr lang="zh-TW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227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93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192076"/>
                      </a:ext>
                    </a:extLst>
                  </a:tr>
                  <a:tr h="726986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8470" t="-342105" r="-309290" b="-3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0221" t="-342105" r="-212707" b="-34736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47895" t="-342105" r="-102632" b="-34736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47895" t="-342105" r="-2632" b="-34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232637"/>
                      </a:ext>
                    </a:extLst>
                  </a:tr>
                  <a:tr h="520294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208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178</a:t>
                          </a:r>
                          <a:endParaRPr lang="zh-TW" altLang="en-US" sz="2400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83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71</a:t>
                          </a:r>
                          <a:endParaRPr lang="zh-TW" altLang="en-US" sz="2400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4008045"/>
                      </a:ext>
                    </a:extLst>
                  </a:tr>
                  <a:tr h="64145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b="1" dirty="0" err="1">
                              <a:solidFill>
                                <a:schemeClr val="bg1"/>
                              </a:solidFill>
                            </a:rPr>
                            <a:t>FSRQ</a:t>
                          </a:r>
                          <a:endParaRPr lang="zh-TW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1028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1028</a:t>
                          </a:r>
                          <a:endParaRPr lang="zh-TW" altLang="en-US" sz="2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986470"/>
                      </a:ext>
                    </a:extLst>
                  </a:tr>
                  <a:tr h="726986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8470" t="-603509" r="-309290" b="-859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0221" t="-603509" r="-212707" b="-859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47895" t="-603509" r="-102632" b="-859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47895" t="-603509" r="-2632" b="-859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130590"/>
                      </a:ext>
                    </a:extLst>
                  </a:tr>
                  <a:tr h="520294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896</a:t>
                          </a:r>
                          <a:endParaRPr lang="zh-TW" altLang="en-US" sz="2400" dirty="0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785</a:t>
                          </a:r>
                          <a:endParaRPr lang="zh-TW" altLang="en-US" sz="2400" dirty="0"/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785</a:t>
                          </a:r>
                          <a:endParaRPr lang="zh-TW" altLang="en-US" sz="2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785</a:t>
                          </a:r>
                          <a:endParaRPr lang="zh-TW" altLang="en-US" sz="2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5646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6B23EBD3-417F-E88B-CBD7-6A1E1DF0E8CF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Sample Number Statistic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35DDCB5-68D3-9A0C-1D28-6A2582B055F0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CF8481F-7BBD-B8D0-9F80-30D006CEE1BD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8" name="圖形 7" descr="太陽系">
                <a:extLst>
                  <a:ext uri="{FF2B5EF4-FFF2-40B4-BE49-F238E27FC236}">
                    <a16:creationId xmlns:a16="http://schemas.microsoft.com/office/drawing/2014/main" id="{36D25A41-0670-44E7-8625-23185D496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9" name="圖形 8" descr="望遠鏡">
                <a:extLst>
                  <a:ext uri="{FF2B5EF4-FFF2-40B4-BE49-F238E27FC236}">
                    <a16:creationId xmlns:a16="http://schemas.microsoft.com/office/drawing/2014/main" id="{DE08E830-01A1-6B0A-53FE-02F3DB7A8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0" name="圖形 9" descr="地球">
                <a:extLst>
                  <a:ext uri="{FF2B5EF4-FFF2-40B4-BE49-F238E27FC236}">
                    <a16:creationId xmlns:a16="http://schemas.microsoft.com/office/drawing/2014/main" id="{B743B440-2B8D-7A1A-D681-64929F91C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11" name="圖形 10" descr="行星">
                <a:extLst>
                  <a:ext uri="{FF2B5EF4-FFF2-40B4-BE49-F238E27FC236}">
                    <a16:creationId xmlns:a16="http://schemas.microsoft.com/office/drawing/2014/main" id="{10B88D68-2579-D2A8-CF1A-30C2F59F3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2" name="圖形 11" descr="星星">
                <a:extLst>
                  <a:ext uri="{FF2B5EF4-FFF2-40B4-BE49-F238E27FC236}">
                    <a16:creationId xmlns:a16="http://schemas.microsoft.com/office/drawing/2014/main" id="{7DDBF3B1-FCE4-6F7A-7BBF-B396B66DD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2512E42-4EED-D239-6890-B705B6319C56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919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DBF7630-C7CF-4447-A265-9B2A646228B0}"/>
                  </a:ext>
                </a:extLst>
              </p:cNvPr>
              <p:cNvSpPr txBox="1"/>
              <p:nvPr/>
            </p:nvSpPr>
            <p:spPr>
              <a:xfrm>
                <a:off x="51780" y="862773"/>
                <a:ext cx="12379117" cy="5315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TW" sz="2400" dirty="0"/>
                        <m:t>, </m:t>
                      </m:r>
                      <m:r>
                        <m:rPr>
                          <m:nor/>
                        </m:rPr>
                        <a:rPr kumimoji="1" lang="en-US" altLang="zh-TW" sz="2400" dirty="0"/>
                        <m:t>where</m:t>
                      </m:r>
                      <m:r>
                        <m:rPr>
                          <m:nor/>
                        </m:rPr>
                        <a:rPr kumimoji="1" lang="en-US" altLang="zh-TW" sz="2400" dirty="0"/>
                        <m:t> </m:t>
                      </m:r>
                      <m:sSub>
                        <m:sSub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TW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kumimoji="1" lang="en-US" altLang="zh-TW" sz="24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kumimoji="1" lang="en-US" altLang="zh-TW" sz="2400" b="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b="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zh-TW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m:rPr>
                          <m:nor/>
                        </m:rPr>
                        <a:rPr kumimoji="1" lang="en-US" altLang="zh-TW" sz="2400" dirty="0"/>
                        <m:t>,</m:t>
                      </m:r>
                      <m:r>
                        <a:rPr kumimoji="1" lang="en-US" altLang="zh-TW" sz="24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=2.5</m:t>
                      </m:r>
                      <m:func>
                        <m:func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l-GR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TW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kumimoji="1" lang="el-GR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l-GR" altLang="zh-TW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TW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TW" sz="2400" b="0" i="0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zh-TW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o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TW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l-GR" altLang="zh-TW" sz="24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l-GR" altLang="zh-TW" sz="24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l-GR" altLang="zh-TW" sz="2400" b="0" i="0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ο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TW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(1+</m:t>
                                          </m:r>
                                          <m:r>
                                            <a:rPr kumimoji="1" lang="en-US" altLang="zh-TW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kumimoji="1" lang="en-US" altLang="zh-TW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kumimoji="1" lang="en-US" altLang="zh-TW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l-GR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TW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TW" sz="2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l-GR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o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TW" sz="2400" dirty="0"/>
              </a:p>
              <a:p>
                <a:pPr>
                  <a:lnSpc>
                    <a:spcPct val="130000"/>
                  </a:lnSpc>
                </a:pPr>
                <a:endParaRPr kumimoji="1" lang="en-US" altLang="zh-TW" sz="24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kumimoji="1" lang="en-US" altLang="zh-TW" sz="2400" dirty="0"/>
                  <a:t>For simple power law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l-GR" altLang="zh-TW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l-GR" altLang="zh-TW" sz="2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24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TW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TW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  <m:sup>
                        <m:r>
                          <a:rPr kumimoji="1" lang="el-GR" altLang="zh-TW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zh-TW" sz="24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kumimoji="1"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kumimoji="1"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spectral</m:t>
                    </m:r>
                    <m:r>
                      <a:rPr kumimoji="1"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index</m:t>
                    </m:r>
                  </m:oMath>
                </a14:m>
                <a:endParaRPr kumimoji="1" lang="el-GR" altLang="zh-TW" sz="2400" b="0" dirty="0"/>
              </a:p>
              <a:p>
                <a:pPr lvl="1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l-GR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l-GR" altLang="zh-TW" sz="24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kumimoji="1" lang="el-GR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l-GR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l-GR" altLang="zh-TW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2400" b="0" i="0" smtClean="0">
                                  <a:latin typeface="Cambria Math" panose="02040503050406030204" pitchFamily="18" charset="0"/>
                                </a:rPr>
                                <m:t>emit</m:t>
                              </m:r>
                            </m:sub>
                          </m:sSub>
                        </m:e>
                      </m:d>
                      <m:r>
                        <a:rPr kumimoji="1" lang="el-GR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l-GR" altLang="zh-TW" sz="24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kumimoji="1" lang="el-GR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l-GR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l-GR" altLang="zh-TW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l-GR" altLang="zh-TW" sz="2400" b="0" i="0" smtClean="0"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1" lang="el-GR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l-GR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l-GR" altLang="zh-TW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kumimoji="1" lang="el-GR" altLang="zh-TW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kumimoji="1" lang="en-US" altLang="zh-TW" sz="2400" b="0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l-GR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=2.5</m:t>
                      </m:r>
                      <m:func>
                        <m:func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l-GR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TW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l-GR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TW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TW" sz="2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l-GR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o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l-GR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TW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emit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l-GR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TW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TW" sz="2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l-GR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o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=2.5</m:t>
                      </m:r>
                      <m:func>
                        <m:func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l-GR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TW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l-GR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TW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TW" sz="2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l-GR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o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kumimoji="1" lang="en-US" altLang="zh-TW" sz="2400" b="0" i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1" lang="el-GR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l-GR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zh-TW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ο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TW" sz="2400" b="0" i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p>
                                        <m:sSupPr>
                                          <m:ctrlP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l-GR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l-GR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kumimoji="1"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l-GR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TW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TW" sz="2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l-GR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o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TW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2.5</m:t>
                      </m:r>
                      <m:func>
                        <m:func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</m:d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zh-TW" sz="2400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TW" sz="2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zh-TW" sz="2400">
                                          <a:latin typeface="Cambria Math" panose="02040503050406030204" pitchFamily="18" charset="0"/>
                                        </a:rPr>
                                        <m:t>ν</m:t>
                                      </m:r>
                                    </m:e>
                                  </m:nary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l-GR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l-GR" altLang="zh-TW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p>
                                  <m:nary>
                                    <m:nary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kumimoji="1" lang="en-US" altLang="zh-TW" sz="24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zh-TW" sz="2400">
                                          <a:latin typeface="Cambria Math" panose="02040503050406030204" pitchFamily="18" charset="0"/>
                                        </a:rPr>
                                        <m:t>ν</m:t>
                                      </m:r>
                                      <m:r>
                                        <a:rPr kumimoji="1" lang="en-US" altLang="zh-TW" sz="24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kumimoji="1" lang="el-GR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zh-TW" sz="2400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TW" sz="24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zh-TW" sz="2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func>
                        <m:funcPr>
                          <m:ctrlP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TW" sz="24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sSup>
                            <m:sSupPr>
                              <m:ctrlPr>
                                <a:rPr kumimoji="1" lang="el-GR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l-GR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zh-TW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kumimoji="1" lang="el-GR" altLang="zh-TW" sz="24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TW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TW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l-GR" altLang="zh-TW" sz="24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en-US" altLang="zh-TW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DBF7630-C7CF-4447-A265-9B2A64622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0" y="862773"/>
                <a:ext cx="12379117" cy="5315686"/>
              </a:xfrm>
              <a:prstGeom prst="rect">
                <a:avLst/>
              </a:prstGeom>
              <a:blipFill>
                <a:blip r:embed="rId3"/>
                <a:stretch>
                  <a:fillRect l="-820" t="-8353" b="-198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73B9E2-5754-5244-BFE1-9C650DDA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B608-5289-4C84-B189-BBE1535111CF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01930A7-66EB-70CD-02A9-54A496E4E327}"/>
                  </a:ext>
                </a:extLst>
              </p:cNvPr>
              <p:cNvSpPr txBox="1"/>
              <p:nvPr/>
            </p:nvSpPr>
            <p:spPr>
              <a:xfrm>
                <a:off x="8440069" y="5157026"/>
                <a:ext cx="3570115" cy="1021433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TW"/>
                </a:defPPr>
                <a:lvl1pPr>
                  <a:defRPr kumimoji="1" sz="2000" i="1">
                    <a:latin typeface="Cambria Math" panose="02040503050406030204" pitchFamily="18" charset="0"/>
                  </a:defRPr>
                </a:lvl1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TW" sz="2400" b="1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corrections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1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𝐢𝐧𝐜</m:t>
                          </m:r>
                          <m:r>
                            <a:rPr lang="en-US" altLang="zh-TW" sz="2400" b="1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2400" b="1" i="0" smtClean="0">
                              <a:latin typeface="Cambria Math" panose="02040503050406030204" pitchFamily="18" charset="0"/>
                            </a:rPr>
                            <m:t>𝐞𝐦𝐢𝐭</m:t>
                          </m:r>
                          <m:r>
                            <a:rPr lang="en-US" altLang="zh-TW" sz="2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1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𝐨𝐛𝐬</m:t>
                          </m:r>
                        </m:sub>
                      </m:sSub>
                      <m:r>
                        <a:rPr lang="en-US" altLang="zh-TW" sz="24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4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altLang="zh-TW" sz="2400" b="1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01930A7-66EB-70CD-02A9-54A496E4E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69" y="5157026"/>
                <a:ext cx="3570115" cy="1021433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D7F4EE-143C-D6DB-6A9E-C55CD18D9D94}"/>
                  </a:ext>
                </a:extLst>
              </p:cNvPr>
              <p:cNvSpPr txBox="1"/>
              <p:nvPr/>
            </p:nvSpPr>
            <p:spPr>
              <a:xfrm>
                <a:off x="8849941" y="2091589"/>
                <a:ext cx="1270407" cy="36933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TW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l-GR" altLang="zh-TW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8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emit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D7F4EE-143C-D6DB-6A9E-C55CD18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941" y="2091589"/>
                <a:ext cx="1270407" cy="369332"/>
              </a:xfrm>
              <a:prstGeom prst="rect">
                <a:avLst/>
              </a:prstGeom>
              <a:blipFill>
                <a:blip r:embed="rId5"/>
                <a:stretch>
                  <a:fillRect r="-1923" b="-909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FBF7FA28-AFA3-A791-379D-AD51081FFDD6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774708E-2396-CFF8-AB8C-95AEA7D0E2C9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9" name="圖形 8" descr="太陽系">
                <a:extLst>
                  <a:ext uri="{FF2B5EF4-FFF2-40B4-BE49-F238E27FC236}">
                    <a16:creationId xmlns:a16="http://schemas.microsoft.com/office/drawing/2014/main" id="{B80F6D2A-8368-DB48-C35C-39B206A6F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0" name="圖形 9" descr="望遠鏡">
                <a:extLst>
                  <a:ext uri="{FF2B5EF4-FFF2-40B4-BE49-F238E27FC236}">
                    <a16:creationId xmlns:a16="http://schemas.microsoft.com/office/drawing/2014/main" id="{6A8B03F3-2521-5DD7-5DD4-80DAA86FB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1" name="圖形 10" descr="地球">
                <a:extLst>
                  <a:ext uri="{FF2B5EF4-FFF2-40B4-BE49-F238E27FC236}">
                    <a16:creationId xmlns:a16="http://schemas.microsoft.com/office/drawing/2014/main" id="{F5317035-62C3-20B4-6559-0E840AE31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12" name="圖形 11" descr="行星">
                <a:extLst>
                  <a:ext uri="{FF2B5EF4-FFF2-40B4-BE49-F238E27FC236}">
                    <a16:creationId xmlns:a16="http://schemas.microsoft.com/office/drawing/2014/main" id="{322FCAD1-EEA5-7D93-E533-0301A638B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3" name="圖形 12" descr="星星">
                <a:extLst>
                  <a:ext uri="{FF2B5EF4-FFF2-40B4-BE49-F238E27FC236}">
                    <a16:creationId xmlns:a16="http://schemas.microsoft.com/office/drawing/2014/main" id="{101CE0EB-A959-AC84-D7D4-1EEEA4BF6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12B7925-98E7-2904-699E-7725AD1F8BF1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標題 1">
            <a:extLst>
              <a:ext uri="{FF2B5EF4-FFF2-40B4-BE49-F238E27FC236}">
                <a16:creationId xmlns:a16="http://schemas.microsoft.com/office/drawing/2014/main" id="{D958A3E2-27F1-D4A3-AFCA-DB08744DC711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Appendix – K-correction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DBF7630-C7CF-4447-A265-9B2A646228B0}"/>
                  </a:ext>
                </a:extLst>
              </p:cNvPr>
              <p:cNvSpPr txBox="1"/>
              <p:nvPr/>
            </p:nvSpPr>
            <p:spPr>
              <a:xfrm>
                <a:off x="317090" y="1229560"/>
                <a:ext cx="7083221" cy="4541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TW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Recall</a:t>
                </a:r>
                <a:r>
                  <a:rPr kumimoji="1"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,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zh-TW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=2.5</m:t>
                      </m:r>
                      <m:func>
                        <m:func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kumimoji="1"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2.5</m:t>
                      </m:r>
                      <m:func>
                        <m:func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kumimoji="1" lang="el-GR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l-GR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zh-TW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l-GR" altLang="zh-TW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en-US" altLang="zh-TW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zh-TW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2.5</m:t>
                      </m:r>
                      <m:sSup>
                        <m:sSupPr>
                          <m:ctrlP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kumimoji="1"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TW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kumimoji="1"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l-GR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kumimoji="1" lang="en-US" altLang="zh-TW" sz="2400" dirty="0"/>
              </a:p>
              <a:p>
                <a:pPr>
                  <a:lnSpc>
                    <a:spcPct val="120000"/>
                  </a:lnSpc>
                </a:pPr>
                <a:endParaRPr kumimoji="1" lang="en-US" altLang="zh-TW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TW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TW" sz="240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0.4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1" lang="en-US" altLang="zh-TW" sz="2400" i="1" dirty="0">
                  <a:latin typeface="Cambria Math" panose="02040503050406030204" pitchFamily="18" charset="0"/>
                </a:endParaRPr>
              </a:p>
              <a:p>
                <a:pPr marL="952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kumimoji="1"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TW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l-GR" altLang="zh-TW" sz="2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bs</m:t>
                          </m:r>
                        </m:sub>
                      </m:sSub>
                      <m:r>
                        <a:rPr kumimoji="1" lang="el-GR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kumimoji="1" lang="el-GR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l-GR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l-GR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.4∗</m:t>
                          </m:r>
                          <m:r>
                            <a:rPr kumimoji="1"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2.5</m:t>
                          </m:r>
                          <m:sSup>
                            <m:sSupPr>
                              <m:ctrlPr>
                                <a:rPr kumimoji="1"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kumimoji="1"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TW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kumimoji="1"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kumimoji="1"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l-GR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1" lang="en-US" altLang="zh-TW" sz="2400" dirty="0">
                  <a:solidFill>
                    <a:srgbClr val="FF0000"/>
                  </a:solidFill>
                </a:endParaRPr>
              </a:p>
              <a:p>
                <a:pPr marL="952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kumimoji="1"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TW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TW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𝐨𝐛𝐬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l-GR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</m:oMath>
                  </m:oMathPara>
                </a14:m>
                <a:endParaRPr kumimoji="1" lang="en-US" altLang="zh-TW" sz="2400" dirty="0"/>
              </a:p>
              <a:p>
                <a:pPr marL="9525">
                  <a:lnSpc>
                    <a:spcPct val="120000"/>
                  </a:lnSpc>
                </a:pPr>
                <a:endParaRPr kumimoji="1" lang="en-US" altLang="zh-TW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l-GR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l-GR" altLang="zh-TW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obs</m:t>
                              </m:r>
                            </m:sub>
                          </m:sSub>
                          <m:r>
                            <a:rPr kumimoji="1"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r>
                        <a:rPr kumimoji="1"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TW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r>
                        <a:rPr lang="en-US" altLang="zh-TW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1"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zh-TW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TW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l-GR" altLang="zh-TW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kumimoji="1" lang="el-GR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kumimoji="1" lang="en-US" altLang="zh-TW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𝐨𝐛𝐬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TW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r>
                        <a:rPr kumimoji="1" lang="en-US" altLang="zh-TW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1" lang="el-GR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kumimoji="1" lang="en-US" altLang="zh-TW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𝐨𝐛𝐬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TW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𝐨𝐛𝐬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l-GR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DBF7630-C7CF-4447-A265-9B2A64622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0" y="1229560"/>
                <a:ext cx="7083221" cy="4541756"/>
              </a:xfrm>
              <a:prstGeom prst="rect">
                <a:avLst/>
              </a:prstGeom>
              <a:blipFill>
                <a:blip r:embed="rId3"/>
                <a:stretch>
                  <a:fillRect l="-2504" t="-836" b="-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73B9E2-5754-5244-BFE1-9C650DDA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B608-5289-4C84-B189-BBE1535111CF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DCFC319-0B11-5765-1CA5-C2E6B8793A0C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1AA6BBB-6CE8-C24A-E1D4-C35CC9C58DCD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8" name="圖形 7" descr="太陽系">
                <a:extLst>
                  <a:ext uri="{FF2B5EF4-FFF2-40B4-BE49-F238E27FC236}">
                    <a16:creationId xmlns:a16="http://schemas.microsoft.com/office/drawing/2014/main" id="{95B6B915-F5C6-BBE0-A6D5-25D80C0AA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9" name="圖形 8" descr="望遠鏡">
                <a:extLst>
                  <a:ext uri="{FF2B5EF4-FFF2-40B4-BE49-F238E27FC236}">
                    <a16:creationId xmlns:a16="http://schemas.microsoft.com/office/drawing/2014/main" id="{8A2B56DD-FE3C-0F6B-7182-5663384FE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1" name="圖形 10" descr="地球">
                <a:extLst>
                  <a:ext uri="{FF2B5EF4-FFF2-40B4-BE49-F238E27FC236}">
                    <a16:creationId xmlns:a16="http://schemas.microsoft.com/office/drawing/2014/main" id="{4FEF7E13-A95A-C65A-2137-C47819655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12" name="圖形 11" descr="行星">
                <a:extLst>
                  <a:ext uri="{FF2B5EF4-FFF2-40B4-BE49-F238E27FC236}">
                    <a16:creationId xmlns:a16="http://schemas.microsoft.com/office/drawing/2014/main" id="{668E941D-1188-5C00-2485-135FB8C26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3" name="圖形 12" descr="星星">
                <a:extLst>
                  <a:ext uri="{FF2B5EF4-FFF2-40B4-BE49-F238E27FC236}">
                    <a16:creationId xmlns:a16="http://schemas.microsoft.com/office/drawing/2014/main" id="{DFBE6165-3A2C-207C-4BEC-453B0324C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BEC406B-843A-19EC-227D-C7FF704BD88F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標題 1">
            <a:extLst>
              <a:ext uri="{FF2B5EF4-FFF2-40B4-BE49-F238E27FC236}">
                <a16:creationId xmlns:a16="http://schemas.microsoft.com/office/drawing/2014/main" id="{CCE5900D-C73C-7B56-F457-9E75C8BDE2A4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Appendix – K-correction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EDDF919-D81E-F5A5-E516-9425F6AD3A0E}"/>
                  </a:ext>
                </a:extLst>
              </p:cNvPr>
              <p:cNvSpPr txBox="1"/>
              <p:nvPr/>
            </p:nvSpPr>
            <p:spPr>
              <a:xfrm>
                <a:off x="8768320" y="1147741"/>
                <a:ext cx="3241864" cy="94384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TW"/>
                </a:defPPr>
                <a:lvl1pPr>
                  <a:defRPr kumimoji="1" sz="2000" i="1">
                    <a:latin typeface="Cambria Math" panose="02040503050406030204" pitchFamily="18" charset="0"/>
                  </a:defRPr>
                </a:lvl1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TW" sz="2200" b="1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corrections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b="1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altLang="zh-TW" sz="2200" b="1" i="0">
                              <a:latin typeface="Cambria Math" panose="02040503050406030204" pitchFamily="18" charset="0"/>
                            </a:rPr>
                            <m:t>𝐢𝐧𝐜</m:t>
                          </m:r>
                          <m:r>
                            <a:rPr lang="en-US" altLang="zh-TW" sz="2200" b="1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2200" b="1" i="0" smtClean="0">
                              <a:latin typeface="Cambria Math" panose="02040503050406030204" pitchFamily="18" charset="0"/>
                            </a:rPr>
                            <m:t>𝐞𝐦𝐢𝐭</m:t>
                          </m:r>
                          <m:r>
                            <a:rPr lang="en-US" altLang="zh-TW" sz="22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2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b="1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altLang="zh-TW" sz="2200" b="1" i="0">
                              <a:latin typeface="Cambria Math" panose="02040503050406030204" pitchFamily="18" charset="0"/>
                            </a:rPr>
                            <m:t>𝐨𝐛𝐬</m:t>
                          </m:r>
                        </m:sub>
                      </m:sSub>
                      <m:r>
                        <a:rPr lang="en-US" altLang="zh-TW" sz="22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200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200" b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altLang="zh-TW" sz="2200" b="1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EDDF919-D81E-F5A5-E516-9425F6AD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20" y="1147741"/>
                <a:ext cx="3241864" cy="943848"/>
              </a:xfrm>
              <a:prstGeom prst="rect">
                <a:avLst/>
              </a:prstGeom>
              <a:blipFill>
                <a:blip r:embed="rId14"/>
                <a:stretch>
                  <a:fillRect r="-1538" b="-1266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2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23E90A-7961-F545-64D5-DC3864FD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7198CDF-F18B-B5E7-BCD7-7CC293A81F1A}"/>
              </a:ext>
            </a:extLst>
          </p:cNvPr>
          <p:cNvSpPr txBox="1">
            <a:spLocks/>
          </p:cNvSpPr>
          <p:nvPr/>
        </p:nvSpPr>
        <p:spPr>
          <a:xfrm>
            <a:off x="838200" y="306372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B13CE4F0-039F-0F09-3639-180A6B312DC4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Appendix – spectral index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CB1F8DF-453B-9792-30E5-B1F16366DF30}"/>
                  </a:ext>
                </a:extLst>
              </p:cNvPr>
              <p:cNvSpPr txBox="1"/>
              <p:nvPr/>
            </p:nvSpPr>
            <p:spPr>
              <a:xfrm>
                <a:off x="313074" y="1015006"/>
                <a:ext cx="11697110" cy="4827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TW" sz="2800" dirty="0"/>
                  <a:t>All observed frequency has convert to rest frame, and flux has been K-corrected</a:t>
                </a:r>
                <a:endParaRPr kumimoji="1" lang="zh-TW" altLang="en-US" sz="2800" dirty="0"/>
              </a:p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b="1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TW" sz="2800" b="1" i="0" smtClean="0">
                            <a:latin typeface="Cambria Math" panose="02040503050406030204" pitchFamily="18" charset="0"/>
                          </a:rPr>
                          <m:t>𝐞𝐦𝐢𝐭</m:t>
                        </m:r>
                      </m:sub>
                    </m:sSub>
                    <m:r>
                      <a:rPr lang="en-US" altLang="zh-TW" sz="28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b="1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TW" sz="2800" b="1" i="0">
                            <a:latin typeface="Cambria Math" panose="02040503050406030204" pitchFamily="18" charset="0"/>
                          </a:rPr>
                          <m:t>𝐨𝐛𝐬</m:t>
                        </m:r>
                      </m:sub>
                    </m:sSub>
                    <m:r>
                      <a:rPr lang="en-US" altLang="zh-TW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TW" sz="2800" dirty="0"/>
              </a:p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l-GR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l-GR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kumimoji="1" lang="en-US" altLang="zh-TW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𝐞𝐦𝐢𝐭</m:t>
                        </m:r>
                      </m:sub>
                    </m:sSub>
                    <m:sSub>
                      <m:sSubPr>
                        <m:ctrlPr>
                          <a:rPr kumimoji="1"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zh-TW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𝐞𝐦𝐢𝐭</m:t>
                        </m:r>
                      </m:sub>
                    </m:sSub>
                    <m:r>
                      <a:rPr kumimoji="1" lang="en-US" altLang="zh-TW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l-GR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l-GR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kumimoji="1" lang="en-US" altLang="zh-TW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𝐨𝐛𝐬</m:t>
                        </m:r>
                      </m:sub>
                    </m:sSub>
                    <m:sSub>
                      <m:sSubPr>
                        <m:ctrlPr>
                          <a:rPr kumimoji="1"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zh-TW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𝐨𝐛𝐬</m:t>
                        </m:r>
                      </m:sub>
                    </m:sSub>
                    <m:sSup>
                      <m:sSupPr>
                        <m:ctrlPr>
                          <a:rPr kumimoji="1"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kumimoji="1"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l-GR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p>
                  </m:oMath>
                </a14:m>
                <a:endParaRPr kumimoji="1" lang="en-US" altLang="zh-TW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kumimoji="1" lang="en-US" altLang="zh-TW" sz="2800" dirty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zh-TW" sz="2800" dirty="0">
                    <a:solidFill>
                      <a:schemeClr val="tx1"/>
                    </a:solidFill>
                  </a:rPr>
                  <a:t>Power law relation ship to fit spectral index (radio and radio-mm)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zh-TW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TW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kumimoji="1" lang="en-US" altLang="zh-TW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𝐞𝐦𝐢𝐭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TW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𝐞𝐦𝐢𝐭</m:t>
                          </m:r>
                        </m:sub>
                      </m:sSub>
                      <m:r>
                        <a:rPr kumimoji="1" lang="en-US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kumimoji="1" lang="en-US" altLang="zh-TW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TW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kumimoji="1" lang="en-US" altLang="zh-TW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𝐞𝐦𝐢𝐭</m:t>
                          </m:r>
                        </m:sub>
                        <m:sup>
                          <m:r>
                            <a:rPr kumimoji="1" lang="el-GR" altLang="zh-TW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bSup>
                    </m:oMath>
                  </m:oMathPara>
                </a14:m>
                <a:endParaRPr kumimoji="1" lang="el-GR" altLang="zh-TW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kumimoji="1" lang="el-GR" altLang="zh-TW" sz="2800" dirty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zh-TW" sz="2800" dirty="0">
                    <a:solidFill>
                      <a:schemeClr val="tx1"/>
                    </a:solidFill>
                  </a:rPr>
                  <a:t>Original power law spectral index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l-GR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1" lang="en-US" altLang="zh-TW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CB1F8DF-453B-9792-30E5-B1F16366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4" y="1015006"/>
                <a:ext cx="11697110" cy="4827988"/>
              </a:xfrm>
              <a:prstGeom prst="rect">
                <a:avLst/>
              </a:prstGeom>
              <a:blipFill>
                <a:blip r:embed="rId2"/>
                <a:stretch>
                  <a:fillRect l="-1085" t="-526" r="-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6F6564C-D00C-DF90-FE14-D23BE3E60422}"/>
                  </a:ext>
                </a:extLst>
              </p:cNvPr>
              <p:cNvSpPr txBox="1"/>
              <p:nvPr/>
            </p:nvSpPr>
            <p:spPr>
              <a:xfrm>
                <a:off x="313074" y="5984913"/>
                <a:ext cx="2690122" cy="553998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l-GR" altLang="zh-TW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l-GR" altLang="zh-TW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l-GR" altLang="zh-TW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l-GR" altLang="zh-TW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l-GR" altLang="zh-TW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kumimoji="1" lang="en-US" altLang="zh-TW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3000" b="1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6F6564C-D00C-DF90-FE14-D23BE3E6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4" y="5984913"/>
                <a:ext cx="26901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C4B52F56-5E3C-CEF4-CEC4-1F7552828F8E}"/>
              </a:ext>
            </a:extLst>
          </p:cNvPr>
          <p:cNvSpPr txBox="1"/>
          <p:nvPr/>
        </p:nvSpPr>
        <p:spPr>
          <a:xfrm>
            <a:off x="3414368" y="5815636"/>
            <a:ext cx="53632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600" dirty="0"/>
              <a:t>spectral index minus 1 </a:t>
            </a:r>
          </a:p>
          <a:p>
            <a:r>
              <a:rPr kumimoji="1" lang="en-US" altLang="zh-TW" sz="2600" dirty="0"/>
              <a:t>will be the spectral index usually used </a:t>
            </a:r>
            <a:endParaRPr kumimoji="1" lang="zh-TW" altLang="en-US" sz="26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19E0A79-D8A3-CAF4-DD47-DF16C58FFB66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77F0F7D-16BD-47F1-5EC4-28C66ADE363A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13" name="圖形 12" descr="太陽系">
                <a:extLst>
                  <a:ext uri="{FF2B5EF4-FFF2-40B4-BE49-F238E27FC236}">
                    <a16:creationId xmlns:a16="http://schemas.microsoft.com/office/drawing/2014/main" id="{EBEE435C-6CBF-0414-C3DF-57E078B5E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23" name="圖形 22" descr="望遠鏡">
                <a:extLst>
                  <a:ext uri="{FF2B5EF4-FFF2-40B4-BE49-F238E27FC236}">
                    <a16:creationId xmlns:a16="http://schemas.microsoft.com/office/drawing/2014/main" id="{51E2422F-0845-FF5A-A71A-40F9BC16F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24" name="圖形 23" descr="地球">
                <a:extLst>
                  <a:ext uri="{FF2B5EF4-FFF2-40B4-BE49-F238E27FC236}">
                    <a16:creationId xmlns:a16="http://schemas.microsoft.com/office/drawing/2014/main" id="{A6AE1AD3-A4FF-A480-A9DB-4AA13DAD8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26" name="圖形 25" descr="行星">
                <a:extLst>
                  <a:ext uri="{FF2B5EF4-FFF2-40B4-BE49-F238E27FC236}">
                    <a16:creationId xmlns:a16="http://schemas.microsoft.com/office/drawing/2014/main" id="{B0075E42-9D04-BBE8-0AE5-645FEC3A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27" name="圖形 26" descr="星星">
                <a:extLst>
                  <a:ext uri="{FF2B5EF4-FFF2-40B4-BE49-F238E27FC236}">
                    <a16:creationId xmlns:a16="http://schemas.microsoft.com/office/drawing/2014/main" id="{E8BD23C2-CD3D-12EC-D403-EE1E52EB4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5723DFB2-3521-4232-1CF2-34D234FA0D34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82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BEA7A-58F7-142D-D609-46B27700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Outlines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BFBBFE-B5F6-833F-0FBB-D84EE99B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941805-8A88-5C5B-F14E-CA21ECB0F916}"/>
              </a:ext>
            </a:extLst>
          </p:cNvPr>
          <p:cNvSpPr txBox="1"/>
          <p:nvPr/>
        </p:nvSpPr>
        <p:spPr>
          <a:xfrm>
            <a:off x="838200" y="1631200"/>
            <a:ext cx="5902037" cy="423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025" indent="-581025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TW" sz="3500" dirty="0">
                <a:latin typeface="Britannic Bold" panose="020B0903060703020204" pitchFamily="34" charset="0"/>
              </a:rPr>
              <a:t>Blazar Introduction</a:t>
            </a:r>
          </a:p>
          <a:p>
            <a:pPr marL="581025" indent="-581025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TW" sz="3500" dirty="0">
                <a:latin typeface="Britannic Bold" panose="020B0903060703020204" pitchFamily="34" charset="0"/>
              </a:rPr>
              <a:t>Data</a:t>
            </a:r>
          </a:p>
          <a:p>
            <a:pPr marL="581025" indent="-581025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TW" sz="3500" dirty="0">
                <a:latin typeface="Britannic Bold" panose="020B0903060703020204" pitchFamily="34" charset="0"/>
              </a:rPr>
              <a:t>Results and Discussion</a:t>
            </a:r>
          </a:p>
          <a:p>
            <a:pPr marL="581025" indent="-581025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TW" sz="3500" dirty="0">
                <a:latin typeface="Britannic Bold" panose="020B0903060703020204" pitchFamily="34" charset="0"/>
              </a:rPr>
              <a:t>Conclusion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C742DF-3736-92E4-7B3B-7DB72FE83A1F}"/>
              </a:ext>
            </a:extLst>
          </p:cNvPr>
          <p:cNvGrpSpPr/>
          <p:nvPr/>
        </p:nvGrpSpPr>
        <p:grpSpPr>
          <a:xfrm>
            <a:off x="2248355" y="970716"/>
            <a:ext cx="8514295" cy="468026"/>
            <a:chOff x="2248355" y="970716"/>
            <a:chExt cx="8514295" cy="46802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2314EE5-4AA6-5A6F-EF7E-CF40AC697556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7" name="圖形 6" descr="太陽系">
                <a:extLst>
                  <a:ext uri="{FF2B5EF4-FFF2-40B4-BE49-F238E27FC236}">
                    <a16:creationId xmlns:a16="http://schemas.microsoft.com/office/drawing/2014/main" id="{EA334908-9CC0-1818-54BD-57FB6ACD1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8" name="圖形 7" descr="望遠鏡">
                <a:extLst>
                  <a:ext uri="{FF2B5EF4-FFF2-40B4-BE49-F238E27FC236}">
                    <a16:creationId xmlns:a16="http://schemas.microsoft.com/office/drawing/2014/main" id="{19E74F74-59CC-E77E-7187-52E232232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9" name="圖形 8" descr="地球">
                <a:extLst>
                  <a:ext uri="{FF2B5EF4-FFF2-40B4-BE49-F238E27FC236}">
                    <a16:creationId xmlns:a16="http://schemas.microsoft.com/office/drawing/2014/main" id="{F78C82B0-45E1-0CD7-3389-CA13F2D40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10" name="圖形 9" descr="行星">
                <a:extLst>
                  <a:ext uri="{FF2B5EF4-FFF2-40B4-BE49-F238E27FC236}">
                    <a16:creationId xmlns:a16="http://schemas.microsoft.com/office/drawing/2014/main" id="{BC38BBB7-6DED-8D95-5EF8-7FF9DE99E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1" name="圖形 10" descr="星星">
                <a:extLst>
                  <a:ext uri="{FF2B5EF4-FFF2-40B4-BE49-F238E27FC236}">
                    <a16:creationId xmlns:a16="http://schemas.microsoft.com/office/drawing/2014/main" id="{D47CF2D9-5ABF-DF1D-AA4E-E983A6FC4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6C54B668-E0C4-F627-2A76-7EFCFB610392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23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1CBC9E-D738-8C41-58DE-1B1D3336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AD953B81-7567-F62B-8A4A-56EA81CACB6D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Introduction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D15282A-5528-8565-05F1-459EE6DC7EFC}"/>
              </a:ext>
            </a:extLst>
          </p:cNvPr>
          <p:cNvSpPr txBox="1"/>
          <p:nvPr/>
        </p:nvSpPr>
        <p:spPr>
          <a:xfrm>
            <a:off x="357321" y="1232823"/>
            <a:ext cx="11180353" cy="485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Active Galactic Nuclei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 compact region at the center of a galaxy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Very luminous emission power by accretion on a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SMBH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Blazar </a:t>
            </a: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BL Lac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object (BLO) &amp; flat spectrum radio quasar (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FSRQ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 highly variable active galaxy, small viewing angle of its relativistic jet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Emission at all frequencies in EM spectrum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Flat spectrum sources are more variable than steep spectrum sources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030D1B3-3F08-A425-B349-0EC7CBB17D5C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3C8149F-AEC7-0FAC-CE8F-528791DC4E4D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41" name="圖形 40" descr="太陽系">
                <a:extLst>
                  <a:ext uri="{FF2B5EF4-FFF2-40B4-BE49-F238E27FC236}">
                    <a16:creationId xmlns:a16="http://schemas.microsoft.com/office/drawing/2014/main" id="{8C65945C-8512-3318-0930-30389783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42" name="圖形 41" descr="望遠鏡">
                <a:extLst>
                  <a:ext uri="{FF2B5EF4-FFF2-40B4-BE49-F238E27FC236}">
                    <a16:creationId xmlns:a16="http://schemas.microsoft.com/office/drawing/2014/main" id="{3AC18E40-9D45-9532-46B5-E2C8DDD7B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43" name="圖形 42" descr="地球">
                <a:extLst>
                  <a:ext uri="{FF2B5EF4-FFF2-40B4-BE49-F238E27FC236}">
                    <a16:creationId xmlns:a16="http://schemas.microsoft.com/office/drawing/2014/main" id="{F79FE6D3-51BB-A3E5-D082-D19DD5CE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44" name="圖形 43" descr="行星">
                <a:extLst>
                  <a:ext uri="{FF2B5EF4-FFF2-40B4-BE49-F238E27FC236}">
                    <a16:creationId xmlns:a16="http://schemas.microsoft.com/office/drawing/2014/main" id="{5FFB7411-8958-ABB5-345F-66E5C3FC8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45" name="圖形 44" descr="星星">
                <a:extLst>
                  <a:ext uri="{FF2B5EF4-FFF2-40B4-BE49-F238E27FC236}">
                    <a16:creationId xmlns:a16="http://schemas.microsoft.com/office/drawing/2014/main" id="{3C43FFB3-2C32-AC7D-C6FE-C5B0CCBBF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0A31B09B-7892-94D5-FAE1-124C606546B6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86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1CBC9E-D738-8C41-58DE-1B1D3336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AD953B81-7567-F62B-8A4A-56EA81CACB6D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Introduction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030D1B3-3F08-A425-B349-0EC7CBB17D5C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3C8149F-AEC7-0FAC-CE8F-528791DC4E4D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41" name="圖形 40" descr="太陽系">
                <a:extLst>
                  <a:ext uri="{FF2B5EF4-FFF2-40B4-BE49-F238E27FC236}">
                    <a16:creationId xmlns:a16="http://schemas.microsoft.com/office/drawing/2014/main" id="{8C65945C-8512-3318-0930-30389783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42" name="圖形 41" descr="望遠鏡">
                <a:extLst>
                  <a:ext uri="{FF2B5EF4-FFF2-40B4-BE49-F238E27FC236}">
                    <a16:creationId xmlns:a16="http://schemas.microsoft.com/office/drawing/2014/main" id="{3AC18E40-9D45-9532-46B5-E2C8DDD7B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43" name="圖形 42" descr="地球">
                <a:extLst>
                  <a:ext uri="{FF2B5EF4-FFF2-40B4-BE49-F238E27FC236}">
                    <a16:creationId xmlns:a16="http://schemas.microsoft.com/office/drawing/2014/main" id="{F79FE6D3-51BB-A3E5-D082-D19DD5CE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44" name="圖形 43" descr="行星">
                <a:extLst>
                  <a:ext uri="{FF2B5EF4-FFF2-40B4-BE49-F238E27FC236}">
                    <a16:creationId xmlns:a16="http://schemas.microsoft.com/office/drawing/2014/main" id="{5FFB7411-8958-ABB5-345F-66E5C3FC8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45" name="圖形 44" descr="星星">
                <a:extLst>
                  <a:ext uri="{FF2B5EF4-FFF2-40B4-BE49-F238E27FC236}">
                    <a16:creationId xmlns:a16="http://schemas.microsoft.com/office/drawing/2014/main" id="{3C43FFB3-2C32-AC7D-C6FE-C5B0CCBBF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0A31B09B-7892-94D5-FAE1-124C606546B6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B92233E-A9D6-F904-5801-98C55EAC304A}"/>
              </a:ext>
            </a:extLst>
          </p:cNvPr>
          <p:cNvGrpSpPr>
            <a:grpSpLocks noChangeAspect="1"/>
          </p:cNvGrpSpPr>
          <p:nvPr/>
        </p:nvGrpSpPr>
        <p:grpSpPr>
          <a:xfrm>
            <a:off x="1361040" y="995656"/>
            <a:ext cx="6833915" cy="5686055"/>
            <a:chOff x="2135134" y="103245"/>
            <a:chExt cx="7787767" cy="6479692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820B4A0-2BC1-FAFB-DA8A-E9D03B349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35134" y="103245"/>
              <a:ext cx="7772400" cy="647969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85062D2-DCEA-B202-CC6E-66AE4939D187}"/>
                </a:ext>
              </a:extLst>
            </p:cNvPr>
            <p:cNvSpPr txBox="1"/>
            <p:nvPr/>
          </p:nvSpPr>
          <p:spPr>
            <a:xfrm>
              <a:off x="6683416" y="6151660"/>
              <a:ext cx="3239485" cy="420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/>
                <a:t>Beckmann &amp; Shrader (2012)</a:t>
              </a:r>
            </a:p>
          </p:txBody>
        </p:sp>
      </p:grpSp>
      <p:sp>
        <p:nvSpPr>
          <p:cNvPr id="31" name="直線圖說文字 1 30">
            <a:extLst>
              <a:ext uri="{FF2B5EF4-FFF2-40B4-BE49-F238E27FC236}">
                <a16:creationId xmlns:a16="http://schemas.microsoft.com/office/drawing/2014/main" id="{3EC4BE59-830B-4F39-458A-878AA2171FDB}"/>
              </a:ext>
            </a:extLst>
          </p:cNvPr>
          <p:cNvSpPr/>
          <p:nvPr/>
        </p:nvSpPr>
        <p:spPr>
          <a:xfrm>
            <a:off x="2970099" y="1623942"/>
            <a:ext cx="1250506" cy="492503"/>
          </a:xfrm>
          <a:prstGeom prst="borderCallout1">
            <a:avLst>
              <a:gd name="adj1" fmla="val 44702"/>
              <a:gd name="adj2" fmla="val 102017"/>
              <a:gd name="adj3" fmla="val 20666"/>
              <a:gd name="adj4" fmla="val 124390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600" b="1" dirty="0">
                <a:solidFill>
                  <a:schemeClr val="tx1"/>
                </a:solidFill>
              </a:rPr>
              <a:t>BL Lac</a:t>
            </a:r>
            <a:endParaRPr kumimoji="1" lang="zh-TW" altLang="en-US" sz="2600" b="1" dirty="0">
              <a:solidFill>
                <a:schemeClr val="tx1"/>
              </a:solidFill>
            </a:endParaRPr>
          </a:p>
        </p:txBody>
      </p:sp>
      <p:sp>
        <p:nvSpPr>
          <p:cNvPr id="32" name="直線圖說文字 1 31">
            <a:extLst>
              <a:ext uri="{FF2B5EF4-FFF2-40B4-BE49-F238E27FC236}">
                <a16:creationId xmlns:a16="http://schemas.microsoft.com/office/drawing/2014/main" id="{C59085C3-1697-B33B-1D25-E2D7AC1FA07D}"/>
              </a:ext>
            </a:extLst>
          </p:cNvPr>
          <p:cNvSpPr/>
          <p:nvPr/>
        </p:nvSpPr>
        <p:spPr>
          <a:xfrm>
            <a:off x="5694307" y="1623942"/>
            <a:ext cx="1250506" cy="492503"/>
          </a:xfrm>
          <a:prstGeom prst="borderCallout1">
            <a:avLst>
              <a:gd name="adj1" fmla="val 50691"/>
              <a:gd name="adj2" fmla="val -197"/>
              <a:gd name="adj3" fmla="val 26656"/>
              <a:gd name="adj4" fmla="val -21855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 err="1">
                <a:solidFill>
                  <a:schemeClr val="tx1"/>
                </a:solidFill>
              </a:rPr>
              <a:t>FSRQ</a:t>
            </a:r>
            <a:endParaRPr kumimoji="1"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D08B2BF-7FFA-28FB-71F5-EEDC91BFDED5}"/>
              </a:ext>
            </a:extLst>
          </p:cNvPr>
          <p:cNvSpPr txBox="1"/>
          <p:nvPr/>
        </p:nvSpPr>
        <p:spPr>
          <a:xfrm>
            <a:off x="0" y="3173535"/>
            <a:ext cx="1904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AGN </a:t>
            </a:r>
          </a:p>
          <a:p>
            <a:pPr algn="r"/>
            <a:r>
              <a:rPr kumimoji="1"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Unification </a:t>
            </a:r>
          </a:p>
          <a:p>
            <a:pPr algn="r"/>
            <a:r>
              <a:rPr kumimoji="1"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zh-TW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950F5D-0D4D-79EA-3BA7-6A28FD659000}"/>
              </a:ext>
            </a:extLst>
          </p:cNvPr>
          <p:cNvSpPr txBox="1"/>
          <p:nvPr/>
        </p:nvSpPr>
        <p:spPr>
          <a:xfrm>
            <a:off x="8131211" y="1167216"/>
            <a:ext cx="3851310" cy="17235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/>
              <a:t>BL Lac</a:t>
            </a:r>
          </a:p>
          <a:p>
            <a:pPr marL="496888" lvl="1" indent="-254000"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Less powerful</a:t>
            </a:r>
          </a:p>
          <a:p>
            <a:pPr marL="496888" lvl="1" indent="-254000"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Later stage of evolution</a:t>
            </a:r>
          </a:p>
          <a:p>
            <a:pPr marL="496888" lvl="1" indent="-254000"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Steep spectrum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8039A1-1DF9-80D7-936C-84733F1969B3}"/>
              </a:ext>
            </a:extLst>
          </p:cNvPr>
          <p:cNvSpPr txBox="1"/>
          <p:nvPr/>
        </p:nvSpPr>
        <p:spPr>
          <a:xfrm>
            <a:off x="8114043" y="4368425"/>
            <a:ext cx="3851310" cy="17235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err="1"/>
              <a:t>FSRQ</a:t>
            </a:r>
            <a:endParaRPr kumimoji="1" lang="en-US" altLang="zh-TW" sz="2800" b="1" dirty="0"/>
          </a:p>
          <a:p>
            <a:pPr marL="496888" lvl="1" indent="-254000"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More powerful</a:t>
            </a:r>
          </a:p>
          <a:p>
            <a:pPr marL="496888" lvl="1" indent="-254000"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Early stage of evolution</a:t>
            </a:r>
          </a:p>
          <a:p>
            <a:pPr marL="496888" lvl="1" indent="-254000"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Flat (radio) spectrum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139B406-54D5-3462-3304-A33FC03E4D36}"/>
              </a:ext>
            </a:extLst>
          </p:cNvPr>
          <p:cNvSpPr txBox="1"/>
          <p:nvPr/>
        </p:nvSpPr>
        <p:spPr>
          <a:xfrm>
            <a:off x="1688318" y="999596"/>
            <a:ext cx="1909497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9AF5B8-AC16-F264-58B9-A48A4EB892FE}"/>
              </a:ext>
            </a:extLst>
          </p:cNvPr>
          <p:cNvSpPr txBox="1"/>
          <p:nvPr/>
        </p:nvSpPr>
        <p:spPr>
          <a:xfrm>
            <a:off x="6096000" y="999596"/>
            <a:ext cx="1989647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power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AFECFCE-11BA-1D6D-3077-AF96B4556181}"/>
              </a:ext>
            </a:extLst>
          </p:cNvPr>
          <p:cNvCxnSpPr>
            <a:cxnSpLocks/>
          </p:cNvCxnSpPr>
          <p:nvPr/>
        </p:nvCxnSpPr>
        <p:spPr>
          <a:xfrm>
            <a:off x="4969043" y="863029"/>
            <a:ext cx="0" cy="155653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1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23E90A-7961-F545-64D5-DC3864FD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7198CDF-F18B-B5E7-BCD7-7CC293A81F1A}"/>
              </a:ext>
            </a:extLst>
          </p:cNvPr>
          <p:cNvSpPr txBox="1">
            <a:spLocks/>
          </p:cNvSpPr>
          <p:nvPr/>
        </p:nvSpPr>
        <p:spPr>
          <a:xfrm>
            <a:off x="838200" y="306372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B13CE4F0-039F-0F09-3639-180A6B312DC4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Data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97A43A-0BE4-9C9A-B7C5-2BBDF312B2E9}"/>
              </a:ext>
            </a:extLst>
          </p:cNvPr>
          <p:cNvSpPr txBox="1"/>
          <p:nvPr/>
        </p:nvSpPr>
        <p:spPr>
          <a:xfrm>
            <a:off x="317090" y="921001"/>
            <a:ext cx="12210793" cy="563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TW" sz="3200" b="1" dirty="0"/>
              <a:t>Main samples</a:t>
            </a:r>
          </a:p>
          <a:p>
            <a:pPr marL="800100" lvl="1" indent="-342900">
              <a:lnSpc>
                <a:spcPct val="140000"/>
              </a:lnSpc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The 5-th edition Roma-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BZCAT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Multifrequency Catalog of Blazars (ROMA-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BZCAT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, Massaro et al., 2015b)</a:t>
            </a:r>
          </a:p>
          <a:p>
            <a:pPr marL="800100" lvl="1" indent="-342900">
              <a:lnSpc>
                <a:spcPct val="140000"/>
              </a:lnSpc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ALMA Calibrator Catalog  (ACC,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Bonato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et al., 2019)</a:t>
            </a:r>
          </a:p>
          <a:p>
            <a:pPr lvl="1">
              <a:lnSpc>
                <a:spcPct val="140000"/>
              </a:lnSpc>
            </a:pP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** 1367 sources overlap (r = 1’)</a:t>
            </a:r>
          </a:p>
          <a:p>
            <a:pPr>
              <a:lnSpc>
                <a:spcPct val="140000"/>
              </a:lnSpc>
            </a:pPr>
            <a:r>
              <a:rPr kumimoji="1" lang="en-US" altLang="zh-TW" sz="3200" b="1" dirty="0"/>
              <a:t>Other multifrequency data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Radio: </a:t>
            </a:r>
            <a:r>
              <a:rPr kumimoji="1" lang="en-US" altLang="zh-TW" sz="2600" dirty="0"/>
              <a:t>GLEAM, FIRST, </a:t>
            </a:r>
            <a:r>
              <a:rPr kumimoji="1" lang="en-US" altLang="zh-TW" sz="2600" dirty="0" err="1"/>
              <a:t>VLASS</a:t>
            </a:r>
            <a:endParaRPr kumimoji="1" lang="en-US" altLang="zh-TW" sz="2600" dirty="0"/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mm/sub-mm: </a:t>
            </a:r>
            <a:r>
              <a:rPr kumimoji="1" lang="en-US" altLang="zh-TW" sz="2600" dirty="0"/>
              <a:t>ACC, </a:t>
            </a:r>
            <a:r>
              <a:rPr kumimoji="1" lang="en-US" altLang="zh-TW" sz="2600" dirty="0" err="1"/>
              <a:t>BZCAT</a:t>
            </a:r>
            <a:r>
              <a:rPr kumimoji="1" lang="en-US" altLang="zh-TW" sz="2600" dirty="0"/>
              <a:t> 143 GHz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 err="1"/>
              <a:t>OIR</a:t>
            </a:r>
            <a:r>
              <a:rPr kumimoji="1" lang="en-US" altLang="zh-TW" sz="2600" dirty="0"/>
              <a:t>: WISE, SDSS, </a:t>
            </a:r>
            <a:r>
              <a:rPr kumimoji="1" lang="en-US" altLang="zh-TW" sz="2600" dirty="0" err="1"/>
              <a:t>XMM</a:t>
            </a:r>
            <a:r>
              <a:rPr kumimoji="1" lang="en-US" altLang="zh-TW" sz="2600" dirty="0"/>
              <a:t>-OM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B1F8DF-453B-9792-30E5-B1F16366DF30}"/>
              </a:ext>
            </a:extLst>
          </p:cNvPr>
          <p:cNvSpPr txBox="1"/>
          <p:nvPr/>
        </p:nvSpPr>
        <p:spPr>
          <a:xfrm>
            <a:off x="5865290" y="4935900"/>
            <a:ext cx="6326710" cy="126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43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x-ray: </a:t>
            </a:r>
            <a:r>
              <a:rPr kumimoji="1" lang="en-US" altLang="zh-TW" sz="2600" dirty="0"/>
              <a:t>SWIFT-BAT, </a:t>
            </a:r>
            <a:r>
              <a:rPr kumimoji="1" lang="en-US" altLang="zh-TW" sz="2600" dirty="0" err="1"/>
              <a:t>XMM</a:t>
            </a:r>
            <a:r>
              <a:rPr kumimoji="1" lang="en-US" altLang="zh-TW" sz="2600" dirty="0"/>
              <a:t>-Newton, </a:t>
            </a:r>
            <a:r>
              <a:rPr kumimoji="1" lang="en-US" altLang="zh-TW" sz="2600" dirty="0" err="1"/>
              <a:t>ROSAT</a:t>
            </a:r>
            <a:endParaRPr kumimoji="1" lang="en-US" altLang="zh-TW" sz="2600" dirty="0"/>
          </a:p>
          <a:p>
            <a:pPr marL="457200" indent="-457200">
              <a:lnSpc>
                <a:spcPct val="143000"/>
              </a:lnSpc>
              <a:buFont typeface="Arial" panose="020B0604020202020204" pitchFamily="34" charset="0"/>
              <a:buChar char="•"/>
            </a:pPr>
            <a:r>
              <a:rPr kumimoji="1" lang="el-GR" altLang="zh-TW" sz="2800" dirty="0"/>
              <a:t>γ-</a:t>
            </a:r>
            <a:r>
              <a:rPr kumimoji="1" lang="en-US" altLang="zh-TW" sz="2800" dirty="0"/>
              <a:t>ray: </a:t>
            </a:r>
            <a:r>
              <a:rPr kumimoji="1" lang="en-US" altLang="zh-TW" sz="2600" dirty="0" err="1"/>
              <a:t>BZCAT</a:t>
            </a:r>
            <a:r>
              <a:rPr kumimoji="1" lang="en-US" altLang="zh-TW" sz="2600" dirty="0"/>
              <a:t> 1-100 GeV,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EGRET, Fermi-LAT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09E7C59-F1C3-C2DE-9511-944D5BA1A0BB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ED78137-6984-6CE9-5948-94944B1B2BD9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32" name="圖形 31" descr="太陽系">
                <a:extLst>
                  <a:ext uri="{FF2B5EF4-FFF2-40B4-BE49-F238E27FC236}">
                    <a16:creationId xmlns:a16="http://schemas.microsoft.com/office/drawing/2014/main" id="{C1E884F4-FA27-4D86-4E40-B49A22639C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3" name="圖形 32" descr="望遠鏡">
                <a:extLst>
                  <a:ext uri="{FF2B5EF4-FFF2-40B4-BE49-F238E27FC236}">
                    <a16:creationId xmlns:a16="http://schemas.microsoft.com/office/drawing/2014/main" id="{3C5704AC-1BBF-3F6F-9A0C-3710C5E4C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4" name="圖形 33" descr="地球">
                <a:extLst>
                  <a:ext uri="{FF2B5EF4-FFF2-40B4-BE49-F238E27FC236}">
                    <a16:creationId xmlns:a16="http://schemas.microsoft.com/office/drawing/2014/main" id="{6C5998E6-CD3F-A076-FB30-FC6320AAE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35" name="圖形 34" descr="行星">
                <a:extLst>
                  <a:ext uri="{FF2B5EF4-FFF2-40B4-BE49-F238E27FC236}">
                    <a16:creationId xmlns:a16="http://schemas.microsoft.com/office/drawing/2014/main" id="{02C1EF03-3679-CA30-B989-45EB939BB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6" name="圖形 35" descr="星星">
                <a:extLst>
                  <a:ext uri="{FF2B5EF4-FFF2-40B4-BE49-F238E27FC236}">
                    <a16:creationId xmlns:a16="http://schemas.microsoft.com/office/drawing/2014/main" id="{E8BC8860-7062-2DE9-4B43-4D435FF4F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94374C0-E371-E5F9-D8AB-1DDACA251BEE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84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25CE97C0-B45C-B86D-AABF-BF2069BC0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9" t="7041" r="8112" b="2841"/>
          <a:stretch/>
        </p:blipFill>
        <p:spPr>
          <a:xfrm>
            <a:off x="2221235" y="887503"/>
            <a:ext cx="7749529" cy="59286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23E90A-7961-F545-64D5-DC3864FD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7198CDF-F18B-B5E7-BCD7-7CC293A81F1A}"/>
              </a:ext>
            </a:extLst>
          </p:cNvPr>
          <p:cNvSpPr txBox="1">
            <a:spLocks/>
          </p:cNvSpPr>
          <p:nvPr/>
        </p:nvSpPr>
        <p:spPr>
          <a:xfrm>
            <a:off x="838200" y="306372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B13CE4F0-039F-0F09-3639-180A6B312DC4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Data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09E7C59-F1C3-C2DE-9511-944D5BA1A0BB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ED78137-6984-6CE9-5948-94944B1B2BD9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32" name="圖形 31" descr="太陽系">
                <a:extLst>
                  <a:ext uri="{FF2B5EF4-FFF2-40B4-BE49-F238E27FC236}">
                    <a16:creationId xmlns:a16="http://schemas.microsoft.com/office/drawing/2014/main" id="{C1E884F4-FA27-4D86-4E40-B49A22639C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3" name="圖形 32" descr="望遠鏡">
                <a:extLst>
                  <a:ext uri="{FF2B5EF4-FFF2-40B4-BE49-F238E27FC236}">
                    <a16:creationId xmlns:a16="http://schemas.microsoft.com/office/drawing/2014/main" id="{3C5704AC-1BBF-3F6F-9A0C-3710C5E4C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4" name="圖形 33" descr="地球">
                <a:extLst>
                  <a:ext uri="{FF2B5EF4-FFF2-40B4-BE49-F238E27FC236}">
                    <a16:creationId xmlns:a16="http://schemas.microsoft.com/office/drawing/2014/main" id="{6C5998E6-CD3F-A076-FB30-FC6320AAE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35" name="圖形 34" descr="行星">
                <a:extLst>
                  <a:ext uri="{FF2B5EF4-FFF2-40B4-BE49-F238E27FC236}">
                    <a16:creationId xmlns:a16="http://schemas.microsoft.com/office/drawing/2014/main" id="{02C1EF03-3679-CA30-B989-45EB939BB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36" name="圖形 35" descr="星星">
                <a:extLst>
                  <a:ext uri="{FF2B5EF4-FFF2-40B4-BE49-F238E27FC236}">
                    <a16:creationId xmlns:a16="http://schemas.microsoft.com/office/drawing/2014/main" id="{E8BC8860-7062-2DE9-4B43-4D435FF4F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94374C0-E371-E5F9-D8AB-1DDACA251BEE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A63D1DB3-8A5C-1022-7B42-3A808BAE913A}"/>
              </a:ext>
            </a:extLst>
          </p:cNvPr>
          <p:cNvSpPr/>
          <p:nvPr/>
        </p:nvSpPr>
        <p:spPr>
          <a:xfrm>
            <a:off x="3311611" y="1186249"/>
            <a:ext cx="1915297" cy="51033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103AF79-A394-9700-B7A8-936C8E8969BE}"/>
              </a:ext>
            </a:extLst>
          </p:cNvPr>
          <p:cNvGrpSpPr/>
          <p:nvPr/>
        </p:nvGrpSpPr>
        <p:grpSpPr>
          <a:xfrm>
            <a:off x="3953646" y="4835282"/>
            <a:ext cx="4625512" cy="492443"/>
            <a:chOff x="4098358" y="4741960"/>
            <a:chExt cx="4625512" cy="492443"/>
          </a:xfrm>
        </p:grpSpPr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D379B004-2977-D1BD-0DF1-E361DC2AF346}"/>
                </a:ext>
              </a:extLst>
            </p:cNvPr>
            <p:cNvCxnSpPr/>
            <p:nvPr/>
          </p:nvCxnSpPr>
          <p:spPr>
            <a:xfrm flipH="1">
              <a:off x="4098358" y="4988182"/>
              <a:ext cx="580768" cy="0"/>
            </a:xfrm>
            <a:prstGeom prst="straightConnector1">
              <a:avLst/>
            </a:prstGeom>
            <a:ln w="57150">
              <a:solidFill>
                <a:srgbClr val="152C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0685915F-C43B-F262-3167-699E83D43C9F}"/>
                    </a:ext>
                  </a:extLst>
                </p:cNvPr>
                <p:cNvSpPr txBox="1"/>
                <p:nvPr/>
              </p:nvSpPr>
              <p:spPr>
                <a:xfrm>
                  <a:off x="4679126" y="4741960"/>
                  <a:ext cx="4044744" cy="49244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rgbClr val="152CFF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zh-TW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TW" sz="26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TW" sz="2600" b="1" i="0" smtClean="0">
                              <a:latin typeface="Cambria Math" panose="02040503050406030204" pitchFamily="18" charset="0"/>
                            </a:rPr>
                            <m:t>𝐫𝐚𝐝𝐢𝐨</m:t>
                          </m:r>
                        </m:sub>
                      </m:sSub>
                    </m:oMath>
                  </a14:m>
                  <a:r>
                    <a:rPr lang="en-US" altLang="zh-TW" sz="2600" b="1" dirty="0"/>
                    <a:t> (radio spectral index)</a:t>
                  </a:r>
                  <a:endParaRPr lang="zh-TW" altLang="en-US" sz="2600" b="1" dirty="0"/>
                </a:p>
              </p:txBody>
            </p:sp>
          </mc:Choice>
          <mc:Fallback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0685915F-C43B-F262-3167-699E83D4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6" y="4741960"/>
                  <a:ext cx="4044744" cy="492443"/>
                </a:xfrm>
                <a:prstGeom prst="rect">
                  <a:avLst/>
                </a:prstGeom>
                <a:blipFill>
                  <a:blip r:embed="rId14"/>
                  <a:stretch>
                    <a:fillRect t="-4545" r="-1238" b="-22727"/>
                  </a:stretch>
                </a:blipFill>
                <a:ln w="57150">
                  <a:solidFill>
                    <a:srgbClr val="152CFF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30FAA41-CE94-C261-DC80-7913856B522C}"/>
              </a:ext>
            </a:extLst>
          </p:cNvPr>
          <p:cNvGrpSpPr/>
          <p:nvPr/>
        </p:nvGrpSpPr>
        <p:grpSpPr>
          <a:xfrm>
            <a:off x="4534414" y="3947245"/>
            <a:ext cx="5984274" cy="492443"/>
            <a:chOff x="4423718" y="3893291"/>
            <a:chExt cx="5984274" cy="492443"/>
          </a:xfrm>
        </p:grpSpPr>
        <p:cxnSp>
          <p:nvCxnSpPr>
            <p:cNvPr id="6" name="直線箭頭接點 5">
              <a:extLst>
                <a:ext uri="{FF2B5EF4-FFF2-40B4-BE49-F238E27FC236}">
                  <a16:creationId xmlns:a16="http://schemas.microsoft.com/office/drawing/2014/main" id="{43012385-6578-AD81-6440-838AF120D159}"/>
                </a:ext>
              </a:extLst>
            </p:cNvPr>
            <p:cNvCxnSpPr/>
            <p:nvPr/>
          </p:nvCxnSpPr>
          <p:spPr>
            <a:xfrm flipH="1">
              <a:off x="4423718" y="4139513"/>
              <a:ext cx="580768" cy="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EC5CC9D-F2C1-3D72-CB50-199C71DA9226}"/>
                    </a:ext>
                  </a:extLst>
                </p:cNvPr>
                <p:cNvSpPr txBox="1"/>
                <p:nvPr/>
              </p:nvSpPr>
              <p:spPr>
                <a:xfrm>
                  <a:off x="5004486" y="3893291"/>
                  <a:ext cx="5403506" cy="49244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zh-TW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TW" sz="26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TW" sz="2600" b="1" i="0" smtClean="0">
                              <a:latin typeface="Cambria Math" panose="02040503050406030204" pitchFamily="18" charset="0"/>
                            </a:rPr>
                            <m:t>𝐫𝐚𝐝𝐢𝐨</m:t>
                          </m:r>
                          <m:r>
                            <a:rPr lang="en-US" altLang="zh-TW" sz="26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600" b="1" i="0" smtClean="0">
                              <a:latin typeface="Cambria Math" panose="02040503050406030204" pitchFamily="18" charset="0"/>
                            </a:rPr>
                            <m:t>𝐦𝐦</m:t>
                          </m:r>
                        </m:sub>
                      </m:sSub>
                    </m:oMath>
                  </a14:m>
                  <a:r>
                    <a:rPr lang="en-US" altLang="zh-TW" sz="2600" b="1" dirty="0"/>
                    <a:t> (radio-mm spectral index)</a:t>
                  </a:r>
                  <a:endParaRPr lang="zh-TW" altLang="en-US" sz="2600" b="1" dirty="0"/>
                </a:p>
              </p:txBody>
            </p:sp>
          </mc:Choice>
          <mc:Fallback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EC5CC9D-F2C1-3D72-CB50-199C71DA9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486" y="3893291"/>
                  <a:ext cx="5403506" cy="492443"/>
                </a:xfrm>
                <a:prstGeom prst="rect">
                  <a:avLst/>
                </a:prstGeom>
                <a:blipFill>
                  <a:blip r:embed="rId15"/>
                  <a:stretch>
                    <a:fillRect t="-6977" b="-20930"/>
                  </a:stretch>
                </a:blipFill>
                <a:ln w="5715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791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23E90A-7961-F545-64D5-DC3864FD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A74EB8D-948C-C5E6-FA3A-915C0546DA59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Results and Discussion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2CF04AA-A368-19C8-AD0E-CADC754F100C}"/>
                  </a:ext>
                </a:extLst>
              </p:cNvPr>
              <p:cNvSpPr txBox="1"/>
              <p:nvPr/>
            </p:nvSpPr>
            <p:spPr>
              <a:xfrm>
                <a:off x="147067" y="843426"/>
                <a:ext cx="12044933" cy="101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9088" indent="-319088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6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mean value and distribution</a:t>
                </a:r>
                <a:r>
                  <a:rPr kumimoji="1" lang="zh-TW" altLang="en-US" sz="2600" dirty="0"/>
                  <a:t> </a:t>
                </a:r>
                <a:r>
                  <a:rPr kumimoji="1" lang="en-US" altLang="zh-TW" sz="2600" dirty="0"/>
                  <a:t>of BL Lac and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are similar under F-T test</a:t>
                </a:r>
              </a:p>
              <a:p>
                <a:pPr marL="319088" indent="-319088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has steeper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than BL Lacs</a:t>
                </a:r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2CF04AA-A368-19C8-AD0E-CADC754F1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7" y="843426"/>
                <a:ext cx="12044933" cy="1019510"/>
              </a:xfrm>
              <a:prstGeom prst="rect">
                <a:avLst/>
              </a:prstGeom>
              <a:blipFill>
                <a:blip r:embed="rId3"/>
                <a:stretch>
                  <a:fillRect l="-842" b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4D4561B2-CB0E-927F-6332-6243D5A53E61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9BD07AF8-46C8-4AB1-6F53-B39591935724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39" name="圖形 38" descr="太陽系">
                <a:extLst>
                  <a:ext uri="{FF2B5EF4-FFF2-40B4-BE49-F238E27FC236}">
                    <a16:creationId xmlns:a16="http://schemas.microsoft.com/office/drawing/2014/main" id="{2878C479-F457-8BF1-92CF-49DED10F0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40" name="圖形 39" descr="望遠鏡">
                <a:extLst>
                  <a:ext uri="{FF2B5EF4-FFF2-40B4-BE49-F238E27FC236}">
                    <a16:creationId xmlns:a16="http://schemas.microsoft.com/office/drawing/2014/main" id="{D11F4ED0-32AE-E5C3-7025-50E78BD7B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41" name="圖形 40" descr="地球">
                <a:extLst>
                  <a:ext uri="{FF2B5EF4-FFF2-40B4-BE49-F238E27FC236}">
                    <a16:creationId xmlns:a16="http://schemas.microsoft.com/office/drawing/2014/main" id="{F3548FD5-7F90-22E1-3F1E-5A011E714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42" name="圖形 41" descr="行星">
                <a:extLst>
                  <a:ext uri="{FF2B5EF4-FFF2-40B4-BE49-F238E27FC236}">
                    <a16:creationId xmlns:a16="http://schemas.microsoft.com/office/drawing/2014/main" id="{B5F1A471-3472-C27B-80AD-3CDE62873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43" name="圖形 42" descr="星星">
                <a:extLst>
                  <a:ext uri="{FF2B5EF4-FFF2-40B4-BE49-F238E27FC236}">
                    <a16:creationId xmlns:a16="http://schemas.microsoft.com/office/drawing/2014/main" id="{7AE02EA0-652C-23C3-BEE8-BACC4E85D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99EAF00C-3262-3534-EF42-125A9F9D0130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FB24F71-B85B-1C2C-F884-749A0A65BE66}"/>
              </a:ext>
            </a:extLst>
          </p:cNvPr>
          <p:cNvGrpSpPr/>
          <p:nvPr/>
        </p:nvGrpSpPr>
        <p:grpSpPr>
          <a:xfrm>
            <a:off x="819114" y="1870759"/>
            <a:ext cx="7253685" cy="2425034"/>
            <a:chOff x="2542689" y="1925294"/>
            <a:chExt cx="7253685" cy="242503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52BA15C-AB1D-16A9-5668-9A591D4DF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616" t="10668" r="8546" b="46265"/>
            <a:stretch/>
          </p:blipFill>
          <p:spPr>
            <a:xfrm>
              <a:off x="2542689" y="1925294"/>
              <a:ext cx="7253685" cy="24250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482D9FA-435C-BA78-9575-693E8087DA45}"/>
                </a:ext>
              </a:extLst>
            </p:cNvPr>
            <p:cNvSpPr txBox="1"/>
            <p:nvPr/>
          </p:nvSpPr>
          <p:spPr>
            <a:xfrm>
              <a:off x="8202444" y="1974160"/>
              <a:ext cx="144417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TW" sz="3000" b="1" dirty="0"/>
                <a:t>Radio</a:t>
              </a:r>
            </a:p>
            <a:p>
              <a:pPr algn="r"/>
              <a:r>
                <a:rPr kumimoji="1" lang="en-US" altLang="zh-TW" sz="3000" b="1" dirty="0"/>
                <a:t>spectral</a:t>
              </a:r>
            </a:p>
            <a:p>
              <a:pPr algn="r"/>
              <a:r>
                <a:rPr kumimoji="1" lang="en-US" altLang="zh-TW" sz="3000" b="1" dirty="0"/>
                <a:t>index</a:t>
              </a:r>
              <a:endParaRPr kumimoji="1" lang="zh-TW" altLang="en-US" sz="3000" b="1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5E91079-B202-EBCD-DAC7-9E01B78AC63C}"/>
              </a:ext>
            </a:extLst>
          </p:cNvPr>
          <p:cNvGrpSpPr/>
          <p:nvPr/>
        </p:nvGrpSpPr>
        <p:grpSpPr>
          <a:xfrm>
            <a:off x="819114" y="4290125"/>
            <a:ext cx="7253685" cy="2464630"/>
            <a:chOff x="2542689" y="4344660"/>
            <a:chExt cx="7253685" cy="246463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B355A6A-CA57-0111-517D-40781C3C24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616" t="54337" r="8546" b="1994"/>
            <a:stretch/>
          </p:blipFill>
          <p:spPr>
            <a:xfrm>
              <a:off x="2542689" y="4350328"/>
              <a:ext cx="7253685" cy="24589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9E8AA0A-D91A-20FE-CE7C-36FEC14C071C}"/>
                </a:ext>
              </a:extLst>
            </p:cNvPr>
            <p:cNvSpPr txBox="1"/>
            <p:nvPr/>
          </p:nvSpPr>
          <p:spPr>
            <a:xfrm>
              <a:off x="7806055" y="4344660"/>
              <a:ext cx="184056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TW" sz="3000" b="1" dirty="0"/>
                <a:t>Radio-mm</a:t>
              </a:r>
            </a:p>
            <a:p>
              <a:pPr algn="r"/>
              <a:r>
                <a:rPr kumimoji="1" lang="en-US" altLang="zh-TW" sz="3000" b="1" dirty="0"/>
                <a:t>spectral</a:t>
              </a:r>
            </a:p>
            <a:p>
              <a:pPr algn="r"/>
              <a:r>
                <a:rPr kumimoji="1" lang="en-US" altLang="zh-TW" sz="3000" b="1" dirty="0"/>
                <a:t>index</a:t>
              </a:r>
              <a:endParaRPr kumimoji="1" lang="zh-TW" altLang="en-US" sz="3000" b="1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EC5C9A6-A9E3-E66F-81E0-6C6ED13A47B1}"/>
              </a:ext>
            </a:extLst>
          </p:cNvPr>
          <p:cNvGrpSpPr/>
          <p:nvPr/>
        </p:nvGrpSpPr>
        <p:grpSpPr>
          <a:xfrm>
            <a:off x="8279766" y="2925360"/>
            <a:ext cx="3679955" cy="2430922"/>
            <a:chOff x="8534800" y="2925360"/>
            <a:chExt cx="3910602" cy="2430922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257999E-58F5-4329-4526-AFB5CE130F63}"/>
                </a:ext>
              </a:extLst>
            </p:cNvPr>
            <p:cNvSpPr txBox="1"/>
            <p:nvPr/>
          </p:nvSpPr>
          <p:spPr>
            <a:xfrm>
              <a:off x="8534800" y="2925360"/>
              <a:ext cx="3910602" cy="243092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TW" sz="2600" b="1" dirty="0"/>
                <a:t>	BL Lac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TW" sz="2600" b="1" dirty="0"/>
                <a:t>	</a:t>
              </a:r>
              <a:r>
                <a:rPr kumimoji="1" lang="en-US" altLang="zh-TW" sz="2600" b="1" dirty="0" err="1"/>
                <a:t>FSRQ</a:t>
              </a:r>
              <a:endParaRPr kumimoji="1" lang="en-US" altLang="zh-TW" sz="2600" b="1" dirty="0"/>
            </a:p>
            <a:p>
              <a:pPr>
                <a:lnSpc>
                  <a:spcPct val="150000"/>
                </a:lnSpc>
              </a:pPr>
              <a:r>
                <a:rPr kumimoji="1" lang="en-US" altLang="zh-TW" sz="2600" b="1" dirty="0"/>
                <a:t>	BL Lac mean value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TW" sz="2600" b="1" dirty="0"/>
                <a:t>	</a:t>
              </a:r>
              <a:r>
                <a:rPr kumimoji="1" lang="en-US" altLang="zh-TW" sz="2600" b="1" dirty="0" err="1"/>
                <a:t>FSRQ</a:t>
              </a:r>
              <a:r>
                <a:rPr kumimoji="1" lang="en-US" altLang="zh-TW" sz="2600" b="1" dirty="0"/>
                <a:t> mean value</a:t>
              </a:r>
              <a:endParaRPr kumimoji="1" lang="zh-TW" altLang="en-US" sz="2600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8F495E1-CBAF-99CF-C4DA-C8E60C180671}"/>
                </a:ext>
              </a:extLst>
            </p:cNvPr>
            <p:cNvSpPr/>
            <p:nvPr/>
          </p:nvSpPr>
          <p:spPr>
            <a:xfrm>
              <a:off x="8680361" y="3193961"/>
              <a:ext cx="637651" cy="271552"/>
            </a:xfrm>
            <a:prstGeom prst="rect">
              <a:avLst/>
            </a:prstGeom>
            <a:solidFill>
              <a:srgbClr val="FF7F7F"/>
            </a:solidFill>
            <a:ln>
              <a:solidFill>
                <a:srgbClr val="F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E314B2-20DF-D650-799D-BBEA6CFDC02B}"/>
                </a:ext>
              </a:extLst>
            </p:cNvPr>
            <p:cNvSpPr/>
            <p:nvPr/>
          </p:nvSpPr>
          <p:spPr>
            <a:xfrm>
              <a:off x="8680361" y="3734114"/>
              <a:ext cx="637651" cy="271552"/>
            </a:xfrm>
            <a:prstGeom prst="rect">
              <a:avLst/>
            </a:prstGeom>
            <a:solidFill>
              <a:srgbClr val="7F7FFF"/>
            </a:solidFill>
            <a:ln>
              <a:solidFill>
                <a:srgbClr val="7F7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63323D40-EFC3-75D3-862E-C4CE4B25DDC7}"/>
                </a:ext>
              </a:extLst>
            </p:cNvPr>
            <p:cNvCxnSpPr/>
            <p:nvPr/>
          </p:nvCxnSpPr>
          <p:spPr>
            <a:xfrm>
              <a:off x="8690376" y="4498703"/>
              <a:ext cx="720000" cy="0"/>
            </a:xfrm>
            <a:prstGeom prst="line">
              <a:avLst/>
            </a:prstGeom>
            <a:ln w="57150">
              <a:solidFill>
                <a:srgbClr val="FF7F7F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64E8A6D2-8C39-3BDC-8BB5-9527FA244B15}"/>
                </a:ext>
              </a:extLst>
            </p:cNvPr>
            <p:cNvCxnSpPr/>
            <p:nvPr/>
          </p:nvCxnSpPr>
          <p:spPr>
            <a:xfrm>
              <a:off x="8690376" y="5092466"/>
              <a:ext cx="720000" cy="0"/>
            </a:xfrm>
            <a:prstGeom prst="line">
              <a:avLst/>
            </a:prstGeom>
            <a:ln w="57150">
              <a:solidFill>
                <a:srgbClr val="7F7FFF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8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1E00C54-9254-99F0-9BC7-18FB7B3515F4}"/>
                  </a:ext>
                </a:extLst>
              </p:cNvPr>
              <p:cNvSpPr txBox="1"/>
              <p:nvPr/>
            </p:nvSpPr>
            <p:spPr>
              <a:xfrm>
                <a:off x="5271835" y="2270682"/>
                <a:ext cx="6819307" cy="3421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600" dirty="0"/>
                  <a:t>High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has significant flatter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distribution and mean value than low z </a:t>
                </a:r>
                <a:r>
                  <a:rPr kumimoji="1" lang="en-US" altLang="zh-TW" sz="2600" dirty="0" err="1"/>
                  <a:t>FSRQs</a:t>
                </a:r>
                <a:endParaRPr kumimoji="1" lang="en-US" altLang="zh-TW" sz="2600" dirty="0"/>
              </a:p>
              <a:p>
                <a:pPr marL="274638" indent="-274638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600" dirty="0"/>
                  <a:t>No significant difference detected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sz="2600" dirty="0"/>
                  <a:t>between low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and BL Lacs</a:t>
                </a:r>
              </a:p>
              <a:p>
                <a:pPr marL="274638" indent="-274638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600" dirty="0"/>
                  <a:t>Low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and BL Lacs has similar</a:t>
                </a:r>
                <a14:m>
                  <m:oMath xmlns:m="http://schemas.openxmlformats.org/officeDocument/2006/math">
                    <m:r>
                      <a:rPr lang="en-US" altLang="zh-TW" sz="2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mean value, and their distribution have no difference</a:t>
                </a: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1E00C54-9254-99F0-9BC7-18FB7B351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35" y="2270682"/>
                <a:ext cx="6819307" cy="3421193"/>
              </a:xfrm>
              <a:prstGeom prst="rect">
                <a:avLst/>
              </a:prstGeom>
              <a:blipFill>
                <a:blip r:embed="rId3"/>
                <a:stretch>
                  <a:fillRect l="-1490" b="-33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圖片 38">
            <a:extLst>
              <a:ext uri="{FF2B5EF4-FFF2-40B4-BE49-F238E27FC236}">
                <a16:creationId xmlns:a16="http://schemas.microsoft.com/office/drawing/2014/main" id="{C970D64E-D59F-F7C1-1C75-CD8D618B6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21" t="10326" r="6542" b="5728"/>
          <a:stretch/>
        </p:blipFill>
        <p:spPr>
          <a:xfrm>
            <a:off x="174677" y="914161"/>
            <a:ext cx="5076104" cy="5757044"/>
          </a:xfrm>
          <a:prstGeom prst="rect">
            <a:avLst/>
          </a:prstGeom>
        </p:spPr>
      </p:pic>
      <p:grpSp>
        <p:nvGrpSpPr>
          <p:cNvPr id="56" name="群組 55">
            <a:extLst>
              <a:ext uri="{FF2B5EF4-FFF2-40B4-BE49-F238E27FC236}">
                <a16:creationId xmlns:a16="http://schemas.microsoft.com/office/drawing/2014/main" id="{D08BAF09-E1F8-D8C2-1AA4-87CBCF8565B7}"/>
              </a:ext>
            </a:extLst>
          </p:cNvPr>
          <p:cNvGrpSpPr/>
          <p:nvPr/>
        </p:nvGrpSpPr>
        <p:grpSpPr>
          <a:xfrm>
            <a:off x="0" y="823902"/>
            <a:ext cx="12197874" cy="6034099"/>
            <a:chOff x="0" y="823902"/>
            <a:chExt cx="12197874" cy="603409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451B5D-3CA5-7A3B-4673-F4E7C1BCA5DC}"/>
                </a:ext>
              </a:extLst>
            </p:cNvPr>
            <p:cNvSpPr/>
            <p:nvPr/>
          </p:nvSpPr>
          <p:spPr>
            <a:xfrm>
              <a:off x="0" y="4567579"/>
              <a:ext cx="12192000" cy="1741941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C9C3181-6641-4B86-EC1C-A638936C7B6B}"/>
                </a:ext>
              </a:extLst>
            </p:cNvPr>
            <p:cNvSpPr/>
            <p:nvPr/>
          </p:nvSpPr>
          <p:spPr>
            <a:xfrm>
              <a:off x="0" y="823902"/>
              <a:ext cx="12192000" cy="121343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2E8ABBF-6CDF-920C-1CB7-9D323A45A4A6}"/>
                </a:ext>
              </a:extLst>
            </p:cNvPr>
            <p:cNvSpPr/>
            <p:nvPr/>
          </p:nvSpPr>
          <p:spPr>
            <a:xfrm>
              <a:off x="1" y="945245"/>
              <a:ext cx="174676" cy="3622334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23C4D44-2DC8-5AC3-AD38-E685442E4F1A}"/>
                </a:ext>
              </a:extLst>
            </p:cNvPr>
            <p:cNvSpPr/>
            <p:nvPr/>
          </p:nvSpPr>
          <p:spPr>
            <a:xfrm flipV="1">
              <a:off x="5331125" y="2067944"/>
              <a:ext cx="6537248" cy="323787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396B56A-50FD-DE8B-AE0A-A4D27E141884}"/>
                </a:ext>
              </a:extLst>
            </p:cNvPr>
            <p:cNvSpPr/>
            <p:nvPr/>
          </p:nvSpPr>
          <p:spPr>
            <a:xfrm>
              <a:off x="5226456" y="3242142"/>
              <a:ext cx="6965544" cy="1325433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3BC015A-503F-75B7-9A6C-4CDAA45D6A7C}"/>
                </a:ext>
              </a:extLst>
            </p:cNvPr>
            <p:cNvSpPr/>
            <p:nvPr/>
          </p:nvSpPr>
          <p:spPr>
            <a:xfrm flipH="1">
              <a:off x="11868372" y="2067944"/>
              <a:ext cx="323628" cy="1174194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6A0417F-F7B1-C1AF-165E-3E7ABBE07F82}"/>
                </a:ext>
              </a:extLst>
            </p:cNvPr>
            <p:cNvSpPr/>
            <p:nvPr/>
          </p:nvSpPr>
          <p:spPr>
            <a:xfrm flipH="1">
              <a:off x="0" y="6309520"/>
              <a:ext cx="585425" cy="548480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E32DED1-7C5B-F94C-17B9-4018141FCF62}"/>
                </a:ext>
              </a:extLst>
            </p:cNvPr>
            <p:cNvSpPr/>
            <p:nvPr/>
          </p:nvSpPr>
          <p:spPr>
            <a:xfrm flipH="1">
              <a:off x="585422" y="6671206"/>
              <a:ext cx="4637324" cy="186794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A14B9E6-9B45-155E-A112-025918AFB0AD}"/>
                </a:ext>
              </a:extLst>
            </p:cNvPr>
            <p:cNvSpPr/>
            <p:nvPr/>
          </p:nvSpPr>
          <p:spPr>
            <a:xfrm>
              <a:off x="5228624" y="6309521"/>
              <a:ext cx="6969250" cy="548480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9317140-8E3A-C291-D551-2AD65F668133}"/>
                </a:ext>
              </a:extLst>
            </p:cNvPr>
            <p:cNvSpPr/>
            <p:nvPr/>
          </p:nvSpPr>
          <p:spPr>
            <a:xfrm flipH="1">
              <a:off x="5226456" y="2067942"/>
              <a:ext cx="104668" cy="1174195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7423914-0FF3-998E-3152-8124893CBA05}"/>
                </a:ext>
              </a:extLst>
            </p:cNvPr>
            <p:cNvSpPr/>
            <p:nvPr/>
          </p:nvSpPr>
          <p:spPr>
            <a:xfrm flipH="1">
              <a:off x="11551282" y="945245"/>
              <a:ext cx="640718" cy="1122695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56381D4-8796-DF26-68BD-F6212BE0EDCF}"/>
                </a:ext>
              </a:extLst>
            </p:cNvPr>
            <p:cNvSpPr/>
            <p:nvPr/>
          </p:nvSpPr>
          <p:spPr>
            <a:xfrm flipH="1">
              <a:off x="5223069" y="944269"/>
              <a:ext cx="264782" cy="1122695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23E90A-7961-F545-64D5-DC3864FD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A74EB8D-948C-C5E6-FA3A-915C0546DA59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Results and Discussion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2DC5AFD-0B79-960F-A4FC-2366B66E5B29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244169A9-FDD6-B926-D26C-B9B6812FE4D8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16" name="圖形 15" descr="太陽系">
                <a:extLst>
                  <a:ext uri="{FF2B5EF4-FFF2-40B4-BE49-F238E27FC236}">
                    <a16:creationId xmlns:a16="http://schemas.microsoft.com/office/drawing/2014/main" id="{2CDA8410-0783-EB5A-BAD8-D57F80576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7" name="圖形 16" descr="望遠鏡">
                <a:extLst>
                  <a:ext uri="{FF2B5EF4-FFF2-40B4-BE49-F238E27FC236}">
                    <a16:creationId xmlns:a16="http://schemas.microsoft.com/office/drawing/2014/main" id="{DD65FFCE-E814-D217-C78C-40FCE7F16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8" name="圖形 17" descr="地球">
                <a:extLst>
                  <a:ext uri="{FF2B5EF4-FFF2-40B4-BE49-F238E27FC236}">
                    <a16:creationId xmlns:a16="http://schemas.microsoft.com/office/drawing/2014/main" id="{F7D538FF-A70B-19C1-78C9-4E87C3E66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19" name="圖形 18" descr="行星">
                <a:extLst>
                  <a:ext uri="{FF2B5EF4-FFF2-40B4-BE49-F238E27FC236}">
                    <a16:creationId xmlns:a16="http://schemas.microsoft.com/office/drawing/2014/main" id="{5DF06B93-C515-A66A-56B5-3751F648B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20" name="圖形 19" descr="星星">
                <a:extLst>
                  <a:ext uri="{FF2B5EF4-FFF2-40B4-BE49-F238E27FC236}">
                    <a16:creationId xmlns:a16="http://schemas.microsoft.com/office/drawing/2014/main" id="{06D049C1-2C80-5392-164E-A6224EE14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C7E144D9-12B5-DAC8-E9B1-9BE9285F1C5A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EAA52AC0-CF3E-A167-BBF6-5D87CB3CFAE0}"/>
              </a:ext>
            </a:extLst>
          </p:cNvPr>
          <p:cNvGrpSpPr/>
          <p:nvPr/>
        </p:nvGrpSpPr>
        <p:grpSpPr>
          <a:xfrm>
            <a:off x="5553620" y="995305"/>
            <a:ext cx="5931568" cy="1020536"/>
            <a:chOff x="3561348" y="1217338"/>
            <a:chExt cx="5931568" cy="10205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CBB3B910-8410-E3BB-D8F9-9D29BE8FE9F0}"/>
                    </a:ext>
                  </a:extLst>
                </p:cNvPr>
                <p:cNvSpPr txBox="1"/>
                <p:nvPr/>
              </p:nvSpPr>
              <p:spPr>
                <a:xfrm>
                  <a:off x="3561348" y="1217338"/>
                  <a:ext cx="5931568" cy="1020536"/>
                </a:xfrm>
                <a:prstGeom prst="rect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txBody>
                <a:bodyPr wrap="square" numCol="2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TW" sz="2600" b="1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b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𝐫𝐚𝐝𝐢𝐨</m:t>
                          </m:r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𝐦𝐦</m:t>
                          </m:r>
                        </m:sub>
                      </m:sSub>
                    </m:oMath>
                  </a14:m>
                  <a:endParaRPr kumimoji="1" lang="en-US" altLang="zh-TW" sz="2600" b="1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en-US" altLang="zh-TW" sz="2600" b="1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b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𝐫𝐚𝐝𝐢𝐨</m:t>
                          </m:r>
                        </m:sub>
                      </m:sSub>
                    </m:oMath>
                  </a14:m>
                  <a:endParaRPr kumimoji="1" lang="en-US" altLang="zh-TW" sz="2600" b="1" dirty="0"/>
                </a:p>
                <a:p>
                  <a:pPr marL="406400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l-GR" altLang="zh-TW" sz="2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b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𝐫𝐚𝐝𝐢𝐨</m:t>
                          </m:r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𝐦𝐦</m:t>
                          </m:r>
                        </m:sub>
                      </m:sSub>
                    </m:oMath>
                  </a14:m>
                  <a:r>
                    <a:rPr kumimoji="1" lang="en-US" altLang="zh-TW" sz="2600" b="1" dirty="0"/>
                    <a:t> mean</a:t>
                  </a:r>
                </a:p>
                <a:p>
                  <a:pPr marL="406400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l-GR" altLang="zh-TW" sz="2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b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𝐫𝐚𝐝𝐢𝐨</m:t>
                          </m:r>
                        </m:sub>
                      </m:sSub>
                    </m:oMath>
                  </a14:m>
                  <a:r>
                    <a:rPr kumimoji="1" lang="en-US" altLang="zh-TW" sz="2600" b="1" dirty="0"/>
                    <a:t> mean</a:t>
                  </a:r>
                  <a:endParaRPr kumimoji="1" lang="zh-TW" altLang="en-US" sz="2600" b="1" dirty="0"/>
                </a:p>
              </p:txBody>
            </p:sp>
          </mc:Choice>
          <mc:Fallback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CBB3B910-8410-E3BB-D8F9-9D29BE8FE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348" y="1217338"/>
                  <a:ext cx="5931568" cy="1020536"/>
                </a:xfrm>
                <a:prstGeom prst="rect">
                  <a:avLst/>
                </a:prstGeom>
                <a:blipFill>
                  <a:blip r:embed="rId15"/>
                  <a:stretch>
                    <a:fillRect b="-10465"/>
                  </a:stretch>
                </a:blipFill>
                <a:ln w="571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3A85BED-8BAB-D589-C4BF-4B03D194912D}"/>
                </a:ext>
              </a:extLst>
            </p:cNvPr>
            <p:cNvGrpSpPr/>
            <p:nvPr/>
          </p:nvGrpSpPr>
          <p:grpSpPr>
            <a:xfrm>
              <a:off x="3737383" y="1420338"/>
              <a:ext cx="3100552" cy="710389"/>
              <a:chOff x="5154727" y="81759"/>
              <a:chExt cx="3100552" cy="710389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945493A-5CB6-C570-8F1D-3B6B545BF9E8}"/>
                  </a:ext>
                </a:extLst>
              </p:cNvPr>
              <p:cNvSpPr/>
              <p:nvPr/>
            </p:nvSpPr>
            <p:spPr>
              <a:xfrm>
                <a:off x="5154727" y="81759"/>
                <a:ext cx="600042" cy="271552"/>
              </a:xfrm>
              <a:prstGeom prst="rect">
                <a:avLst/>
              </a:prstGeom>
              <a:solidFill>
                <a:srgbClr val="FF7F7F"/>
              </a:solidFill>
              <a:ln>
                <a:solidFill>
                  <a:srgbClr val="F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B11A5CF-36A5-71F6-1103-1FD7C565084D}"/>
                  </a:ext>
                </a:extLst>
              </p:cNvPr>
              <p:cNvSpPr/>
              <p:nvPr/>
            </p:nvSpPr>
            <p:spPr>
              <a:xfrm>
                <a:off x="5154727" y="520596"/>
                <a:ext cx="600042" cy="271552"/>
              </a:xfrm>
              <a:prstGeom prst="rect">
                <a:avLst/>
              </a:prstGeom>
              <a:solidFill>
                <a:srgbClr val="7F7FFF"/>
              </a:solidFill>
              <a:ln>
                <a:solidFill>
                  <a:srgbClr val="7F7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EDFAF37-5B92-7907-9ACE-906047A17B8F}"/>
                  </a:ext>
                </a:extLst>
              </p:cNvPr>
              <p:cNvCxnSpPr/>
              <p:nvPr/>
            </p:nvCxnSpPr>
            <p:spPr>
              <a:xfrm>
                <a:off x="7577745" y="217535"/>
                <a:ext cx="677534" cy="0"/>
              </a:xfrm>
              <a:prstGeom prst="line">
                <a:avLst/>
              </a:prstGeom>
              <a:ln w="57150">
                <a:solidFill>
                  <a:srgbClr val="FF7F7F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5BAAFE04-C636-4801-197F-A98D9E5DFE68}"/>
                  </a:ext>
                </a:extLst>
              </p:cNvPr>
              <p:cNvCxnSpPr/>
              <p:nvPr/>
            </p:nvCxnSpPr>
            <p:spPr>
              <a:xfrm>
                <a:off x="7577745" y="656372"/>
                <a:ext cx="677534" cy="0"/>
              </a:xfrm>
              <a:prstGeom prst="line">
                <a:avLst/>
              </a:prstGeom>
              <a:ln w="57150">
                <a:solidFill>
                  <a:srgbClr val="7F7FFF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25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938A4D7D-6D56-4944-136D-87A7FE848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1" t="10326" r="6542" b="5728"/>
          <a:stretch/>
        </p:blipFill>
        <p:spPr>
          <a:xfrm>
            <a:off x="174676" y="956377"/>
            <a:ext cx="5076104" cy="57570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1E00C54-9254-99F0-9BC7-18FB7B3515F4}"/>
                  </a:ext>
                </a:extLst>
              </p:cNvPr>
              <p:cNvSpPr txBox="1"/>
              <p:nvPr/>
            </p:nvSpPr>
            <p:spPr>
              <a:xfrm>
                <a:off x="5255943" y="2350673"/>
                <a:ext cx="6819307" cy="3421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600" dirty="0"/>
                  <a:t>High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has significant flatter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distribution and mean value than low z </a:t>
                </a:r>
                <a:r>
                  <a:rPr kumimoji="1" lang="en-US" altLang="zh-TW" sz="2600" dirty="0" err="1"/>
                  <a:t>FSRQs</a:t>
                </a:r>
                <a:endParaRPr kumimoji="1" lang="en-US" altLang="zh-TW" sz="2600" dirty="0"/>
              </a:p>
              <a:p>
                <a:pPr marL="274638" indent="-274638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600" dirty="0"/>
                  <a:t>No significant difference detected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sz="2600" dirty="0"/>
                  <a:t>between low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and BL Lacs</a:t>
                </a:r>
              </a:p>
              <a:p>
                <a:pPr marL="274638" indent="-274638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TW" sz="2600" dirty="0"/>
                  <a:t>Low z </a:t>
                </a:r>
                <a:r>
                  <a:rPr kumimoji="1" lang="en-US" altLang="zh-TW" sz="2600" dirty="0" err="1"/>
                  <a:t>FSRQs</a:t>
                </a:r>
                <a:r>
                  <a:rPr kumimoji="1" lang="en-US" altLang="zh-TW" sz="2600" dirty="0"/>
                  <a:t> and BL Lacs has similar</a:t>
                </a:r>
                <a14:m>
                  <m:oMath xmlns:m="http://schemas.openxmlformats.org/officeDocument/2006/math">
                    <m:r>
                      <a:rPr lang="en-US" altLang="zh-TW" sz="2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radio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sub>
                    </m:sSub>
                  </m:oMath>
                </a14:m>
                <a:r>
                  <a:rPr kumimoji="1" lang="en-US" altLang="zh-TW" sz="2600" dirty="0"/>
                  <a:t> mean value, and their distribution have no difference</a:t>
                </a: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1E00C54-9254-99F0-9BC7-18FB7B351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943" y="2350673"/>
                <a:ext cx="6819307" cy="3421193"/>
              </a:xfrm>
              <a:prstGeom prst="rect">
                <a:avLst/>
              </a:prstGeom>
              <a:blipFill>
                <a:blip r:embed="rId4"/>
                <a:stretch>
                  <a:fillRect l="-1301" t="-370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群組 33">
            <a:extLst>
              <a:ext uri="{FF2B5EF4-FFF2-40B4-BE49-F238E27FC236}">
                <a16:creationId xmlns:a16="http://schemas.microsoft.com/office/drawing/2014/main" id="{759B6132-32BE-2921-2141-C323ABFBA2EC}"/>
              </a:ext>
            </a:extLst>
          </p:cNvPr>
          <p:cNvGrpSpPr/>
          <p:nvPr/>
        </p:nvGrpSpPr>
        <p:grpSpPr>
          <a:xfrm>
            <a:off x="-1" y="827846"/>
            <a:ext cx="12192001" cy="6030154"/>
            <a:chOff x="-1" y="827846"/>
            <a:chExt cx="12192001" cy="6030154"/>
          </a:xfrm>
          <a:solidFill>
            <a:schemeClr val="bg1">
              <a:lumMod val="50000"/>
              <a:alpha val="80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451B5D-3CA5-7A3B-4673-F4E7C1BCA5DC}"/>
                </a:ext>
              </a:extLst>
            </p:cNvPr>
            <p:cNvSpPr/>
            <p:nvPr/>
          </p:nvSpPr>
          <p:spPr>
            <a:xfrm>
              <a:off x="5222750" y="5659695"/>
              <a:ext cx="6969250" cy="1198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C9C3181-6641-4B86-EC1C-A638936C7B6B}"/>
                </a:ext>
              </a:extLst>
            </p:cNvPr>
            <p:cNvSpPr/>
            <p:nvPr/>
          </p:nvSpPr>
          <p:spPr>
            <a:xfrm>
              <a:off x="5222749" y="827846"/>
              <a:ext cx="6969250" cy="26011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2E8ABBF-6CDF-920C-1CB7-9D323A45A4A6}"/>
                </a:ext>
              </a:extLst>
            </p:cNvPr>
            <p:cNvSpPr/>
            <p:nvPr/>
          </p:nvSpPr>
          <p:spPr>
            <a:xfrm>
              <a:off x="1" y="938355"/>
              <a:ext cx="180554" cy="59196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3BC015A-503F-75B7-9A6C-4CDAA45D6A7C}"/>
                </a:ext>
              </a:extLst>
            </p:cNvPr>
            <p:cNvSpPr/>
            <p:nvPr/>
          </p:nvSpPr>
          <p:spPr>
            <a:xfrm flipH="1">
              <a:off x="11922293" y="3429000"/>
              <a:ext cx="269706" cy="22306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21F2B10-150B-6C58-9F24-1FBF4CAFA112}"/>
                </a:ext>
              </a:extLst>
            </p:cNvPr>
            <p:cNvSpPr/>
            <p:nvPr/>
          </p:nvSpPr>
          <p:spPr>
            <a:xfrm>
              <a:off x="174677" y="6715276"/>
              <a:ext cx="5048072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412BDB-85BE-CAE6-421A-32358BD5D48D}"/>
                </a:ext>
              </a:extLst>
            </p:cNvPr>
            <p:cNvSpPr/>
            <p:nvPr/>
          </p:nvSpPr>
          <p:spPr>
            <a:xfrm>
              <a:off x="5222749" y="3429000"/>
              <a:ext cx="110969" cy="22288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9A5CA9-8594-C905-97EB-95F9287204D9}"/>
                </a:ext>
              </a:extLst>
            </p:cNvPr>
            <p:cNvSpPr/>
            <p:nvPr/>
          </p:nvSpPr>
          <p:spPr>
            <a:xfrm>
              <a:off x="174677" y="2813686"/>
              <a:ext cx="5048072" cy="17295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303E9F8-A0D6-1B63-AEBF-0C473817C9A6}"/>
                </a:ext>
              </a:extLst>
            </p:cNvPr>
            <p:cNvSpPr/>
            <p:nvPr/>
          </p:nvSpPr>
          <p:spPr>
            <a:xfrm>
              <a:off x="-1" y="827846"/>
              <a:ext cx="5227147" cy="1105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23E90A-7961-F545-64D5-DC3864FD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BD67-38EC-D749-898E-448175128CB1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A74EB8D-948C-C5E6-FA3A-915C0546DA59}"/>
              </a:ext>
            </a:extLst>
          </p:cNvPr>
          <p:cNvSpPr txBox="1">
            <a:spLocks/>
          </p:cNvSpPr>
          <p:nvPr/>
        </p:nvSpPr>
        <p:spPr>
          <a:xfrm>
            <a:off x="317090" y="1032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5000" b="1" dirty="0">
                <a:latin typeface="Britannic Bold" panose="020B0903060703020204" pitchFamily="34" charset="0"/>
              </a:rPr>
              <a:t>Results and Discussion</a:t>
            </a:r>
            <a:endParaRPr kumimoji="1" lang="zh-TW" altLang="en-US" sz="5000" b="1" dirty="0">
              <a:latin typeface="Britannic Bold" panose="020B0903060703020204" pitchFamily="34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2DC5AFD-0B79-960F-A4FC-2366B66E5B29}"/>
              </a:ext>
            </a:extLst>
          </p:cNvPr>
          <p:cNvGrpSpPr/>
          <p:nvPr/>
        </p:nvGrpSpPr>
        <p:grpSpPr>
          <a:xfrm>
            <a:off x="3016752" y="298000"/>
            <a:ext cx="8514295" cy="468026"/>
            <a:chOff x="2248355" y="970716"/>
            <a:chExt cx="8514295" cy="468026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244169A9-FDD6-B926-D26C-B9B6812FE4D8}"/>
                </a:ext>
              </a:extLst>
            </p:cNvPr>
            <p:cNvGrpSpPr/>
            <p:nvPr/>
          </p:nvGrpSpPr>
          <p:grpSpPr>
            <a:xfrm>
              <a:off x="7426558" y="970716"/>
              <a:ext cx="3336092" cy="396000"/>
              <a:chOff x="4517608" y="5319289"/>
              <a:chExt cx="3336092" cy="396000"/>
            </a:xfrm>
          </p:grpSpPr>
          <p:pic>
            <p:nvPicPr>
              <p:cNvPr id="16" name="圖形 15" descr="太陽系">
                <a:extLst>
                  <a:ext uri="{FF2B5EF4-FFF2-40B4-BE49-F238E27FC236}">
                    <a16:creationId xmlns:a16="http://schemas.microsoft.com/office/drawing/2014/main" id="{2CDA8410-0783-EB5A-BAD8-D57F80576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91791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7" name="圖形 16" descr="望遠鏡">
                <a:extLst>
                  <a:ext uri="{FF2B5EF4-FFF2-40B4-BE49-F238E27FC236}">
                    <a16:creationId xmlns:a16="http://schemas.microsoft.com/office/drawing/2014/main" id="{DD65FFCE-E814-D217-C78C-40FCE7F16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52937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18" name="圖形 17" descr="地球">
                <a:extLst>
                  <a:ext uri="{FF2B5EF4-FFF2-40B4-BE49-F238E27FC236}">
                    <a16:creationId xmlns:a16="http://schemas.microsoft.com/office/drawing/2014/main" id="{F7D538FF-A70B-19C1-78C9-4E87C3E66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17608" y="5320463"/>
                <a:ext cx="384203" cy="392400"/>
              </a:xfrm>
              <a:prstGeom prst="rect">
                <a:avLst/>
              </a:prstGeom>
            </p:spPr>
          </p:pic>
          <p:pic>
            <p:nvPicPr>
              <p:cNvPr id="19" name="圖形 18" descr="行星">
                <a:extLst>
                  <a:ext uri="{FF2B5EF4-FFF2-40B4-BE49-F238E27FC236}">
                    <a16:creationId xmlns:a16="http://schemas.microsoft.com/office/drawing/2014/main" id="{5DF06B93-C515-A66A-56B5-3751F648B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730645" y="5319289"/>
                <a:ext cx="387728" cy="396000"/>
              </a:xfrm>
              <a:prstGeom prst="rect">
                <a:avLst/>
              </a:prstGeom>
            </p:spPr>
          </p:pic>
          <p:pic>
            <p:nvPicPr>
              <p:cNvPr id="20" name="圖形 19" descr="星星">
                <a:extLst>
                  <a:ext uri="{FF2B5EF4-FFF2-40B4-BE49-F238E27FC236}">
                    <a16:creationId xmlns:a16="http://schemas.microsoft.com/office/drawing/2014/main" id="{06D049C1-2C80-5392-164E-A6224EE14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469499" y="5319289"/>
                <a:ext cx="384201" cy="392400"/>
              </a:xfrm>
              <a:prstGeom prst="rect">
                <a:avLst/>
              </a:prstGeom>
            </p:spPr>
          </p:pic>
        </p:grp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C7E144D9-12B5-DAC8-E9B1-9BE9285F1C5A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55" y="1438742"/>
              <a:ext cx="851429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E7DDA38-D889-02C0-03C4-EF6BEBBBBF74}"/>
              </a:ext>
            </a:extLst>
          </p:cNvPr>
          <p:cNvGrpSpPr/>
          <p:nvPr/>
        </p:nvGrpSpPr>
        <p:grpSpPr>
          <a:xfrm>
            <a:off x="5553620" y="995305"/>
            <a:ext cx="5931568" cy="1020536"/>
            <a:chOff x="3561348" y="1217338"/>
            <a:chExt cx="5931568" cy="10205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CD9E7CFA-ADE7-82C6-3F8A-FF1DBF0AB9CF}"/>
                    </a:ext>
                  </a:extLst>
                </p:cNvPr>
                <p:cNvSpPr txBox="1"/>
                <p:nvPr/>
              </p:nvSpPr>
              <p:spPr>
                <a:xfrm>
                  <a:off x="3561348" y="1217338"/>
                  <a:ext cx="5931568" cy="10205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txBody>
                <a:bodyPr wrap="square" numCol="2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TW" sz="2600" b="1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b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𝐫𝐚𝐝𝐢𝐨</m:t>
                          </m:r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𝐦𝐦</m:t>
                          </m:r>
                        </m:sub>
                      </m:sSub>
                    </m:oMath>
                  </a14:m>
                  <a:endParaRPr kumimoji="1" lang="en-US" altLang="zh-TW" sz="2600" b="1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en-US" altLang="zh-TW" sz="2600" b="1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b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𝐫𝐚𝐝𝐢𝐨</m:t>
                          </m:r>
                        </m:sub>
                      </m:sSub>
                    </m:oMath>
                  </a14:m>
                  <a:endParaRPr kumimoji="1" lang="en-US" altLang="zh-TW" sz="2600" b="1" dirty="0"/>
                </a:p>
                <a:p>
                  <a:pPr marL="406400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l-GR" altLang="zh-TW" sz="2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b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𝐫𝐚𝐝𝐢𝐨</m:t>
                          </m:r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𝐦𝐦</m:t>
                          </m:r>
                        </m:sub>
                      </m:sSub>
                    </m:oMath>
                  </a14:m>
                  <a:r>
                    <a:rPr kumimoji="1" lang="en-US" altLang="zh-TW" sz="2600" b="1" dirty="0"/>
                    <a:t> mean</a:t>
                  </a:r>
                </a:p>
                <a:p>
                  <a:pPr marL="406400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l-GR" altLang="zh-TW" sz="2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TW" sz="2600" b="1" i="0" dirty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b>
                          <m:r>
                            <a:rPr kumimoji="1" lang="en-US" altLang="zh-TW" sz="2600" b="1" i="0" dirty="0" smtClean="0">
                              <a:latin typeface="Cambria Math" panose="02040503050406030204" pitchFamily="18" charset="0"/>
                            </a:rPr>
                            <m:t>𝐫𝐚𝐝𝐢𝐨</m:t>
                          </m:r>
                        </m:sub>
                      </m:sSub>
                    </m:oMath>
                  </a14:m>
                  <a:r>
                    <a:rPr kumimoji="1" lang="en-US" altLang="zh-TW" sz="2600" b="1" dirty="0"/>
                    <a:t> mean</a:t>
                  </a:r>
                  <a:endParaRPr kumimoji="1" lang="zh-TW" altLang="en-US" sz="2600" b="1" dirty="0"/>
                </a:p>
              </p:txBody>
            </p:sp>
          </mc:Choice>
          <mc:Fallback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CD9E7CFA-ADE7-82C6-3F8A-FF1DBF0AB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348" y="1217338"/>
                  <a:ext cx="5931568" cy="1020536"/>
                </a:xfrm>
                <a:prstGeom prst="rect">
                  <a:avLst/>
                </a:prstGeom>
                <a:blipFill>
                  <a:blip r:embed="rId15"/>
                  <a:stretch>
                    <a:fillRect b="-10465"/>
                  </a:stretch>
                </a:blipFill>
                <a:ln w="571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E8A9A867-7B33-EDBE-C665-D5D7E15D2B69}"/>
                </a:ext>
              </a:extLst>
            </p:cNvPr>
            <p:cNvGrpSpPr/>
            <p:nvPr/>
          </p:nvGrpSpPr>
          <p:grpSpPr>
            <a:xfrm>
              <a:off x="3737383" y="1420338"/>
              <a:ext cx="3100552" cy="710389"/>
              <a:chOff x="5154727" y="81759"/>
              <a:chExt cx="3100552" cy="71038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8506315-D5CF-4D3D-AD24-C7F19E517530}"/>
                  </a:ext>
                </a:extLst>
              </p:cNvPr>
              <p:cNvSpPr/>
              <p:nvPr/>
            </p:nvSpPr>
            <p:spPr>
              <a:xfrm>
                <a:off x="5154727" y="81759"/>
                <a:ext cx="600042" cy="271552"/>
              </a:xfrm>
              <a:prstGeom prst="rect">
                <a:avLst/>
              </a:prstGeom>
              <a:solidFill>
                <a:srgbClr val="FF7F7F"/>
              </a:solidFill>
              <a:ln>
                <a:solidFill>
                  <a:srgbClr val="F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C8F1A60-5DD2-6276-0AA2-6B2D6F26D203}"/>
                  </a:ext>
                </a:extLst>
              </p:cNvPr>
              <p:cNvSpPr/>
              <p:nvPr/>
            </p:nvSpPr>
            <p:spPr>
              <a:xfrm>
                <a:off x="5154727" y="520596"/>
                <a:ext cx="600042" cy="271552"/>
              </a:xfrm>
              <a:prstGeom prst="rect">
                <a:avLst/>
              </a:prstGeom>
              <a:solidFill>
                <a:srgbClr val="7F7FFF"/>
              </a:solidFill>
              <a:ln>
                <a:solidFill>
                  <a:srgbClr val="7F7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5E439838-5CF3-4A09-BDD9-AC2EDE974630}"/>
                  </a:ext>
                </a:extLst>
              </p:cNvPr>
              <p:cNvCxnSpPr/>
              <p:nvPr/>
            </p:nvCxnSpPr>
            <p:spPr>
              <a:xfrm>
                <a:off x="7577745" y="217535"/>
                <a:ext cx="677534" cy="0"/>
              </a:xfrm>
              <a:prstGeom prst="line">
                <a:avLst/>
              </a:prstGeom>
              <a:ln w="57150">
                <a:solidFill>
                  <a:srgbClr val="FF7F7F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6D06893D-C9DB-8FA4-0D30-278AF9E4CAB1}"/>
                  </a:ext>
                </a:extLst>
              </p:cNvPr>
              <p:cNvCxnSpPr/>
              <p:nvPr/>
            </p:nvCxnSpPr>
            <p:spPr>
              <a:xfrm>
                <a:off x="7577745" y="656372"/>
                <a:ext cx="677534" cy="0"/>
              </a:xfrm>
              <a:prstGeom prst="line">
                <a:avLst/>
              </a:prstGeom>
              <a:ln w="57150">
                <a:solidFill>
                  <a:srgbClr val="7F7FFF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9282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14517</TotalTime>
  <Words>1573</Words>
  <Application>Microsoft Macintosh PowerPoint</Application>
  <PresentationFormat>寬螢幕</PresentationFormat>
  <Paragraphs>287</Paragraphs>
  <Slides>17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Heiti TC Medium</vt:lpstr>
      <vt:lpstr>Noto Sans TC</vt:lpstr>
      <vt:lpstr>Agency FB</vt:lpstr>
      <vt:lpstr>Arial</vt:lpstr>
      <vt:lpstr>Baghdad</vt:lpstr>
      <vt:lpstr>Britannic Bold</vt:lpstr>
      <vt:lpstr>Calibri</vt:lpstr>
      <vt:lpstr>Calibri Light</vt:lpstr>
      <vt:lpstr>Cambria Math</vt:lpstr>
      <vt:lpstr>Symbol</vt:lpstr>
      <vt:lpstr>Times New Roman</vt:lpstr>
      <vt:lpstr>Office 佈景主題</vt:lpstr>
      <vt:lpstr>Large Sample Studies of Blazar Spectral Indices</vt:lpstr>
      <vt:lpstr>Outlines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Sample Studies of Blazar Spectral Indices</dc:title>
  <dc:subject/>
  <dc:creator>博智 許</dc:creator>
  <cp:keywords/>
  <dc:description/>
  <cp:lastModifiedBy>博智 許</cp:lastModifiedBy>
  <cp:revision>341</cp:revision>
  <dcterms:created xsi:type="dcterms:W3CDTF">2022-09-20T07:51:34Z</dcterms:created>
  <dcterms:modified xsi:type="dcterms:W3CDTF">2022-09-30T09:54:06Z</dcterms:modified>
  <cp:category/>
</cp:coreProperties>
</file>